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7" r:id="rId4"/>
    <p:sldId id="263" r:id="rId5"/>
    <p:sldId id="264" r:id="rId6"/>
    <p:sldId id="265" r:id="rId7"/>
    <p:sldId id="26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58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79B3B7-D16B-4793-A6B4-D595021158C1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4BE9E5-1486-47AC-B97F-89BBC19B3E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KURIKULUMI PREDŠKOSKOG VASPITANJA</a:t>
            </a:r>
            <a:br>
              <a:rPr lang="sr-Latn-RS" dirty="0" smtClean="0"/>
            </a:br>
            <a:r>
              <a:rPr lang="sr-Latn-RS" dirty="0" smtClean="0"/>
              <a:t>Načela PREDŠKOLSKOG VASPITANJA I OBRAZOVANJA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Prof. dr Emina Kopas-Vukašinović</a:t>
            </a:r>
          </a:p>
          <a:p>
            <a:r>
              <a:rPr lang="sr-Latn-CS" dirty="0" smtClean="0"/>
              <a:t>Fakultet pedagoških nauka Univerziteta u Kragujevcu, Jagodina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NAČELA PREDŠKOLSKOG VASPITANJA I OBRAZOVANJA (PVIO)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Šta su načela PVIO?</a:t>
            </a:r>
          </a:p>
          <a:p>
            <a:pPr>
              <a:buNone/>
            </a:pPr>
            <a:endParaRPr lang="sr-Latn-CS" dirty="0" smtClean="0"/>
          </a:p>
          <a:p>
            <a:r>
              <a:rPr lang="sr-Latn-CS" dirty="0" smtClean="0"/>
              <a:t>Ukazuju na </a:t>
            </a:r>
            <a:r>
              <a:rPr lang="sr-Latn-CS" i="1" dirty="0" smtClean="0"/>
              <a:t>osnovna obeležja </a:t>
            </a:r>
            <a:r>
              <a:rPr lang="sr-Latn-CS" dirty="0" smtClean="0"/>
              <a:t>vaspitno-obrazovnog rada sa decom predškolskog uzrasta;</a:t>
            </a:r>
          </a:p>
          <a:p>
            <a:r>
              <a:rPr lang="sr-Latn-CS" i="1" dirty="0" smtClean="0"/>
              <a:t>Orijentacija</a:t>
            </a:r>
            <a:r>
              <a:rPr lang="sr-Latn-CS" dirty="0" smtClean="0"/>
              <a:t> za planiranje, pripremanje, organizaciju i evaluaciju vaspitno-obrazovnog rada dece u predškolskoj ustanovi.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CS" dirty="0" smtClean="0"/>
              <a:t>Polazne osnove za određivanje načela pvio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Latn-CS" dirty="0" smtClean="0"/>
              <a:t>Polazišta za  stvaranje i razvijanje predškolskog programa (osnovne ideje tvoraca programa):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Humanistička i emancipatorska orijentacija u vaspitanju i obrazovanju;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Uzrasne i individualne osobenosti dece ranih uzrasta;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Mogućnosti i uslovi za ostvarivanje načela (lokalne specifičnosti i razlike);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Otvorenost sistema PVIO i planska saradnja sa okruženjem;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Interaktivan način razvijanja programa;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Individualizacija rada sa decom;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Učenje kao konstrukcija znanja;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Un</a:t>
            </a:r>
            <a:r>
              <a:rPr lang="en-US" dirty="0" smtClean="0"/>
              <a:t>u</a:t>
            </a:r>
            <a:r>
              <a:rPr lang="sr-Latn-CS" dirty="0" smtClean="0"/>
              <a:t>trašnja motivacija  kao osnov za učenje;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Dečija samostalnost i autonomija;</a:t>
            </a:r>
          </a:p>
          <a:p>
            <a:pPr>
              <a:buFont typeface="Wingdings" pitchFamily="2" charset="2"/>
              <a:buChar char="q"/>
            </a:pPr>
            <a:r>
              <a:rPr lang="sr-Latn-CS" dirty="0" smtClean="0"/>
              <a:t>Vaspitač kao kreator programa,...</a:t>
            </a:r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pPr>
              <a:buFont typeface="Wingdings" pitchFamily="2" charset="2"/>
              <a:buChar char="q"/>
            </a:pP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Koja su načela Pvio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CS" dirty="0" smtClean="0"/>
              <a:t>Zajednička  (opšta) načela u modelima </a:t>
            </a:r>
          </a:p>
          <a:p>
            <a:pPr>
              <a:buNone/>
            </a:pPr>
            <a:r>
              <a:rPr lang="sr-Latn-CS" i="1" dirty="0" smtClean="0"/>
              <a:t>Opštih osnova predškolskog programa </a:t>
            </a:r>
            <a:r>
              <a:rPr lang="sr-Latn-CS" dirty="0" smtClean="0"/>
              <a:t>(2006):</a:t>
            </a:r>
          </a:p>
          <a:p>
            <a:pPr>
              <a:buFont typeface="Courier New" pitchFamily="49" charset="0"/>
              <a:buChar char="o"/>
            </a:pPr>
            <a:r>
              <a:rPr lang="sr-Latn-CS" b="1" i="1" dirty="0" smtClean="0"/>
              <a:t>Celovitosti i integriteta </a:t>
            </a:r>
            <a:r>
              <a:rPr lang="sr-Latn-CS" dirty="0" smtClean="0"/>
              <a:t>(u odnosu na aspekte dečijeg razvoja, u cilju harmoničnog razvoja);</a:t>
            </a:r>
          </a:p>
          <a:p>
            <a:pPr>
              <a:buFont typeface="Courier New" pitchFamily="49" charset="0"/>
              <a:buChar char="o"/>
            </a:pPr>
            <a:r>
              <a:rPr lang="sr-Latn-CS" b="1" dirty="0" smtClean="0"/>
              <a:t>Orijentacije ka </a:t>
            </a:r>
            <a:r>
              <a:rPr lang="sr-Latn-CS" b="1" i="1" dirty="0" smtClean="0"/>
              <a:t>opštim ciljevima </a:t>
            </a:r>
            <a:r>
              <a:rPr lang="sr-Latn-CS" dirty="0" smtClean="0"/>
              <a:t>(dugoročni ciljevi);</a:t>
            </a:r>
          </a:p>
          <a:p>
            <a:pPr>
              <a:buFont typeface="Courier New" pitchFamily="49" charset="0"/>
              <a:buChar char="o"/>
            </a:pPr>
            <a:r>
              <a:rPr lang="sr-Latn-CS" b="1" i="1" dirty="0" smtClean="0"/>
              <a:t>Praćenje i podsticanje </a:t>
            </a:r>
            <a:r>
              <a:rPr lang="sr-Latn-CS" b="1" dirty="0" smtClean="0"/>
              <a:t>dečijeg razvoja </a:t>
            </a:r>
            <a:r>
              <a:rPr lang="sr-Latn-CS" dirty="0" smtClean="0"/>
              <a:t>(periodi zrelosti i gotovosti, periodi osetljivosti, “zona narednog razvoja”);</a:t>
            </a:r>
          </a:p>
          <a:p>
            <a:pPr>
              <a:buFont typeface="Courier New" pitchFamily="49" charset="0"/>
              <a:buChar char="o"/>
            </a:pPr>
            <a:r>
              <a:rPr lang="sr-Latn-CS" b="1" i="1" dirty="0" smtClean="0"/>
              <a:t>Aktivnosti i životnosti </a:t>
            </a:r>
            <a:r>
              <a:rPr lang="sr-Latn-CS" dirty="0" smtClean="0"/>
              <a:t>(inicijativa, interesovanja, motivacija, delovanje na okolinu, znanje kao rezultat aktivnosti, iskustveno učenje, utilitarnost znanja u okruženju, uzgredno učenje, radoznalost);</a:t>
            </a:r>
          </a:p>
          <a:p>
            <a:pPr>
              <a:buFont typeface="Courier New" pitchFamily="49" charset="0"/>
              <a:buChar char="o"/>
            </a:pPr>
            <a:endParaRPr lang="sr-Latn-CS" dirty="0" smtClean="0"/>
          </a:p>
          <a:p>
            <a:pPr>
              <a:buFont typeface="Courier New" pitchFamily="49" charset="0"/>
              <a:buChar char="o"/>
            </a:pPr>
            <a:endParaRPr lang="sr-Latn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r>
              <a:rPr lang="sr-Latn-CS" dirty="0" smtClean="0"/>
              <a:t>Koja su načela pvio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sr-Latn-CS" b="1" i="1" dirty="0" smtClean="0"/>
              <a:t>Dominacija igara </a:t>
            </a:r>
            <a:r>
              <a:rPr lang="sr-Latn-CS" b="1" dirty="0" smtClean="0"/>
              <a:t>i igrovnih postupaka </a:t>
            </a:r>
            <a:r>
              <a:rPr lang="sr-Latn-CS" dirty="0" smtClean="0"/>
              <a:t>(uslovljenost  sadržaja, intenziteta igre i stadijuma razvoja, potreba za stvaralačim izražavanjem, karakteristike dečije igre, motivacija u igri, maštovitost u izrazu, “vodeća aktivnost”);</a:t>
            </a:r>
          </a:p>
          <a:p>
            <a:pPr>
              <a:buFont typeface="Courier New" pitchFamily="49" charset="0"/>
              <a:buChar char="o"/>
            </a:pPr>
            <a:r>
              <a:rPr lang="sr-Latn-CS" b="1" dirty="0" smtClean="0"/>
              <a:t>Usklađenost sa uzrasnim i individualnim </a:t>
            </a:r>
            <a:r>
              <a:rPr lang="sr-Latn-CS" b="1" i="1" dirty="0" smtClean="0"/>
              <a:t>karakteristikama dece</a:t>
            </a:r>
            <a:r>
              <a:rPr lang="sr-Latn-CS" i="1" dirty="0" smtClean="0"/>
              <a:t> </a:t>
            </a:r>
            <a:r>
              <a:rPr lang="sr-Latn-CS" dirty="0" smtClean="0"/>
              <a:t>(vaspitno-obrazovni proces prilagođen mogućnostima, aktivnosti u pravo vreme i na pravi način, karakteristike i zakonitosti dečijeg razvoja, individualne osobenosti, “prosečne vrednosti“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4114800" y="5334000"/>
            <a:ext cx="533400" cy="381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Koja su načela pvio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Courier New" pitchFamily="49" charset="0"/>
              <a:buChar char="o"/>
            </a:pPr>
            <a:r>
              <a:rPr lang="sr-Latn-CS" b="1" dirty="0" smtClean="0"/>
              <a:t>Postepeno </a:t>
            </a:r>
            <a:r>
              <a:rPr lang="sr-Latn-CS" b="1" i="1" dirty="0" smtClean="0"/>
              <a:t>osamostaljivanje</a:t>
            </a:r>
            <a:r>
              <a:rPr lang="sr-Latn-CS" b="1" dirty="0" smtClean="0"/>
              <a:t> dece </a:t>
            </a:r>
            <a:r>
              <a:rPr lang="sr-Latn-CS" dirty="0" smtClean="0"/>
              <a:t>(jedan pod najvažnijih ciljeva PVIO, povećanje nezavisnosti od odraslih, motivaciona uloga vaspitača, mogućnosti podsticaja, učenje otkrivanjem, podsticaj procesa, a ne težnja ka rezultatima, efekti igre sagledani kroz proces , a ne kroz produkt, podsticaj samoinicijativnosti deteta);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r-Latn-CS" b="1" dirty="0" smtClean="0"/>
              <a:t>Socijalna </a:t>
            </a:r>
            <a:r>
              <a:rPr lang="sr-Latn-CS" b="1" i="1" dirty="0" smtClean="0"/>
              <a:t>integracija i kontinuitet </a:t>
            </a:r>
            <a:r>
              <a:rPr lang="sr-Latn-CS" dirty="0" smtClean="0"/>
              <a:t>(kao činilac dečijeg razvoja, socijalna iskustva deteta, učenje u interakciji, interakcija, konflikti, lični stav, konflikti, takmičarski duh, osobine ličnosti, osećaj pripadnosti,vertikalni i horizontalni kontinuitet u odnosu na sredinske činioce, “</a:t>
            </a:r>
            <a:r>
              <a:rPr lang="sr-Latn-CS" i="1" dirty="0" smtClean="0"/>
              <a:t>egzistencijalni kontinuitet</a:t>
            </a:r>
            <a:r>
              <a:rPr lang="sr-Latn-CS" dirty="0" smtClean="0"/>
              <a:t>” kao veza dečijih iskustava u zajednici i iskustvenog učenja koje se predvađa kurikulumom).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400" smtClean="0"/>
              <a:t>PRINCIPI </a:t>
            </a:r>
            <a:r>
              <a:rPr lang="sr-Latn-RS" sz="2400" dirty="0" smtClean="0"/>
              <a:t>RAZVIJANJA REALNOG PROGRAMA</a:t>
            </a:r>
            <a:br>
              <a:rPr lang="sr-Latn-RS" sz="2400" dirty="0" smtClean="0"/>
            </a:br>
            <a:r>
              <a:rPr lang="sr-Latn-RS" sz="2400" i="1" cap="none" dirty="0"/>
              <a:t>O</a:t>
            </a:r>
            <a:r>
              <a:rPr lang="sr-Latn-RS" sz="2400" i="1" cap="none" dirty="0" smtClean="0"/>
              <a:t>snove programa predškolskog vaspitanja i obrazovanja - Godine uzleta </a:t>
            </a:r>
            <a:r>
              <a:rPr lang="sr-Latn-RS" sz="2400" dirty="0" smtClean="0"/>
              <a:t>(2018)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Princip usmerenosti na odnose</a:t>
            </a:r>
          </a:p>
          <a:p>
            <a:r>
              <a:rPr lang="sr-Latn-RS" dirty="0" smtClean="0"/>
              <a:t>Pincip životnosti</a:t>
            </a:r>
          </a:p>
          <a:p>
            <a:r>
              <a:rPr lang="sr-Latn-RS" dirty="0" smtClean="0"/>
              <a:t>Princip integrisanosti</a:t>
            </a:r>
          </a:p>
          <a:p>
            <a:r>
              <a:rPr lang="sr-Latn-RS" dirty="0" smtClean="0"/>
              <a:t>Princip autentičnosti</a:t>
            </a:r>
          </a:p>
          <a:p>
            <a:r>
              <a:rPr lang="sr-Latn-RS" dirty="0" smtClean="0"/>
              <a:t>Princip angažovanosti</a:t>
            </a:r>
          </a:p>
          <a:p>
            <a:r>
              <a:rPr lang="sr-Latn-RS" dirty="0" smtClean="0"/>
              <a:t>Princip partnerstva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6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Kamenov 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(1997)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Metodika I deo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 Novi Sad: Odsek za pedagogiju Filozofskog fakulteta; Beograd: Zajednica viših škola za obrazovanje vaspitača R Srbije. </a:t>
            </a:r>
          </a:p>
          <a:p>
            <a:r>
              <a:rPr lang="sr-Latn-CS" i="1" dirty="0" smtClean="0">
                <a:latin typeface="Times New Roman" pitchFamily="18" charset="0"/>
                <a:cs typeface="Times New Roman" pitchFamily="18" charset="0"/>
              </a:rPr>
              <a:t>Pravilnik o Opštim osnovama predškolskog programa</a:t>
            </a:r>
            <a:r>
              <a:rPr lang="sr-Latn-CS" sz="3000" dirty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 (2006</a:t>
            </a:r>
            <a:r>
              <a:rPr lang="sr-Latn-CS" sz="3000" dirty="0" smtClean="0">
                <a:solidFill>
                  <a:srgbClr val="4E3B3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. Beograd: Prosvetni pregled.</a:t>
            </a:r>
          </a:p>
          <a:p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Osnove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programa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predškolskog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vaspitanja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i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obrazovanja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–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Godine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uzleta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(2018). </a:t>
            </a:r>
            <a:r>
              <a:rPr lang="sr-Cyrl-RS" dirty="0">
                <a:latin typeface="Times New Roman" pitchFamily="18" charset="0"/>
                <a:ea typeface="Calibri"/>
                <a:cs typeface="Times New Roman" pitchFamily="18" charset="0"/>
              </a:rPr>
              <a:t>„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Sl.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glasnik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RS –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Prosvetni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ea typeface="Calibri"/>
                <a:cs typeface="Times New Roman" pitchFamily="18" charset="0"/>
              </a:rPr>
              <a:t>glasnik</a:t>
            </a:r>
            <a:r>
              <a:rPr lang="en-US" i="1" dirty="0">
                <a:latin typeface="Times New Roman" pitchFamily="18" charset="0"/>
                <a:ea typeface="Calibri"/>
                <a:cs typeface="Times New Roman" pitchFamily="18" charset="0"/>
              </a:rPr>
              <a:t>”</a:t>
            </a: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, br. 16.</a:t>
            </a:r>
            <a:endParaRPr lang="sr-Latn-C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784</TotalTime>
  <Words>528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KURIKULUMI PREDŠKOSKOG VASPITANJA Načela PREDŠKOLSKOG VASPITANJA I OBRAZOVANJA</vt:lpstr>
      <vt:lpstr>NAČELA PREDŠKOLSKOG VASPITANJA I OBRAZOVANJA (PVIO)</vt:lpstr>
      <vt:lpstr>Polazne osnove za određivanje načela pvio</vt:lpstr>
      <vt:lpstr>Koja su načela Pvio (1)</vt:lpstr>
      <vt:lpstr>Koja su načela pvio (2)</vt:lpstr>
      <vt:lpstr>Koja su načela pvio (3)</vt:lpstr>
      <vt:lpstr>PRINCIPI RAZVIJANJA REALNOG PROGRAMA Osnove programa predškolskog vaspitanja i obrazovanja - Godine uzleta (2018)</vt:lpstr>
      <vt:lpstr>literatura</vt:lpstr>
    </vt:vector>
  </TitlesOfParts>
  <Company>Pedagoski fakultet u Jagodini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VASPITNO-OBRAZOVNOG RADA (1)</dc:title>
  <dc:creator>Stan</dc:creator>
  <cp:lastModifiedBy>Emina Kopas-Vukasinovic</cp:lastModifiedBy>
  <cp:revision>26</cp:revision>
  <dcterms:created xsi:type="dcterms:W3CDTF">2013-02-06T09:01:44Z</dcterms:created>
  <dcterms:modified xsi:type="dcterms:W3CDTF">2024-04-24T17:16:32Z</dcterms:modified>
</cp:coreProperties>
</file>