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77" r:id="rId3"/>
    <p:sldId id="374" r:id="rId4"/>
    <p:sldId id="257" r:id="rId5"/>
    <p:sldId id="366" r:id="rId6"/>
    <p:sldId id="367" r:id="rId7"/>
    <p:sldId id="373" r:id="rId8"/>
    <p:sldId id="368" r:id="rId9"/>
    <p:sldId id="369" r:id="rId10"/>
    <p:sldId id="261" r:id="rId11"/>
    <p:sldId id="371" r:id="rId12"/>
    <p:sldId id="372" r:id="rId13"/>
    <p:sldId id="370" r:id="rId14"/>
    <p:sldId id="258" r:id="rId15"/>
    <p:sldId id="262" r:id="rId16"/>
    <p:sldId id="259" r:id="rId17"/>
    <p:sldId id="263" r:id="rId18"/>
    <p:sldId id="375" r:id="rId19"/>
    <p:sldId id="260" r:id="rId20"/>
    <p:sldId id="3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3/12/2024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7726" y="2827683"/>
            <a:ext cx="8676222" cy="1560442"/>
          </a:xfrm>
        </p:spPr>
        <p:txBody>
          <a:bodyPr/>
          <a:lstStyle/>
          <a:p>
            <a:r>
              <a:rPr lang="sr-Latn-RS" dirty="0"/>
              <a:t> faktorska analiza</a:t>
            </a:r>
          </a:p>
        </p:txBody>
      </p:sp>
      <p:sp>
        <p:nvSpPr>
          <p:cNvPr id="3" name="Subtitle 2"/>
          <p:cNvSpPr>
            <a:spLocks noGrp="1"/>
          </p:cNvSpPr>
          <p:nvPr>
            <p:ph type="subTitle" idx="1"/>
          </p:nvPr>
        </p:nvSpPr>
        <p:spPr>
          <a:xfrm>
            <a:off x="1751012" y="4863548"/>
            <a:ext cx="8676222" cy="927651"/>
          </a:xfrm>
        </p:spPr>
        <p:txBody>
          <a:bodyPr/>
          <a:lstStyle/>
          <a:p>
            <a:r>
              <a:rPr lang="sr-Latn-RS"/>
              <a:t>prof</a:t>
            </a:r>
            <a:r>
              <a:rPr lang="sr-Latn-RS" dirty="0"/>
              <a:t>.dr Predrag Živković</a:t>
            </a:r>
          </a:p>
        </p:txBody>
      </p:sp>
      <p:pic>
        <p:nvPicPr>
          <p:cNvPr id="6" name="Picture 5">
            <a:extLst>
              <a:ext uri="{FF2B5EF4-FFF2-40B4-BE49-F238E27FC236}">
                <a16:creationId xmlns:a16="http://schemas.microsoft.com/office/drawing/2014/main" id="{1DFCEE96-D608-013F-93F0-A358304FE9C0}"/>
              </a:ext>
            </a:extLst>
          </p:cNvPr>
          <p:cNvPicPr>
            <a:picLocks noChangeAspect="1"/>
          </p:cNvPicPr>
          <p:nvPr/>
        </p:nvPicPr>
        <p:blipFill>
          <a:blip r:embed="rId2"/>
          <a:stretch>
            <a:fillRect/>
          </a:stretch>
        </p:blipFill>
        <p:spPr>
          <a:xfrm>
            <a:off x="4797287" y="755374"/>
            <a:ext cx="2623930" cy="2464904"/>
          </a:xfrm>
          <a:prstGeom prst="rect">
            <a:avLst/>
          </a:prstGeom>
        </p:spPr>
      </p:pic>
    </p:spTree>
    <p:extLst>
      <p:ext uri="{BB962C8B-B14F-4D97-AF65-F5344CB8AC3E}">
        <p14:creationId xmlns:p14="http://schemas.microsoft.com/office/powerpoint/2010/main" val="375704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98ED-436C-5520-F28E-6979938FD134}"/>
              </a:ext>
            </a:extLst>
          </p:cNvPr>
          <p:cNvSpPr>
            <a:spLocks noGrp="1"/>
          </p:cNvSpPr>
          <p:nvPr>
            <p:ph type="title"/>
          </p:nvPr>
        </p:nvSpPr>
        <p:spPr>
          <a:xfrm>
            <a:off x="1141413" y="609600"/>
            <a:ext cx="9905998" cy="781878"/>
          </a:xfrm>
        </p:spPr>
        <p:txBody>
          <a:bodyPr/>
          <a:lstStyle/>
          <a:p>
            <a:r>
              <a:rPr lang="sr-Latn-RS" dirty="0"/>
              <a:t>Primer 1</a:t>
            </a:r>
            <a:endParaRPr lang="en-US" dirty="0"/>
          </a:p>
        </p:txBody>
      </p:sp>
      <p:sp>
        <p:nvSpPr>
          <p:cNvPr id="3" name="Content Placeholder 2">
            <a:extLst>
              <a:ext uri="{FF2B5EF4-FFF2-40B4-BE49-F238E27FC236}">
                <a16:creationId xmlns:a16="http://schemas.microsoft.com/office/drawing/2014/main" id="{E6A5965B-29F8-7891-9EE0-319CAAEEC1F0}"/>
              </a:ext>
            </a:extLst>
          </p:cNvPr>
          <p:cNvSpPr>
            <a:spLocks noGrp="1"/>
          </p:cNvSpPr>
          <p:nvPr>
            <p:ph idx="1"/>
          </p:nvPr>
        </p:nvSpPr>
        <p:spPr>
          <a:xfrm>
            <a:off x="1141413" y="1510749"/>
            <a:ext cx="9905998" cy="4837042"/>
          </a:xfrm>
        </p:spPr>
        <p:txBody>
          <a:bodyPr>
            <a:normAutofit/>
          </a:bodyPr>
          <a:lstStyle/>
          <a:p>
            <a:r>
              <a:rPr lang="en-US" sz="3200" dirty="0" err="1"/>
              <a:t>Tipičan</a:t>
            </a:r>
            <a:r>
              <a:rPr lang="en-US" sz="3200" dirty="0"/>
              <a:t> primer </a:t>
            </a:r>
            <a:r>
              <a:rPr lang="en-US" sz="3200" dirty="0" err="1"/>
              <a:t>iz</a:t>
            </a:r>
            <a:r>
              <a:rPr lang="en-US" sz="3200" dirty="0"/>
              <a:t> </a:t>
            </a:r>
            <a:r>
              <a:rPr lang="en-US" sz="3200" dirty="0" err="1"/>
              <a:t>psihologije</a:t>
            </a:r>
            <a:r>
              <a:rPr lang="en-US" sz="3200" dirty="0"/>
              <a:t> </a:t>
            </a:r>
            <a:r>
              <a:rPr lang="en-US" sz="3200" dirty="0" err="1"/>
              <a:t>može</a:t>
            </a:r>
            <a:r>
              <a:rPr lang="en-US" sz="3200" dirty="0"/>
              <a:t> </a:t>
            </a:r>
            <a:r>
              <a:rPr lang="en-US" sz="3200" dirty="0" err="1"/>
              <a:t>biti</a:t>
            </a:r>
            <a:r>
              <a:rPr lang="en-US" sz="3200" dirty="0"/>
              <a:t> </a:t>
            </a:r>
            <a:r>
              <a:rPr lang="en-US" sz="3200" dirty="0" err="1"/>
              <a:t>situacija</a:t>
            </a:r>
            <a:r>
              <a:rPr lang="en-US" sz="3200" dirty="0"/>
              <a:t> u </a:t>
            </a:r>
            <a:r>
              <a:rPr lang="en-US" sz="3200" dirty="0" err="1"/>
              <a:t>kojoj</a:t>
            </a:r>
            <a:r>
              <a:rPr lang="en-US" sz="3200" dirty="0"/>
              <a:t> </a:t>
            </a:r>
            <a:r>
              <a:rPr lang="en-US" sz="3200" dirty="0" err="1"/>
              <a:t>istraživač</a:t>
            </a:r>
            <a:r>
              <a:rPr lang="en-US" sz="3200" dirty="0"/>
              <a:t> </a:t>
            </a:r>
            <a:r>
              <a:rPr lang="en-US" sz="3200" dirty="0" err="1"/>
              <a:t>osmisli</a:t>
            </a:r>
            <a:r>
              <a:rPr lang="en-US" sz="3200" dirty="0"/>
              <a:t> </a:t>
            </a:r>
            <a:r>
              <a:rPr lang="en-US" sz="3200" dirty="0" err="1"/>
              <a:t>nekoliko</a:t>
            </a:r>
            <a:r>
              <a:rPr lang="en-US" sz="3200" dirty="0"/>
              <a:t> </a:t>
            </a:r>
            <a:r>
              <a:rPr lang="en-US" sz="3200" dirty="0" err="1"/>
              <a:t>tvrdnji</a:t>
            </a:r>
            <a:r>
              <a:rPr lang="en-US" sz="3200" dirty="0"/>
              <a:t> (</a:t>
            </a:r>
            <a:r>
              <a:rPr lang="en-US" sz="3200" dirty="0" err="1"/>
              <a:t>stavki</a:t>
            </a:r>
            <a:r>
              <a:rPr lang="en-US" sz="3200" dirty="0"/>
              <a:t>,</a:t>
            </a:r>
            <a:r>
              <a:rPr lang="sr-Latn-RS" sz="3200" dirty="0"/>
              <a:t> </a:t>
            </a:r>
            <a:r>
              <a:rPr lang="en-US" sz="3200" dirty="0" err="1"/>
              <a:t>ajtema</a:t>
            </a:r>
            <a:r>
              <a:rPr lang="en-US" sz="3200" dirty="0"/>
              <a:t>, </a:t>
            </a:r>
            <a:r>
              <a:rPr lang="en-US" sz="3200" dirty="0" err="1"/>
              <a:t>pitanja</a:t>
            </a:r>
            <a:r>
              <a:rPr lang="en-US" sz="3200" dirty="0"/>
              <a:t>, </a:t>
            </a:r>
            <a:r>
              <a:rPr lang="en-US" sz="3200" dirty="0" err="1"/>
              <a:t>indikatora</a:t>
            </a:r>
            <a:r>
              <a:rPr lang="en-US" sz="3200" dirty="0"/>
              <a:t>), za </a:t>
            </a:r>
            <a:r>
              <a:rPr lang="en-US" sz="3200" dirty="0" err="1"/>
              <a:t>koje</a:t>
            </a:r>
            <a:r>
              <a:rPr lang="en-US" sz="3200" dirty="0"/>
              <a:t> </a:t>
            </a:r>
            <a:r>
              <a:rPr lang="en-US" sz="3200" dirty="0" err="1"/>
              <a:t>pretpostavlja</a:t>
            </a:r>
            <a:r>
              <a:rPr lang="en-US" sz="3200" dirty="0"/>
              <a:t> (</a:t>
            </a:r>
            <a:r>
              <a:rPr lang="en-US" sz="3200" dirty="0" err="1"/>
              <a:t>shodno</a:t>
            </a:r>
            <a:r>
              <a:rPr lang="en-US" sz="3200" dirty="0"/>
              <a:t> </a:t>
            </a:r>
            <a:r>
              <a:rPr lang="en-US" sz="3200" dirty="0" err="1"/>
              <a:t>dostupnim</a:t>
            </a:r>
            <a:r>
              <a:rPr lang="en-US" sz="3200" dirty="0"/>
              <a:t> </a:t>
            </a:r>
            <a:r>
              <a:rPr lang="en-US" sz="3200" dirty="0" err="1"/>
              <a:t>definicijama</a:t>
            </a:r>
            <a:r>
              <a:rPr lang="en-US" sz="3200" dirty="0"/>
              <a:t> </a:t>
            </a:r>
            <a:r>
              <a:rPr lang="en-US" sz="3200" dirty="0" err="1"/>
              <a:t>i</a:t>
            </a:r>
            <a:r>
              <a:rPr lang="en-US" sz="3200" dirty="0"/>
              <a:t> </a:t>
            </a:r>
            <a:r>
              <a:rPr lang="en-US" sz="3200" dirty="0" err="1"/>
              <a:t>teorijskim</a:t>
            </a:r>
            <a:r>
              <a:rPr lang="en-US" sz="3200" dirty="0"/>
              <a:t> </a:t>
            </a:r>
            <a:r>
              <a:rPr lang="en-US" sz="3200" dirty="0" err="1"/>
              <a:t>modelima</a:t>
            </a:r>
            <a:r>
              <a:rPr lang="en-US" sz="3200" dirty="0"/>
              <a:t>)</a:t>
            </a:r>
            <a:r>
              <a:rPr lang="sr-Latn-RS" sz="3200" dirty="0"/>
              <a:t>,</a:t>
            </a:r>
            <a:r>
              <a:rPr lang="en-US" sz="3200" dirty="0"/>
              <a:t> da mere</a:t>
            </a:r>
            <a:r>
              <a:rPr lang="sr-Latn-RS" sz="3200" dirty="0"/>
              <a:t>, na primer,</a:t>
            </a:r>
            <a:r>
              <a:rPr lang="en-US" sz="3200" dirty="0"/>
              <a:t> </a:t>
            </a:r>
            <a:r>
              <a:rPr lang="en-US" sz="3200" dirty="0" err="1"/>
              <a:t>crtu</a:t>
            </a:r>
            <a:r>
              <a:rPr lang="en-US" sz="3200" dirty="0"/>
              <a:t> </a:t>
            </a:r>
            <a:r>
              <a:rPr lang="en-US" sz="3200" dirty="0" err="1"/>
              <a:t>ličnosti</a:t>
            </a:r>
            <a:r>
              <a:rPr lang="en-US" sz="3200" dirty="0"/>
              <a:t> </a:t>
            </a:r>
            <a:r>
              <a:rPr lang="en-US" sz="3200" dirty="0" err="1"/>
              <a:t>poznatu</a:t>
            </a:r>
            <a:r>
              <a:rPr lang="en-US" sz="3200" dirty="0"/>
              <a:t> </a:t>
            </a:r>
            <a:r>
              <a:rPr lang="en-US" sz="3200" dirty="0" err="1"/>
              <a:t>kao</a:t>
            </a:r>
            <a:r>
              <a:rPr lang="en-US" sz="3200" dirty="0"/>
              <a:t> </a:t>
            </a:r>
            <a:r>
              <a:rPr lang="en-US" sz="3200" dirty="0" err="1"/>
              <a:t>neuroticizam</a:t>
            </a:r>
            <a:r>
              <a:rPr lang="en-US" sz="3200" dirty="0"/>
              <a:t>. </a:t>
            </a:r>
          </a:p>
          <a:p>
            <a:r>
              <a:rPr lang="en-US" sz="3200" dirty="0" err="1"/>
              <a:t>Ovde</a:t>
            </a:r>
            <a:r>
              <a:rPr lang="en-US" sz="3200" dirty="0"/>
              <a:t> </a:t>
            </a:r>
            <a:r>
              <a:rPr lang="en-US" sz="3200" dirty="0" err="1"/>
              <a:t>su</a:t>
            </a:r>
            <a:r>
              <a:rPr lang="en-US" sz="3200" dirty="0"/>
              <a:t> </a:t>
            </a:r>
            <a:r>
              <a:rPr lang="en-US" sz="3200" dirty="0" err="1"/>
              <a:t>tvrdnje</a:t>
            </a:r>
            <a:r>
              <a:rPr lang="sr-Latn-RS" sz="3200" dirty="0"/>
              <a:t> (stavke)</a:t>
            </a:r>
            <a:r>
              <a:rPr lang="en-US" sz="3200" dirty="0"/>
              <a:t> - </a:t>
            </a:r>
            <a:r>
              <a:rPr lang="en-US" sz="3200" b="1" dirty="0" err="1"/>
              <a:t>manifestne</a:t>
            </a:r>
            <a:r>
              <a:rPr lang="en-US" sz="3200" b="1" dirty="0"/>
              <a:t> </a:t>
            </a:r>
            <a:r>
              <a:rPr lang="en-US" sz="3200" b="1" dirty="0" err="1"/>
              <a:t>varijable</a:t>
            </a:r>
            <a:r>
              <a:rPr lang="en-US" sz="3200" dirty="0"/>
              <a:t>, a </a:t>
            </a:r>
            <a:r>
              <a:rPr lang="en-US" sz="3200" dirty="0" err="1"/>
              <a:t>neuroticizam</a:t>
            </a:r>
            <a:r>
              <a:rPr lang="en-US" sz="3200" dirty="0"/>
              <a:t> bi bio - </a:t>
            </a:r>
            <a:r>
              <a:rPr lang="en-US" sz="3200" dirty="0" err="1"/>
              <a:t>pretpostavljena</a:t>
            </a:r>
            <a:r>
              <a:rPr lang="en-US" sz="3200" b="1" dirty="0"/>
              <a:t> </a:t>
            </a:r>
            <a:r>
              <a:rPr lang="en-US" sz="3200" b="1" dirty="0" err="1"/>
              <a:t>latentna</a:t>
            </a:r>
            <a:r>
              <a:rPr lang="en-US" sz="3200" b="1" dirty="0"/>
              <a:t> </a:t>
            </a:r>
            <a:r>
              <a:rPr lang="en-US" sz="3200" b="1" dirty="0" err="1"/>
              <a:t>varijabla</a:t>
            </a:r>
            <a:r>
              <a:rPr lang="en-US" sz="3200" dirty="0"/>
              <a:t> (</a:t>
            </a:r>
            <a:r>
              <a:rPr lang="en-US" sz="3200" dirty="0" err="1"/>
              <a:t>dimenzija</a:t>
            </a:r>
            <a:r>
              <a:rPr lang="en-US" sz="3200" dirty="0"/>
              <a:t>). </a:t>
            </a:r>
          </a:p>
          <a:p>
            <a:endParaRPr lang="en-US" dirty="0"/>
          </a:p>
        </p:txBody>
      </p:sp>
    </p:spTree>
    <p:extLst>
      <p:ext uri="{BB962C8B-B14F-4D97-AF65-F5344CB8AC3E}">
        <p14:creationId xmlns:p14="http://schemas.microsoft.com/office/powerpoint/2010/main" val="311183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B131-707D-34D9-0F21-CBCEDBE8B8AB}"/>
              </a:ext>
            </a:extLst>
          </p:cNvPr>
          <p:cNvSpPr>
            <a:spLocks noGrp="1"/>
          </p:cNvSpPr>
          <p:nvPr>
            <p:ph type="title"/>
          </p:nvPr>
        </p:nvSpPr>
        <p:spPr>
          <a:xfrm>
            <a:off x="1141413" y="609600"/>
            <a:ext cx="9905998" cy="636104"/>
          </a:xfrm>
        </p:spPr>
        <p:txBody>
          <a:bodyPr/>
          <a:lstStyle/>
          <a:p>
            <a:r>
              <a:rPr lang="sr-Cyrl-RS" dirty="0"/>
              <a:t>Скала неуротицизма</a:t>
            </a:r>
            <a:endParaRPr lang="en-US" dirty="0"/>
          </a:p>
        </p:txBody>
      </p:sp>
      <p:sp>
        <p:nvSpPr>
          <p:cNvPr id="3" name="Content Placeholder 2">
            <a:extLst>
              <a:ext uri="{FF2B5EF4-FFF2-40B4-BE49-F238E27FC236}">
                <a16:creationId xmlns:a16="http://schemas.microsoft.com/office/drawing/2014/main" id="{3C467788-0FBA-8DB2-AD5D-B264B6B751EB}"/>
              </a:ext>
            </a:extLst>
          </p:cNvPr>
          <p:cNvSpPr>
            <a:spLocks noGrp="1"/>
          </p:cNvSpPr>
          <p:nvPr>
            <p:ph idx="1"/>
          </p:nvPr>
        </p:nvSpPr>
        <p:spPr>
          <a:xfrm>
            <a:off x="1141413" y="1444487"/>
            <a:ext cx="9905998" cy="5022574"/>
          </a:xfrm>
        </p:spPr>
        <p:txBody>
          <a:bodyPr>
            <a:normAutofit fontScale="92500" lnSpcReduction="10000"/>
          </a:bodyPr>
          <a:lstStyle/>
          <a:p>
            <a:r>
              <a:rPr lang="ru-RU" dirty="0"/>
              <a:t>Често сам забринут. 		</a:t>
            </a:r>
          </a:p>
          <a:p>
            <a:r>
              <a:rPr lang="ru-RU" dirty="0"/>
              <a:t>Лако се наљутим. 	</a:t>
            </a:r>
          </a:p>
          <a:p>
            <a:r>
              <a:rPr lang="ru-RU" dirty="0"/>
              <a:t>Усамљен сам. </a:t>
            </a:r>
          </a:p>
          <a:p>
            <a:r>
              <a:rPr lang="ru-RU" dirty="0"/>
              <a:t>Плашим се да ће ми се други људи смејати. 		</a:t>
            </a:r>
          </a:p>
          <a:p>
            <a:r>
              <a:rPr lang="ru-RU" dirty="0"/>
              <a:t>Тешко ми је да се отресем лоших навика. </a:t>
            </a:r>
          </a:p>
          <a:p>
            <a:r>
              <a:rPr lang="ru-RU" dirty="0"/>
              <a:t>Лако се изнервирам. </a:t>
            </a:r>
          </a:p>
          <a:p>
            <a:r>
              <a:rPr lang="ru-RU" dirty="0"/>
              <a:t>Плаши ме мисао да ствари могу кренути лоше.</a:t>
            </a:r>
          </a:p>
          <a:p>
            <a:r>
              <a:rPr lang="ru-RU" dirty="0"/>
              <a:t>Тешко ми је да контролишем бес. </a:t>
            </a:r>
          </a:p>
          <a:p>
            <a:r>
              <a:rPr lang="ru-RU" dirty="0"/>
              <a:t>Често се осећам тужно. </a:t>
            </a:r>
          </a:p>
          <a:p>
            <a:r>
              <a:rPr lang="ru-RU" dirty="0"/>
              <a:t>Имам страх од јавног наступа. </a:t>
            </a:r>
          </a:p>
          <a:p>
            <a:r>
              <a:rPr lang="ru-RU" dirty="0"/>
              <a:t>Променљивог сам расположења.</a:t>
            </a:r>
          </a:p>
          <a:p>
            <a:r>
              <a:rPr lang="ru-RU" dirty="0"/>
              <a:t>Често ме обузму стања панике.</a:t>
            </a:r>
          </a:p>
          <a:p>
            <a:endParaRPr lang="en-US" dirty="0"/>
          </a:p>
        </p:txBody>
      </p:sp>
    </p:spTree>
    <p:extLst>
      <p:ext uri="{BB962C8B-B14F-4D97-AF65-F5344CB8AC3E}">
        <p14:creationId xmlns:p14="http://schemas.microsoft.com/office/powerpoint/2010/main" val="3637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8A85-DC30-50AF-A013-953136D9A4B1}"/>
              </a:ext>
            </a:extLst>
          </p:cNvPr>
          <p:cNvSpPr>
            <a:spLocks noGrp="1"/>
          </p:cNvSpPr>
          <p:nvPr>
            <p:ph type="title"/>
          </p:nvPr>
        </p:nvSpPr>
        <p:spPr>
          <a:xfrm>
            <a:off x="1141413" y="609600"/>
            <a:ext cx="9905998" cy="861391"/>
          </a:xfrm>
        </p:spPr>
        <p:txBody>
          <a:bodyPr/>
          <a:lstStyle/>
          <a:p>
            <a:r>
              <a:rPr lang="sr-Cyrl-RS" dirty="0"/>
              <a:t>Факторска анализа</a:t>
            </a:r>
            <a:endParaRPr lang="en-US" dirty="0"/>
          </a:p>
        </p:txBody>
      </p:sp>
      <p:sp>
        <p:nvSpPr>
          <p:cNvPr id="3" name="Content Placeholder 2">
            <a:extLst>
              <a:ext uri="{FF2B5EF4-FFF2-40B4-BE49-F238E27FC236}">
                <a16:creationId xmlns:a16="http://schemas.microsoft.com/office/drawing/2014/main" id="{8A698ECE-2ACF-7BC4-6BBC-E7C541A60D5D}"/>
              </a:ext>
            </a:extLst>
          </p:cNvPr>
          <p:cNvSpPr>
            <a:spLocks noGrp="1"/>
          </p:cNvSpPr>
          <p:nvPr>
            <p:ph idx="1"/>
          </p:nvPr>
        </p:nvSpPr>
        <p:spPr>
          <a:xfrm>
            <a:off x="1141413" y="1842052"/>
            <a:ext cx="9905998" cy="4406348"/>
          </a:xfrm>
        </p:spPr>
        <p:txBody>
          <a:bodyPr>
            <a:normAutofit/>
          </a:bodyPr>
          <a:lstStyle/>
          <a:p>
            <a:r>
              <a:rPr lang="sr-Cyrl-RS" sz="2800" dirty="0"/>
              <a:t>Питање: на којим ставкама испитаници </a:t>
            </a:r>
            <a:r>
              <a:rPr lang="sr-Cyrl-RS" sz="3000" b="1" dirty="0"/>
              <a:t>слично одговарају</a:t>
            </a:r>
            <a:r>
              <a:rPr lang="sr-Cyrl-RS" sz="2800" dirty="0"/>
              <a:t>, односно између којих ставки (на основу одговора испитаника) </a:t>
            </a:r>
            <a:r>
              <a:rPr lang="sr-Cyrl-RS" sz="3000" b="1" dirty="0"/>
              <a:t>постоји корелац</a:t>
            </a:r>
            <a:r>
              <a:rPr lang="sr-Cyrl-RS" sz="3000" dirty="0"/>
              <a:t>ија</a:t>
            </a:r>
            <a:r>
              <a:rPr lang="sr-Cyrl-RS" sz="2800" dirty="0"/>
              <a:t>?</a:t>
            </a:r>
          </a:p>
          <a:p>
            <a:r>
              <a:rPr lang="sr-Cyrl-RS" sz="2800" b="1" dirty="0"/>
              <a:t>Групишемо ставке и те групе ставки су – фактори</a:t>
            </a:r>
            <a:r>
              <a:rPr lang="sr-Cyrl-RS" sz="2800" dirty="0"/>
              <a:t>.</a:t>
            </a:r>
          </a:p>
          <a:p>
            <a:r>
              <a:rPr lang="sr-Cyrl-RS" sz="2800" dirty="0"/>
              <a:t>За интерпретацију фактора (додељивање имена факторима) не постоји правило. Зависи од инвенције и креативности истраживача. Тражи се „оно нешто што је заједничко ставкама“ које чине фактор.</a:t>
            </a:r>
            <a:r>
              <a:rPr lang="sr-Latn-RS" sz="2800" dirty="0"/>
              <a:t> NZS?</a:t>
            </a:r>
            <a:endParaRPr lang="en-US" sz="2800" dirty="0"/>
          </a:p>
        </p:txBody>
      </p:sp>
      <p:pic>
        <p:nvPicPr>
          <p:cNvPr id="4" name="Picture 3">
            <a:extLst>
              <a:ext uri="{FF2B5EF4-FFF2-40B4-BE49-F238E27FC236}">
                <a16:creationId xmlns:a16="http://schemas.microsoft.com/office/drawing/2014/main" id="{73A7CD4B-2D18-ADC3-210A-2D89F85532DD}"/>
              </a:ext>
            </a:extLst>
          </p:cNvPr>
          <p:cNvPicPr>
            <a:picLocks noChangeAspect="1"/>
          </p:cNvPicPr>
          <p:nvPr/>
        </p:nvPicPr>
        <p:blipFill>
          <a:blip r:embed="rId2"/>
          <a:stretch>
            <a:fillRect/>
          </a:stretch>
        </p:blipFill>
        <p:spPr>
          <a:xfrm>
            <a:off x="6308035" y="231912"/>
            <a:ext cx="2876550" cy="1424609"/>
          </a:xfrm>
          <a:prstGeom prst="rect">
            <a:avLst/>
          </a:prstGeom>
        </p:spPr>
      </p:pic>
    </p:spTree>
    <p:extLst>
      <p:ext uri="{BB962C8B-B14F-4D97-AF65-F5344CB8AC3E}">
        <p14:creationId xmlns:p14="http://schemas.microsoft.com/office/powerpoint/2010/main" val="98010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41B4-525C-964B-EAFC-51EF1AA55E0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81C7C4D-828B-A978-C297-C6E25CA240AB}"/>
              </a:ext>
            </a:extLst>
          </p:cNvPr>
          <p:cNvPicPr>
            <a:picLocks noGrp="1" noChangeAspect="1"/>
          </p:cNvPicPr>
          <p:nvPr>
            <p:ph idx="1"/>
          </p:nvPr>
        </p:nvPicPr>
        <p:blipFill>
          <a:blip r:embed="rId2"/>
          <a:stretch>
            <a:fillRect/>
          </a:stretch>
        </p:blipFill>
        <p:spPr>
          <a:xfrm>
            <a:off x="10037698" y="1778477"/>
            <a:ext cx="594821" cy="3124200"/>
          </a:xfrm>
        </p:spPr>
      </p:pic>
      <p:pic>
        <p:nvPicPr>
          <p:cNvPr id="6" name="Picture 5">
            <a:extLst>
              <a:ext uri="{FF2B5EF4-FFF2-40B4-BE49-F238E27FC236}">
                <a16:creationId xmlns:a16="http://schemas.microsoft.com/office/drawing/2014/main" id="{038ED89C-F6DA-A7C2-8715-E5D1B09074DF}"/>
              </a:ext>
            </a:extLst>
          </p:cNvPr>
          <p:cNvPicPr>
            <a:picLocks noChangeAspect="1"/>
          </p:cNvPicPr>
          <p:nvPr/>
        </p:nvPicPr>
        <p:blipFill>
          <a:blip r:embed="rId3"/>
          <a:stretch>
            <a:fillRect/>
          </a:stretch>
        </p:blipFill>
        <p:spPr>
          <a:xfrm>
            <a:off x="6960873" y="609600"/>
            <a:ext cx="2139881" cy="652329"/>
          </a:xfrm>
          <a:prstGeom prst="rect">
            <a:avLst/>
          </a:prstGeom>
        </p:spPr>
      </p:pic>
      <p:pic>
        <p:nvPicPr>
          <p:cNvPr id="7" name="Picture 6">
            <a:extLst>
              <a:ext uri="{FF2B5EF4-FFF2-40B4-BE49-F238E27FC236}">
                <a16:creationId xmlns:a16="http://schemas.microsoft.com/office/drawing/2014/main" id="{54F2D75F-E469-5133-5CEE-2F00F09A0D95}"/>
              </a:ext>
            </a:extLst>
          </p:cNvPr>
          <p:cNvPicPr>
            <a:picLocks noChangeAspect="1"/>
          </p:cNvPicPr>
          <p:nvPr/>
        </p:nvPicPr>
        <p:blipFill>
          <a:blip r:embed="rId4"/>
          <a:stretch>
            <a:fillRect/>
          </a:stretch>
        </p:blipFill>
        <p:spPr>
          <a:xfrm>
            <a:off x="6999130" y="1533514"/>
            <a:ext cx="2139881" cy="652329"/>
          </a:xfrm>
          <a:prstGeom prst="rect">
            <a:avLst/>
          </a:prstGeom>
        </p:spPr>
      </p:pic>
      <p:pic>
        <p:nvPicPr>
          <p:cNvPr id="8" name="Picture 7">
            <a:extLst>
              <a:ext uri="{FF2B5EF4-FFF2-40B4-BE49-F238E27FC236}">
                <a16:creationId xmlns:a16="http://schemas.microsoft.com/office/drawing/2014/main" id="{37027FFF-5C3E-D746-9BAC-60CE6A11466C}"/>
              </a:ext>
            </a:extLst>
          </p:cNvPr>
          <p:cNvPicPr>
            <a:picLocks noChangeAspect="1"/>
          </p:cNvPicPr>
          <p:nvPr/>
        </p:nvPicPr>
        <p:blipFill>
          <a:blip r:embed="rId5"/>
          <a:stretch>
            <a:fillRect/>
          </a:stretch>
        </p:blipFill>
        <p:spPr>
          <a:xfrm>
            <a:off x="6999130" y="2542729"/>
            <a:ext cx="2139881" cy="652329"/>
          </a:xfrm>
          <a:prstGeom prst="rect">
            <a:avLst/>
          </a:prstGeom>
        </p:spPr>
      </p:pic>
      <p:pic>
        <p:nvPicPr>
          <p:cNvPr id="9" name="Picture 8">
            <a:extLst>
              <a:ext uri="{FF2B5EF4-FFF2-40B4-BE49-F238E27FC236}">
                <a16:creationId xmlns:a16="http://schemas.microsoft.com/office/drawing/2014/main" id="{CB99CBCD-E973-F5E1-C682-A478FD7859A3}"/>
              </a:ext>
            </a:extLst>
          </p:cNvPr>
          <p:cNvPicPr>
            <a:picLocks noChangeAspect="1"/>
          </p:cNvPicPr>
          <p:nvPr/>
        </p:nvPicPr>
        <p:blipFill>
          <a:blip r:embed="rId6"/>
          <a:stretch>
            <a:fillRect/>
          </a:stretch>
        </p:blipFill>
        <p:spPr>
          <a:xfrm>
            <a:off x="6999130" y="3561964"/>
            <a:ext cx="2139881" cy="652329"/>
          </a:xfrm>
          <a:prstGeom prst="rect">
            <a:avLst/>
          </a:prstGeom>
        </p:spPr>
      </p:pic>
      <p:pic>
        <p:nvPicPr>
          <p:cNvPr id="10" name="Picture 9">
            <a:extLst>
              <a:ext uri="{FF2B5EF4-FFF2-40B4-BE49-F238E27FC236}">
                <a16:creationId xmlns:a16="http://schemas.microsoft.com/office/drawing/2014/main" id="{1512FE6A-9596-E32C-B878-AEAE48E28B05}"/>
              </a:ext>
            </a:extLst>
          </p:cNvPr>
          <p:cNvPicPr>
            <a:picLocks noChangeAspect="1"/>
          </p:cNvPicPr>
          <p:nvPr/>
        </p:nvPicPr>
        <p:blipFill>
          <a:blip r:embed="rId7"/>
          <a:stretch>
            <a:fillRect/>
          </a:stretch>
        </p:blipFill>
        <p:spPr>
          <a:xfrm>
            <a:off x="6999130" y="4581199"/>
            <a:ext cx="2139881" cy="652329"/>
          </a:xfrm>
          <a:prstGeom prst="rect">
            <a:avLst/>
          </a:prstGeom>
        </p:spPr>
      </p:pic>
      <p:pic>
        <p:nvPicPr>
          <p:cNvPr id="11" name="Picture 10">
            <a:extLst>
              <a:ext uri="{FF2B5EF4-FFF2-40B4-BE49-F238E27FC236}">
                <a16:creationId xmlns:a16="http://schemas.microsoft.com/office/drawing/2014/main" id="{17F88A98-DFE5-E692-71C9-95E64F41EFE3}"/>
              </a:ext>
            </a:extLst>
          </p:cNvPr>
          <p:cNvPicPr>
            <a:picLocks noChangeAspect="1"/>
          </p:cNvPicPr>
          <p:nvPr/>
        </p:nvPicPr>
        <p:blipFill>
          <a:blip r:embed="rId8"/>
          <a:stretch>
            <a:fillRect/>
          </a:stretch>
        </p:blipFill>
        <p:spPr>
          <a:xfrm>
            <a:off x="6999130" y="5596071"/>
            <a:ext cx="2139881" cy="652329"/>
          </a:xfrm>
          <a:prstGeom prst="rect">
            <a:avLst/>
          </a:prstGeom>
        </p:spPr>
      </p:pic>
      <p:sp>
        <p:nvSpPr>
          <p:cNvPr id="13" name="TextBox 12">
            <a:extLst>
              <a:ext uri="{FF2B5EF4-FFF2-40B4-BE49-F238E27FC236}">
                <a16:creationId xmlns:a16="http://schemas.microsoft.com/office/drawing/2014/main" id="{31037996-AC18-0FB1-04A7-71E4773A0486}"/>
              </a:ext>
            </a:extLst>
          </p:cNvPr>
          <p:cNvSpPr txBox="1"/>
          <p:nvPr/>
        </p:nvSpPr>
        <p:spPr>
          <a:xfrm>
            <a:off x="864873" y="581471"/>
            <a:ext cx="6096000" cy="646331"/>
          </a:xfrm>
          <a:prstGeom prst="rect">
            <a:avLst/>
          </a:prstGeom>
          <a:noFill/>
        </p:spPr>
        <p:txBody>
          <a:bodyPr wrap="square">
            <a:spAutoFit/>
          </a:bodyPr>
          <a:lstStyle/>
          <a:p>
            <a:r>
              <a:rPr lang="ru-RU" dirty="0"/>
              <a:t>Често сам забринут. </a:t>
            </a:r>
          </a:p>
          <a:p>
            <a:r>
              <a:rPr lang="ru-RU" dirty="0"/>
              <a:t>Плаши ме мисао да ствари могу кренути лоше.</a:t>
            </a:r>
          </a:p>
        </p:txBody>
      </p:sp>
      <p:sp>
        <p:nvSpPr>
          <p:cNvPr id="15" name="TextBox 14">
            <a:extLst>
              <a:ext uri="{FF2B5EF4-FFF2-40B4-BE49-F238E27FC236}">
                <a16:creationId xmlns:a16="http://schemas.microsoft.com/office/drawing/2014/main" id="{D33D9E7F-B132-7ADE-59F2-B3B6F9A2EFA5}"/>
              </a:ext>
            </a:extLst>
          </p:cNvPr>
          <p:cNvSpPr txBox="1"/>
          <p:nvPr/>
        </p:nvSpPr>
        <p:spPr>
          <a:xfrm>
            <a:off x="903130" y="1505385"/>
            <a:ext cx="6096000" cy="646331"/>
          </a:xfrm>
          <a:prstGeom prst="rect">
            <a:avLst/>
          </a:prstGeom>
          <a:noFill/>
        </p:spPr>
        <p:txBody>
          <a:bodyPr wrap="square">
            <a:spAutoFit/>
          </a:bodyPr>
          <a:lstStyle/>
          <a:p>
            <a:r>
              <a:rPr lang="ru-RU" dirty="0"/>
              <a:t>Лако се наљутим. </a:t>
            </a:r>
          </a:p>
          <a:p>
            <a:r>
              <a:rPr lang="ru-RU" dirty="0"/>
              <a:t>Тешко ми је да контролишем бес. </a:t>
            </a:r>
          </a:p>
        </p:txBody>
      </p:sp>
      <p:sp>
        <p:nvSpPr>
          <p:cNvPr id="17" name="TextBox 16">
            <a:extLst>
              <a:ext uri="{FF2B5EF4-FFF2-40B4-BE49-F238E27FC236}">
                <a16:creationId xmlns:a16="http://schemas.microsoft.com/office/drawing/2014/main" id="{C0089EC9-550E-8BEB-2FBD-CD07C56F97DC}"/>
              </a:ext>
            </a:extLst>
          </p:cNvPr>
          <p:cNvSpPr txBox="1"/>
          <p:nvPr/>
        </p:nvSpPr>
        <p:spPr>
          <a:xfrm>
            <a:off x="903130" y="2457428"/>
            <a:ext cx="6096000" cy="646331"/>
          </a:xfrm>
          <a:prstGeom prst="rect">
            <a:avLst/>
          </a:prstGeom>
          <a:noFill/>
        </p:spPr>
        <p:txBody>
          <a:bodyPr wrap="square">
            <a:spAutoFit/>
          </a:bodyPr>
          <a:lstStyle/>
          <a:p>
            <a:r>
              <a:rPr lang="ru-RU" dirty="0"/>
              <a:t>Усамљен сам. </a:t>
            </a:r>
          </a:p>
          <a:p>
            <a:r>
              <a:rPr lang="ru-RU" dirty="0"/>
              <a:t>Често се осећам тужно. </a:t>
            </a:r>
          </a:p>
        </p:txBody>
      </p:sp>
      <p:sp>
        <p:nvSpPr>
          <p:cNvPr id="19" name="TextBox 18">
            <a:extLst>
              <a:ext uri="{FF2B5EF4-FFF2-40B4-BE49-F238E27FC236}">
                <a16:creationId xmlns:a16="http://schemas.microsoft.com/office/drawing/2014/main" id="{6D96C8FC-ED89-7830-ADFF-0744AF30C749}"/>
              </a:ext>
            </a:extLst>
          </p:cNvPr>
          <p:cNvSpPr txBox="1"/>
          <p:nvPr/>
        </p:nvSpPr>
        <p:spPr>
          <a:xfrm>
            <a:off x="903130" y="3557601"/>
            <a:ext cx="6096000" cy="646331"/>
          </a:xfrm>
          <a:prstGeom prst="rect">
            <a:avLst/>
          </a:prstGeom>
          <a:noFill/>
        </p:spPr>
        <p:txBody>
          <a:bodyPr wrap="square">
            <a:spAutoFit/>
          </a:bodyPr>
          <a:lstStyle/>
          <a:p>
            <a:r>
              <a:rPr lang="ru-RU" dirty="0"/>
              <a:t>Плашим се да ће ми се други људи смејати. </a:t>
            </a:r>
          </a:p>
          <a:p>
            <a:r>
              <a:rPr lang="ru-RU" dirty="0"/>
              <a:t>Имам страх од јавног наступа. </a:t>
            </a:r>
          </a:p>
        </p:txBody>
      </p:sp>
      <p:sp>
        <p:nvSpPr>
          <p:cNvPr id="21" name="TextBox 20">
            <a:extLst>
              <a:ext uri="{FF2B5EF4-FFF2-40B4-BE49-F238E27FC236}">
                <a16:creationId xmlns:a16="http://schemas.microsoft.com/office/drawing/2014/main" id="{76C87A7E-BD7C-736E-0F10-36A588762AB0}"/>
              </a:ext>
            </a:extLst>
          </p:cNvPr>
          <p:cNvSpPr txBox="1"/>
          <p:nvPr/>
        </p:nvSpPr>
        <p:spPr>
          <a:xfrm>
            <a:off x="903130" y="4654019"/>
            <a:ext cx="6096000" cy="646331"/>
          </a:xfrm>
          <a:prstGeom prst="rect">
            <a:avLst/>
          </a:prstGeom>
          <a:noFill/>
        </p:spPr>
        <p:txBody>
          <a:bodyPr wrap="square">
            <a:spAutoFit/>
          </a:bodyPr>
          <a:lstStyle/>
          <a:p>
            <a:r>
              <a:rPr lang="ru-RU" dirty="0"/>
              <a:t>Тешко ми је да се отресем лоших навика. </a:t>
            </a:r>
          </a:p>
          <a:p>
            <a:r>
              <a:rPr lang="ru-RU" dirty="0"/>
              <a:t>Променљивог сам расположења.</a:t>
            </a:r>
          </a:p>
        </p:txBody>
      </p:sp>
      <p:sp>
        <p:nvSpPr>
          <p:cNvPr id="23" name="TextBox 22">
            <a:extLst>
              <a:ext uri="{FF2B5EF4-FFF2-40B4-BE49-F238E27FC236}">
                <a16:creationId xmlns:a16="http://schemas.microsoft.com/office/drawing/2014/main" id="{D5CEAC4D-7540-4457-DCB0-8D428F7C4EB1}"/>
              </a:ext>
            </a:extLst>
          </p:cNvPr>
          <p:cNvSpPr txBox="1"/>
          <p:nvPr/>
        </p:nvSpPr>
        <p:spPr>
          <a:xfrm>
            <a:off x="903130" y="5529249"/>
            <a:ext cx="6096000" cy="646331"/>
          </a:xfrm>
          <a:prstGeom prst="rect">
            <a:avLst/>
          </a:prstGeom>
          <a:noFill/>
        </p:spPr>
        <p:txBody>
          <a:bodyPr wrap="square">
            <a:spAutoFit/>
          </a:bodyPr>
          <a:lstStyle/>
          <a:p>
            <a:r>
              <a:rPr lang="ru-RU" dirty="0"/>
              <a:t>Лако се изнервирам. </a:t>
            </a:r>
          </a:p>
          <a:p>
            <a:r>
              <a:rPr lang="ru-RU" dirty="0"/>
              <a:t>Често ме обузму стања панике. `</a:t>
            </a:r>
          </a:p>
        </p:txBody>
      </p:sp>
      <p:cxnSp>
        <p:nvCxnSpPr>
          <p:cNvPr id="31" name="Straight Connector 30">
            <a:extLst>
              <a:ext uri="{FF2B5EF4-FFF2-40B4-BE49-F238E27FC236}">
                <a16:creationId xmlns:a16="http://schemas.microsoft.com/office/drawing/2014/main" id="{31C5EBE6-61A4-FC32-4B9C-206FD7E1DC3E}"/>
              </a:ext>
            </a:extLst>
          </p:cNvPr>
          <p:cNvCxnSpPr/>
          <p:nvPr/>
        </p:nvCxnSpPr>
        <p:spPr>
          <a:xfrm>
            <a:off x="9100754" y="904636"/>
            <a:ext cx="348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8A75C90-8BA4-01CB-81BD-498B78076881}"/>
              </a:ext>
            </a:extLst>
          </p:cNvPr>
          <p:cNvCxnSpPr/>
          <p:nvPr/>
        </p:nvCxnSpPr>
        <p:spPr>
          <a:xfrm>
            <a:off x="9448800" y="895910"/>
            <a:ext cx="0" cy="502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91EFAC8-4EAA-4D3C-A53A-40915CBB39B4}"/>
              </a:ext>
            </a:extLst>
          </p:cNvPr>
          <p:cNvCxnSpPr>
            <a:endCxn id="11" idx="3"/>
          </p:cNvCxnSpPr>
          <p:nvPr/>
        </p:nvCxnSpPr>
        <p:spPr>
          <a:xfrm flipH="1">
            <a:off x="9139011" y="5922235"/>
            <a:ext cx="30978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225D72E-4ADF-467C-DD18-01D3E9116E55}"/>
              </a:ext>
            </a:extLst>
          </p:cNvPr>
          <p:cNvCxnSpPr/>
          <p:nvPr/>
        </p:nvCxnSpPr>
        <p:spPr>
          <a:xfrm>
            <a:off x="9139011" y="1859678"/>
            <a:ext cx="3097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14EF67F-7118-695D-208E-314C20808907}"/>
              </a:ext>
            </a:extLst>
          </p:cNvPr>
          <p:cNvCxnSpPr>
            <a:stCxn id="8" idx="3"/>
          </p:cNvCxnSpPr>
          <p:nvPr/>
        </p:nvCxnSpPr>
        <p:spPr>
          <a:xfrm flipV="1">
            <a:off x="9139011" y="2868893"/>
            <a:ext cx="30978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B4F3E06-6FCF-2485-DF62-3542E482E8E5}"/>
              </a:ext>
            </a:extLst>
          </p:cNvPr>
          <p:cNvCxnSpPr>
            <a:stCxn id="9" idx="3"/>
          </p:cNvCxnSpPr>
          <p:nvPr/>
        </p:nvCxnSpPr>
        <p:spPr>
          <a:xfrm flipV="1">
            <a:off x="9139011" y="3880766"/>
            <a:ext cx="309789" cy="7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8A1D94A-AB56-3044-0566-843641315F0B}"/>
              </a:ext>
            </a:extLst>
          </p:cNvPr>
          <p:cNvCxnSpPr>
            <a:stCxn id="10" idx="3"/>
          </p:cNvCxnSpPr>
          <p:nvPr/>
        </p:nvCxnSpPr>
        <p:spPr>
          <a:xfrm flipV="1">
            <a:off x="9139011" y="4907363"/>
            <a:ext cx="30978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9F26EF1-B691-7015-9115-D29ECCA60DDF}"/>
              </a:ext>
            </a:extLst>
          </p:cNvPr>
          <p:cNvCxnSpPr/>
          <p:nvPr/>
        </p:nvCxnSpPr>
        <p:spPr>
          <a:xfrm>
            <a:off x="9448800" y="3409072"/>
            <a:ext cx="58889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520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6869"/>
          </a:xfrm>
        </p:spPr>
        <p:txBody>
          <a:bodyPr>
            <a:normAutofit fontScale="90000"/>
          </a:bodyPr>
          <a:lstStyle/>
          <a:p>
            <a:r>
              <a:rPr lang="sr-Latn-RS" dirty="0"/>
              <a:t>Primer 2</a:t>
            </a:r>
          </a:p>
        </p:txBody>
      </p:sp>
      <p:sp>
        <p:nvSpPr>
          <p:cNvPr id="3" name="Content Placeholder 2"/>
          <p:cNvSpPr>
            <a:spLocks noGrp="1"/>
          </p:cNvSpPr>
          <p:nvPr>
            <p:ph idx="1"/>
          </p:nvPr>
        </p:nvSpPr>
        <p:spPr>
          <a:xfrm>
            <a:off x="1141413" y="1319349"/>
            <a:ext cx="9905998" cy="5172891"/>
          </a:xfrm>
        </p:spPr>
        <p:txBody>
          <a:bodyPr>
            <a:normAutofit fontScale="92500" lnSpcReduction="20000"/>
          </a:bodyPr>
          <a:lstStyle/>
          <a:p>
            <a:r>
              <a:rPr lang="sr-Latn-RS" sz="3200" dirty="0"/>
              <a:t>Drugi primer je osmišljavanje nekoliko zadataka (pitanja), čiji bi sadržaj trebao upućivati na ispitivanje, na primer, </a:t>
            </a:r>
            <a:r>
              <a:rPr lang="sr-Latn-RS" sz="3200" b="1" dirty="0"/>
              <a:t>perceptivnog faktora inteligencije</a:t>
            </a:r>
            <a:r>
              <a:rPr lang="sr-Latn-RS" sz="3200" dirty="0"/>
              <a:t>. </a:t>
            </a:r>
          </a:p>
          <a:p>
            <a:r>
              <a:rPr lang="sr-Latn-RS" sz="3200" dirty="0"/>
              <a:t>Ovde su </a:t>
            </a:r>
            <a:r>
              <a:rPr lang="sr-Latn-RS" sz="3200" b="1" dirty="0"/>
              <a:t>zadaci</a:t>
            </a:r>
            <a:r>
              <a:rPr lang="sr-Latn-RS" sz="3200" dirty="0"/>
              <a:t> - manifestne varijable, a </a:t>
            </a:r>
            <a:r>
              <a:rPr lang="sr-Latn-RS" sz="3200" b="1" dirty="0"/>
              <a:t>perceptivni faktor</a:t>
            </a:r>
            <a:r>
              <a:rPr lang="sr-Latn-RS" sz="3200" dirty="0"/>
              <a:t> - hipotetizirana latentna varijabla (ili konstrukt). </a:t>
            </a:r>
          </a:p>
          <a:p>
            <a:r>
              <a:rPr lang="sr-Latn-RS" sz="3200" dirty="0"/>
              <a:t>Ukoliko se faktorskom analizom ispostavi da ove tvrdnje, odnosno zadaci, mere ono što se očekuje da mere, onda možemo prilično sigurno tvrditi da testovi koji se sastoje od ovih zadataka, imaju dobru hipotetičku valjanost (mere upravo ono što želimo da mere, a ne nešto drugo).</a:t>
            </a:r>
          </a:p>
          <a:p>
            <a:pPr marL="0" indent="0">
              <a:buNone/>
            </a:pPr>
            <a:endParaRPr lang="sr-Latn-RS" dirty="0"/>
          </a:p>
        </p:txBody>
      </p:sp>
    </p:spTree>
    <p:extLst>
      <p:ext uri="{BB962C8B-B14F-4D97-AF65-F5344CB8AC3E}">
        <p14:creationId xmlns:p14="http://schemas.microsoft.com/office/powerpoint/2010/main" val="272975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7DD6-8471-D440-0809-C0014968722E}"/>
              </a:ext>
            </a:extLst>
          </p:cNvPr>
          <p:cNvSpPr>
            <a:spLocks noGrp="1"/>
          </p:cNvSpPr>
          <p:nvPr>
            <p:ph type="title"/>
          </p:nvPr>
        </p:nvSpPr>
        <p:spPr>
          <a:xfrm>
            <a:off x="1141413" y="609600"/>
            <a:ext cx="9905998" cy="636104"/>
          </a:xfrm>
        </p:spPr>
        <p:txBody>
          <a:bodyPr/>
          <a:lstStyle/>
          <a:p>
            <a:endParaRPr lang="en-US" dirty="0"/>
          </a:p>
        </p:txBody>
      </p:sp>
      <p:sp>
        <p:nvSpPr>
          <p:cNvPr id="3" name="Content Placeholder 2">
            <a:extLst>
              <a:ext uri="{FF2B5EF4-FFF2-40B4-BE49-F238E27FC236}">
                <a16:creationId xmlns:a16="http://schemas.microsoft.com/office/drawing/2014/main" id="{18F9D861-017B-6B53-BB73-CB4B5922478A}"/>
              </a:ext>
            </a:extLst>
          </p:cNvPr>
          <p:cNvSpPr>
            <a:spLocks noGrp="1"/>
          </p:cNvSpPr>
          <p:nvPr>
            <p:ph idx="1"/>
          </p:nvPr>
        </p:nvSpPr>
        <p:spPr>
          <a:xfrm>
            <a:off x="1141413" y="1457739"/>
            <a:ext cx="9905998" cy="4333461"/>
          </a:xfrm>
        </p:spPr>
        <p:txBody>
          <a:bodyPr/>
          <a:lstStyle/>
          <a:p>
            <a:r>
              <a:rPr lang="en-US" sz="3200" dirty="0" err="1"/>
              <a:t>Povezanosti</a:t>
            </a:r>
            <a:r>
              <a:rPr lang="en-US" sz="3200" dirty="0"/>
              <a:t> </a:t>
            </a:r>
            <a:r>
              <a:rPr lang="en-US" sz="3200" dirty="0" err="1"/>
              <a:t>manifestnih</a:t>
            </a:r>
            <a:r>
              <a:rPr lang="en-US" sz="3200" dirty="0"/>
              <a:t> </a:t>
            </a:r>
            <a:r>
              <a:rPr lang="en-US" sz="3200" dirty="0" err="1"/>
              <a:t>varijabli</a:t>
            </a:r>
            <a:r>
              <a:rPr lang="en-US" sz="3200" dirty="0"/>
              <a:t> </a:t>
            </a:r>
            <a:r>
              <a:rPr lang="en-US" sz="3200" dirty="0" err="1"/>
              <a:t>sa</a:t>
            </a:r>
            <a:r>
              <a:rPr lang="en-US" sz="3200" dirty="0"/>
              <a:t> </a:t>
            </a:r>
            <a:r>
              <a:rPr lang="en-US" sz="3200" dirty="0" err="1"/>
              <a:t>ekstrahovanim</a:t>
            </a:r>
            <a:r>
              <a:rPr lang="en-US" sz="3200" dirty="0"/>
              <a:t> </a:t>
            </a:r>
            <a:r>
              <a:rPr lang="en-US" sz="3200" dirty="0" err="1"/>
              <a:t>dimenzijama</a:t>
            </a:r>
            <a:r>
              <a:rPr lang="en-US" sz="3200" dirty="0"/>
              <a:t> </a:t>
            </a:r>
            <a:r>
              <a:rPr lang="en-US" sz="3200" dirty="0" err="1"/>
              <a:t>nazivaju</a:t>
            </a:r>
            <a:r>
              <a:rPr lang="en-US" sz="3200" dirty="0"/>
              <a:t> se </a:t>
            </a:r>
            <a:r>
              <a:rPr lang="en-US" sz="3300" b="1" dirty="0" err="1"/>
              <a:t>faktorske</a:t>
            </a:r>
            <a:r>
              <a:rPr lang="en-US" sz="3300" b="1" dirty="0"/>
              <a:t> </a:t>
            </a:r>
            <a:r>
              <a:rPr lang="en-US" sz="3300" b="1" dirty="0" err="1"/>
              <a:t>saturacije</a:t>
            </a:r>
            <a:r>
              <a:rPr lang="en-US" sz="3300" b="1" dirty="0"/>
              <a:t> </a:t>
            </a:r>
            <a:r>
              <a:rPr lang="en-US" sz="3200" dirty="0"/>
              <a:t>(</a:t>
            </a:r>
            <a:r>
              <a:rPr lang="en-US" sz="3200" dirty="0" err="1"/>
              <a:t>zasićenja</a:t>
            </a:r>
            <a:r>
              <a:rPr lang="sr-Latn-RS" sz="3200"/>
              <a:t>, ekstrakcije</a:t>
            </a:r>
            <a:r>
              <a:rPr lang="en-US" sz="3200"/>
              <a:t>). </a:t>
            </a:r>
            <a:endParaRPr lang="en-US" sz="3200" dirty="0"/>
          </a:p>
          <a:p>
            <a:r>
              <a:rPr lang="en-US" sz="3200" dirty="0"/>
              <a:t>One </a:t>
            </a:r>
            <a:r>
              <a:rPr lang="en-US" sz="3200" dirty="0" err="1"/>
              <a:t>nam</a:t>
            </a:r>
            <a:r>
              <a:rPr lang="en-US" sz="3200" dirty="0"/>
              <a:t> </a:t>
            </a:r>
            <a:r>
              <a:rPr lang="en-US" sz="3200" dirty="0" err="1"/>
              <a:t>govore</a:t>
            </a:r>
            <a:r>
              <a:rPr lang="sr-Latn-RS" sz="3200" dirty="0"/>
              <a:t> o tome</a:t>
            </a:r>
            <a:r>
              <a:rPr lang="en-US" sz="3200" dirty="0"/>
              <a:t> u </a:t>
            </a:r>
            <a:r>
              <a:rPr lang="en-US" sz="3200" dirty="0" err="1"/>
              <a:t>kojoj</a:t>
            </a:r>
            <a:r>
              <a:rPr lang="en-US" sz="3200" dirty="0"/>
              <a:t> meri </a:t>
            </a:r>
            <a:r>
              <a:rPr lang="en-US" sz="3200" dirty="0" err="1"/>
              <a:t>su</a:t>
            </a:r>
            <a:r>
              <a:rPr lang="en-US" sz="3200" dirty="0"/>
              <a:t> </a:t>
            </a:r>
            <a:r>
              <a:rPr lang="en-US" sz="3200" dirty="0" err="1"/>
              <a:t>odabrani</a:t>
            </a:r>
            <a:r>
              <a:rPr lang="en-US" sz="3200" dirty="0"/>
              <a:t> </a:t>
            </a:r>
            <a:r>
              <a:rPr lang="en-US" sz="3200" dirty="0" err="1"/>
              <a:t>indikatori</a:t>
            </a:r>
            <a:r>
              <a:rPr lang="en-US" sz="3200" dirty="0"/>
              <a:t> (</a:t>
            </a:r>
            <a:r>
              <a:rPr lang="en-US" sz="3200" dirty="0" err="1"/>
              <a:t>pitanja</a:t>
            </a:r>
            <a:r>
              <a:rPr lang="en-US" sz="3200" dirty="0"/>
              <a:t>, </a:t>
            </a:r>
            <a:r>
              <a:rPr lang="en-US" sz="3200" dirty="0" err="1"/>
              <a:t>zadaci</a:t>
            </a:r>
            <a:r>
              <a:rPr lang="en-US" sz="3200" dirty="0"/>
              <a:t>, </a:t>
            </a:r>
            <a:r>
              <a:rPr lang="en-US" sz="3200" dirty="0" err="1"/>
              <a:t>stavke</a:t>
            </a:r>
            <a:r>
              <a:rPr lang="en-US" sz="3200" dirty="0"/>
              <a:t>) </a:t>
            </a:r>
            <a:r>
              <a:rPr lang="en-US" sz="3300" b="1" dirty="0" err="1"/>
              <a:t>dobri</a:t>
            </a:r>
            <a:r>
              <a:rPr lang="en-US" sz="3300" b="1" dirty="0"/>
              <a:t> </a:t>
            </a:r>
            <a:r>
              <a:rPr lang="en-US" sz="3300" b="1" dirty="0" err="1"/>
              <a:t>reprezentanti</a:t>
            </a:r>
            <a:r>
              <a:rPr lang="en-US" sz="3300" b="1" dirty="0"/>
              <a:t> </a:t>
            </a:r>
            <a:r>
              <a:rPr lang="en-US" sz="3300" b="1" dirty="0" err="1"/>
              <a:t>latentne</a:t>
            </a:r>
            <a:r>
              <a:rPr lang="en-US" sz="3300" b="1" dirty="0"/>
              <a:t> </a:t>
            </a:r>
            <a:r>
              <a:rPr lang="en-US" sz="3300" b="1" dirty="0" err="1"/>
              <a:t>dimenzije</a:t>
            </a:r>
            <a:r>
              <a:rPr lang="en-US" sz="3300" b="1" dirty="0"/>
              <a:t> </a:t>
            </a:r>
            <a:r>
              <a:rPr lang="en-US" sz="3200" dirty="0"/>
              <a:t>(</a:t>
            </a:r>
            <a:r>
              <a:rPr lang="en-US" sz="3200" dirty="0" err="1"/>
              <a:t>npr</a:t>
            </a:r>
            <a:r>
              <a:rPr lang="en-US" sz="3200" dirty="0"/>
              <a:t>. </a:t>
            </a:r>
            <a:r>
              <a:rPr lang="en-US" sz="3200" dirty="0" err="1"/>
              <a:t>koliko</a:t>
            </a:r>
            <a:r>
              <a:rPr lang="en-US" sz="3200" dirty="0"/>
              <a:t> dobro </a:t>
            </a:r>
            <a:r>
              <a:rPr lang="en-US" sz="3200" dirty="0" err="1"/>
              <a:t>pitanje</a:t>
            </a:r>
            <a:r>
              <a:rPr lang="en-US" sz="3200" dirty="0"/>
              <a:t>: ''Da li </a:t>
            </a:r>
            <a:r>
              <a:rPr lang="en-US" sz="3200" dirty="0" err="1"/>
              <a:t>često</a:t>
            </a:r>
            <a:r>
              <a:rPr lang="en-US" sz="3200" dirty="0"/>
              <a:t> </a:t>
            </a:r>
            <a:r>
              <a:rPr lang="en-US" sz="3200" dirty="0" err="1"/>
              <a:t>osećate</a:t>
            </a:r>
            <a:r>
              <a:rPr lang="en-US" sz="3200" dirty="0"/>
              <a:t> </a:t>
            </a:r>
            <a:r>
              <a:rPr lang="en-US" sz="3200" dirty="0" err="1"/>
              <a:t>krivicu</a:t>
            </a:r>
            <a:r>
              <a:rPr lang="en-US" sz="3200" dirty="0"/>
              <a:t> bez </a:t>
            </a:r>
            <a:r>
              <a:rPr lang="en-US" sz="3200" dirty="0" err="1"/>
              <a:t>vidljivog</a:t>
            </a:r>
            <a:r>
              <a:rPr lang="en-US" sz="3200" dirty="0"/>
              <a:t> </a:t>
            </a:r>
            <a:r>
              <a:rPr lang="en-US" sz="3200" dirty="0" err="1"/>
              <a:t>razloga</a:t>
            </a:r>
            <a:r>
              <a:rPr lang="en-US" sz="3200" dirty="0"/>
              <a:t>?’’</a:t>
            </a:r>
            <a:r>
              <a:rPr lang="sr-Latn-RS" sz="3200" dirty="0"/>
              <a:t>,</a:t>
            </a:r>
            <a:r>
              <a:rPr lang="en-US" sz="3200" dirty="0"/>
              <a:t> meri </a:t>
            </a:r>
            <a:r>
              <a:rPr lang="en-US" sz="3200" dirty="0" err="1"/>
              <a:t>neuroticizam</a:t>
            </a:r>
            <a:r>
              <a:rPr lang="en-US" sz="3200" dirty="0"/>
              <a:t> </a:t>
            </a:r>
            <a:r>
              <a:rPr lang="en-US" sz="3200" dirty="0" err="1"/>
              <a:t>kao</a:t>
            </a:r>
            <a:r>
              <a:rPr lang="en-US" sz="3200" dirty="0"/>
              <a:t> </a:t>
            </a:r>
            <a:r>
              <a:rPr lang="en-US" sz="3200" dirty="0" err="1"/>
              <a:t>crtu</a:t>
            </a:r>
            <a:r>
              <a:rPr lang="en-US" sz="3200" dirty="0"/>
              <a:t> </a:t>
            </a:r>
            <a:r>
              <a:rPr lang="en-US" sz="3200" dirty="0" err="1"/>
              <a:t>ličnosti</a:t>
            </a:r>
            <a:r>
              <a:rPr lang="en-US" sz="3200" dirty="0"/>
              <a:t>).</a:t>
            </a:r>
          </a:p>
          <a:p>
            <a:endParaRPr lang="en-US" dirty="0"/>
          </a:p>
        </p:txBody>
      </p:sp>
    </p:spTree>
    <p:extLst>
      <p:ext uri="{BB962C8B-B14F-4D97-AF65-F5344CB8AC3E}">
        <p14:creationId xmlns:p14="http://schemas.microsoft.com/office/powerpoint/2010/main" val="3777537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52994"/>
          </a:xfrm>
        </p:spPr>
        <p:txBody>
          <a:bodyPr>
            <a:normAutofit fontScale="90000"/>
          </a:bodyPr>
          <a:lstStyle/>
          <a:p>
            <a:endParaRPr lang="sr-Latn-RS" dirty="0"/>
          </a:p>
        </p:txBody>
      </p:sp>
      <p:sp>
        <p:nvSpPr>
          <p:cNvPr id="3" name="Content Placeholder 2"/>
          <p:cNvSpPr>
            <a:spLocks noGrp="1"/>
          </p:cNvSpPr>
          <p:nvPr>
            <p:ph idx="1"/>
          </p:nvPr>
        </p:nvSpPr>
        <p:spPr>
          <a:xfrm>
            <a:off x="1141413" y="1332411"/>
            <a:ext cx="9905998" cy="5133703"/>
          </a:xfrm>
        </p:spPr>
        <p:txBody>
          <a:bodyPr>
            <a:normAutofit fontScale="92500" lnSpcReduction="10000"/>
          </a:bodyPr>
          <a:lstStyle/>
          <a:p>
            <a:r>
              <a:rPr lang="sr-Latn-RS" sz="3200" dirty="0"/>
              <a:t>Ukoliko se po svakom faktoru, ove saturacije kvadriraju, pa saberu, dobijaju se </a:t>
            </a:r>
            <a:r>
              <a:rPr lang="sr-Latn-RS" sz="3600" b="1" dirty="0"/>
              <a:t>karakteristični korenovi </a:t>
            </a:r>
            <a:r>
              <a:rPr lang="sr-Latn-RS" sz="3200" dirty="0"/>
              <a:t>(</a:t>
            </a:r>
            <a:r>
              <a:rPr lang="el-GR" sz="3200" dirty="0"/>
              <a:t>λ)</a:t>
            </a:r>
            <a:r>
              <a:rPr lang="sr-Latn-RS" sz="3200" dirty="0"/>
              <a:t> – ejgenvrednosti („samosvojne vrednosti“)</a:t>
            </a:r>
            <a:r>
              <a:rPr lang="el-GR" sz="3200" dirty="0"/>
              <a:t> </a:t>
            </a:r>
            <a:endParaRPr lang="sr-Latn-RS" sz="3200" dirty="0"/>
          </a:p>
          <a:p>
            <a:r>
              <a:rPr lang="sr-Latn-RS" sz="3200" dirty="0"/>
              <a:t>Ako se karakteristični koren odgovarajućeg faktora podeli sa brojem manifestnih varijabli, te pomnoži sa 100, dobija se </a:t>
            </a:r>
            <a:r>
              <a:rPr lang="sr-Latn-RS" sz="3600" b="1" dirty="0"/>
              <a:t>procenat objašnjene varijanse za dati faktor.</a:t>
            </a:r>
          </a:p>
          <a:p>
            <a:r>
              <a:rPr lang="sr-Latn-RS" sz="3600" b="1" dirty="0"/>
              <a:t>Potreban nam je što veći procenat objašnjene varijanse!</a:t>
            </a:r>
          </a:p>
          <a:p>
            <a:pPr marL="0" indent="0">
              <a:buNone/>
            </a:pPr>
            <a:endParaRPr lang="sr-Latn-RS" dirty="0"/>
          </a:p>
        </p:txBody>
      </p:sp>
    </p:spTree>
    <p:extLst>
      <p:ext uri="{BB962C8B-B14F-4D97-AF65-F5344CB8AC3E}">
        <p14:creationId xmlns:p14="http://schemas.microsoft.com/office/powerpoint/2010/main" val="10857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5D83-8FB1-652E-7D9B-792CB30ADFBA}"/>
              </a:ext>
            </a:extLst>
          </p:cNvPr>
          <p:cNvSpPr>
            <a:spLocks noGrp="1"/>
          </p:cNvSpPr>
          <p:nvPr>
            <p:ph type="title"/>
          </p:nvPr>
        </p:nvSpPr>
        <p:spPr>
          <a:xfrm>
            <a:off x="1141413" y="609600"/>
            <a:ext cx="9905998" cy="609600"/>
          </a:xfrm>
        </p:spPr>
        <p:txBody>
          <a:bodyPr/>
          <a:lstStyle/>
          <a:p>
            <a:endParaRPr lang="en-US" dirty="0"/>
          </a:p>
        </p:txBody>
      </p:sp>
      <p:sp>
        <p:nvSpPr>
          <p:cNvPr id="3" name="Content Placeholder 2">
            <a:extLst>
              <a:ext uri="{FF2B5EF4-FFF2-40B4-BE49-F238E27FC236}">
                <a16:creationId xmlns:a16="http://schemas.microsoft.com/office/drawing/2014/main" id="{9799152D-BB74-30B0-75E9-17150950F2ED}"/>
              </a:ext>
            </a:extLst>
          </p:cNvPr>
          <p:cNvSpPr>
            <a:spLocks noGrp="1"/>
          </p:cNvSpPr>
          <p:nvPr>
            <p:ph idx="1"/>
          </p:nvPr>
        </p:nvSpPr>
        <p:spPr>
          <a:xfrm>
            <a:off x="1141413" y="1338470"/>
            <a:ext cx="9905998" cy="5009321"/>
          </a:xfrm>
        </p:spPr>
        <p:txBody>
          <a:bodyPr>
            <a:normAutofit fontScale="85000" lnSpcReduction="20000"/>
          </a:bodyPr>
          <a:lstStyle/>
          <a:p>
            <a:r>
              <a:rPr lang="en-US" sz="3800" b="1" dirty="0" err="1"/>
              <a:t>Procenat</a:t>
            </a:r>
            <a:r>
              <a:rPr lang="en-US" sz="3800" b="1" dirty="0"/>
              <a:t> </a:t>
            </a:r>
            <a:r>
              <a:rPr lang="en-US" sz="3800" b="1" dirty="0" err="1"/>
              <a:t>objašnjene</a:t>
            </a:r>
            <a:r>
              <a:rPr lang="en-US" sz="3800" b="1" dirty="0"/>
              <a:t> </a:t>
            </a:r>
            <a:r>
              <a:rPr lang="en-US" sz="3800" b="1" dirty="0" err="1"/>
              <a:t>varijanse</a:t>
            </a:r>
            <a:r>
              <a:rPr lang="en-US" sz="3800" b="1" dirty="0"/>
              <a:t> </a:t>
            </a:r>
            <a:r>
              <a:rPr lang="en-US" sz="3200" dirty="0"/>
              <a:t>je </a:t>
            </a:r>
            <a:r>
              <a:rPr lang="en-US" sz="3200" dirty="0" err="1"/>
              <a:t>bitan</a:t>
            </a:r>
            <a:r>
              <a:rPr lang="en-US" sz="3200" dirty="0"/>
              <a:t> u </a:t>
            </a:r>
            <a:r>
              <a:rPr lang="en-US" sz="3200" dirty="0" err="1"/>
              <a:t>psihologiji</a:t>
            </a:r>
            <a:r>
              <a:rPr lang="en-US" sz="3200" dirty="0"/>
              <a:t>, </a:t>
            </a:r>
            <a:r>
              <a:rPr lang="en-US" sz="3200" dirty="0" err="1"/>
              <a:t>jer</a:t>
            </a:r>
            <a:r>
              <a:rPr lang="en-US" sz="3200" dirty="0"/>
              <a:t> </a:t>
            </a:r>
            <a:r>
              <a:rPr lang="en-US" sz="3200" dirty="0" err="1"/>
              <a:t>nam</a:t>
            </a:r>
            <a:r>
              <a:rPr lang="en-US" sz="3200" dirty="0"/>
              <a:t> </a:t>
            </a:r>
            <a:r>
              <a:rPr lang="en-US" sz="3200" dirty="0" err="1"/>
              <a:t>govori</a:t>
            </a:r>
            <a:r>
              <a:rPr lang="en-US" sz="3200" dirty="0"/>
              <a:t> </a:t>
            </a:r>
            <a:r>
              <a:rPr lang="en-US" sz="3200" dirty="0" err="1"/>
              <a:t>koje</a:t>
            </a:r>
            <a:r>
              <a:rPr lang="en-US" sz="3200" dirty="0"/>
              <a:t> </a:t>
            </a:r>
            <a:r>
              <a:rPr lang="en-US" sz="3200" dirty="0" err="1"/>
              <a:t>latentne</a:t>
            </a:r>
            <a:r>
              <a:rPr lang="en-US" sz="3200" dirty="0"/>
              <a:t> </a:t>
            </a:r>
            <a:r>
              <a:rPr lang="en-US" sz="3200" dirty="0" err="1"/>
              <a:t>varijable</a:t>
            </a:r>
            <a:r>
              <a:rPr lang="en-US" sz="3200" dirty="0"/>
              <a:t> </a:t>
            </a:r>
            <a:r>
              <a:rPr lang="en-US" sz="3200" dirty="0" err="1"/>
              <a:t>trebamo</a:t>
            </a:r>
            <a:r>
              <a:rPr lang="en-US" sz="3200" dirty="0"/>
              <a:t> </a:t>
            </a:r>
            <a:r>
              <a:rPr lang="en-US" sz="3200" dirty="0" err="1"/>
              <a:t>zadržati</a:t>
            </a:r>
            <a:r>
              <a:rPr lang="en-US" sz="3200" dirty="0"/>
              <a:t>, a </a:t>
            </a:r>
            <a:r>
              <a:rPr lang="en-US" sz="3200" dirty="0" err="1"/>
              <a:t>koje</a:t>
            </a:r>
            <a:r>
              <a:rPr lang="en-US" sz="3200" dirty="0"/>
              <a:t> </a:t>
            </a:r>
            <a:r>
              <a:rPr lang="en-US" sz="3200" dirty="0" err="1"/>
              <a:t>odbaciti</a:t>
            </a:r>
            <a:r>
              <a:rPr lang="en-US" sz="3200" dirty="0"/>
              <a:t>. </a:t>
            </a:r>
          </a:p>
          <a:p>
            <a:r>
              <a:rPr lang="en-US" sz="3200" dirty="0"/>
              <a:t>Na primer, </a:t>
            </a:r>
            <a:r>
              <a:rPr lang="en-US" sz="3200" dirty="0" err="1"/>
              <a:t>ako</a:t>
            </a:r>
            <a:r>
              <a:rPr lang="en-US" sz="3200" dirty="0"/>
              <a:t> se </a:t>
            </a:r>
            <a:r>
              <a:rPr lang="en-US" sz="3200" dirty="0" err="1"/>
              <a:t>faktorskom</a:t>
            </a:r>
            <a:r>
              <a:rPr lang="en-US" sz="3200" dirty="0"/>
              <a:t> </a:t>
            </a:r>
            <a:r>
              <a:rPr lang="en-US" sz="3200" dirty="0" err="1"/>
              <a:t>analizom</a:t>
            </a:r>
            <a:r>
              <a:rPr lang="en-US" sz="3200" dirty="0"/>
              <a:t> </a:t>
            </a:r>
            <a:r>
              <a:rPr lang="en-US" sz="3200" dirty="0" err="1"/>
              <a:t>skupa</a:t>
            </a:r>
            <a:r>
              <a:rPr lang="en-US" sz="3200" dirty="0"/>
              <a:t> </a:t>
            </a:r>
            <a:r>
              <a:rPr lang="en-US" sz="3200" dirty="0" err="1"/>
              <a:t>tvrdnji</a:t>
            </a:r>
            <a:r>
              <a:rPr lang="en-US" sz="3200" dirty="0"/>
              <a:t> za </a:t>
            </a:r>
            <a:r>
              <a:rPr lang="en-US" sz="3200" dirty="0" err="1"/>
              <a:t>koje</a:t>
            </a:r>
            <a:r>
              <a:rPr lang="en-US" sz="3200" dirty="0"/>
              <a:t> se </a:t>
            </a:r>
            <a:r>
              <a:rPr lang="en-US" sz="3200" dirty="0" err="1"/>
              <a:t>pretpostavlja</a:t>
            </a:r>
            <a:r>
              <a:rPr lang="en-US" sz="3200" dirty="0"/>
              <a:t> da mere </a:t>
            </a:r>
            <a:r>
              <a:rPr lang="en-US" sz="3200" dirty="0" err="1"/>
              <a:t>neke</a:t>
            </a:r>
            <a:r>
              <a:rPr lang="en-US" sz="3200" dirty="0"/>
              <a:t> </a:t>
            </a:r>
            <a:r>
              <a:rPr lang="en-US" sz="3200" dirty="0" err="1"/>
              <a:t>aspekte</a:t>
            </a:r>
            <a:r>
              <a:rPr lang="en-US" sz="3200" dirty="0"/>
              <a:t> </a:t>
            </a:r>
            <a:r>
              <a:rPr lang="en-US" sz="3200" dirty="0" err="1"/>
              <a:t>ličnosti</a:t>
            </a:r>
            <a:r>
              <a:rPr lang="en-US" sz="3200" dirty="0"/>
              <a:t> </a:t>
            </a:r>
            <a:r>
              <a:rPr lang="en-US" sz="3300" b="1" dirty="0" err="1"/>
              <a:t>izdvoji</a:t>
            </a:r>
            <a:r>
              <a:rPr lang="en-US" sz="3300" b="1" dirty="0"/>
              <a:t> </a:t>
            </a:r>
            <a:r>
              <a:rPr lang="en-US" sz="3300" b="1" dirty="0" err="1"/>
              <a:t>deset</a:t>
            </a:r>
            <a:r>
              <a:rPr lang="en-US" sz="3300" b="1" dirty="0"/>
              <a:t> </a:t>
            </a:r>
            <a:r>
              <a:rPr lang="en-US" sz="3300" b="1" dirty="0" err="1"/>
              <a:t>latentnih</a:t>
            </a:r>
            <a:r>
              <a:rPr lang="en-US" sz="3300" b="1" dirty="0"/>
              <a:t> </a:t>
            </a:r>
            <a:r>
              <a:rPr lang="en-US" sz="3300" b="1" dirty="0" err="1"/>
              <a:t>varijabli</a:t>
            </a:r>
            <a:r>
              <a:rPr lang="en-US" sz="3200" dirty="0"/>
              <a:t>, </a:t>
            </a:r>
            <a:r>
              <a:rPr lang="sr-Latn-RS" sz="3200" dirty="0"/>
              <a:t>a </a:t>
            </a:r>
            <a:r>
              <a:rPr lang="en-US" sz="3200" dirty="0"/>
              <a:t>s </a:t>
            </a:r>
            <a:r>
              <a:rPr lang="en-US" sz="3200" dirty="0" err="1"/>
              <a:t>obzirom</a:t>
            </a:r>
            <a:r>
              <a:rPr lang="en-US" sz="3200" dirty="0"/>
              <a:t> </a:t>
            </a:r>
            <a:r>
              <a:rPr lang="en-US" sz="3200" dirty="0" err="1"/>
              <a:t>na</a:t>
            </a:r>
            <a:r>
              <a:rPr lang="en-US" sz="3200" dirty="0"/>
              <a:t> </a:t>
            </a:r>
            <a:r>
              <a:rPr lang="en-US" sz="3200" dirty="0" err="1"/>
              <a:t>određene</a:t>
            </a:r>
            <a:r>
              <a:rPr lang="en-US" sz="3200" dirty="0"/>
              <a:t> </a:t>
            </a:r>
            <a:r>
              <a:rPr lang="en-US" sz="3200" dirty="0" err="1"/>
              <a:t>kriterijume</a:t>
            </a:r>
            <a:r>
              <a:rPr lang="en-US" sz="3200" dirty="0"/>
              <a:t> (</a:t>
            </a:r>
            <a:r>
              <a:rPr lang="en-US" sz="3200" dirty="0" err="1"/>
              <a:t>npr</a:t>
            </a:r>
            <a:r>
              <a:rPr lang="en-US" sz="3200" dirty="0"/>
              <a:t>. Kaiser-</a:t>
            </a:r>
            <a:r>
              <a:rPr lang="en-US" sz="3200" dirty="0" err="1"/>
              <a:t>Guttmanov</a:t>
            </a:r>
            <a:r>
              <a:rPr lang="en-US" sz="3200" dirty="0"/>
              <a:t> </a:t>
            </a:r>
            <a:r>
              <a:rPr lang="en-US" sz="3200" dirty="0" err="1"/>
              <a:t>kriterijum</a:t>
            </a:r>
            <a:r>
              <a:rPr lang="en-US" sz="3200" dirty="0"/>
              <a:t>: </a:t>
            </a:r>
            <a:r>
              <a:rPr lang="en-US" sz="3200" dirty="0" err="1"/>
              <a:t>zadržati</a:t>
            </a:r>
            <a:r>
              <a:rPr lang="en-US" sz="3200" dirty="0"/>
              <a:t> one </a:t>
            </a:r>
            <a:r>
              <a:rPr lang="en-US" sz="3200" dirty="0" err="1"/>
              <a:t>varijable</a:t>
            </a:r>
            <a:r>
              <a:rPr lang="en-US" sz="3200" dirty="0"/>
              <a:t> za </a:t>
            </a:r>
            <a:r>
              <a:rPr lang="en-US" sz="3200" dirty="0" err="1"/>
              <a:t>koje</a:t>
            </a:r>
            <a:r>
              <a:rPr lang="en-US" sz="3200" dirty="0"/>
              <a:t> je </a:t>
            </a:r>
            <a:r>
              <a:rPr lang="el-GR" sz="3200" dirty="0"/>
              <a:t>λ &gt; 1</a:t>
            </a:r>
            <a:r>
              <a:rPr lang="sr-Latn-RS" sz="3200" dirty="0"/>
              <a:t>) – prihvatamo (zadržavamo) samo one koje ispunjavaju dati kriterijum (</a:t>
            </a:r>
            <a:r>
              <a:rPr lang="sr-Latn-RS" sz="3300" b="1" dirty="0"/>
              <a:t>pa to može biti, recimo, samo pet</a:t>
            </a:r>
            <a:r>
              <a:rPr lang="sr-Latn-RS" sz="3200" dirty="0"/>
              <a:t>).</a:t>
            </a:r>
            <a:endParaRPr lang="en-US" sz="3200" dirty="0"/>
          </a:p>
          <a:p>
            <a:r>
              <a:rPr lang="en-US" sz="3200" dirty="0" err="1"/>
              <a:t>Drugim</a:t>
            </a:r>
            <a:r>
              <a:rPr lang="en-US" sz="3200" dirty="0"/>
              <a:t> </a:t>
            </a:r>
            <a:r>
              <a:rPr lang="en-US" sz="3200" dirty="0" err="1"/>
              <a:t>rečima</a:t>
            </a:r>
            <a:r>
              <a:rPr lang="en-US" sz="3200" dirty="0"/>
              <a:t>, </a:t>
            </a:r>
            <a:r>
              <a:rPr lang="en-US" sz="3200" b="1" dirty="0"/>
              <a:t>one </a:t>
            </a:r>
            <a:r>
              <a:rPr lang="en-US" sz="3200" b="1" dirty="0" err="1"/>
              <a:t>koje</a:t>
            </a:r>
            <a:r>
              <a:rPr lang="en-US" sz="3200" b="1" dirty="0"/>
              <a:t> </a:t>
            </a:r>
            <a:r>
              <a:rPr lang="en-US" sz="3200" b="1" dirty="0" err="1"/>
              <a:t>objašnjavaju</a:t>
            </a:r>
            <a:r>
              <a:rPr lang="en-US" sz="3200" b="1" dirty="0"/>
              <a:t> </a:t>
            </a:r>
            <a:r>
              <a:rPr lang="en-US" sz="3200" b="1" dirty="0" err="1"/>
              <a:t>dovoljno</a:t>
            </a:r>
            <a:r>
              <a:rPr lang="en-US" sz="3200" b="1" dirty="0"/>
              <a:t> </a:t>
            </a:r>
            <a:r>
              <a:rPr lang="en-US" sz="3200" b="1" dirty="0" err="1"/>
              <a:t>varijanse</a:t>
            </a:r>
            <a:r>
              <a:rPr lang="en-US" sz="3200" b="1" dirty="0"/>
              <a:t> </a:t>
            </a:r>
            <a:r>
              <a:rPr lang="en-US" sz="3200" b="1" dirty="0" err="1"/>
              <a:t>odabranih</a:t>
            </a:r>
            <a:r>
              <a:rPr lang="en-US" sz="3200" b="1" dirty="0"/>
              <a:t> </a:t>
            </a:r>
            <a:r>
              <a:rPr lang="en-US" sz="3200" b="1" dirty="0" err="1"/>
              <a:t>tvrdnji</a:t>
            </a:r>
            <a:r>
              <a:rPr lang="en-US" sz="3200" dirty="0"/>
              <a:t>, s </a:t>
            </a:r>
            <a:r>
              <a:rPr lang="en-US" sz="3200" dirty="0" err="1"/>
              <a:t>obzirom</a:t>
            </a:r>
            <a:r>
              <a:rPr lang="en-US" sz="3200" dirty="0"/>
              <a:t> </a:t>
            </a:r>
            <a:r>
              <a:rPr lang="en-US" sz="3200" dirty="0" err="1"/>
              <a:t>na</a:t>
            </a:r>
            <a:r>
              <a:rPr lang="en-US" sz="3200" dirty="0"/>
              <a:t> </a:t>
            </a:r>
            <a:r>
              <a:rPr lang="en-US" sz="3200" dirty="0" err="1"/>
              <a:t>odabrani</a:t>
            </a:r>
            <a:r>
              <a:rPr lang="en-US" sz="3200" dirty="0"/>
              <a:t> </a:t>
            </a:r>
            <a:r>
              <a:rPr lang="en-US" sz="3200" dirty="0" err="1"/>
              <a:t>kriterijum</a:t>
            </a:r>
            <a:r>
              <a:rPr lang="en-US" sz="3200" dirty="0"/>
              <a:t>.</a:t>
            </a:r>
          </a:p>
          <a:p>
            <a:endParaRPr lang="en-US" dirty="0"/>
          </a:p>
        </p:txBody>
      </p:sp>
    </p:spTree>
    <p:extLst>
      <p:ext uri="{BB962C8B-B14F-4D97-AF65-F5344CB8AC3E}">
        <p14:creationId xmlns:p14="http://schemas.microsoft.com/office/powerpoint/2010/main" val="210555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65CC-2D40-2E20-B714-3574795EA3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6E072B-B577-9BFA-F02B-7FBB0BE2A7B4}"/>
              </a:ext>
            </a:extLst>
          </p:cNvPr>
          <p:cNvSpPr>
            <a:spLocks noGrp="1"/>
          </p:cNvSpPr>
          <p:nvPr>
            <p:ph idx="1"/>
          </p:nvPr>
        </p:nvSpPr>
        <p:spPr/>
        <p:txBody>
          <a:bodyPr/>
          <a:lstStyle/>
          <a:p>
            <a:endParaRPr lang="en-US" dirty="0"/>
          </a:p>
        </p:txBody>
      </p:sp>
      <p:graphicFrame>
        <p:nvGraphicFramePr>
          <p:cNvPr id="6" name="Object 5">
            <a:extLst>
              <a:ext uri="{FF2B5EF4-FFF2-40B4-BE49-F238E27FC236}">
                <a16:creationId xmlns:a16="http://schemas.microsoft.com/office/drawing/2014/main" id="{04996238-5BF2-235C-2A30-266FF15D7BA8}"/>
              </a:ext>
            </a:extLst>
          </p:cNvPr>
          <p:cNvGraphicFramePr>
            <a:graphicFrameLocks noChangeAspect="1"/>
          </p:cNvGraphicFramePr>
          <p:nvPr>
            <p:extLst>
              <p:ext uri="{D42A27DB-BD31-4B8C-83A1-F6EECF244321}">
                <p14:modId xmlns:p14="http://schemas.microsoft.com/office/powerpoint/2010/main" val="2106760073"/>
              </p:ext>
            </p:extLst>
          </p:nvPr>
        </p:nvGraphicFramePr>
        <p:xfrm>
          <a:off x="3121024" y="315223"/>
          <a:ext cx="5946775" cy="6650037"/>
        </p:xfrm>
        <a:graphic>
          <a:graphicData uri="http://schemas.openxmlformats.org/presentationml/2006/ole">
            <mc:AlternateContent xmlns:mc="http://schemas.openxmlformats.org/markup-compatibility/2006">
              <mc:Choice xmlns:v="urn:schemas-microsoft-com:vml" Requires="v">
                <p:oleObj name="Document" r:id="rId2" imgW="5946064" imgH="6650607" progId="Word.Document.12">
                  <p:embed/>
                </p:oleObj>
              </mc:Choice>
              <mc:Fallback>
                <p:oleObj name="Document" r:id="rId2" imgW="5946064" imgH="6650607" progId="Word.Document.12">
                  <p:embed/>
                  <p:pic>
                    <p:nvPicPr>
                      <p:cNvPr id="0" name=""/>
                      <p:cNvPicPr/>
                      <p:nvPr/>
                    </p:nvPicPr>
                    <p:blipFill>
                      <a:blip r:embed="rId3"/>
                      <a:stretch>
                        <a:fillRect/>
                      </a:stretch>
                    </p:blipFill>
                    <p:spPr>
                      <a:xfrm>
                        <a:off x="3121024" y="315223"/>
                        <a:ext cx="5946775" cy="6650037"/>
                      </a:xfrm>
                      <a:prstGeom prst="rect">
                        <a:avLst/>
                      </a:prstGeom>
                    </p:spPr>
                  </p:pic>
                </p:oleObj>
              </mc:Fallback>
            </mc:AlternateContent>
          </a:graphicData>
        </a:graphic>
      </p:graphicFrame>
    </p:spTree>
    <p:extLst>
      <p:ext uri="{BB962C8B-B14F-4D97-AF65-F5344CB8AC3E}">
        <p14:creationId xmlns:p14="http://schemas.microsoft.com/office/powerpoint/2010/main" val="62884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26869"/>
          </a:xfrm>
        </p:spPr>
        <p:txBody>
          <a:bodyPr>
            <a:normAutofit fontScale="90000"/>
          </a:bodyPr>
          <a:lstStyle/>
          <a:p>
            <a:endParaRPr lang="sr-Latn-RS" dirty="0"/>
          </a:p>
        </p:txBody>
      </p:sp>
      <p:sp>
        <p:nvSpPr>
          <p:cNvPr id="3" name="Content Placeholder 2"/>
          <p:cNvSpPr>
            <a:spLocks noGrp="1"/>
          </p:cNvSpPr>
          <p:nvPr>
            <p:ph idx="1"/>
          </p:nvPr>
        </p:nvSpPr>
        <p:spPr>
          <a:xfrm>
            <a:off x="1141413" y="1280161"/>
            <a:ext cx="9905998" cy="5068388"/>
          </a:xfrm>
        </p:spPr>
        <p:txBody>
          <a:bodyPr>
            <a:normAutofit lnSpcReduction="10000"/>
          </a:bodyPr>
          <a:lstStyle/>
          <a:p>
            <a:r>
              <a:rPr lang="sr-Latn-RS" sz="3200" dirty="0"/>
              <a:t>Komunalitet je u psihometriji bitan zato što govori o </a:t>
            </a:r>
            <a:r>
              <a:rPr lang="sr-Latn-RS" sz="3300" b="1" dirty="0"/>
              <a:t>udelu izdvojenih latentnih dimenzija u pojedinoj tvrdnji </a:t>
            </a:r>
            <a:r>
              <a:rPr lang="sr-Latn-RS" sz="3200" dirty="0"/>
              <a:t>(zadatku). </a:t>
            </a:r>
          </a:p>
          <a:p>
            <a:r>
              <a:rPr lang="sr-Latn-RS" sz="3200" dirty="0"/>
              <a:t>Ukoliko izdvojimo nekoliko dimenzija koje u određenoj stavci imaju </a:t>
            </a:r>
            <a:r>
              <a:rPr lang="sr-Latn-RS" sz="3600" b="1"/>
              <a:t>mali udeo (manji od 0.4)</a:t>
            </a:r>
            <a:r>
              <a:rPr lang="sr-Latn-RS" sz="3200"/>
              <a:t>, </a:t>
            </a:r>
            <a:r>
              <a:rPr lang="sr-Latn-RS" sz="3200" dirty="0"/>
              <a:t>onda bi značilo da tu stavku (indikator, tvrdnju) trebamo </a:t>
            </a:r>
            <a:r>
              <a:rPr lang="sr-Latn-RS" sz="3200" b="1" dirty="0"/>
              <a:t>izbaciti iz testa (ili skale)</a:t>
            </a:r>
            <a:r>
              <a:rPr lang="sr-Latn-RS" sz="3200" dirty="0"/>
              <a:t>, jer ona meri neki drugi faktor (osobinu, psihološki konstrukt), koji nam nije važan u datom razmatranju.</a:t>
            </a:r>
          </a:p>
          <a:p>
            <a:endParaRPr lang="sr-Latn-RS" dirty="0"/>
          </a:p>
        </p:txBody>
      </p:sp>
    </p:spTree>
    <p:extLst>
      <p:ext uri="{BB962C8B-B14F-4D97-AF65-F5344CB8AC3E}">
        <p14:creationId xmlns:p14="http://schemas.microsoft.com/office/powerpoint/2010/main" val="206894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9596-6BD5-9C77-CF5D-B67C232C4EE2}"/>
              </a:ext>
            </a:extLst>
          </p:cNvPr>
          <p:cNvSpPr>
            <a:spLocks noGrp="1"/>
          </p:cNvSpPr>
          <p:nvPr>
            <p:ph type="title"/>
          </p:nvPr>
        </p:nvSpPr>
        <p:spPr>
          <a:xfrm>
            <a:off x="1141413" y="609600"/>
            <a:ext cx="9905998" cy="55659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A5177D6-C1E2-3CC3-9FA6-84C098ED5008}"/>
              </a:ext>
            </a:extLst>
          </p:cNvPr>
          <p:cNvSpPr>
            <a:spLocks noGrp="1"/>
          </p:cNvSpPr>
          <p:nvPr>
            <p:ph idx="1"/>
          </p:nvPr>
        </p:nvSpPr>
        <p:spPr>
          <a:xfrm>
            <a:off x="1141413" y="1325218"/>
            <a:ext cx="9905998" cy="3286540"/>
          </a:xfrm>
        </p:spPr>
        <p:txBody>
          <a:bodyPr/>
          <a:lstStyle/>
          <a:p>
            <a:r>
              <a:rPr lang="sr-Latn-RS" sz="4000" dirty="0"/>
              <a:t>Pallant, J. (2011). </a:t>
            </a:r>
            <a:r>
              <a:rPr lang="sr-Latn-RS" sz="4000" i="1" dirty="0"/>
              <a:t>SPSS: Priručnik za preživljavanje (četvrto izdanje</a:t>
            </a:r>
            <a:r>
              <a:rPr lang="sr-Latn-RS" sz="4000" dirty="0"/>
              <a:t>). Beograd: Mikro knjiga.</a:t>
            </a:r>
          </a:p>
          <a:p>
            <a:r>
              <a:rPr lang="sr-Latn-RS" sz="4000" dirty="0"/>
              <a:t>Faktorska analiza: strane 183 - 205</a:t>
            </a:r>
            <a:endParaRPr lang="en-US" sz="4000" dirty="0"/>
          </a:p>
        </p:txBody>
      </p:sp>
    </p:spTree>
    <p:extLst>
      <p:ext uri="{BB962C8B-B14F-4D97-AF65-F5344CB8AC3E}">
        <p14:creationId xmlns:p14="http://schemas.microsoft.com/office/powerpoint/2010/main" val="967753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50A1-F553-B644-814A-43DE166BBFD0}"/>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81B5FA5F-FFA8-4225-3D0E-A7D5F0F14921}"/>
              </a:ext>
            </a:extLst>
          </p:cNvPr>
          <p:cNvGraphicFramePr>
            <a:graphicFrameLocks noGrp="1"/>
          </p:cNvGraphicFramePr>
          <p:nvPr>
            <p:ph idx="1"/>
            <p:extLst>
              <p:ext uri="{D42A27DB-BD31-4B8C-83A1-F6EECF244321}">
                <p14:modId xmlns:p14="http://schemas.microsoft.com/office/powerpoint/2010/main" val="1990594879"/>
              </p:ext>
            </p:extLst>
          </p:nvPr>
        </p:nvGraphicFramePr>
        <p:xfrm>
          <a:off x="2955234" y="609599"/>
          <a:ext cx="6467061" cy="5883965"/>
        </p:xfrm>
        <a:graphic>
          <a:graphicData uri="http://schemas.openxmlformats.org/drawingml/2006/table">
            <a:tbl>
              <a:tblPr/>
              <a:tblGrid>
                <a:gridCol w="3464292">
                  <a:extLst>
                    <a:ext uri="{9D8B030D-6E8A-4147-A177-3AD203B41FA5}">
                      <a16:colId xmlns:a16="http://schemas.microsoft.com/office/drawing/2014/main" val="3136355532"/>
                    </a:ext>
                  </a:extLst>
                </a:gridCol>
                <a:gridCol w="1442632">
                  <a:extLst>
                    <a:ext uri="{9D8B030D-6E8A-4147-A177-3AD203B41FA5}">
                      <a16:colId xmlns:a16="http://schemas.microsoft.com/office/drawing/2014/main" val="492093070"/>
                    </a:ext>
                  </a:extLst>
                </a:gridCol>
                <a:gridCol w="1560137">
                  <a:extLst>
                    <a:ext uri="{9D8B030D-6E8A-4147-A177-3AD203B41FA5}">
                      <a16:colId xmlns:a16="http://schemas.microsoft.com/office/drawing/2014/main" val="4100766512"/>
                    </a:ext>
                  </a:extLst>
                </a:gridCol>
              </a:tblGrid>
              <a:tr h="322801">
                <a:tc gridSpan="3">
                  <a:txBody>
                    <a:bodyPr/>
                    <a:lstStyle/>
                    <a:p>
                      <a:pPr algn="ctr">
                        <a:lnSpc>
                          <a:spcPts val="1600"/>
                        </a:lnSpc>
                        <a:spcAft>
                          <a:spcPts val="80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Communalities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536428"/>
                  </a:ext>
                </a:extLst>
              </a:tr>
              <a:tr h="322801">
                <a:tc>
                  <a:txBody>
                    <a:bodyPr/>
                    <a:lstStyle/>
                    <a:p>
                      <a:pPr>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Initial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Extraction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0724676"/>
                  </a:ext>
                </a:extLst>
              </a:tr>
              <a:tr h="668687">
                <a:tc>
                  <a:txBody>
                    <a:bodyPr/>
                    <a:lstStyle/>
                    <a:p>
                      <a:pPr algn="ctr">
                        <a:lnSpc>
                          <a:spcPts val="1600"/>
                        </a:lnSpc>
                        <a:spcAft>
                          <a:spcPts val="800"/>
                        </a:spcAft>
                      </a:pPr>
                      <a:r>
                        <a:rPr lang="pl-PL"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Kada ucinim nesto lose, moj prvi impuls je da krivim okolnosti i druge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A8D08D"/>
                    </a:solidFill>
                  </a:tcPr>
                </a:tc>
                <a:extLst>
                  <a:ext uri="{0D108BD9-81ED-4DB2-BD59-A6C34878D82A}">
                    <a16:rowId xmlns:a16="http://schemas.microsoft.com/office/drawing/2014/main" val="2864823795"/>
                  </a:ext>
                </a:extLst>
              </a:tr>
              <a:tr h="426968">
                <a:tc>
                  <a:txBody>
                    <a:bodyPr/>
                    <a:lstStyle/>
                    <a:p>
                      <a:pPr algn="ctr">
                        <a:lnSpc>
                          <a:spcPts val="1600"/>
                        </a:lnSpc>
                        <a:spcAft>
                          <a:spcPts val="800"/>
                        </a:spcAft>
                      </a:pPr>
                      <a:r>
                        <a:rPr lang="pl-PL"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Obicno ostavim da stoji sve do poslednjeg trenutka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3471686555"/>
                  </a:ext>
                </a:extLst>
              </a:tr>
              <a:tr h="426968">
                <a:tc>
                  <a:txBody>
                    <a:bodyPr/>
                    <a:lstStyle/>
                    <a:p>
                      <a:pPr algn="ctr">
                        <a:lnSpc>
                          <a:spcPts val="1600"/>
                        </a:lnSpc>
                        <a:spcAft>
                          <a:spcPts val="800"/>
                        </a:spcAft>
                      </a:pPr>
                      <a:r>
                        <a:rPr lang="pl-PL"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Obicno se pripremam i vise nego sto treba za ispit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4281932288"/>
                  </a:ext>
                </a:extLst>
              </a:tr>
              <a:tr h="668687">
                <a:tc>
                  <a:txBody>
                    <a:bodyPr/>
                    <a:lstStyle/>
                    <a:p>
                      <a:pPr algn="ctr">
                        <a:lnSpc>
                          <a:spcPts val="1600"/>
                        </a:lnSpc>
                        <a:spcAft>
                          <a:spcPts val="800"/>
                        </a:spcAft>
                      </a:pPr>
                      <a:r>
                        <a:rPr lang="pl-PL"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Pretpostavljam da se osecam “ovako cudno zbog vremena”, mnogo cesce od drugih ljudi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3547311651"/>
                  </a:ext>
                </a:extLst>
              </a:tr>
              <a:tr h="426968">
                <a:tc>
                  <a:txBody>
                    <a:bodyPr/>
                    <a:lstStyle/>
                    <a:p>
                      <a:pPr algn="ctr">
                        <a:lnSpc>
                          <a:spcPts val="1600"/>
                        </a:lnSpc>
                        <a:spcAft>
                          <a:spcPts val="800"/>
                        </a:spcAft>
                      </a:pPr>
                      <a:r>
                        <a:rPr lang="pl-PL"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Uvek se trudim da dam sve od sebe, bez obzira na sve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3289012217"/>
                  </a:ext>
                </a:extLst>
              </a:tr>
              <a:tr h="777452">
                <a:tc>
                  <a:txBody>
                    <a:bodyPr/>
                    <a:lstStyle/>
                    <a:p>
                      <a:pPr algn="ctr">
                        <a:lnSpc>
                          <a:spcPts val="1600"/>
                        </a:lnSpc>
                        <a:spcAft>
                          <a:spcPts val="800"/>
                        </a:spcAft>
                      </a:pPr>
                      <a:r>
                        <a:rPr lang="pl-PL"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 nego što se ukljucim u neku vaznu aktivnost, trudim se da sam prethodno imala dobru pripremu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529221220"/>
                  </a:ext>
                </a:extLst>
              </a:tr>
              <a:tr h="396494">
                <a:tc>
                  <a:txBody>
                    <a:bodyPr/>
                    <a:lstStyle/>
                    <a:p>
                      <a:pPr algn="ctr">
                        <a:lnSpc>
                          <a:spcPts val="1600"/>
                        </a:lnSpc>
                        <a:spcAft>
                          <a:spcPts val="800"/>
                        </a:spcAft>
                      </a:pPr>
                      <a:r>
                        <a:rPr lang="pl-PL"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Obicno postanem veoma nervozna pre ispita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94072930"/>
                  </a:ext>
                </a:extLst>
              </a:tr>
              <a:tr h="668687">
                <a:tc>
                  <a:txBody>
                    <a:bodyPr/>
                    <a:lstStyle/>
                    <a:p>
                      <a:pPr algn="ctr">
                        <a:lnSpc>
                          <a:spcPts val="1600"/>
                        </a:lnSpc>
                        <a:spcAft>
                          <a:spcPts val="800"/>
                        </a:spcAft>
                      </a:pPr>
                      <a:r>
                        <a:rPr lang="pl-PL"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Lako me zbune buka i zvuci ili moje kreativne misli kada pokusavam da citam tekst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1013887590"/>
                  </a:ext>
                </a:extLst>
              </a:tr>
              <a:tr h="777452">
                <a:tc>
                  <a:txBody>
                    <a:bodyPr/>
                    <a:lstStyle/>
                    <a:p>
                      <a:pPr algn="ctr">
                        <a:lnSpc>
                          <a:spcPts val="1600"/>
                        </a:lnSpc>
                        <a:spcAft>
                          <a:spcPts val="800"/>
                        </a:spcAft>
                      </a:pPr>
                      <a:r>
                        <a:rPr lang="pl-PL"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Trudim se da ne ukljucujem intenzivno, u nadmetanja s drugima, jer mi je krivo kada izgubim ili prodjem lose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6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491" marR="10491" marT="10491" marB="1049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3518296434"/>
                  </a:ext>
                </a:extLst>
              </a:tr>
            </a:tbl>
          </a:graphicData>
        </a:graphic>
      </p:graphicFrame>
    </p:spTree>
    <p:extLst>
      <p:ext uri="{BB962C8B-B14F-4D97-AF65-F5344CB8AC3E}">
        <p14:creationId xmlns:p14="http://schemas.microsoft.com/office/powerpoint/2010/main" val="30595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6A58-8F2E-82C2-C97D-ACF17BF57FF2}"/>
              </a:ext>
            </a:extLst>
          </p:cNvPr>
          <p:cNvSpPr>
            <a:spLocks noGrp="1"/>
          </p:cNvSpPr>
          <p:nvPr>
            <p:ph type="title"/>
          </p:nvPr>
        </p:nvSpPr>
        <p:spPr>
          <a:xfrm>
            <a:off x="1141413" y="609600"/>
            <a:ext cx="9905998" cy="622852"/>
          </a:xfrm>
        </p:spPr>
        <p:txBody>
          <a:bodyPr/>
          <a:lstStyle/>
          <a:p>
            <a:endParaRPr lang="en-US" dirty="0"/>
          </a:p>
        </p:txBody>
      </p:sp>
      <p:pic>
        <p:nvPicPr>
          <p:cNvPr id="5" name="Content Placeholder 4">
            <a:extLst>
              <a:ext uri="{FF2B5EF4-FFF2-40B4-BE49-F238E27FC236}">
                <a16:creationId xmlns:a16="http://schemas.microsoft.com/office/drawing/2014/main" id="{4860969A-3F7D-C9F1-AB61-146ABACBFD0C}"/>
              </a:ext>
            </a:extLst>
          </p:cNvPr>
          <p:cNvPicPr>
            <a:picLocks noGrp="1" noChangeAspect="1"/>
          </p:cNvPicPr>
          <p:nvPr>
            <p:ph idx="1"/>
          </p:nvPr>
        </p:nvPicPr>
        <p:blipFill>
          <a:blip r:embed="rId2"/>
          <a:stretch>
            <a:fillRect/>
          </a:stretch>
        </p:blipFill>
        <p:spPr>
          <a:xfrm>
            <a:off x="1543153" y="921026"/>
            <a:ext cx="9102517" cy="5274365"/>
          </a:xfrm>
          <a:prstGeom prst="rect">
            <a:avLst/>
          </a:prstGeom>
        </p:spPr>
      </p:pic>
    </p:spTree>
    <p:extLst>
      <p:ext uri="{BB962C8B-B14F-4D97-AF65-F5344CB8AC3E}">
        <p14:creationId xmlns:p14="http://schemas.microsoft.com/office/powerpoint/2010/main" val="80659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92183"/>
          </a:xfrm>
        </p:spPr>
        <p:txBody>
          <a:bodyPr/>
          <a:lstStyle/>
          <a:p>
            <a:endParaRPr lang="sr-Latn-RS" dirty="0"/>
          </a:p>
        </p:txBody>
      </p:sp>
      <p:sp>
        <p:nvSpPr>
          <p:cNvPr id="3" name="Content Placeholder 2"/>
          <p:cNvSpPr>
            <a:spLocks noGrp="1"/>
          </p:cNvSpPr>
          <p:nvPr>
            <p:ph idx="1"/>
          </p:nvPr>
        </p:nvSpPr>
        <p:spPr>
          <a:xfrm>
            <a:off x="1141413" y="1306287"/>
            <a:ext cx="9905998" cy="4937760"/>
          </a:xfrm>
        </p:spPr>
        <p:txBody>
          <a:bodyPr>
            <a:normAutofit lnSpcReduction="10000"/>
          </a:bodyPr>
          <a:lstStyle/>
          <a:p>
            <a:pPr algn="just"/>
            <a:r>
              <a:rPr lang="sr-Latn-RS" sz="3200" dirty="0"/>
              <a:t>Faktorska analiza se u psihologiji koristi kako bismo utvrdili konstruktnu (hipotetičku) valjanost naših testova (instrumenata), odnosno </a:t>
            </a:r>
            <a:r>
              <a:rPr lang="sr-Latn-RS" sz="3200" b="1" dirty="0"/>
              <a:t>njihov pravi </a:t>
            </a:r>
            <a:r>
              <a:rPr lang="sr-Latn-RS" sz="3400" b="1" dirty="0"/>
              <a:t>predmet merenja</a:t>
            </a:r>
            <a:r>
              <a:rPr lang="sr-Latn-RS" sz="3200" dirty="0"/>
              <a:t>.</a:t>
            </a:r>
          </a:p>
          <a:p>
            <a:pPr algn="just"/>
            <a:r>
              <a:rPr lang="sr-Latn-RS" sz="3200" dirty="0"/>
              <a:t>Dakle, veliki broj </a:t>
            </a:r>
            <a:r>
              <a:rPr lang="sr-Latn-RS" sz="3300" b="1" dirty="0"/>
              <a:t>manifestnih varijabli </a:t>
            </a:r>
            <a:r>
              <a:rPr lang="sr-Latn-RS" sz="3200" dirty="0"/>
              <a:t>(ajtema testa, stavki skale, indikatora nekih osobina) pokušavamo svesti na </a:t>
            </a:r>
            <a:r>
              <a:rPr lang="sr-Latn-RS" sz="3200" u="sng" dirty="0"/>
              <a:t>što manje </a:t>
            </a:r>
            <a:r>
              <a:rPr lang="sr-Latn-RS" sz="3200" dirty="0"/>
              <a:t>(manji broj) </a:t>
            </a:r>
            <a:r>
              <a:rPr lang="sr-Latn-RS" sz="3300" b="1" dirty="0"/>
              <a:t>latentnih varijabli </a:t>
            </a:r>
            <a:r>
              <a:rPr lang="sr-Latn-RS" sz="3200" dirty="0"/>
              <a:t>(dimenzija), koje objašnjavaju </a:t>
            </a:r>
            <a:r>
              <a:rPr lang="sr-Latn-RS" sz="3200" u="sng" dirty="0"/>
              <a:t>što više </a:t>
            </a:r>
            <a:r>
              <a:rPr lang="sr-Latn-RS" sz="3300" b="1" dirty="0"/>
              <a:t>varijanse</a:t>
            </a:r>
            <a:r>
              <a:rPr lang="sr-Latn-RS" sz="3200" dirty="0"/>
              <a:t> manifestnih varijabli (što veći deo varijanse).</a:t>
            </a:r>
          </a:p>
        </p:txBody>
      </p:sp>
    </p:spTree>
    <p:extLst>
      <p:ext uri="{BB962C8B-B14F-4D97-AF65-F5344CB8AC3E}">
        <p14:creationId xmlns:p14="http://schemas.microsoft.com/office/powerpoint/2010/main" val="36499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1935-B846-2797-830E-50BC63A193A3}"/>
              </a:ext>
            </a:extLst>
          </p:cNvPr>
          <p:cNvSpPr>
            <a:spLocks noGrp="1"/>
          </p:cNvSpPr>
          <p:nvPr>
            <p:ph type="title"/>
          </p:nvPr>
        </p:nvSpPr>
        <p:spPr>
          <a:xfrm>
            <a:off x="1141413" y="609600"/>
            <a:ext cx="9905998" cy="702365"/>
          </a:xfrm>
        </p:spPr>
        <p:txBody>
          <a:bodyPr>
            <a:normAutofit fontScale="90000"/>
          </a:bodyPr>
          <a:lstStyle/>
          <a:p>
            <a:r>
              <a:rPr lang="en-US" sz="3600" b="1" dirty="0" err="1"/>
              <a:t>Latentne</a:t>
            </a:r>
            <a:r>
              <a:rPr lang="en-US" sz="3600" b="1" dirty="0"/>
              <a:t> </a:t>
            </a:r>
            <a:r>
              <a:rPr lang="en-US" sz="3600" b="1" dirty="0" err="1"/>
              <a:t>varijable</a:t>
            </a:r>
            <a:br>
              <a:rPr lang="en-US" dirty="0"/>
            </a:br>
            <a:endParaRPr lang="en-US" dirty="0"/>
          </a:p>
        </p:txBody>
      </p:sp>
      <p:sp>
        <p:nvSpPr>
          <p:cNvPr id="3" name="Content Placeholder 2">
            <a:extLst>
              <a:ext uri="{FF2B5EF4-FFF2-40B4-BE49-F238E27FC236}">
                <a16:creationId xmlns:a16="http://schemas.microsoft.com/office/drawing/2014/main" id="{F55B0B0A-895B-1474-6639-0A458E6DA7A0}"/>
              </a:ext>
            </a:extLst>
          </p:cNvPr>
          <p:cNvSpPr>
            <a:spLocks noGrp="1"/>
          </p:cNvSpPr>
          <p:nvPr>
            <p:ph idx="1"/>
          </p:nvPr>
        </p:nvSpPr>
        <p:spPr>
          <a:xfrm>
            <a:off x="1141413" y="1470991"/>
            <a:ext cx="9905998" cy="5049078"/>
          </a:xfrm>
        </p:spPr>
        <p:txBody>
          <a:bodyPr>
            <a:normAutofit fontScale="92500" lnSpcReduction="10000"/>
          </a:bodyPr>
          <a:lstStyle/>
          <a:p>
            <a:r>
              <a:rPr lang="en-US" sz="3200" dirty="0"/>
              <a:t>„</a:t>
            </a:r>
            <a:r>
              <a:rPr lang="en-US" sz="3200" dirty="0" err="1"/>
              <a:t>Pozadinske</a:t>
            </a:r>
            <a:r>
              <a:rPr lang="en-US" sz="3200" dirty="0"/>
              <a:t>“ </a:t>
            </a:r>
            <a:r>
              <a:rPr lang="en-US" sz="3200" dirty="0" err="1"/>
              <a:t>osobine</a:t>
            </a:r>
            <a:r>
              <a:rPr lang="en-US" sz="3200" dirty="0"/>
              <a:t>, </a:t>
            </a:r>
            <a:r>
              <a:rPr lang="en-US" sz="3200" dirty="0" err="1"/>
              <a:t>latentni</a:t>
            </a:r>
            <a:r>
              <a:rPr lang="en-US" sz="3200" dirty="0"/>
              <a:t> </a:t>
            </a:r>
            <a:r>
              <a:rPr lang="en-US" sz="3200" dirty="0" err="1"/>
              <a:t>faktori</a:t>
            </a:r>
            <a:r>
              <a:rPr lang="en-US" sz="3200" dirty="0"/>
              <a:t>, </a:t>
            </a:r>
            <a:r>
              <a:rPr lang="en-US" sz="3200" dirty="0" err="1"/>
              <a:t>crte</a:t>
            </a:r>
            <a:r>
              <a:rPr lang="en-US" sz="3200" dirty="0"/>
              <a:t>, </a:t>
            </a:r>
            <a:r>
              <a:rPr lang="en-US" sz="3200" dirty="0" err="1"/>
              <a:t>hipotetički</a:t>
            </a:r>
            <a:r>
              <a:rPr lang="en-US" sz="3200" dirty="0"/>
              <a:t> </a:t>
            </a:r>
            <a:r>
              <a:rPr lang="en-US" sz="3200" dirty="0" err="1"/>
              <a:t>konstrukti</a:t>
            </a:r>
            <a:r>
              <a:rPr lang="en-US" sz="3200" dirty="0"/>
              <a:t> </a:t>
            </a:r>
          </a:p>
          <a:p>
            <a:r>
              <a:rPr lang="en-US" sz="3200" dirty="0"/>
              <a:t>Za </a:t>
            </a:r>
            <a:r>
              <a:rPr lang="en-US" sz="3200" dirty="0" err="1"/>
              <a:t>razliku</a:t>
            </a:r>
            <a:r>
              <a:rPr lang="en-US" sz="3200" dirty="0"/>
              <a:t> od </a:t>
            </a:r>
            <a:r>
              <a:rPr lang="en-US" sz="3200" dirty="0" err="1"/>
              <a:t>manifestnih</a:t>
            </a:r>
            <a:r>
              <a:rPr lang="en-US" sz="3200" dirty="0"/>
              <a:t>, </a:t>
            </a:r>
            <a:r>
              <a:rPr lang="en-US" sz="3200" dirty="0" err="1"/>
              <a:t>nisu</a:t>
            </a:r>
            <a:r>
              <a:rPr lang="en-US" sz="3200" dirty="0"/>
              <a:t> </a:t>
            </a:r>
            <a:r>
              <a:rPr lang="en-US" sz="3200" dirty="0" err="1"/>
              <a:t>podložne</a:t>
            </a:r>
            <a:r>
              <a:rPr lang="en-US" sz="3200" dirty="0"/>
              <a:t> </a:t>
            </a:r>
            <a:r>
              <a:rPr lang="en-US" sz="3200" dirty="0" err="1"/>
              <a:t>direktnom</a:t>
            </a:r>
            <a:r>
              <a:rPr lang="en-US" sz="3200" dirty="0"/>
              <a:t> </a:t>
            </a:r>
            <a:r>
              <a:rPr lang="en-US" sz="3200" dirty="0" err="1"/>
              <a:t>merenju</a:t>
            </a:r>
            <a:endParaRPr lang="en-US" sz="3200" dirty="0"/>
          </a:p>
          <a:p>
            <a:r>
              <a:rPr lang="en-US" sz="3200" dirty="0" err="1"/>
              <a:t>Manifestne</a:t>
            </a:r>
            <a:r>
              <a:rPr lang="en-US" sz="3200" dirty="0"/>
              <a:t> </a:t>
            </a:r>
            <a:r>
              <a:rPr lang="en-US" sz="3200" dirty="0" err="1"/>
              <a:t>mogu</a:t>
            </a:r>
            <a:r>
              <a:rPr lang="en-US" sz="3200" dirty="0"/>
              <a:t> </a:t>
            </a:r>
            <a:r>
              <a:rPr lang="en-US" sz="3200" dirty="0" err="1"/>
              <a:t>imati</a:t>
            </a:r>
            <a:r>
              <a:rPr lang="en-US" sz="3200" dirty="0"/>
              <a:t> </a:t>
            </a:r>
            <a:r>
              <a:rPr lang="en-US" sz="3200" dirty="0" err="1"/>
              <a:t>kvantifikatorsku</a:t>
            </a:r>
            <a:r>
              <a:rPr lang="en-US" sz="3200" dirty="0"/>
              <a:t> </a:t>
            </a:r>
            <a:r>
              <a:rPr lang="en-US" sz="3200" dirty="0" err="1"/>
              <a:t>ili</a:t>
            </a:r>
            <a:r>
              <a:rPr lang="en-US" sz="3200" dirty="0"/>
              <a:t> </a:t>
            </a:r>
            <a:r>
              <a:rPr lang="en-US" sz="3200" dirty="0" err="1"/>
              <a:t>strukturalnu</a:t>
            </a:r>
            <a:r>
              <a:rPr lang="en-US" sz="3200" dirty="0"/>
              <a:t> </a:t>
            </a:r>
            <a:r>
              <a:rPr lang="en-US" sz="3200" dirty="0" err="1"/>
              <a:t>ulogu</a:t>
            </a:r>
            <a:endParaRPr lang="en-US" sz="3200" dirty="0"/>
          </a:p>
          <a:p>
            <a:r>
              <a:rPr lang="en-US" sz="3200" dirty="0" err="1"/>
              <a:t>Tehnički</a:t>
            </a:r>
            <a:r>
              <a:rPr lang="en-US" sz="3200" dirty="0"/>
              <a:t> </a:t>
            </a:r>
            <a:r>
              <a:rPr lang="en-US" sz="3200" dirty="0" err="1"/>
              <a:t>rečeno</a:t>
            </a:r>
            <a:r>
              <a:rPr lang="en-US" sz="3200" dirty="0"/>
              <a:t>, </a:t>
            </a:r>
            <a:r>
              <a:rPr lang="en-US" sz="3500" b="1" dirty="0" err="1"/>
              <a:t>konstruišu</a:t>
            </a:r>
            <a:r>
              <a:rPr lang="en-US" sz="3500" b="1" dirty="0"/>
              <a:t> se </a:t>
            </a:r>
            <a:r>
              <a:rPr lang="en-US" sz="3500" b="1" dirty="0" err="1"/>
              <a:t>na</a:t>
            </a:r>
            <a:r>
              <a:rPr lang="en-US" sz="3500" b="1" dirty="0"/>
              <a:t> </a:t>
            </a:r>
            <a:r>
              <a:rPr lang="en-US" sz="3500" b="1" dirty="0" err="1"/>
              <a:t>osnovu</a:t>
            </a:r>
            <a:r>
              <a:rPr lang="en-US" sz="3500" b="1" dirty="0"/>
              <a:t> </a:t>
            </a:r>
            <a:r>
              <a:rPr lang="en-US" sz="3500" b="1" dirty="0" err="1"/>
              <a:t>korelacija</a:t>
            </a:r>
            <a:r>
              <a:rPr lang="en-US" sz="3500" b="1" dirty="0"/>
              <a:t> </a:t>
            </a:r>
            <a:r>
              <a:rPr lang="en-US" sz="3500" b="1" dirty="0" err="1"/>
              <a:t>manifestnih</a:t>
            </a:r>
            <a:r>
              <a:rPr lang="en-US" sz="3500" b="1" dirty="0"/>
              <a:t> </a:t>
            </a:r>
            <a:r>
              <a:rPr lang="en-US" sz="3500" b="1" dirty="0" err="1"/>
              <a:t>varijabli</a:t>
            </a:r>
            <a:endParaRPr lang="en-US" sz="3500" b="1" dirty="0"/>
          </a:p>
          <a:p>
            <a:r>
              <a:rPr lang="en-US" sz="3200" dirty="0" err="1"/>
              <a:t>Statistički</a:t>
            </a:r>
            <a:r>
              <a:rPr lang="en-US" sz="3200" dirty="0"/>
              <a:t> </a:t>
            </a:r>
            <a:r>
              <a:rPr lang="en-US" sz="3200" dirty="0" err="1"/>
              <a:t>postupci</a:t>
            </a:r>
            <a:r>
              <a:rPr lang="en-US" sz="3200" dirty="0"/>
              <a:t>: </a:t>
            </a:r>
            <a:r>
              <a:rPr lang="en-US" sz="3200" dirty="0" err="1"/>
              <a:t>faktorska</a:t>
            </a:r>
            <a:r>
              <a:rPr lang="en-US" sz="3200" dirty="0"/>
              <a:t> </a:t>
            </a:r>
            <a:r>
              <a:rPr lang="en-US" sz="3200" dirty="0" err="1"/>
              <a:t>analiza</a:t>
            </a:r>
            <a:r>
              <a:rPr lang="en-US" sz="3200" dirty="0"/>
              <a:t>, </a:t>
            </a:r>
            <a:r>
              <a:rPr lang="en-US" sz="3200" dirty="0" err="1"/>
              <a:t>kanonička</a:t>
            </a:r>
            <a:r>
              <a:rPr lang="en-US" sz="3200" dirty="0"/>
              <a:t> </a:t>
            </a:r>
            <a:r>
              <a:rPr lang="en-US" sz="3200" dirty="0" err="1"/>
              <a:t>analiza</a:t>
            </a:r>
            <a:endParaRPr lang="en-US" sz="3200" dirty="0"/>
          </a:p>
          <a:p>
            <a:pPr marL="0" indent="0">
              <a:buNone/>
            </a:pPr>
            <a:endParaRPr lang="en-US" dirty="0"/>
          </a:p>
        </p:txBody>
      </p:sp>
    </p:spTree>
    <p:extLst>
      <p:ext uri="{BB962C8B-B14F-4D97-AF65-F5344CB8AC3E}">
        <p14:creationId xmlns:p14="http://schemas.microsoft.com/office/powerpoint/2010/main" val="345242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A3137-B3D1-A9DF-068E-FF034AD5919D}"/>
              </a:ext>
            </a:extLst>
          </p:cNvPr>
          <p:cNvSpPr>
            <a:spLocks noGrp="1"/>
          </p:cNvSpPr>
          <p:nvPr>
            <p:ph type="title"/>
          </p:nvPr>
        </p:nvSpPr>
        <p:spPr>
          <a:xfrm>
            <a:off x="1141413" y="609600"/>
            <a:ext cx="9905998" cy="56984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397ECA2-0EC7-3524-0ED3-05ED3AC436AC}"/>
              </a:ext>
            </a:extLst>
          </p:cNvPr>
          <p:cNvSpPr>
            <a:spLocks noGrp="1"/>
          </p:cNvSpPr>
          <p:nvPr>
            <p:ph idx="1"/>
          </p:nvPr>
        </p:nvSpPr>
        <p:spPr>
          <a:xfrm>
            <a:off x="1141413" y="1404730"/>
            <a:ext cx="9905998" cy="4843669"/>
          </a:xfrm>
        </p:spPr>
        <p:txBody>
          <a:bodyPr/>
          <a:lstStyle/>
          <a:p>
            <a:endParaRPr lang="en-US" dirty="0"/>
          </a:p>
        </p:txBody>
      </p:sp>
      <p:sp>
        <p:nvSpPr>
          <p:cNvPr id="4" name="Oval 3">
            <a:extLst>
              <a:ext uri="{FF2B5EF4-FFF2-40B4-BE49-F238E27FC236}">
                <a16:creationId xmlns:a16="http://schemas.microsoft.com/office/drawing/2014/main" id="{439D8D8F-5ACF-0FC2-23F8-A96D4CD51C9F}"/>
              </a:ext>
            </a:extLst>
          </p:cNvPr>
          <p:cNvSpPr/>
          <p:nvPr/>
        </p:nvSpPr>
        <p:spPr>
          <a:xfrm>
            <a:off x="5446340" y="1657198"/>
            <a:ext cx="1296144" cy="1217662"/>
          </a:xfrm>
          <a:prstGeom prst="ellipse">
            <a:avLst/>
          </a:prstGeom>
          <a:solidFill>
            <a:srgbClr val="D16349"/>
          </a:solidFill>
          <a:ln w="20000" cap="flat" cmpd="sng" algn="ctr">
            <a:solidFill>
              <a:sysClr val="window" lastClr="FFFFFF"/>
            </a:solidFill>
            <a:prstDash val="solid"/>
          </a:ln>
          <a:effectLst>
            <a:outerShdw blurRad="50800" dist="254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Latn-RS" sz="20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F</a:t>
            </a:r>
            <a:endParaRPr kumimoji="0" lang="en-US" sz="20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 name="Rounded Rectangle 4">
            <a:extLst>
              <a:ext uri="{FF2B5EF4-FFF2-40B4-BE49-F238E27FC236}">
                <a16:creationId xmlns:a16="http://schemas.microsoft.com/office/drawing/2014/main" id="{349FA429-B023-EF20-A1EB-16D262DAB3CF}"/>
              </a:ext>
            </a:extLst>
          </p:cNvPr>
          <p:cNvSpPr/>
          <p:nvPr/>
        </p:nvSpPr>
        <p:spPr>
          <a:xfrm>
            <a:off x="4015408" y="4373216"/>
            <a:ext cx="611696" cy="500879"/>
          </a:xfrm>
          <a:prstGeom prst="roundRect">
            <a:avLst/>
          </a:prstGeom>
          <a:solidFill>
            <a:srgbClr val="D16349"/>
          </a:solidFill>
          <a:ln w="20000" cap="flat" cmpd="sng" algn="ctr">
            <a:solidFill>
              <a:sysClr val="window" lastClr="FFFFFF"/>
            </a:solidFill>
            <a:prstDash val="solid"/>
          </a:ln>
          <a:effectLst>
            <a:outerShdw blurRad="50800" dist="254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Latn-RS" sz="18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a:t>
            </a:r>
            <a:r>
              <a:rPr kumimoji="0" lang="sr-Latn-RS" sz="1800" b="1" i="0" u="none" strike="noStrike" kern="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1</a:t>
            </a:r>
            <a:endParaRPr kumimoji="0" lang="en-US" sz="1800" b="1" i="0" u="none" strike="noStrike" kern="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ounded Rectangle 21">
            <a:extLst>
              <a:ext uri="{FF2B5EF4-FFF2-40B4-BE49-F238E27FC236}">
                <a16:creationId xmlns:a16="http://schemas.microsoft.com/office/drawing/2014/main" id="{6A57C537-8EC3-3849-7E4B-7508DB57567F}"/>
              </a:ext>
            </a:extLst>
          </p:cNvPr>
          <p:cNvSpPr/>
          <p:nvPr/>
        </p:nvSpPr>
        <p:spPr>
          <a:xfrm>
            <a:off x="5216184" y="4373216"/>
            <a:ext cx="648072" cy="504056"/>
          </a:xfrm>
          <a:prstGeom prst="roundRect">
            <a:avLst/>
          </a:prstGeom>
          <a:solidFill>
            <a:srgbClr val="D16349"/>
          </a:solidFill>
          <a:ln w="20000" cap="flat" cmpd="sng" algn="ctr">
            <a:solidFill>
              <a:sysClr val="window" lastClr="FFFFFF"/>
            </a:solidFill>
            <a:prstDash val="solid"/>
          </a:ln>
          <a:effectLst>
            <a:outerShdw blurRad="50800" dist="254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Latn-RS" sz="18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a:t>
            </a:r>
            <a:r>
              <a:rPr kumimoji="0" lang="sr-Latn-RS" sz="1800" b="1" i="0" u="none" strike="noStrike" kern="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2</a:t>
            </a:r>
            <a:endParaRPr kumimoji="0" lang="en-US" sz="1800" b="1" i="0" u="none" strike="noStrike" kern="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Rounded Rectangle 22">
            <a:extLst>
              <a:ext uri="{FF2B5EF4-FFF2-40B4-BE49-F238E27FC236}">
                <a16:creationId xmlns:a16="http://schemas.microsoft.com/office/drawing/2014/main" id="{39CB162B-6F38-1835-DFC9-C679C69E0E41}"/>
              </a:ext>
            </a:extLst>
          </p:cNvPr>
          <p:cNvSpPr/>
          <p:nvPr/>
        </p:nvSpPr>
        <p:spPr>
          <a:xfrm>
            <a:off x="6570609" y="4373216"/>
            <a:ext cx="648072" cy="504056"/>
          </a:xfrm>
          <a:prstGeom prst="roundRect">
            <a:avLst/>
          </a:prstGeom>
          <a:solidFill>
            <a:srgbClr val="D16349"/>
          </a:solidFill>
          <a:ln w="20000" cap="flat" cmpd="sng" algn="ctr">
            <a:solidFill>
              <a:sysClr val="window" lastClr="FFFFFF"/>
            </a:solidFill>
            <a:prstDash val="solid"/>
          </a:ln>
          <a:effectLst>
            <a:outerShdw blurRad="50800" dist="254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Latn-RS" sz="18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a:t>
            </a:r>
            <a:r>
              <a:rPr kumimoji="0" lang="sr-Latn-RS" sz="1800" b="1" i="0" u="none" strike="noStrike" kern="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3</a:t>
            </a:r>
            <a:endParaRPr kumimoji="0" lang="en-US" sz="1800" b="1" i="0" u="none" strike="noStrike" kern="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8" name="Rounded Rectangle 23">
            <a:extLst>
              <a:ext uri="{FF2B5EF4-FFF2-40B4-BE49-F238E27FC236}">
                <a16:creationId xmlns:a16="http://schemas.microsoft.com/office/drawing/2014/main" id="{0CC025D6-913A-E086-125A-CE0249E8325D}"/>
              </a:ext>
            </a:extLst>
          </p:cNvPr>
          <p:cNvSpPr/>
          <p:nvPr/>
        </p:nvSpPr>
        <p:spPr>
          <a:xfrm>
            <a:off x="7806557" y="4373216"/>
            <a:ext cx="648072" cy="504056"/>
          </a:xfrm>
          <a:prstGeom prst="roundRect">
            <a:avLst/>
          </a:prstGeom>
          <a:solidFill>
            <a:srgbClr val="D16349"/>
          </a:solidFill>
          <a:ln w="20000" cap="flat" cmpd="sng" algn="ctr">
            <a:solidFill>
              <a:sysClr val="window" lastClr="FFFFFF"/>
            </a:solidFill>
            <a:prstDash val="solid"/>
          </a:ln>
          <a:effectLst>
            <a:outerShdw blurRad="50800" dist="254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Latn-RS" sz="18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a:t>
            </a:r>
            <a:r>
              <a:rPr kumimoji="0" lang="sr-Latn-RS" sz="1800" b="1" i="0" u="none" strike="noStrike" kern="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4</a:t>
            </a:r>
            <a:endParaRPr kumimoji="0" lang="en-US" sz="1800" b="1" i="0" u="none" strike="noStrike" kern="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Arrow Connector 8">
            <a:extLst>
              <a:ext uri="{FF2B5EF4-FFF2-40B4-BE49-F238E27FC236}">
                <a16:creationId xmlns:a16="http://schemas.microsoft.com/office/drawing/2014/main" id="{BB193A20-6B87-7B29-6306-A90464993CED}"/>
              </a:ext>
            </a:extLst>
          </p:cNvPr>
          <p:cNvCxnSpPr>
            <a:cxnSpLocks/>
            <a:endCxn id="5" idx="0"/>
          </p:cNvCxnSpPr>
          <p:nvPr/>
        </p:nvCxnSpPr>
        <p:spPr>
          <a:xfrm flipH="1">
            <a:off x="4321256" y="2719162"/>
            <a:ext cx="1323756" cy="1654054"/>
          </a:xfrm>
          <a:prstGeom prst="straightConnector1">
            <a:avLst/>
          </a:prstGeom>
          <a:noFill/>
          <a:ln w="9525" cap="flat" cmpd="sng" algn="ctr">
            <a:solidFill>
              <a:srgbClr val="D16349"/>
            </a:solidFill>
            <a:prstDash val="solid"/>
            <a:tailEnd type="triangle"/>
          </a:ln>
          <a:effectLst/>
        </p:spPr>
      </p:cxnSp>
      <p:cxnSp>
        <p:nvCxnSpPr>
          <p:cNvPr id="11" name="Straight Arrow Connector 10">
            <a:extLst>
              <a:ext uri="{FF2B5EF4-FFF2-40B4-BE49-F238E27FC236}">
                <a16:creationId xmlns:a16="http://schemas.microsoft.com/office/drawing/2014/main" id="{9ADEEB00-66C8-2DF6-2B31-666AC0B02111}"/>
              </a:ext>
            </a:extLst>
          </p:cNvPr>
          <p:cNvCxnSpPr>
            <a:cxnSpLocks/>
            <a:endCxn id="6" idx="0"/>
          </p:cNvCxnSpPr>
          <p:nvPr/>
        </p:nvCxnSpPr>
        <p:spPr>
          <a:xfrm flipH="1">
            <a:off x="5540220" y="2870225"/>
            <a:ext cx="460822" cy="1502991"/>
          </a:xfrm>
          <a:prstGeom prst="straightConnector1">
            <a:avLst/>
          </a:prstGeom>
          <a:noFill/>
          <a:ln w="9525" cap="flat" cmpd="sng" algn="ctr">
            <a:solidFill>
              <a:srgbClr val="D16349"/>
            </a:solidFill>
            <a:prstDash val="solid"/>
            <a:tailEnd type="triangle"/>
          </a:ln>
          <a:effectLst/>
        </p:spPr>
      </p:cxnSp>
      <p:cxnSp>
        <p:nvCxnSpPr>
          <p:cNvPr id="13" name="Straight Arrow Connector 12">
            <a:extLst>
              <a:ext uri="{FF2B5EF4-FFF2-40B4-BE49-F238E27FC236}">
                <a16:creationId xmlns:a16="http://schemas.microsoft.com/office/drawing/2014/main" id="{D5DD46B1-79F1-D16B-4C4F-77C9AEC040FF}"/>
              </a:ext>
            </a:extLst>
          </p:cNvPr>
          <p:cNvCxnSpPr>
            <a:cxnSpLocks/>
            <a:endCxn id="7" idx="0"/>
          </p:cNvCxnSpPr>
          <p:nvPr/>
        </p:nvCxnSpPr>
        <p:spPr>
          <a:xfrm>
            <a:off x="6330896" y="2870225"/>
            <a:ext cx="563749" cy="1502991"/>
          </a:xfrm>
          <a:prstGeom prst="straightConnector1">
            <a:avLst/>
          </a:prstGeom>
          <a:noFill/>
          <a:ln w="9525" cap="flat" cmpd="sng" algn="ctr">
            <a:solidFill>
              <a:srgbClr val="D16349"/>
            </a:solidFill>
            <a:prstDash val="solid"/>
            <a:tailEnd type="triangle"/>
          </a:ln>
          <a:effectLst/>
        </p:spPr>
      </p:cxnSp>
      <p:cxnSp>
        <p:nvCxnSpPr>
          <p:cNvPr id="15" name="Straight Arrow Connector 14">
            <a:extLst>
              <a:ext uri="{FF2B5EF4-FFF2-40B4-BE49-F238E27FC236}">
                <a16:creationId xmlns:a16="http://schemas.microsoft.com/office/drawing/2014/main" id="{FAB47ABA-F2E5-AB35-0740-3C8468DECAC3}"/>
              </a:ext>
            </a:extLst>
          </p:cNvPr>
          <p:cNvCxnSpPr>
            <a:cxnSpLocks/>
            <a:endCxn id="8" idx="0"/>
          </p:cNvCxnSpPr>
          <p:nvPr/>
        </p:nvCxnSpPr>
        <p:spPr>
          <a:xfrm>
            <a:off x="6621312" y="2719162"/>
            <a:ext cx="1509281" cy="1654054"/>
          </a:xfrm>
          <a:prstGeom prst="straightConnector1">
            <a:avLst/>
          </a:prstGeom>
          <a:noFill/>
          <a:ln w="9525" cap="flat" cmpd="sng" algn="ctr">
            <a:solidFill>
              <a:srgbClr val="D16349"/>
            </a:solidFill>
            <a:prstDash val="solid"/>
            <a:tailEnd type="triangle"/>
          </a:ln>
          <a:effectLst/>
        </p:spPr>
      </p:cxnSp>
    </p:spTree>
    <p:extLst>
      <p:ext uri="{BB962C8B-B14F-4D97-AF65-F5344CB8AC3E}">
        <p14:creationId xmlns:p14="http://schemas.microsoft.com/office/powerpoint/2010/main" val="41499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2081-00E3-8929-78AC-D7B65FF2301C}"/>
              </a:ext>
            </a:extLst>
          </p:cNvPr>
          <p:cNvSpPr>
            <a:spLocks noGrp="1"/>
          </p:cNvSpPr>
          <p:nvPr>
            <p:ph type="title"/>
          </p:nvPr>
        </p:nvSpPr>
        <p:spPr>
          <a:xfrm>
            <a:off x="1141413" y="609600"/>
            <a:ext cx="9905998" cy="728870"/>
          </a:xfrm>
        </p:spPr>
        <p:txBody>
          <a:bodyPr/>
          <a:lstStyle/>
          <a:p>
            <a:endParaRPr lang="en-US" dirty="0"/>
          </a:p>
        </p:txBody>
      </p:sp>
      <p:pic>
        <p:nvPicPr>
          <p:cNvPr id="4" name="Content Placeholder 3">
            <a:extLst>
              <a:ext uri="{FF2B5EF4-FFF2-40B4-BE49-F238E27FC236}">
                <a16:creationId xmlns:a16="http://schemas.microsoft.com/office/drawing/2014/main" id="{2FEE49B8-5B31-D499-BB65-0E0DEE0C1D9B}"/>
              </a:ext>
            </a:extLst>
          </p:cNvPr>
          <p:cNvPicPr>
            <a:picLocks noGrp="1" noChangeAspect="1"/>
          </p:cNvPicPr>
          <p:nvPr>
            <p:ph idx="1"/>
          </p:nvPr>
        </p:nvPicPr>
        <p:blipFill>
          <a:blip r:embed="rId2"/>
          <a:stretch>
            <a:fillRect/>
          </a:stretch>
        </p:blipFill>
        <p:spPr>
          <a:xfrm>
            <a:off x="2045872" y="477079"/>
            <a:ext cx="8097079" cy="6096000"/>
          </a:xfrm>
          <a:prstGeom prst="rect">
            <a:avLst/>
          </a:prstGeom>
        </p:spPr>
      </p:pic>
    </p:spTree>
    <p:extLst>
      <p:ext uri="{BB962C8B-B14F-4D97-AF65-F5344CB8AC3E}">
        <p14:creationId xmlns:p14="http://schemas.microsoft.com/office/powerpoint/2010/main" val="224598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7994-6408-DAAC-62FD-4F6795FFFDAD}"/>
              </a:ext>
            </a:extLst>
          </p:cNvPr>
          <p:cNvSpPr>
            <a:spLocks noGrp="1"/>
          </p:cNvSpPr>
          <p:nvPr>
            <p:ph type="title"/>
          </p:nvPr>
        </p:nvSpPr>
        <p:spPr>
          <a:xfrm>
            <a:off x="1141413" y="609600"/>
            <a:ext cx="9905998" cy="636104"/>
          </a:xfrm>
        </p:spPr>
        <p:txBody>
          <a:bodyPr>
            <a:normAutofit fontScale="90000"/>
          </a:bodyPr>
          <a:lstStyle/>
          <a:p>
            <a:r>
              <a:rPr lang="sr-Cyrl-RS" dirty="0"/>
              <a:t>хипотетички конструкти</a:t>
            </a:r>
            <a:br>
              <a:rPr lang="sr-Cyrl-RS" dirty="0"/>
            </a:br>
            <a:endParaRPr lang="en-US" dirty="0"/>
          </a:p>
        </p:txBody>
      </p:sp>
      <p:sp>
        <p:nvSpPr>
          <p:cNvPr id="3" name="Content Placeholder 2">
            <a:extLst>
              <a:ext uri="{FF2B5EF4-FFF2-40B4-BE49-F238E27FC236}">
                <a16:creationId xmlns:a16="http://schemas.microsoft.com/office/drawing/2014/main" id="{A3465C56-92DC-FA9E-FD57-EA399D3368F5}"/>
              </a:ext>
            </a:extLst>
          </p:cNvPr>
          <p:cNvSpPr>
            <a:spLocks noGrp="1"/>
          </p:cNvSpPr>
          <p:nvPr>
            <p:ph idx="1"/>
          </p:nvPr>
        </p:nvSpPr>
        <p:spPr>
          <a:xfrm>
            <a:off x="1141413" y="1245705"/>
            <a:ext cx="9905998" cy="5221356"/>
          </a:xfrm>
        </p:spPr>
        <p:txBody>
          <a:bodyPr>
            <a:normAutofit fontScale="92500" lnSpcReduction="20000"/>
          </a:bodyPr>
          <a:lstStyle/>
          <a:p>
            <a:r>
              <a:rPr lang="ru-RU" sz="3500" b="1" dirty="0"/>
              <a:t>Теоријски</a:t>
            </a:r>
          </a:p>
          <a:p>
            <a:r>
              <a:rPr lang="ru-RU" sz="3200" dirty="0"/>
              <a:t>Појам о чијем присуству закучујемо или га претпостављамо, </a:t>
            </a:r>
          </a:p>
          <a:p>
            <a:r>
              <a:rPr lang="ru-RU" sz="3200" dirty="0"/>
              <a:t>али не можемо да га непосредно опазимо и меримо</a:t>
            </a:r>
          </a:p>
          <a:p>
            <a:pPr marL="0" indent="0">
              <a:buNone/>
            </a:pPr>
            <a:endParaRPr lang="ru-RU" sz="3200" dirty="0"/>
          </a:p>
          <a:p>
            <a:r>
              <a:rPr lang="ru-RU" sz="3500" b="1" dirty="0"/>
              <a:t>Емпиријски</a:t>
            </a:r>
          </a:p>
          <a:p>
            <a:r>
              <a:rPr lang="ru-RU" sz="3200" dirty="0"/>
              <a:t>Појам о чијем присуству сведоче везе између појава (појмова нижег реда)</a:t>
            </a:r>
            <a:r>
              <a:rPr lang="sr-Latn-RS" sz="3200" dirty="0"/>
              <a:t>,</a:t>
            </a:r>
            <a:endParaRPr lang="ru-RU" sz="3200" dirty="0"/>
          </a:p>
          <a:p>
            <a:r>
              <a:rPr lang="ru-RU" sz="3200" dirty="0"/>
              <a:t>које можемо непосредно да опазимо и меримо</a:t>
            </a:r>
          </a:p>
          <a:p>
            <a:endParaRPr lang="en-US" dirty="0"/>
          </a:p>
        </p:txBody>
      </p:sp>
    </p:spTree>
    <p:extLst>
      <p:ext uri="{BB962C8B-B14F-4D97-AF65-F5344CB8AC3E}">
        <p14:creationId xmlns:p14="http://schemas.microsoft.com/office/powerpoint/2010/main" val="334470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B110-3769-6CEE-D62E-DC26FDB96565}"/>
              </a:ext>
            </a:extLst>
          </p:cNvPr>
          <p:cNvSpPr>
            <a:spLocks noGrp="1"/>
          </p:cNvSpPr>
          <p:nvPr>
            <p:ph type="title"/>
          </p:nvPr>
        </p:nvSpPr>
        <p:spPr>
          <a:xfrm>
            <a:off x="1141413" y="609600"/>
            <a:ext cx="9905998" cy="768626"/>
          </a:xfrm>
        </p:spPr>
        <p:txBody>
          <a:bodyPr/>
          <a:lstStyle/>
          <a:p>
            <a:endParaRPr lang="en-US" dirty="0"/>
          </a:p>
        </p:txBody>
      </p:sp>
      <p:pic>
        <p:nvPicPr>
          <p:cNvPr id="5" name="Content Placeholder 4">
            <a:extLst>
              <a:ext uri="{FF2B5EF4-FFF2-40B4-BE49-F238E27FC236}">
                <a16:creationId xmlns:a16="http://schemas.microsoft.com/office/drawing/2014/main" id="{97609F35-7FF2-7994-8F74-8A3F8A755BD6}"/>
              </a:ext>
            </a:extLst>
          </p:cNvPr>
          <p:cNvPicPr>
            <a:picLocks noGrp="1" noChangeAspect="1"/>
          </p:cNvPicPr>
          <p:nvPr>
            <p:ph idx="1"/>
          </p:nvPr>
        </p:nvPicPr>
        <p:blipFill>
          <a:blip r:embed="rId2"/>
          <a:stretch>
            <a:fillRect/>
          </a:stretch>
        </p:blipFill>
        <p:spPr>
          <a:xfrm>
            <a:off x="4122162" y="1734571"/>
            <a:ext cx="1426588" cy="1347333"/>
          </a:xfrm>
          <a:prstGeom prst="rect">
            <a:avLst/>
          </a:prstGeom>
        </p:spPr>
      </p:pic>
      <p:pic>
        <p:nvPicPr>
          <p:cNvPr id="6" name="Picture 5">
            <a:extLst>
              <a:ext uri="{FF2B5EF4-FFF2-40B4-BE49-F238E27FC236}">
                <a16:creationId xmlns:a16="http://schemas.microsoft.com/office/drawing/2014/main" id="{9A0F7B6E-9E81-2ADE-DA2A-35A681709CC1}"/>
              </a:ext>
            </a:extLst>
          </p:cNvPr>
          <p:cNvPicPr>
            <a:picLocks noChangeAspect="1"/>
          </p:cNvPicPr>
          <p:nvPr/>
        </p:nvPicPr>
        <p:blipFill>
          <a:blip r:embed="rId3"/>
          <a:stretch>
            <a:fillRect/>
          </a:stretch>
        </p:blipFill>
        <p:spPr>
          <a:xfrm>
            <a:off x="2599648" y="4335284"/>
            <a:ext cx="737680" cy="652329"/>
          </a:xfrm>
          <a:prstGeom prst="rect">
            <a:avLst/>
          </a:prstGeom>
        </p:spPr>
      </p:pic>
      <p:pic>
        <p:nvPicPr>
          <p:cNvPr id="7" name="Picture 6">
            <a:extLst>
              <a:ext uri="{FF2B5EF4-FFF2-40B4-BE49-F238E27FC236}">
                <a16:creationId xmlns:a16="http://schemas.microsoft.com/office/drawing/2014/main" id="{9DA51804-7503-0E69-D675-EC33382D8FB5}"/>
              </a:ext>
            </a:extLst>
          </p:cNvPr>
          <p:cNvPicPr>
            <a:picLocks noChangeAspect="1"/>
          </p:cNvPicPr>
          <p:nvPr/>
        </p:nvPicPr>
        <p:blipFill>
          <a:blip r:embed="rId4"/>
          <a:stretch>
            <a:fillRect/>
          </a:stretch>
        </p:blipFill>
        <p:spPr>
          <a:xfrm>
            <a:off x="3875658" y="4335284"/>
            <a:ext cx="774259" cy="652329"/>
          </a:xfrm>
          <a:prstGeom prst="rect">
            <a:avLst/>
          </a:prstGeom>
        </p:spPr>
      </p:pic>
      <p:pic>
        <p:nvPicPr>
          <p:cNvPr id="8" name="Picture 7">
            <a:extLst>
              <a:ext uri="{FF2B5EF4-FFF2-40B4-BE49-F238E27FC236}">
                <a16:creationId xmlns:a16="http://schemas.microsoft.com/office/drawing/2014/main" id="{09FFC21E-3144-831E-9236-DB4732756596}"/>
              </a:ext>
            </a:extLst>
          </p:cNvPr>
          <p:cNvPicPr>
            <a:picLocks noChangeAspect="1"/>
          </p:cNvPicPr>
          <p:nvPr/>
        </p:nvPicPr>
        <p:blipFill>
          <a:blip r:embed="rId5"/>
          <a:stretch>
            <a:fillRect/>
          </a:stretch>
        </p:blipFill>
        <p:spPr>
          <a:xfrm>
            <a:off x="5200388" y="4335284"/>
            <a:ext cx="774259" cy="652329"/>
          </a:xfrm>
          <a:prstGeom prst="rect">
            <a:avLst/>
          </a:prstGeom>
        </p:spPr>
      </p:pic>
      <p:pic>
        <p:nvPicPr>
          <p:cNvPr id="9" name="Picture 8">
            <a:extLst>
              <a:ext uri="{FF2B5EF4-FFF2-40B4-BE49-F238E27FC236}">
                <a16:creationId xmlns:a16="http://schemas.microsoft.com/office/drawing/2014/main" id="{1B8D3CFB-1E10-660E-F154-D3C4E80C7B66}"/>
              </a:ext>
            </a:extLst>
          </p:cNvPr>
          <p:cNvPicPr>
            <a:picLocks noChangeAspect="1"/>
          </p:cNvPicPr>
          <p:nvPr/>
        </p:nvPicPr>
        <p:blipFill>
          <a:blip r:embed="rId6"/>
          <a:stretch>
            <a:fillRect/>
          </a:stretch>
        </p:blipFill>
        <p:spPr>
          <a:xfrm>
            <a:off x="6559100" y="4335283"/>
            <a:ext cx="774259" cy="652329"/>
          </a:xfrm>
          <a:prstGeom prst="rect">
            <a:avLst/>
          </a:prstGeom>
        </p:spPr>
      </p:pic>
      <p:cxnSp>
        <p:nvCxnSpPr>
          <p:cNvPr id="13" name="Straight Arrow Connector 12">
            <a:extLst>
              <a:ext uri="{FF2B5EF4-FFF2-40B4-BE49-F238E27FC236}">
                <a16:creationId xmlns:a16="http://schemas.microsoft.com/office/drawing/2014/main" id="{940AE20C-949D-D113-5E4C-D4057B07197D}"/>
              </a:ext>
            </a:extLst>
          </p:cNvPr>
          <p:cNvCxnSpPr/>
          <p:nvPr/>
        </p:nvCxnSpPr>
        <p:spPr>
          <a:xfrm flipH="1">
            <a:off x="4262787" y="2955235"/>
            <a:ext cx="387130" cy="1380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9C02B9-FD39-503D-443B-358D3DC05B17}"/>
              </a:ext>
            </a:extLst>
          </p:cNvPr>
          <p:cNvCxnSpPr>
            <a:endCxn id="6" idx="0"/>
          </p:cNvCxnSpPr>
          <p:nvPr/>
        </p:nvCxnSpPr>
        <p:spPr>
          <a:xfrm flipH="1">
            <a:off x="2968488" y="2835965"/>
            <a:ext cx="1487864" cy="1499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11207FB-2B59-26DC-E996-F33FFAD1BA1F}"/>
              </a:ext>
            </a:extLst>
          </p:cNvPr>
          <p:cNvCxnSpPr>
            <a:endCxn id="8" idx="0"/>
          </p:cNvCxnSpPr>
          <p:nvPr/>
        </p:nvCxnSpPr>
        <p:spPr>
          <a:xfrm>
            <a:off x="5075583" y="2955235"/>
            <a:ext cx="511935" cy="1380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CA4D918-8A54-02C8-A496-E944F9000FFD}"/>
              </a:ext>
            </a:extLst>
          </p:cNvPr>
          <p:cNvCxnSpPr>
            <a:endCxn id="9" idx="0"/>
          </p:cNvCxnSpPr>
          <p:nvPr/>
        </p:nvCxnSpPr>
        <p:spPr>
          <a:xfrm>
            <a:off x="5331550" y="2835965"/>
            <a:ext cx="1614680" cy="1499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14BF3C0-DCAB-4BE2-15B7-8D1352BD5DCA}"/>
              </a:ext>
            </a:extLst>
          </p:cNvPr>
          <p:cNvSpPr txBox="1"/>
          <p:nvPr/>
        </p:nvSpPr>
        <p:spPr>
          <a:xfrm>
            <a:off x="5711687" y="1985275"/>
            <a:ext cx="6096000" cy="646331"/>
          </a:xfrm>
          <a:prstGeom prst="rect">
            <a:avLst/>
          </a:prstGeom>
          <a:noFill/>
        </p:spPr>
        <p:txBody>
          <a:bodyPr wrap="square">
            <a:spAutoFit/>
          </a:bodyPr>
          <a:lstStyle/>
          <a:p>
            <a:r>
              <a:rPr lang="ru-RU" dirty="0"/>
              <a:t>латентна варијабла, црта, контрукт, латентни фактор</a:t>
            </a:r>
          </a:p>
        </p:txBody>
      </p:sp>
      <p:sp>
        <p:nvSpPr>
          <p:cNvPr id="24" name="TextBox 23">
            <a:extLst>
              <a:ext uri="{FF2B5EF4-FFF2-40B4-BE49-F238E27FC236}">
                <a16:creationId xmlns:a16="http://schemas.microsoft.com/office/drawing/2014/main" id="{7A3C96F0-81AF-4825-E120-C8FB033C0ADD}"/>
              </a:ext>
            </a:extLst>
          </p:cNvPr>
          <p:cNvSpPr txBox="1"/>
          <p:nvPr/>
        </p:nvSpPr>
        <p:spPr>
          <a:xfrm>
            <a:off x="2152388" y="5186615"/>
            <a:ext cx="6096000" cy="646331"/>
          </a:xfrm>
          <a:prstGeom prst="rect">
            <a:avLst/>
          </a:prstGeom>
          <a:noFill/>
        </p:spPr>
        <p:txBody>
          <a:bodyPr wrap="square">
            <a:spAutoFit/>
          </a:bodyPr>
          <a:lstStyle/>
          <a:p>
            <a:pPr algn="ctr"/>
            <a:r>
              <a:rPr lang="ru-RU" dirty="0"/>
              <a:t>манифестне варијабле (реакције</a:t>
            </a:r>
            <a:r>
              <a:rPr lang="en-US" dirty="0"/>
              <a:t> </a:t>
            </a:r>
            <a:r>
              <a:rPr lang="sr-Cyrl-RS" dirty="0"/>
              <a:t>(одговори)</a:t>
            </a:r>
            <a:r>
              <a:rPr lang="ru-RU" dirty="0"/>
              <a:t> на ставке)</a:t>
            </a:r>
          </a:p>
        </p:txBody>
      </p:sp>
    </p:spTree>
    <p:extLst>
      <p:ext uri="{BB962C8B-B14F-4D97-AF65-F5344CB8AC3E}">
        <p14:creationId xmlns:p14="http://schemas.microsoft.com/office/powerpoint/2010/main" val="1359153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193</TotalTime>
  <Words>1058</Words>
  <Application>Microsoft Office PowerPoint</Application>
  <PresentationFormat>Widescreen</PresentationFormat>
  <Paragraphs>104</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Century Gothic</vt:lpstr>
      <vt:lpstr>Segoe UI</vt:lpstr>
      <vt:lpstr>Times New Roman</vt:lpstr>
      <vt:lpstr>Mesh</vt:lpstr>
      <vt:lpstr>Document</vt:lpstr>
      <vt:lpstr> faktorska analiza</vt:lpstr>
      <vt:lpstr>PowerPoint Presentation</vt:lpstr>
      <vt:lpstr>PowerPoint Presentation</vt:lpstr>
      <vt:lpstr>PowerPoint Presentation</vt:lpstr>
      <vt:lpstr>Latentne varijable </vt:lpstr>
      <vt:lpstr>PowerPoint Presentation</vt:lpstr>
      <vt:lpstr>PowerPoint Presentation</vt:lpstr>
      <vt:lpstr>хипотетички конструкти </vt:lpstr>
      <vt:lpstr>PowerPoint Presentation</vt:lpstr>
      <vt:lpstr>Primer 1</vt:lpstr>
      <vt:lpstr>Скала неуротицизма</vt:lpstr>
      <vt:lpstr>Факторска анализа</vt:lpstr>
      <vt:lpstr>PowerPoint Presentation</vt:lpstr>
      <vt:lpstr>Primer 2</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Varijans u kontekstu faktorske analize</dc:title>
  <dc:creator>pedja</dc:creator>
  <cp:lastModifiedBy>HP</cp:lastModifiedBy>
  <cp:revision>29</cp:revision>
  <dcterms:created xsi:type="dcterms:W3CDTF">2020-12-24T14:22:05Z</dcterms:created>
  <dcterms:modified xsi:type="dcterms:W3CDTF">2024-03-12T11:16:08Z</dcterms:modified>
</cp:coreProperties>
</file>