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na" initials="EK" lastIdx="1" clrIdx="0">
    <p:extLst>
      <p:ext uri="{19B8F6BF-5375-455C-9EA6-DF929625EA0E}">
        <p15:presenceInfo xmlns:p15="http://schemas.microsoft.com/office/powerpoint/2012/main" userId="Em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66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94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5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604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2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6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4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2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4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5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C736195-9942-4FB0-BB10-470A2DBF3791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58BFBF-109F-464F-B22D-33E5B5FF3F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0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72A6E-158D-4F82-AB30-122D3F8A7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PRED</a:t>
            </a:r>
            <a:r>
              <a:rPr lang="sr-Latn-RS" sz="6000" dirty="0"/>
              <a:t>Š</a:t>
            </a:r>
            <a:r>
              <a:rPr lang="en-US" sz="6000" dirty="0" err="1"/>
              <a:t>KOLSKA</a:t>
            </a:r>
            <a:r>
              <a:rPr lang="en-US" sz="6000" dirty="0"/>
              <a:t> </a:t>
            </a:r>
            <a:r>
              <a:rPr lang="en-US" sz="6000" dirty="0" err="1"/>
              <a:t>PEDAGOGIJA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4D428-7723-4BCA-B5E9-6ABD4920E9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</a:t>
            </a:r>
            <a:r>
              <a:rPr lang="sr-Latn-RS" dirty="0"/>
              <a:t>. </a:t>
            </a:r>
            <a:r>
              <a:rPr lang="en-US" dirty="0" err="1"/>
              <a:t>dr</a:t>
            </a:r>
            <a:r>
              <a:rPr lang="sr-Latn-RS" dirty="0"/>
              <a:t> Emina Kopas-Vukašinović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7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FA12-1BEB-4969-BB16-1DE9F2E3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451579" y="105201"/>
            <a:ext cx="9603275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D1F74-B16A-4343-B6AA-FF7553BBB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0518" y="3930438"/>
            <a:ext cx="2681057" cy="552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sr-Latn-RS" dirty="0">
                <a:solidFill>
                  <a:schemeClr val="tx1"/>
                </a:solidFill>
              </a:rPr>
              <a:t>Kontinuitet u sistemu pedag.disciplina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9D68B3-740D-48CB-A7DF-F185861169B1}"/>
              </a:ext>
            </a:extLst>
          </p:cNvPr>
          <p:cNvSpPr/>
          <p:nvPr/>
        </p:nvSpPr>
        <p:spPr>
          <a:xfrm>
            <a:off x="3524989" y="2825320"/>
            <a:ext cx="2467992" cy="630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dirty="0">
                <a:solidFill>
                  <a:schemeClr val="tx1"/>
                </a:solidFill>
                <a:highlight>
                  <a:srgbClr val="00FFFF"/>
                </a:highlight>
              </a:rPr>
              <a:t>PREDŠKOLSKA PEDAGOGIJA</a:t>
            </a:r>
            <a:endParaRPr lang="en-US" sz="2400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E5A52B3-6801-44B1-B959-DB17FC37582A}"/>
              </a:ext>
            </a:extLst>
          </p:cNvPr>
          <p:cNvSpPr/>
          <p:nvPr/>
        </p:nvSpPr>
        <p:spPr>
          <a:xfrm>
            <a:off x="1631087" y="419845"/>
            <a:ext cx="2692338" cy="751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0070C0"/>
                </a:solidFill>
              </a:rPr>
              <a:t>Interiorizacija, unutrašnja neravnoteža, učenje po modelu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E1455EF-9655-492C-BD33-702B1B809834}"/>
              </a:ext>
            </a:extLst>
          </p:cNvPr>
          <p:cNvSpPr/>
          <p:nvPr/>
        </p:nvSpPr>
        <p:spPr>
          <a:xfrm>
            <a:off x="978975" y="1783254"/>
            <a:ext cx="1802167" cy="8034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Karakteristike dečijeg razvoja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9D3A6E1-6C19-4FBD-9419-5045B827AB18}"/>
              </a:ext>
            </a:extLst>
          </p:cNvPr>
          <p:cNvSpPr/>
          <p:nvPr/>
        </p:nvSpPr>
        <p:spPr>
          <a:xfrm>
            <a:off x="6690367" y="3293090"/>
            <a:ext cx="1834091" cy="728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Akceleracija i amlifikacija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A8A80EB-6E1C-48EE-BCFE-31CEC729BA20}"/>
              </a:ext>
            </a:extLst>
          </p:cNvPr>
          <p:cNvSpPr/>
          <p:nvPr/>
        </p:nvSpPr>
        <p:spPr>
          <a:xfrm>
            <a:off x="7263654" y="5984325"/>
            <a:ext cx="1802167" cy="597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FF00"/>
                </a:solidFill>
              </a:rPr>
              <a:t>Moralni razvoj detete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C69CEF7-6069-4EBA-AD2D-59500805EE34}"/>
              </a:ext>
            </a:extLst>
          </p:cNvPr>
          <p:cNvSpPr/>
          <p:nvPr/>
        </p:nvSpPr>
        <p:spPr>
          <a:xfrm>
            <a:off x="1631087" y="3731617"/>
            <a:ext cx="180216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Zakonitosti dečijeg razvoja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44C5000-BF08-4AC0-99E6-7F3487328D82}"/>
              </a:ext>
            </a:extLst>
          </p:cNvPr>
          <p:cNvSpPr/>
          <p:nvPr/>
        </p:nvSpPr>
        <p:spPr>
          <a:xfrm>
            <a:off x="4657418" y="336466"/>
            <a:ext cx="254197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0070C0"/>
                </a:solidFill>
              </a:rPr>
              <a:t>Klasici PP, predškolski programi u Srbiji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9FC84EE-32AE-4FAB-A10C-BB8E3E67C56B}"/>
              </a:ext>
            </a:extLst>
          </p:cNvPr>
          <p:cNvSpPr/>
          <p:nvPr/>
        </p:nvSpPr>
        <p:spPr>
          <a:xfrm>
            <a:off x="6713604" y="4450149"/>
            <a:ext cx="16837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0070C0"/>
                </a:solidFill>
              </a:rPr>
              <a:t>Aspeti </a:t>
            </a:r>
            <a:r>
              <a:rPr lang="sr-Latn-RS">
                <a:solidFill>
                  <a:srgbClr val="0070C0"/>
                </a:solidFill>
              </a:rPr>
              <a:t>dečijeg razvoja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BD74777-0728-4ABD-ADC5-899365244C3C}"/>
              </a:ext>
            </a:extLst>
          </p:cNvPr>
          <p:cNvSpPr/>
          <p:nvPr/>
        </p:nvSpPr>
        <p:spPr>
          <a:xfrm>
            <a:off x="9399042" y="2525783"/>
            <a:ext cx="2541424" cy="9144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>
                <a:solidFill>
                  <a:srgbClr val="7030A0"/>
                </a:solidFill>
              </a:rPr>
              <a:t>Adaptacija, emocionalna vezanost i institucionalna uskraćenost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57388D9-AAB7-42FC-AA62-AC5C2DD78452}"/>
              </a:ext>
            </a:extLst>
          </p:cNvPr>
          <p:cNvSpPr/>
          <p:nvPr/>
        </p:nvSpPr>
        <p:spPr>
          <a:xfrm>
            <a:off x="4910355" y="1480441"/>
            <a:ext cx="209217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Veza PP sa drugim naukama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0A4C399-2A72-42DF-B955-96C63EADC707}"/>
              </a:ext>
            </a:extLst>
          </p:cNvPr>
          <p:cNvSpPr/>
          <p:nvPr/>
        </p:nvSpPr>
        <p:spPr>
          <a:xfrm>
            <a:off x="6577567" y="2515819"/>
            <a:ext cx="2169111" cy="61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Činioci razvoja i odnosi među njima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A240E76-F503-4D0B-8C96-2CAC5B2EFEE1}"/>
              </a:ext>
            </a:extLst>
          </p:cNvPr>
          <p:cNvSpPr/>
          <p:nvPr/>
        </p:nvSpPr>
        <p:spPr>
          <a:xfrm>
            <a:off x="748373" y="2843110"/>
            <a:ext cx="2037869" cy="630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Osnovni pojmovi PP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54659E1-6322-48E8-85DD-8C6B95DAE277}"/>
              </a:ext>
            </a:extLst>
          </p:cNvPr>
          <p:cNvSpPr/>
          <p:nvPr/>
        </p:nvSpPr>
        <p:spPr>
          <a:xfrm>
            <a:off x="4540315" y="5499998"/>
            <a:ext cx="1805966" cy="597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FF00"/>
                </a:solidFill>
              </a:rPr>
              <a:t>Fizički razvoj deteta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42F2023-689C-43F3-8A47-059AA78E72CB}"/>
              </a:ext>
            </a:extLst>
          </p:cNvPr>
          <p:cNvSpPr/>
          <p:nvPr/>
        </p:nvSpPr>
        <p:spPr>
          <a:xfrm>
            <a:off x="8746678" y="4128116"/>
            <a:ext cx="166892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FF00"/>
                </a:solidFill>
              </a:rPr>
              <a:t>Emocije dece predšk. uzr.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1" name="Graphic 30" descr="Spider web">
            <a:extLst>
              <a:ext uri="{FF2B5EF4-FFF2-40B4-BE49-F238E27FC236}">
                <a16:creationId xmlns:a16="http://schemas.microsoft.com/office/drawing/2014/main" id="{A5635FAC-5890-44D6-BA17-D241A15B3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4565" y="4712020"/>
            <a:ext cx="908475" cy="838218"/>
          </a:xfrm>
          <a:prstGeom prst="rect">
            <a:avLst/>
          </a:prstGeom>
        </p:spPr>
      </p:pic>
      <p:pic>
        <p:nvPicPr>
          <p:cNvPr id="38" name="Graphic 37" descr="Arrow Clockwise curve">
            <a:extLst>
              <a:ext uri="{FF2B5EF4-FFF2-40B4-BE49-F238E27FC236}">
                <a16:creationId xmlns:a16="http://schemas.microsoft.com/office/drawing/2014/main" id="{F1EF2DA7-98E6-448C-B030-DB08465FAE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163546">
            <a:off x="3649184" y="2159085"/>
            <a:ext cx="1111832" cy="882592"/>
          </a:xfrm>
          <a:prstGeom prst="rect">
            <a:avLst/>
          </a:prstGeom>
        </p:spPr>
      </p:pic>
      <p:pic>
        <p:nvPicPr>
          <p:cNvPr id="39" name="Graphic 38" descr="Arrow Clockwise curve">
            <a:extLst>
              <a:ext uri="{FF2B5EF4-FFF2-40B4-BE49-F238E27FC236}">
                <a16:creationId xmlns:a16="http://schemas.microsoft.com/office/drawing/2014/main" id="{05E02A22-3AC7-4087-BEED-0D89D61A0A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3702094">
            <a:off x="5264236" y="2156039"/>
            <a:ext cx="914400" cy="725867"/>
          </a:xfrm>
          <a:prstGeom prst="rect">
            <a:avLst/>
          </a:prstGeom>
        </p:spPr>
      </p:pic>
      <p:pic>
        <p:nvPicPr>
          <p:cNvPr id="42" name="Graphic 41" descr="Head with gears">
            <a:extLst>
              <a:ext uri="{FF2B5EF4-FFF2-40B4-BE49-F238E27FC236}">
                <a16:creationId xmlns:a16="http://schemas.microsoft.com/office/drawing/2014/main" id="{3CFA3C75-1E39-439A-9FD5-13F744B424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24991" y="6035811"/>
            <a:ext cx="914400" cy="914400"/>
          </a:xfrm>
          <a:prstGeom prst="rect">
            <a:avLst/>
          </a:prstGeom>
        </p:spPr>
      </p:pic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id="{FD9AEF57-3BE3-42BE-8F0D-F64FF2B7F5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94997" y="4833746"/>
            <a:ext cx="914400" cy="914400"/>
          </a:xfrm>
          <a:prstGeom prst="rect">
            <a:avLst/>
          </a:prstGeom>
        </p:spPr>
      </p:pic>
      <p:pic>
        <p:nvPicPr>
          <p:cNvPr id="46" name="Graphic 45" descr="Owl">
            <a:extLst>
              <a:ext uri="{FF2B5EF4-FFF2-40B4-BE49-F238E27FC236}">
                <a16:creationId xmlns:a16="http://schemas.microsoft.com/office/drawing/2014/main" id="{171958DE-4B10-42F8-ABB3-A17B629A5D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58584" y="5993298"/>
            <a:ext cx="914400" cy="914400"/>
          </a:xfrm>
          <a:prstGeom prst="rect">
            <a:avLst/>
          </a:prstGeom>
        </p:spPr>
      </p:pic>
      <p:pic>
        <p:nvPicPr>
          <p:cNvPr id="50" name="Graphic 49" descr="Line arrow Slight curve">
            <a:extLst>
              <a:ext uri="{FF2B5EF4-FFF2-40B4-BE49-F238E27FC236}">
                <a16:creationId xmlns:a16="http://schemas.microsoft.com/office/drawing/2014/main" id="{76428891-157A-441B-AAD3-3DF6BCB9D51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7935156">
            <a:off x="1681188" y="1065516"/>
            <a:ext cx="806669" cy="914400"/>
          </a:xfrm>
          <a:prstGeom prst="rect">
            <a:avLst/>
          </a:prstGeom>
        </p:spPr>
      </p:pic>
      <p:pic>
        <p:nvPicPr>
          <p:cNvPr id="51" name="Graphic 50" descr="Line arrow Slight curve">
            <a:extLst>
              <a:ext uri="{FF2B5EF4-FFF2-40B4-BE49-F238E27FC236}">
                <a16:creationId xmlns:a16="http://schemas.microsoft.com/office/drawing/2014/main" id="{CAD66A9A-B57A-4C20-A420-CD4D09E67B5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7743446">
            <a:off x="4292862" y="824317"/>
            <a:ext cx="649656" cy="914400"/>
          </a:xfrm>
          <a:prstGeom prst="rect">
            <a:avLst/>
          </a:prstGeom>
        </p:spPr>
      </p:pic>
      <p:pic>
        <p:nvPicPr>
          <p:cNvPr id="52" name="Graphic 51" descr="Line arrow Slight curve">
            <a:extLst>
              <a:ext uri="{FF2B5EF4-FFF2-40B4-BE49-F238E27FC236}">
                <a16:creationId xmlns:a16="http://schemas.microsoft.com/office/drawing/2014/main" id="{03983E59-6411-4B42-BCEF-66F94261F72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7481495">
            <a:off x="9592124" y="3387169"/>
            <a:ext cx="702133" cy="914400"/>
          </a:xfrm>
          <a:prstGeom prst="rect">
            <a:avLst/>
          </a:prstGeom>
        </p:spPr>
      </p:pic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922BA484-7894-41C7-BDB6-8C9151DB6BFF}"/>
              </a:ext>
            </a:extLst>
          </p:cNvPr>
          <p:cNvSpPr/>
          <p:nvPr/>
        </p:nvSpPr>
        <p:spPr>
          <a:xfrm>
            <a:off x="3019855" y="1495143"/>
            <a:ext cx="1802167" cy="768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chemeClr val="tx1"/>
                </a:solidFill>
              </a:rPr>
              <a:t>PP kao naučna i nastavna disciplina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8" name="Graphic 57" descr="Arrow Clockwise curve">
            <a:extLst>
              <a:ext uri="{FF2B5EF4-FFF2-40B4-BE49-F238E27FC236}">
                <a16:creationId xmlns:a16="http://schemas.microsoft.com/office/drawing/2014/main" id="{C71BFBE3-35E9-4B81-949B-EBE86046D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5143213">
            <a:off x="4029697" y="3325395"/>
            <a:ext cx="914400" cy="832966"/>
          </a:xfrm>
          <a:prstGeom prst="rect">
            <a:avLst/>
          </a:prstGeom>
        </p:spPr>
      </p:pic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C5485344-05D6-463B-9DDA-A538D33BCA3D}"/>
              </a:ext>
            </a:extLst>
          </p:cNvPr>
          <p:cNvCxnSpPr>
            <a:cxnSpLocks/>
          </p:cNvCxnSpPr>
          <p:nvPr/>
        </p:nvCxnSpPr>
        <p:spPr>
          <a:xfrm flipV="1">
            <a:off x="5974495" y="2965012"/>
            <a:ext cx="518248" cy="19603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8F7F95F4-5A89-473B-A357-AA53565F602D}"/>
              </a:ext>
            </a:extLst>
          </p:cNvPr>
          <p:cNvCxnSpPr>
            <a:cxnSpLocks/>
          </p:cNvCxnSpPr>
          <p:nvPr/>
        </p:nvCxnSpPr>
        <p:spPr>
          <a:xfrm rot="10800000">
            <a:off x="2802468" y="2360646"/>
            <a:ext cx="741662" cy="46467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0B1F5EAA-1B84-4B75-9D26-00C0A02480CA}"/>
              </a:ext>
            </a:extLst>
          </p:cNvPr>
          <p:cNvCxnSpPr>
            <a:cxnSpLocks/>
          </p:cNvCxnSpPr>
          <p:nvPr/>
        </p:nvCxnSpPr>
        <p:spPr>
          <a:xfrm rot="5400000">
            <a:off x="3444179" y="3520397"/>
            <a:ext cx="424864" cy="38051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Curved 87">
            <a:extLst>
              <a:ext uri="{FF2B5EF4-FFF2-40B4-BE49-F238E27FC236}">
                <a16:creationId xmlns:a16="http://schemas.microsoft.com/office/drawing/2014/main" id="{1EC03543-C7AE-478E-A8BA-BF426153EEC7}"/>
              </a:ext>
            </a:extLst>
          </p:cNvPr>
          <p:cNvCxnSpPr>
            <a:cxnSpLocks/>
          </p:cNvCxnSpPr>
          <p:nvPr/>
        </p:nvCxnSpPr>
        <p:spPr>
          <a:xfrm rot="10800000">
            <a:off x="2802469" y="2959943"/>
            <a:ext cx="630084" cy="44028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Graphic 111" descr="Arrow Straight">
            <a:extLst>
              <a:ext uri="{FF2B5EF4-FFF2-40B4-BE49-F238E27FC236}">
                <a16:creationId xmlns:a16="http://schemas.microsoft.com/office/drawing/2014/main" id="{527D1751-D4A9-4652-A0E8-DCDF3CA92DE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9580829">
            <a:off x="6183161" y="4979337"/>
            <a:ext cx="801980" cy="914400"/>
          </a:xfrm>
          <a:prstGeom prst="rect">
            <a:avLst/>
          </a:prstGeom>
        </p:spPr>
      </p:pic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128749E5-1133-4A08-80CB-C81E36408726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6000033" y="3289601"/>
            <a:ext cx="690334" cy="36749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3DB23242-A0AE-4305-A0DE-C4834B536A0E}"/>
              </a:ext>
            </a:extLst>
          </p:cNvPr>
          <p:cNvCxnSpPr>
            <a:cxnSpLocks/>
          </p:cNvCxnSpPr>
          <p:nvPr/>
        </p:nvCxnSpPr>
        <p:spPr>
          <a:xfrm>
            <a:off x="5913634" y="3442045"/>
            <a:ext cx="995882" cy="95772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Graphic 60" descr="Arrow Straight">
            <a:extLst>
              <a:ext uri="{FF2B5EF4-FFF2-40B4-BE49-F238E27FC236}">
                <a16:creationId xmlns:a16="http://schemas.microsoft.com/office/drawing/2014/main" id="{7066CCD9-239F-46A9-945E-A00A6904ECA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8400182">
            <a:off x="6577588" y="5371816"/>
            <a:ext cx="891666" cy="728919"/>
          </a:xfrm>
          <a:prstGeom prst="rect">
            <a:avLst/>
          </a:prstGeom>
        </p:spPr>
      </p:pic>
      <p:pic>
        <p:nvPicPr>
          <p:cNvPr id="63" name="Graphic 62" descr="Arrow Straight">
            <a:extLst>
              <a:ext uri="{FF2B5EF4-FFF2-40B4-BE49-F238E27FC236}">
                <a16:creationId xmlns:a16="http://schemas.microsoft.com/office/drawing/2014/main" id="{FEE3A605-74F4-48D0-ABA8-1D5189B1E7C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8686105">
            <a:off x="8257592" y="4254245"/>
            <a:ext cx="638320" cy="728900"/>
          </a:xfrm>
          <a:prstGeom prst="rect">
            <a:avLst/>
          </a:prstGeom>
        </p:spPr>
      </p:pic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69B2BE7-ABDC-46A1-82B2-09DC61C523D5}"/>
              </a:ext>
            </a:extLst>
          </p:cNvPr>
          <p:cNvSpPr/>
          <p:nvPr/>
        </p:nvSpPr>
        <p:spPr>
          <a:xfrm>
            <a:off x="9060610" y="5462755"/>
            <a:ext cx="2131272" cy="573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FF00"/>
                </a:solidFill>
              </a:rPr>
              <a:t>Socijalne veštine i komunikacija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4E724EB-2DF0-4D86-A615-6F73132EE9F7}"/>
              </a:ext>
            </a:extLst>
          </p:cNvPr>
          <p:cNvSpPr/>
          <p:nvPr/>
        </p:nvSpPr>
        <p:spPr>
          <a:xfrm>
            <a:off x="4516738" y="4687265"/>
            <a:ext cx="1557106" cy="642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FF00"/>
                </a:solidFill>
              </a:rPr>
              <a:t>Dečija kreativnost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6" name="Graphic 65" descr="Arrow Straight">
            <a:extLst>
              <a:ext uri="{FF2B5EF4-FFF2-40B4-BE49-F238E27FC236}">
                <a16:creationId xmlns:a16="http://schemas.microsoft.com/office/drawing/2014/main" id="{79E3E5A6-1EBB-4CFF-A39E-F321B7E1382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2081753">
            <a:off x="8282957" y="5119977"/>
            <a:ext cx="862825" cy="728900"/>
          </a:xfrm>
          <a:prstGeom prst="rect">
            <a:avLst/>
          </a:prstGeom>
        </p:spPr>
      </p:pic>
      <p:pic>
        <p:nvPicPr>
          <p:cNvPr id="67" name="Graphic 66" descr="Arrow Straight">
            <a:extLst>
              <a:ext uri="{FF2B5EF4-FFF2-40B4-BE49-F238E27FC236}">
                <a16:creationId xmlns:a16="http://schemas.microsoft.com/office/drawing/2014/main" id="{7808E99F-6D9C-4502-B032-D0B015659B7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667154">
            <a:off x="6059958" y="4629457"/>
            <a:ext cx="748746" cy="728919"/>
          </a:xfrm>
          <a:prstGeom prst="rect">
            <a:avLst/>
          </a:prstGeom>
        </p:spPr>
      </p:pic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BA232D61-6613-4AB4-893B-E4DEEEEAB978}"/>
              </a:ext>
            </a:extLst>
          </p:cNvPr>
          <p:cNvSpPr/>
          <p:nvPr/>
        </p:nvSpPr>
        <p:spPr>
          <a:xfrm>
            <a:off x="5518940" y="6077033"/>
            <a:ext cx="1561635" cy="746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>
                <a:solidFill>
                  <a:srgbClr val="FFFF00"/>
                </a:solidFill>
              </a:rPr>
              <a:t>Kognitivni razvoj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9" name="Graphic 68" descr="Arrow Straight">
            <a:extLst>
              <a:ext uri="{FF2B5EF4-FFF2-40B4-BE49-F238E27FC236}">
                <a16:creationId xmlns:a16="http://schemas.microsoft.com/office/drawing/2014/main" id="{895E9091-D0A0-4F71-851E-25E6BDC141B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6764531">
            <a:off x="7435132" y="5370053"/>
            <a:ext cx="614443" cy="728919"/>
          </a:xfrm>
          <a:prstGeom prst="rect">
            <a:avLst/>
          </a:prstGeom>
        </p:spPr>
      </p:pic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333A98E-BA31-4B53-A43F-61E838FE74EE}"/>
              </a:ext>
            </a:extLst>
          </p:cNvPr>
          <p:cNvSpPr/>
          <p:nvPr/>
        </p:nvSpPr>
        <p:spPr>
          <a:xfrm rot="1471535">
            <a:off x="10598497" y="4227529"/>
            <a:ext cx="1364353" cy="7155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Identitet, pojam o sebi</a:t>
            </a:r>
            <a:endParaRPr lang="en-US" dirty="0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771C13A0-1520-4C39-8F70-F581CBCDB383}"/>
              </a:ext>
            </a:extLst>
          </p:cNvPr>
          <p:cNvSpPr/>
          <p:nvPr/>
        </p:nvSpPr>
        <p:spPr>
          <a:xfrm rot="1634315">
            <a:off x="11159116" y="5105225"/>
            <a:ext cx="110970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Samostalnost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39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147</TotalTime>
  <Words>97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PREDŠKOLSKA PEDAGOGIJA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DEČIJA IGRA I STVARALALAŠTVO (Mapiranje nastavnih sadržaja)</dc:title>
  <dc:creator>Emina</dc:creator>
  <cp:lastModifiedBy>Emina</cp:lastModifiedBy>
  <cp:revision>45</cp:revision>
  <dcterms:created xsi:type="dcterms:W3CDTF">2022-05-17T15:57:07Z</dcterms:created>
  <dcterms:modified xsi:type="dcterms:W3CDTF">2022-05-18T14:25:38Z</dcterms:modified>
</cp:coreProperties>
</file>