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2C9-1D5D-4814-AF39-FF699A5808DD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0C06-93BF-4C53-AF97-367F9A20F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2C9-1D5D-4814-AF39-FF699A5808DD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0C06-93BF-4C53-AF97-367F9A20F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2C9-1D5D-4814-AF39-FF699A5808DD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0C06-93BF-4C53-AF97-367F9A20F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2C9-1D5D-4814-AF39-FF699A5808DD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0C06-93BF-4C53-AF97-367F9A20F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2C9-1D5D-4814-AF39-FF699A5808DD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0C06-93BF-4C53-AF97-367F9A20F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2C9-1D5D-4814-AF39-FF699A5808DD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0C06-93BF-4C53-AF97-367F9A20F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2C9-1D5D-4814-AF39-FF699A5808DD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0C06-93BF-4C53-AF97-367F9A20F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2C9-1D5D-4814-AF39-FF699A5808DD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0C06-93BF-4C53-AF97-367F9A20F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2C9-1D5D-4814-AF39-FF699A5808DD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0C06-93BF-4C53-AF97-367F9A20F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2C9-1D5D-4814-AF39-FF699A5808DD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0C06-93BF-4C53-AF97-367F9A20F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42C9-1D5D-4814-AF39-FF699A5808DD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0C06-93BF-4C53-AF97-367F9A20F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E42C9-1D5D-4814-AF39-FF699A5808DD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40C06-93BF-4C53-AF97-367F9A20F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_New_Roman" pitchFamily="18" charset="0"/>
              </a:rPr>
              <a:t>Весна Трифуновић</a:t>
            </a:r>
            <a:br>
              <a:rPr lang="sr-Cyrl-RS" sz="2000" dirty="0" smtClean="0">
                <a:latin typeface="Times_New_Roman" pitchFamily="18" charset="0"/>
              </a:rPr>
            </a:br>
            <a:r>
              <a:rPr lang="sr-Cyrl-RS" sz="2000" dirty="0" smtClean="0">
                <a:latin typeface="Times_New_Roman" pitchFamily="18" charset="0"/>
              </a:rPr>
              <a:t>Факултет педагошких наука</a:t>
            </a:r>
            <a:br>
              <a:rPr lang="sr-Cyrl-RS" sz="2000" dirty="0" smtClean="0">
                <a:latin typeface="Times_New_Roman" pitchFamily="18" charset="0"/>
              </a:rPr>
            </a:br>
            <a:r>
              <a:rPr lang="sr-Cyrl-RS" sz="2000" dirty="0" smtClean="0">
                <a:latin typeface="Times_New_Roman" pitchFamily="18" charset="0"/>
              </a:rPr>
              <a:t>Јагодина</a:t>
            </a:r>
            <a:br>
              <a:rPr lang="sr-Cyrl-RS" sz="2000" dirty="0" smtClean="0">
                <a:latin typeface="Times_New_Roman" pitchFamily="18" charset="0"/>
              </a:rPr>
            </a:br>
            <a:endParaRPr lang="en-US" sz="2000" dirty="0">
              <a:latin typeface="Times_New_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smtClean="0">
                <a:solidFill>
                  <a:schemeClr val="tx1"/>
                </a:solidFill>
                <a:latin typeface="Times_New_Roman" pitchFamily="18" charset="0"/>
              </a:rPr>
              <a:t>КУЛТУРА  И КУЛТУРНЕ ПРОМЕНЕ</a:t>
            </a:r>
            <a:endParaRPr lang="en-US" dirty="0">
              <a:solidFill>
                <a:schemeClr val="tx1"/>
              </a:solidFill>
              <a:latin typeface="Times_New_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357167"/>
            <a:ext cx="7029472" cy="1143007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Times_New_Roman" pitchFamily="18" charset="0"/>
              </a:rPr>
              <a:t>Култура и </a:t>
            </a:r>
            <a:r>
              <a:rPr lang="sr-Latn-RS" sz="3200" dirty="0" smtClean="0">
                <a:latin typeface="Times_New_Roman" pitchFamily="18" charset="0"/>
              </a:rPr>
              <a:t>K</a:t>
            </a:r>
            <a:r>
              <a:rPr lang="sr-Cyrl-RS" sz="3200" dirty="0" smtClean="0">
                <a:latin typeface="Times_New_Roman" pitchFamily="18" charset="0"/>
              </a:rPr>
              <a:t>ултурне промене</a:t>
            </a:r>
            <a:endParaRPr lang="en-US" sz="3200" dirty="0">
              <a:latin typeface="Times_New_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1357298"/>
            <a:ext cx="7572428" cy="5143536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КУЛТУРА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 ЈЕ СКУП СВИХ МАТЕРИЈАЛНИХ И ДУХОВНИХ ВРЕДНОСТИ СТВАРАНИХ ФИЗИЧКИМ И ДУХОВНИМ РАДОМ ЧОВЕКА А ЧИЈИ БИ СЕ ОСНОВНИ СМИСЛОВИ САСТОЈАЛИ У НАПОРУ ЗА </a:t>
            </a:r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ОДРЖАВАЊЕ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, </a:t>
            </a:r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ПРОДУЖЕТАК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 И </a:t>
            </a:r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НАПРЕДАК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 ЉУДСКОГ ДРУШТВА И ПОЈЕДИНЦА У ЊЕМУ. КУЛТУРА ЈЕ ПРЕМА ТОМЕ И НАЈВИШИ ИЗРАЗ ЧОВЕКОВОГ СТВАРАЛАШТВА, КОЈИ ЈЕ УВЕК МАЊЕ ИЛИ ВИШЕ </a:t>
            </a:r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ИСТОРИЈСКИМ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 УСЛОВИМА УСЛОВЉЕН. А </a:t>
            </a:r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ХУМАНОСТ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 ЈЕ ОСНОВНО НАЧЕЛО ВРЕДНОВАЊА И СМИСЛА КУЛТУРЕ (Милош Илић).</a:t>
            </a:r>
            <a:endParaRPr lang="sr-Cyrl-RS" sz="2000" dirty="0" smtClean="0">
              <a:solidFill>
                <a:srgbClr val="FF0000"/>
              </a:solidFill>
              <a:latin typeface="Times_New_Roman" pitchFamily="18" charset="0"/>
            </a:endParaRPr>
          </a:p>
          <a:p>
            <a:pPr algn="just"/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ТРАДИЦИЈА 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ЈЕ НЕ-УТИЛИТАРНА,НЕ-ИДЕОЛОГИЗИРАНА, НЕ-МИТОЛОГИЗИРАНА ДУХОВНА БАШТИНА КОЈА У ЖИВОМ ТКИВУ САВРЕМЕНЕ КУЛТУРЕ ПРЕТПОСТАВЉА И ОБЕЗБЕЂУЈЕ ПРОЖИМАЊЕ И ПОТИРАЊЕ, АКУЛТУРАЦИЈУ И ЕНКУЛТУРАЦИЈУ ТРАДИЦИОНАЛНИХ ВРЕДНОСНИХ СИСТЕМА И НАЗОРА И НОВИХ КУЛТУРНИХ ВРЕДНОСТИ, АЛИ ИСТОВРЕМЕНО ДОНОСИ И ЊИХОВО ОПЛОЂИВАЊЕ И КРЕАТИВНО БОГАЋЕЊЕ (Веселин Илић). </a:t>
            </a:r>
            <a:endParaRPr lang="en-US" sz="2000" dirty="0">
              <a:solidFill>
                <a:srgbClr val="FF0000"/>
              </a:solidFill>
              <a:latin typeface="Times_New_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500043"/>
            <a:ext cx="7529538" cy="928693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Times_New_Roman" pitchFamily="18" charset="0"/>
              </a:rPr>
              <a:t>УЛОГА И ЗНАЧАЈ КУЛТУРЕ</a:t>
            </a:r>
            <a:endParaRPr lang="en-US" sz="3200" dirty="0">
              <a:latin typeface="Times_New_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1285860"/>
            <a:ext cx="7429552" cy="5143536"/>
          </a:xfrm>
        </p:spPr>
        <p:txBody>
          <a:bodyPr>
            <a:normAutofit/>
          </a:bodyPr>
          <a:lstStyle/>
          <a:p>
            <a:pPr algn="just"/>
            <a:r>
              <a:rPr lang="sr-Cyrl-RS" sz="2000" dirty="0" smtClean="0">
                <a:solidFill>
                  <a:srgbClr val="FF0000"/>
                </a:solidFill>
              </a:rPr>
              <a:t>-  УЛОГА</a:t>
            </a:r>
            <a:r>
              <a:rPr lang="sr-Cyrl-RS" sz="2000" dirty="0" smtClean="0">
                <a:solidFill>
                  <a:schemeClr val="tx1"/>
                </a:solidFill>
              </a:rPr>
              <a:t> КУЛТУРА  - ПРЕНОШЕЊЕ, ПРЕРАДА И СТВАРАЊЕ НОВИХ ДЕЛА, ДОБАРА И ВРЕДНОСТИ </a:t>
            </a:r>
          </a:p>
          <a:p>
            <a:pPr algn="just"/>
            <a:r>
              <a:rPr lang="sr-Cyrl-RS" sz="2000" dirty="0" smtClean="0">
                <a:solidFill>
                  <a:srgbClr val="FF0000"/>
                </a:solidFill>
              </a:rPr>
              <a:t>- ЗНАЧАЈ</a:t>
            </a:r>
            <a:r>
              <a:rPr lang="sr-Cyrl-RS" sz="2000" dirty="0" smtClean="0">
                <a:solidFill>
                  <a:schemeClr val="tx1"/>
                </a:solidFill>
              </a:rPr>
              <a:t> КУЛТУРЕ  ПРОЦЕЊУЈЕ СЕ СИСТЕМОМ КУЛТУРНИХ ВРЕДНОСТИ У КОМЕ ЈЕ ЈЕДАН ОД НАЈВАЖНИЈИХ КРИТЕРИЈУМА КОЛИКО КУЛТУРНА ДЕЛА И АКТИВНОСТИ ДОПРИНОСЕ ЗАДОВОЉАВАЊУ ЉУДСКИХ ПОТРЕБА, ПОДИЗАЊУ КВАЛИТЕТА ЖИВОТА  И ХУМАНИЗАЦИЈИ ЉУДСКЕ ЗАЈЕДНИЦЕ.  </a:t>
            </a:r>
            <a:endParaRPr lang="sr-Cyrl-RS" sz="2000" dirty="0">
              <a:solidFill>
                <a:schemeClr val="tx1"/>
              </a:solidFill>
            </a:endParaRPr>
          </a:p>
          <a:p>
            <a:pPr algn="just"/>
            <a:r>
              <a:rPr lang="sr-Cyrl-RS" sz="2000" dirty="0" smtClean="0">
                <a:solidFill>
                  <a:schemeClr val="tx1"/>
                </a:solidFill>
              </a:rPr>
              <a:t>- ПРОЦЕСИМА </a:t>
            </a:r>
            <a:r>
              <a:rPr lang="sr-Cyrl-RS" sz="2000" dirty="0" smtClean="0">
                <a:solidFill>
                  <a:srgbClr val="FF0000"/>
                </a:solidFill>
              </a:rPr>
              <a:t>КУЛТУРНЕ ДИНАМИКЕ </a:t>
            </a:r>
            <a:r>
              <a:rPr lang="sr-Cyrl-RS" sz="2000" dirty="0" smtClean="0">
                <a:solidFill>
                  <a:schemeClr val="tx1"/>
                </a:solidFill>
              </a:rPr>
              <a:t>(АКУЛТУРАЦИЈА, ЕНКУЛТУРАЦИЈА, АСИМИЛАЦИЈА И ДР.) МЕЊА СЕ </a:t>
            </a:r>
            <a:r>
              <a:rPr lang="sr-Cyrl-RS" sz="2000" dirty="0" smtClean="0">
                <a:solidFill>
                  <a:srgbClr val="FF0000"/>
                </a:solidFill>
              </a:rPr>
              <a:t>КУЛТУРНА ОСНОВА</a:t>
            </a:r>
            <a:r>
              <a:rPr lang="sr-Cyrl-RS" sz="2000" dirty="0" smtClean="0">
                <a:solidFill>
                  <a:schemeClr val="tx1"/>
                </a:solidFill>
              </a:rPr>
              <a:t> У КОНКРЕТНОМ ДРУШТВУ.</a:t>
            </a:r>
          </a:p>
          <a:p>
            <a:pPr algn="just">
              <a:buFontTx/>
              <a:buChar char="-"/>
            </a:pPr>
            <a:r>
              <a:rPr lang="sr-Cyrl-RS" sz="2000" dirty="0" smtClean="0">
                <a:solidFill>
                  <a:srgbClr val="FF0000"/>
                </a:solidFill>
              </a:rPr>
              <a:t>КУЛТУРНА ОСНОВА</a:t>
            </a:r>
            <a:r>
              <a:rPr lang="sr-Cyrl-RS" sz="2000" dirty="0" smtClean="0">
                <a:solidFill>
                  <a:schemeClr val="tx1"/>
                </a:solidFill>
              </a:rPr>
              <a:t> – НАЈВАЖНИЈЕ ТЕКОВИНЕ И СИСТЕМ КУЛТУРНИХ ВРЕДНОСТИ ДРУШТВА КОЈЕ УТИЧУ НА ПОНАШАЊЕ ЉУДИ И НА ЊИХОВЕ АКТИВНОСТИ И ОДНОСЕ У ДРУШТВУ.</a:t>
            </a:r>
            <a:r>
              <a:rPr lang="sr-Cyrl-RS" sz="2000" dirty="0" smtClean="0">
                <a:solidFill>
                  <a:srgbClr val="FF0000"/>
                </a:solidFill>
              </a:rPr>
              <a:t> </a:t>
            </a:r>
            <a:endParaRPr lang="sr-Cyrl-RS" sz="2000" dirty="0">
              <a:solidFill>
                <a:srgbClr val="FF0000"/>
              </a:solidFill>
            </a:endParaRPr>
          </a:p>
          <a:p>
            <a:pPr algn="just">
              <a:buFontTx/>
              <a:buChar char="-"/>
            </a:pPr>
            <a:r>
              <a:rPr lang="sr-Cyrl-RS" sz="2000" dirty="0" smtClean="0">
                <a:solidFill>
                  <a:srgbClr val="FF0000"/>
                </a:solidFill>
              </a:rPr>
              <a:t> </a:t>
            </a:r>
            <a:r>
              <a:rPr lang="sr-Cyrl-RS" sz="2000" dirty="0" smtClean="0">
                <a:solidFill>
                  <a:schemeClr val="tx1"/>
                </a:solidFill>
              </a:rPr>
              <a:t>СИСТЕМ ВРЕДНОСТИ СЕ СТИЧЕ У ДРУШТВУ А НАРОЧИТУ УЛОГУ У ОВОМ ПРОЦЕСУ ИМА СОЦИЈАЛИЗАЦИЈА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8072494" cy="928693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Times_New_Roman" pitchFamily="18" charset="0"/>
              </a:rPr>
              <a:t>СОЦИЈАЛИЗАЦИЈА КУЛТУРЕ</a:t>
            </a:r>
            <a:endParaRPr lang="en-US" sz="3200" dirty="0">
              <a:latin typeface="Times_New_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071546"/>
            <a:ext cx="8786842" cy="5429288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СОЦИЈАЛИЗАЦИЈА КУЛТУРЕ 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ЈЕ ЈЕДАН ОД НАЧИНА ГЕНЕРАЦИЈСКОГ ПРЕНОШЕЊА КУЛТУРНИХ ВРЕДНОСТИ, ЊИХОВОГ ОЧУВАЊА И УСВАЈАЊА ОД СТРАНЕ НОВИХ ГЕНЕРАЦИЈА, АЛИ И ЊИХОВОГ ТЕРИТОРИЈАЛНОГ ШИРЕЊА И ПОДРУШТВЉАВАЊА.</a:t>
            </a:r>
          </a:p>
          <a:p>
            <a:pPr algn="just">
              <a:buFontTx/>
              <a:buChar char="-"/>
            </a:pPr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РЕИНТЕРПРЕТАЦИЈА КУЛТУРЕ 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- ПРИЛАГОЂАВАЊЕ КУЛТУРНИХ ВРЕДНОСТИ РЕАЛНИМ ДРУШТВЕНИМ УСЛОВИМА , ЊИХОВО ПРЕИСПИТИВАЊЕ И ОБНОВА. ТО ЈЕ ПРОЦЕС КОЈИ ПОДРАЗУМЕВА МЕЊАЊЕ, АЛИ И СТВАРАЊЕ НОВИХ КУЛТУРНИХ ВРЕДНОСТИ.</a:t>
            </a:r>
          </a:p>
          <a:p>
            <a:pPr algn="just"/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- </a:t>
            </a:r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ТРАДИЦИОНАЛНЕ И МОНОКУЛТУРНЕ СРЕДИНЕ 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СУЖАВАЈУ МОГУЋНОСТИ ИЗБОРА ВРЕДНОСТИ И СТИЛОВА ЖИВОТА – РИГИДНО ОДРЕЂУЈУ ПРАВИЛА ПОНАШАЊА, МОРАЛНЕ И ДРУГЕ ВРЕДНОСТИ И САНКЦИОНИШУ ОДСТУПАЊА ОД ЊИХ.</a:t>
            </a:r>
          </a:p>
          <a:p>
            <a:pPr algn="just"/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- ДИНАМИЧНЕ И МУЛТИКУЛТУРНЕ СРЕДИНЕ 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- ОМОГУЋУЈУ ВЕЋИ ИЗБОР НАЧИНА И СТИЛОВА ЖИВОТА, ВРЕДНОСТИ И ВРЕДНОСНИХ ОРИЈЕНТАЦИЈА.</a:t>
            </a:r>
            <a:endParaRPr lang="sr-Cyrl-RS" sz="2000" dirty="0" smtClean="0">
              <a:solidFill>
                <a:srgbClr val="FF0000"/>
              </a:solidFill>
              <a:latin typeface="Times_New_Roman" pitchFamily="18" charset="0"/>
            </a:endParaRPr>
          </a:p>
          <a:p>
            <a:pPr algn="just"/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- МАСОВНО ДРУШТВО И МАСОВНА КУЛТУРА 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- ДРУШТВО УОБЛИЧЕНО ПРОЦЕСИМА УРБАНИЗАЦИЈЕ И ИНДУСТРИЈАЛИЗАЦИЈЕ И КУЛТУРА УОБЛИЧЕНА ЗАХТЕВИМА ТРЖИШТА ( КУЛТУРНА ДОБРА = РОБА)</a:t>
            </a:r>
            <a:endParaRPr lang="en-US" sz="2000" dirty="0">
              <a:solidFill>
                <a:srgbClr val="FF0000"/>
              </a:solidFill>
              <a:latin typeface="Times_New_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0"/>
            <a:ext cx="7886728" cy="1857387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Times_New_Roman" pitchFamily="18" charset="0"/>
              </a:rPr>
              <a:t>ВРЕДНОСТИ И СИСТЕМ ВРЕДНОСТИ</a:t>
            </a:r>
            <a:endParaRPr lang="en-US" sz="3200" dirty="0">
              <a:latin typeface="Times_New_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785926"/>
            <a:ext cx="8215370" cy="4643470"/>
          </a:xfrm>
        </p:spPr>
        <p:txBody>
          <a:bodyPr>
            <a:normAutofit/>
          </a:bodyPr>
          <a:lstStyle/>
          <a:p>
            <a:pPr algn="just"/>
            <a:r>
              <a:rPr lang="sr-Cyrl-RS" sz="2000" dirty="0" smtClean="0">
                <a:solidFill>
                  <a:srgbClr val="FF0000"/>
                </a:solidFill>
              </a:rPr>
              <a:t>ВРЕДНОСТИ </a:t>
            </a:r>
            <a:r>
              <a:rPr lang="sr-Cyrl-RS" sz="2000" dirty="0" smtClean="0">
                <a:solidFill>
                  <a:schemeClr val="tx1"/>
                </a:solidFill>
              </a:rPr>
              <a:t>(МНОШТВО ДЕФИНИЦИЈА): </a:t>
            </a:r>
            <a:endParaRPr lang="sr-Latn-RS" sz="2000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sr-Cyrl-RS" sz="2000" dirty="0" smtClean="0">
                <a:solidFill>
                  <a:schemeClr val="tx1"/>
                </a:solidFill>
              </a:rPr>
              <a:t>ВРЕДНОСТ ЈЕ СВЕ ОНО ШТО ЈЕ ОБЈЕКТ НЕКОГ ИНТЕРЕСА (</a:t>
            </a:r>
            <a:r>
              <a:rPr lang="sr-Latn-RS" sz="2000" dirty="0" smtClean="0">
                <a:solidFill>
                  <a:schemeClr val="tx1"/>
                </a:solidFill>
              </a:rPr>
              <a:t>R. Perry</a:t>
            </a:r>
            <a:r>
              <a:rPr lang="sr-Cyrl-RS" sz="2000" dirty="0" smtClean="0">
                <a:solidFill>
                  <a:schemeClr val="tx1"/>
                </a:solidFill>
              </a:rPr>
              <a:t>);</a:t>
            </a:r>
          </a:p>
          <a:p>
            <a:pPr algn="just">
              <a:buFontTx/>
              <a:buChar char="-"/>
            </a:pPr>
            <a:r>
              <a:rPr lang="sr-Cyrl-RS" sz="2000" dirty="0">
                <a:solidFill>
                  <a:schemeClr val="tx1"/>
                </a:solidFill>
              </a:rPr>
              <a:t> </a:t>
            </a:r>
            <a:r>
              <a:rPr lang="sr-Cyrl-RS" sz="2000" dirty="0" smtClean="0">
                <a:solidFill>
                  <a:schemeClr val="tx1"/>
                </a:solidFill>
              </a:rPr>
              <a:t>ВРЕДНОСТИ СУ ЦЕНТРАЛНИ СТАВОВИ ИЛИ СЕНТИМЕНТИ КОЈИ ОДРЕЂУЈУ ПРИОРИТЕТЕ МЕЂУ ЧОВЕКОВИМ ПРЕФЕРЕНЦИЈАМА И ОТУД ДАЈУ СТРУКТУРУ ЖИВОТУ (</a:t>
            </a:r>
            <a:r>
              <a:rPr lang="sr-Latn-RS" sz="2000" dirty="0" smtClean="0">
                <a:solidFill>
                  <a:schemeClr val="tx1"/>
                </a:solidFill>
              </a:rPr>
              <a:t>G. Allport)</a:t>
            </a:r>
            <a:r>
              <a:rPr lang="sr-Cyrl-RS" sz="2000" dirty="0" smtClean="0">
                <a:solidFill>
                  <a:schemeClr val="tx1"/>
                </a:solidFill>
              </a:rPr>
              <a:t>; </a:t>
            </a:r>
          </a:p>
          <a:p>
            <a:pPr algn="just">
              <a:buFontTx/>
              <a:buChar char="-"/>
            </a:pPr>
            <a:r>
              <a:rPr lang="sr-Cyrl-RS" sz="2000" dirty="0" smtClean="0">
                <a:solidFill>
                  <a:schemeClr val="tx1"/>
                </a:solidFill>
              </a:rPr>
              <a:t>ВРЕДНОСТ СЕ МОЖЕ ОДРЕДИТИ КАО ПОЈАМ ЧИЈИ ЈЕ САДРЖАЈ ОДНОС  У КОМЕ НЕКИ ОБЈЕКТ ЗАДОВОЉАВА  НЕКУ ОД ЉУДСКИХ ПОТРЕБА (А. Тановић).</a:t>
            </a:r>
          </a:p>
          <a:p>
            <a:pPr algn="just"/>
            <a:r>
              <a:rPr lang="sr-Cyrl-RS" sz="2000" dirty="0" smtClean="0">
                <a:solidFill>
                  <a:srgbClr val="FF0000"/>
                </a:solidFill>
              </a:rPr>
              <a:t>СТРУКТУРА ВРЕДНОСТИ </a:t>
            </a:r>
            <a:r>
              <a:rPr lang="sr-Cyrl-RS" sz="2000" dirty="0" smtClean="0">
                <a:solidFill>
                  <a:schemeClr val="tx1"/>
                </a:solidFill>
              </a:rPr>
              <a:t>- СКУП МЕЂУСОБНО ПОВЕЗАНИХ ВРЕДНОСТИ, КОЈИ ОБИЧНО ИМА СВОЈУ УНУТРАШЊУ СТРУКТУРУ И МОЖЕ ДА ПРЕДСТАВЉА НОВ КВАЛИТЕТ (ВИШЕ НЕГО СУМУ ДЕЛОВА), А КАРАКТЕРИСТИЧАН ЈЕ ЗА ПРИПАДНИКЕ ОДРЕЂЕНЕ ВЕЛИКЕ ГРУПЕ (КУЛТУРЕ, КЛАСЕ), КАО РЕЗУЛТАТ ЗАЈЕДНИЧКОГ ИСКУСТВА 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"/>
            <a:ext cx="7672414" cy="1357297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Times_New_Roman" pitchFamily="18" charset="0"/>
              </a:rPr>
              <a:t>УЛОГА ОБРАЗОВАЊА У ШИРЕЊУ КУЛТУРЕ</a:t>
            </a:r>
            <a:endParaRPr lang="en-US" sz="3200" dirty="0">
              <a:latin typeface="Times_New_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8215370" cy="535785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ТРИ АСПЕКТА УЛОГЕ ОБРАЗОВАЊА У ШИРЕЊУ КУЛТУРЕ:</a:t>
            </a:r>
          </a:p>
          <a:p>
            <a:pPr marL="457200" indent="-457200" algn="just">
              <a:buAutoNum type="arabicPeriod"/>
            </a:pPr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КУЛТУРНЕ ВРЕДНОСТИ КОЈЕ ОБРАЗОВАЊЕ ПРЕНОСИ 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– ВРЕДНОСТИ И САДРЖАЈИ ДОМИНАНТНИХ КУЛТУРНИХ МОДЕЛА</a:t>
            </a:r>
            <a:endParaRPr lang="sr-Cyrl-RS" sz="2000" dirty="0" smtClean="0">
              <a:solidFill>
                <a:srgbClr val="FF0000"/>
              </a:solidFill>
              <a:latin typeface="Times_New_Roman" pitchFamily="18" charset="0"/>
            </a:endParaRPr>
          </a:p>
          <a:p>
            <a:pPr marL="457200" indent="-457200" algn="just">
              <a:buAutoNum type="arabicPeriod"/>
            </a:pPr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НАЧИН ПРЕНОШЕЊА КУЛТУРЕ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 – НАСТАВА, ВАННАСТАВНЕ АКТИВНОСТИ, АКТИВНОСТИ И АНГАЖОВАЊЕ МЛАДИХ У ОБРАЗОВАЊУ И ВАН ЊЕГА УСМЕРЕНО НА ОСТВАРИВАЊЕ КУЛТУРНЕ КОМУНИКАЦИЈЕ, КУЛТУРАЛИЗАЦИЈЕ И СТВАРАЛАШТВО</a:t>
            </a:r>
            <a:endParaRPr lang="sr-Cyrl-RS" sz="2000" dirty="0" smtClean="0">
              <a:solidFill>
                <a:srgbClr val="FF0000"/>
              </a:solidFill>
              <a:latin typeface="Times_New_Roman" pitchFamily="18" charset="0"/>
            </a:endParaRPr>
          </a:p>
          <a:p>
            <a:pPr marL="457200" indent="-457200" algn="just">
              <a:buAutoNum type="arabicPeriod"/>
            </a:pPr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ЕФЕКТИ КУЛТУРНЕ ТРАНСМИСИЈЕ 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МОГУ БИТИ:</a:t>
            </a:r>
          </a:p>
          <a:p>
            <a:pPr marL="457200" indent="-457200" algn="just">
              <a:buFontTx/>
              <a:buChar char="-"/>
            </a:pPr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ДРУШТВЕНИ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 (ДРУШТВЕНО ВРЕДНОВАЊЕ КУЛТУРЕ И КУЛТУРНИХ АКТИВНОСТИ КОД НОВИХ ГЕНЕРАЦИЈА, НИВО И СТЕПЕН УСВАЈАЊА КУЛТУРЕ И ОДНОС ПРЕМА ЊОЈ (КУЛТУРНИ ПРОФИЛ, ОБЕЛЕЖЈА И АНГАЖМАН МЛАДИХ);</a:t>
            </a:r>
          </a:p>
          <a:p>
            <a:pPr marL="457200" indent="-457200" algn="just">
              <a:buFontTx/>
              <a:buChar char="-"/>
            </a:pPr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ОБРАЗОВНО-КУЛТУРНИ 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- МЕСТО ОВИХ АКТИВНОСТИ У КУЛТУРНИМ ПРОЦЕСИМА И КУЛТУРНОМ ЖИВОТУ ОДРЕЂЕНЕ СРЕДИНЕ (МЛАДИ СУ СТВАРАОЦИ И НОСИОЦИ КУЛТУРЕ И/ИЛИ ПУБЛИКА И КОРИСНИЦИ КУЛТУРЕ);</a:t>
            </a:r>
            <a:endParaRPr lang="sr-Cyrl-RS" sz="2000" dirty="0" smtClean="0">
              <a:solidFill>
                <a:srgbClr val="FF0000"/>
              </a:solidFill>
              <a:latin typeface="Times_New_Roman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ИНДИВИДУАЛНИ 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– ПРАТИ ОДНОС ПОЈЕДИНЦА ПРЕМА КУЛТУРИ (КРИТИЧКИ ОДНОС, ПАСИВАН И НЕСОЦИЈАЛИЗОВАН ОДНОС, АСИМИЛАЦИЈА И ПРИХВАТАЊЕ УТИЦАЈА НАМЕТНУТИХ ПОЈАВА);</a:t>
            </a:r>
          </a:p>
          <a:p>
            <a:pPr marL="457200" indent="-457200" algn="just"/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- МОДЕЛ ШКОЛЕ КАО ИНТЕГРАТИВНЕ КУЛТУРНЕ УСТАНОВЕ - ШКОЛА СРЕДИШТЕ КУЛТУРЕ 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 (В. Илић)</a:t>
            </a:r>
            <a:endParaRPr lang="sr-Cyrl-RS" sz="2000" dirty="0" smtClean="0">
              <a:solidFill>
                <a:srgbClr val="FF0000"/>
              </a:solidFill>
              <a:latin typeface="Times_New_Roman" pitchFamily="18" charset="0"/>
            </a:endParaRPr>
          </a:p>
          <a:p>
            <a:pPr marL="457200" indent="-457200" algn="just">
              <a:buFontTx/>
              <a:buChar char="-"/>
            </a:pPr>
            <a:endParaRPr lang="sr-Cyrl-RS" sz="2000" dirty="0" smtClean="0">
              <a:solidFill>
                <a:srgbClr val="FF0000"/>
              </a:solidFill>
              <a:latin typeface="Times_New_Roman" pitchFamily="18" charset="0"/>
            </a:endParaRPr>
          </a:p>
          <a:p>
            <a:pPr marL="457200" indent="-457200" algn="just"/>
            <a:endParaRPr lang="en-US" sz="2000" dirty="0">
              <a:solidFill>
                <a:srgbClr val="FF0000"/>
              </a:solidFill>
              <a:latin typeface="Times_New_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14291"/>
            <a:ext cx="7886728" cy="1857387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Times_New_Roman" pitchFamily="18" charset="0"/>
              </a:rPr>
              <a:t>МАСОВНИ МЕДИЈИ И ОБРАЗОВАЊЕ</a:t>
            </a:r>
            <a:br>
              <a:rPr lang="sr-Cyrl-RS" sz="3200" dirty="0" smtClean="0">
                <a:latin typeface="Times_New_Roman" pitchFamily="18" charset="0"/>
              </a:rPr>
            </a:br>
            <a:r>
              <a:rPr lang="sr-Cyrl-RS" sz="3200" dirty="0" smtClean="0">
                <a:latin typeface="Times_New_Roman" pitchFamily="18" charset="0"/>
              </a:rPr>
              <a:t>КУЛТУРА МЛАДИХ</a:t>
            </a:r>
            <a:endParaRPr lang="en-US" sz="3200" dirty="0">
              <a:latin typeface="Times_New_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857364"/>
            <a:ext cx="8572560" cy="4500594"/>
          </a:xfrm>
        </p:spPr>
        <p:txBody>
          <a:bodyPr>
            <a:normAutofit fontScale="85000" lnSpcReduction="20000"/>
          </a:bodyPr>
          <a:lstStyle/>
          <a:p>
            <a:pPr algn="just">
              <a:buFontTx/>
              <a:buChar char="-"/>
            </a:pPr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ШКОЛА ГУБИ МОНОПОЛ У ОБРАЗОВАЊУ</a:t>
            </a:r>
          </a:p>
          <a:p>
            <a:pPr algn="just">
              <a:buFontTx/>
              <a:buChar char="-"/>
            </a:pPr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ПРИЛАГОЂАВАЊЕ ШКОЛЕ ОБРАЗОВНИМ МОГУЋНОСТИМА НОВИХ МЕДИЈА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 (ОДНОС ШКОЛСКОГ ОБРАЗОВАЊА И ВАНШКОЛСКИХ ОБРАЗОВНИХ УТИЦАЈА МАСОВНИХ МЕДИЈА; УСКЛАЂИВАЊЕ ШКОЛСКОГ ОБРАЗОВАЊА СА ТЕХНИЧКО-ТЕХНОЛОШКИМ КАРАКТЕРИСТИКАМА САВРЕМЕНИХ МЕДИЈА И ЊИХОВО КОРИШЋЕЊЕ У НАСТАВИ);</a:t>
            </a:r>
            <a:endParaRPr lang="sr-Cyrl-RS" sz="2000" dirty="0" smtClean="0">
              <a:solidFill>
                <a:srgbClr val="FF0000"/>
              </a:solidFill>
              <a:latin typeface="Times_New_Roman" pitchFamily="18" charset="0"/>
            </a:endParaRPr>
          </a:p>
          <a:p>
            <a:pPr algn="just">
              <a:buFontTx/>
              <a:buChar char="-"/>
            </a:pPr>
            <a:r>
              <a:rPr lang="sr-Cyrl-RS" sz="2000" dirty="0">
                <a:solidFill>
                  <a:srgbClr val="FF0000"/>
                </a:solidFill>
                <a:latin typeface="Times_New_Roman" pitchFamily="18" charset="0"/>
              </a:rPr>
              <a:t> </a:t>
            </a:r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ОБРАЗОВНЕ ФУНКЦИЈЕ МАСОВНИХ МЕДИЈА:</a:t>
            </a:r>
          </a:p>
          <a:p>
            <a:pPr algn="just">
              <a:buFontTx/>
              <a:buChar char="-"/>
            </a:pP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ТРАНСМИСИОНА ОБРАЗОВНА ФУНКЦИЈА МАСОВНИХ МЕДИЈА;</a:t>
            </a:r>
          </a:p>
          <a:p>
            <a:pPr algn="just">
              <a:buFontTx/>
              <a:buChar char="-"/>
            </a:pP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ДОПУНСКА ОБРАЗОВНА ФУНКЦИЈА МАСОВНИХ МЕДИЈА;</a:t>
            </a:r>
          </a:p>
          <a:p>
            <a:pPr algn="just">
              <a:buFontTx/>
              <a:buChar char="-"/>
            </a:pP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КУЛТУРНО ЗАБАВНА И ТЗВ. РЕКРЕАТИВНА ФУНКЦИЈА МАСОВНИХ МЕДИЈА;</a:t>
            </a:r>
          </a:p>
          <a:p>
            <a:pPr algn="just">
              <a:buFontTx/>
              <a:buChar char="-"/>
            </a:pP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СТРУЧНО-ИСТРАЖИВАЧКА И ИНОВАТИВНА ФУНКЦИЈА МАСОВНИХ МЕДИЈА;</a:t>
            </a:r>
          </a:p>
          <a:p>
            <a:pPr algn="just">
              <a:buFontTx/>
              <a:buChar char="-"/>
            </a:pPr>
            <a:r>
              <a:rPr lang="sr-Cyrl-RS" sz="2000" dirty="0">
                <a:solidFill>
                  <a:srgbClr val="FF0000"/>
                </a:solidFill>
                <a:latin typeface="Times_New_Roman" pitchFamily="18" charset="0"/>
              </a:rPr>
              <a:t> </a:t>
            </a:r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КУЛТУРА ИЛИ ПОТКУЛТУРА МЛАДИХ 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- ПРЕДСТАВЉАЈУ СПЕЦИФИЧНЕ ОБЛИКЕ ПОНАШАЊА И ЖИВОТНИХ СТИЛОВА КОЈИ СЕ ВРЕДНОСНО РАЗЛИКУЈУ ОД СТАНДАРДНИХ И ДОМИНАНТНИХ МОДЕЛА КУЛТУРЕ.</a:t>
            </a:r>
            <a:endParaRPr lang="sr-Cyrl-RS" sz="2000" dirty="0" smtClean="0">
              <a:solidFill>
                <a:srgbClr val="FF0000"/>
              </a:solidFill>
              <a:latin typeface="Times_New_Roman" pitchFamily="18" charset="0"/>
            </a:endParaRPr>
          </a:p>
          <a:p>
            <a:pPr algn="just"/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 - ГЕНЕРАЦИЈСКЕ СПЕЦИФИЧНОСТИ ОДРЕЂУЈУ ТРИ ГЛАВНЕ ОБЛАСТИ ЖИВОТА: </a:t>
            </a:r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ОБРАЗОВАЊЕ, РАД И ДОКОЛИЦА</a:t>
            </a:r>
          </a:p>
          <a:p>
            <a:pPr algn="just"/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- </a:t>
            </a:r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ФУНКЦИЈЕ КУЛТУРЕ МЛАДИХ</a:t>
            </a:r>
            <a:r>
              <a:rPr lang="sr-Cyrl-RS" sz="2000" dirty="0" smtClean="0">
                <a:solidFill>
                  <a:schemeClr val="tx1"/>
                </a:solidFill>
                <a:latin typeface="Times_New_Roman" pitchFamily="18" charset="0"/>
              </a:rPr>
              <a:t>: СОЦИЈАЛНО ПОТВРЂИВАЊЕ, ИСПОЉАВАЊЕ ИДЕНТИТЕТА, ИЗРАЖАВАЊЕ БУНТА АЛИ И </a:t>
            </a:r>
            <a:r>
              <a:rPr lang="sr-Cyrl-RS" sz="2000" dirty="0" smtClean="0">
                <a:solidFill>
                  <a:srgbClr val="FF0000"/>
                </a:solidFill>
                <a:latin typeface="Times_New_Roman" pitchFamily="18" charset="0"/>
              </a:rPr>
              <a:t>НАЧИН АМОРТИЗАЦИЈЕ СОЦИЈАЛНЕ ТЕНЗИЈЕ И КОНТРОЛЕ СОЦИЈАЛНЕ ЕНЕРГИЈЕ МЛАДИХ</a:t>
            </a:r>
            <a:endParaRPr lang="en-US" sz="2000" dirty="0">
              <a:solidFill>
                <a:srgbClr val="FF0000"/>
              </a:solidFill>
              <a:latin typeface="Times_New_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43852" cy="1571635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Times_New_Roman" pitchFamily="18" charset="0"/>
              </a:rPr>
              <a:t>ЛИТЕРАТУРА</a:t>
            </a:r>
            <a:endParaRPr lang="en-US" sz="3200" dirty="0">
              <a:latin typeface="Times_New_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928802"/>
            <a:ext cx="8143932" cy="4143404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endParaRPr lang="sr-Cyrl-R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sr-Cyrl-R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Илић, Милош. </a:t>
            </a:r>
            <a:r>
              <a:rPr lang="sr-Latn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1980</a:t>
            </a:r>
            <a:r>
              <a:rPr lang="sr-Latn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Социологија културе и уметности.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Београд: Научна књига.</a:t>
            </a:r>
          </a:p>
          <a:p>
            <a:pPr marL="457200" indent="-457200" algn="just">
              <a:buAutoNum type="arabicPeriod"/>
            </a:pP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Ивановић, Станоје. </a:t>
            </a:r>
            <a:r>
              <a:rPr lang="sr-Latn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2008</a:t>
            </a:r>
            <a:r>
              <a:rPr lang="sr-Latn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Социологија образовања.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Јагодина: Учитељски факултет.</a:t>
            </a:r>
          </a:p>
          <a:p>
            <a:pPr marL="457200" indent="-457200" algn="just">
              <a:buAutoNum type="arabicPeriod"/>
            </a:pP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Коковић, Драган. </a:t>
            </a:r>
            <a:r>
              <a:rPr lang="sr-Latn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(2005) </a:t>
            </a:r>
            <a:r>
              <a:rPr lang="sr-Cyrl-R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Пукотине културе.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 Сад: Прометеј.</a:t>
            </a:r>
          </a:p>
          <a:p>
            <a:pPr marL="457200" indent="-457200" algn="just">
              <a:buAutoNum type="arabicPeriod"/>
            </a:pP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Огбу, Ј.Г. 1989. </a:t>
            </a:r>
            <a:r>
              <a:rPr lang="sr-Cyrl-RS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едагошка антропологија.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Загреб: Школске новине.</a:t>
            </a:r>
            <a:endParaRPr lang="sr-Cyrl-RS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sr-Cyrl-R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en-US" sz="2000" dirty="0">
              <a:solidFill>
                <a:schemeClr val="tx1"/>
              </a:solidFill>
              <a:latin typeface="Times_New_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14291"/>
            <a:ext cx="7886728" cy="1785949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Times_New_Roman" pitchFamily="18" charset="0"/>
              </a:rPr>
              <a:t>ПИТАЊА</a:t>
            </a:r>
            <a:endParaRPr lang="en-US" sz="3200" dirty="0">
              <a:latin typeface="Times_New_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714488"/>
            <a:ext cx="7929618" cy="4286280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AutoNum type="arabicPeriod"/>
            </a:pPr>
            <a:endParaRPr lang="sr-Cyrl-RS" sz="20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sr-Cyrl-RS" sz="20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</a:rPr>
              <a:t>РАЗМИСЛИТЕ О ТОМЕ КОЈЕ ВРЕДНОСТИ И ЧИЈИ ВРЕДНОСНИ СИСТЕМ ПРЕНОСИ ФОРМАЛНО (ДРЖАВНО) ОБРАЗОВАЊЕ.</a:t>
            </a:r>
          </a:p>
          <a:p>
            <a:pPr marL="457200" indent="-457200" algn="just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</a:rPr>
              <a:t>ДА ЛИ И У КОЈОЈ МЕРИ НАСТАВНИ ПРОГРАМИ ПОЈЕДИНИХ ПРЕДМЕТА У ОСНОВНОЈ ШКОЛИ ( СРПСКИ ИЛИ МАТЕРЊИ ЈЕЗИК, ГРАЂАНСКО ВАСПИТАЊЕ, ЛИКОВНА И МУЗИЧКА УМЕТНОСТ, ИСТОРИЈА) ПРВЕНСТВЕНО </a:t>
            </a:r>
            <a:r>
              <a:rPr lang="sr-Cyrl-RS" sz="2000" i="1" dirty="0" smtClean="0">
                <a:solidFill>
                  <a:schemeClr val="tx1"/>
                </a:solidFill>
              </a:rPr>
              <a:t> ПРЕНОСЕ ВРЕДНОСТИ, РЕИНТЕРПРЕТИРАЈУ ИХ  ИЛИ ПОДСТИЧУ СТВАРАЛАШТВО ШКОЛСКЕ ПОПУЛАЦИЈЕ? </a:t>
            </a:r>
            <a:r>
              <a:rPr lang="sr-Cyrl-RS" sz="20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</a:rPr>
              <a:t>РАЗМИСЛИТЕ О МЕСТУ ТРАДИЦИЈЕ  У СРПСКОМ ДРУШТВУ ДАНАС. КАКО ЈЕ У ПРАКСИ “РЕШЕН” ОДНОС ИЗМЕЂУ ТРАДИЦИЈЕ И МОДЕРНИЗАЦИЈЕ?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</a:rPr>
              <a:t>ДА ЛИ ЈЕ КОНЦЕПТ “ШКОЛА - СРЕДИШТЕ КУЛТУРЕ” ПРЕВАЗИЂЕН У САВРЕМЕНИМ ДРУШТВИМА ИЛИ ЈЕ ТО КОНЦЕПТ КОЈИ ЈЕ НЕПРАВЕДНО ЗАНЕМАРЕН ЈЕР ПОСЕДУЈЕ БРОЈНЕ МОГУЋНОСТИ УТИЦАЈА НА СОЦИЈАЛНО ОКРУЖЕЊЕ?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</a:rPr>
              <a:t>ДА ЛИ СЕ У ФОРМАЛНОМ ОБРАЗОВАЊУ У ТЗВ. САВРЕМЕНИМ </a:t>
            </a:r>
            <a:r>
              <a:rPr lang="sr-Cyrl-RS" sz="2000" smtClean="0">
                <a:solidFill>
                  <a:schemeClr val="tx1"/>
                </a:solidFill>
              </a:rPr>
              <a:t>ДРУШТВИМА УЧЕНИЦИ </a:t>
            </a:r>
            <a:r>
              <a:rPr lang="sr-Cyrl-RS" sz="2000" dirty="0" smtClean="0">
                <a:solidFill>
                  <a:schemeClr val="tx1"/>
                </a:solidFill>
              </a:rPr>
              <a:t>ПОДСТИЧУ ДА РАЗВИЈАЈУ СОПСТВЕНО СТВАРАЛАШТВО ИЛИ ДА ПАСИВНО ПРИХВАТАЈУ КУЛТУРНЕ ВРЕДНОСТИ  КОЈЕ ИМ НАМЕЋУ РАЗЛИЧИТИ ИЗВОРИ ФОРМИРАЊА КУЛТУРЕ, ПОПУТ  ФОРМАЛНОГ ОБРАЗОВАЊА  И </a:t>
            </a:r>
            <a:r>
              <a:rPr lang="sr-Cyrl-RS" sz="2000" smtClean="0">
                <a:solidFill>
                  <a:schemeClr val="tx1"/>
                </a:solidFill>
              </a:rPr>
              <a:t>МЕДИЈА</a:t>
            </a:r>
            <a:r>
              <a:rPr lang="sr-Cyrl-RS" sz="2000" smtClean="0">
                <a:solidFill>
                  <a:schemeClr val="tx1"/>
                </a:solidFill>
              </a:rPr>
              <a:t>?</a:t>
            </a:r>
            <a:endParaRPr lang="sr-Cyrl-RS" sz="2000" dirty="0" smtClean="0">
              <a:solidFill>
                <a:schemeClr val="tx1"/>
              </a:solidFill>
            </a:endParaRPr>
          </a:p>
          <a:p>
            <a:pPr marL="457200" indent="-457200" algn="just"/>
            <a:endParaRPr lang="sr-Cyrl-RS" sz="2000" dirty="0" smtClean="0">
              <a:solidFill>
                <a:schemeClr val="tx1"/>
              </a:solidFill>
            </a:endParaRPr>
          </a:p>
          <a:p>
            <a:pPr marL="457200" indent="-457200" algn="just"/>
            <a:r>
              <a:rPr lang="sr-Cyrl-RS" sz="2000" dirty="0" smtClean="0">
                <a:solidFill>
                  <a:schemeClr val="tx1"/>
                </a:solidFill>
              </a:rPr>
              <a:t>    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986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Весна Трифуновић Факултет педагошких наука Јагодина </vt:lpstr>
      <vt:lpstr>Култура и Kултурне промене</vt:lpstr>
      <vt:lpstr>УЛОГА И ЗНАЧАЈ КУЛТУРЕ</vt:lpstr>
      <vt:lpstr>СОЦИЈАЛИЗАЦИЈА КУЛТУРЕ</vt:lpstr>
      <vt:lpstr>ВРЕДНОСТИ И СИСТЕМ ВРЕДНОСТИ</vt:lpstr>
      <vt:lpstr>УЛОГА ОБРАЗОВАЊА У ШИРЕЊУ КУЛТУРЕ</vt:lpstr>
      <vt:lpstr>МАСОВНИ МЕДИЈИ И ОБРАЗОВАЊЕ КУЛТУРА МЛАДИХ</vt:lpstr>
      <vt:lpstr>ЛИТЕРАТУРА</vt:lpstr>
      <vt:lpstr>ПИТАЊА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Весна Трифуновић Педагошки факултет у Јагодини 6. мај 2012.</dc:title>
  <dc:creator>Vesna</dc:creator>
  <cp:lastModifiedBy>princ valiant</cp:lastModifiedBy>
  <cp:revision>35</cp:revision>
  <dcterms:created xsi:type="dcterms:W3CDTF">2012-05-05T09:51:51Z</dcterms:created>
  <dcterms:modified xsi:type="dcterms:W3CDTF">2020-10-28T18:19:29Z</dcterms:modified>
</cp:coreProperties>
</file>