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68" r:id="rId6"/>
    <p:sldId id="261" r:id="rId7"/>
    <p:sldId id="270" r:id="rId8"/>
    <p:sldId id="269" r:id="rId9"/>
    <p:sldId id="267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15A80-F7F1-4DDF-A7E2-4C3989C629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AD0B25-9B53-4753-B731-95A5B599CE57}">
      <dgm:prSet phldrT="[Text]"/>
      <dgm:spPr/>
      <dgm:t>
        <a:bodyPr/>
        <a:lstStyle/>
        <a:p>
          <a:r>
            <a:rPr lang="sr-Latn-RS" dirty="0" smtClean="0"/>
            <a:t>Senzomotorni</a:t>
          </a:r>
        </a:p>
        <a:p>
          <a:r>
            <a:rPr lang="sr-Latn-RS" dirty="0" smtClean="0"/>
            <a:t>stadijum</a:t>
          </a:r>
          <a:endParaRPr lang="en-US" dirty="0"/>
        </a:p>
      </dgm:t>
    </dgm:pt>
    <dgm:pt modelId="{7C79A911-3923-488C-B8B6-0D45AA7DFED1}" type="parTrans" cxnId="{8B0182FD-500F-4BE8-A319-96D62EE0D1B4}">
      <dgm:prSet/>
      <dgm:spPr/>
      <dgm:t>
        <a:bodyPr/>
        <a:lstStyle/>
        <a:p>
          <a:endParaRPr lang="en-US"/>
        </a:p>
      </dgm:t>
    </dgm:pt>
    <dgm:pt modelId="{7453FBB3-1ACC-4EE3-9607-F2593787B6E6}" type="sibTrans" cxnId="{8B0182FD-500F-4BE8-A319-96D62EE0D1B4}">
      <dgm:prSet/>
      <dgm:spPr/>
      <dgm:t>
        <a:bodyPr/>
        <a:lstStyle/>
        <a:p>
          <a:endParaRPr lang="en-US"/>
        </a:p>
      </dgm:t>
    </dgm:pt>
    <dgm:pt modelId="{17FAC822-DEBA-494C-986C-519723113AEB}">
      <dgm:prSet phldrT="[Text]"/>
      <dgm:spPr/>
      <dgm:t>
        <a:bodyPr/>
        <a:lstStyle/>
        <a:p>
          <a:r>
            <a:rPr lang="en-US" dirty="0" err="1" smtClean="0"/>
            <a:t>Najva</a:t>
          </a:r>
          <a:r>
            <a:rPr lang="sr-Latn-RS" dirty="0" smtClean="0"/>
            <a:t>žnije dostignuće: šema postojanog objekta - uprkos pomeranju i nestajanju iz vidokruga  deteta, objekat </a:t>
          </a:r>
          <a:r>
            <a:rPr lang="en-US" dirty="0" smtClean="0"/>
            <a:t>“</a:t>
          </a:r>
          <a:r>
            <a:rPr lang="sr-Latn-RS" dirty="0" smtClean="0"/>
            <a:t>nastavlja da postoji</a:t>
          </a:r>
          <a:r>
            <a:rPr lang="en-US" dirty="0" smtClean="0"/>
            <a:t>”</a:t>
          </a:r>
          <a:r>
            <a:rPr lang="sr-Latn-RS" dirty="0" smtClean="0"/>
            <a:t> dete ga traži</a:t>
          </a:r>
          <a:endParaRPr lang="en-US" dirty="0"/>
        </a:p>
      </dgm:t>
    </dgm:pt>
    <dgm:pt modelId="{D82F67C3-35CA-48F1-89DD-6D99E9223BA3}" type="parTrans" cxnId="{63894970-0E94-4175-AF97-B6F211F70AF3}">
      <dgm:prSet/>
      <dgm:spPr/>
      <dgm:t>
        <a:bodyPr/>
        <a:lstStyle/>
        <a:p>
          <a:endParaRPr lang="en-US"/>
        </a:p>
      </dgm:t>
    </dgm:pt>
    <dgm:pt modelId="{F94EF6AC-92A1-4376-832B-F5F2B4FED8AB}" type="sibTrans" cxnId="{63894970-0E94-4175-AF97-B6F211F70AF3}">
      <dgm:prSet/>
      <dgm:spPr/>
      <dgm:t>
        <a:bodyPr/>
        <a:lstStyle/>
        <a:p>
          <a:endParaRPr lang="en-US"/>
        </a:p>
      </dgm:t>
    </dgm:pt>
    <dgm:pt modelId="{3A50DFA4-B43F-4D3D-87FB-94459582CFAA}">
      <dgm:prSet phldrT="[Text]"/>
      <dgm:spPr/>
      <dgm:t>
        <a:bodyPr/>
        <a:lstStyle/>
        <a:p>
          <a:r>
            <a:rPr lang="sr-Latn-RS" dirty="0" smtClean="0"/>
            <a:t>Preopreracionalni </a:t>
          </a:r>
        </a:p>
        <a:p>
          <a:r>
            <a:rPr lang="sr-Latn-RS" dirty="0" smtClean="0"/>
            <a:t>stadijum</a:t>
          </a:r>
          <a:endParaRPr lang="en-US" dirty="0"/>
        </a:p>
      </dgm:t>
    </dgm:pt>
    <dgm:pt modelId="{D1B9DBFA-B445-4FF1-801D-93CFF79E7AD7}" type="parTrans" cxnId="{15C3F13A-3D50-44FA-86B6-DD05D8C91129}">
      <dgm:prSet/>
      <dgm:spPr/>
      <dgm:t>
        <a:bodyPr/>
        <a:lstStyle/>
        <a:p>
          <a:endParaRPr lang="en-US"/>
        </a:p>
      </dgm:t>
    </dgm:pt>
    <dgm:pt modelId="{C337F0C7-9651-4B80-93EA-308322245967}" type="sibTrans" cxnId="{15C3F13A-3D50-44FA-86B6-DD05D8C91129}">
      <dgm:prSet/>
      <dgm:spPr/>
      <dgm:t>
        <a:bodyPr/>
        <a:lstStyle/>
        <a:p>
          <a:endParaRPr lang="en-US"/>
        </a:p>
      </dgm:t>
    </dgm:pt>
    <dgm:pt modelId="{1B84C139-CE06-489D-9E06-482A8ED16AF7}">
      <dgm:prSet phldrT="[Text]"/>
      <dgm:spPr/>
      <dgm:t>
        <a:bodyPr/>
        <a:lstStyle/>
        <a:p>
          <a:r>
            <a:rPr lang="sr-Latn-RS" dirty="0" smtClean="0"/>
            <a:t>Mentalne reprezentacije/saznajne šeme : objekat i simbol su povezani</a:t>
          </a:r>
          <a:endParaRPr lang="en-US" dirty="0"/>
        </a:p>
      </dgm:t>
    </dgm:pt>
    <dgm:pt modelId="{0EA30435-1F4A-4255-AAF1-0043B1628668}" type="parTrans" cxnId="{3222CC4E-46A6-434C-840B-1D26F9F1E853}">
      <dgm:prSet/>
      <dgm:spPr/>
      <dgm:t>
        <a:bodyPr/>
        <a:lstStyle/>
        <a:p>
          <a:endParaRPr lang="en-US"/>
        </a:p>
      </dgm:t>
    </dgm:pt>
    <dgm:pt modelId="{37D27BF0-8452-4952-8C9E-1F45BD96B7B2}" type="sibTrans" cxnId="{3222CC4E-46A6-434C-840B-1D26F9F1E853}">
      <dgm:prSet/>
      <dgm:spPr/>
      <dgm:t>
        <a:bodyPr/>
        <a:lstStyle/>
        <a:p>
          <a:endParaRPr lang="en-US"/>
        </a:p>
      </dgm:t>
    </dgm:pt>
    <dgm:pt modelId="{FF01340C-1C6E-4F4B-B04F-D16323A838DB}">
      <dgm:prSet phldrT="[Text]"/>
      <dgm:spPr/>
      <dgm:t>
        <a:bodyPr/>
        <a:lstStyle/>
        <a:p>
          <a:r>
            <a:rPr lang="sr-Latn-RS" dirty="0" smtClean="0"/>
            <a:t>Nije zastupljena reverzibilnost</a:t>
          </a:r>
          <a:r>
            <a:rPr lang="en-US" dirty="0" smtClean="0"/>
            <a:t>  (</a:t>
          </a:r>
          <a:r>
            <a:rPr lang="en-US" dirty="0" err="1" smtClean="0"/>
            <a:t>npr</a:t>
          </a:r>
          <a:r>
            <a:rPr lang="en-US" dirty="0" smtClean="0"/>
            <a:t>. </a:t>
          </a:r>
          <a:r>
            <a:rPr lang="sr-Latn-RS" dirty="0" smtClean="0"/>
            <a:t>Put od vrtića do kuće i put od kuće do vrtića nisu isti putevi u suprotnom smeru</a:t>
          </a:r>
          <a:r>
            <a:rPr lang="en-US" dirty="0" smtClean="0"/>
            <a:t>)</a:t>
          </a:r>
          <a:endParaRPr lang="en-US" dirty="0"/>
        </a:p>
      </dgm:t>
    </dgm:pt>
    <dgm:pt modelId="{AEEDA12F-2C5E-4D29-A33D-83D884B547F1}" type="parTrans" cxnId="{D871C69E-52B8-466E-9597-DDB411CC6369}">
      <dgm:prSet/>
      <dgm:spPr/>
      <dgm:t>
        <a:bodyPr/>
        <a:lstStyle/>
        <a:p>
          <a:endParaRPr lang="en-US"/>
        </a:p>
      </dgm:t>
    </dgm:pt>
    <dgm:pt modelId="{5E44B2B2-4362-42D0-B373-1DE38423A34F}" type="sibTrans" cxnId="{D871C69E-52B8-466E-9597-DDB411CC6369}">
      <dgm:prSet/>
      <dgm:spPr/>
      <dgm:t>
        <a:bodyPr/>
        <a:lstStyle/>
        <a:p>
          <a:endParaRPr lang="en-US"/>
        </a:p>
      </dgm:t>
    </dgm:pt>
    <dgm:pt modelId="{3F0899DD-6DEA-41C7-AC47-C488155D4D5A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Mentalne</a:t>
          </a:r>
          <a:r>
            <a:rPr lang="en-US" dirty="0" smtClean="0"/>
            <a:t> </a:t>
          </a:r>
          <a:r>
            <a:rPr lang="en-US" dirty="0" err="1" smtClean="0"/>
            <a:t>operacije</a:t>
          </a:r>
          <a:r>
            <a:rPr lang="en-US" dirty="0" smtClean="0"/>
            <a:t> (</a:t>
          </a:r>
          <a:r>
            <a:rPr lang="en-US" dirty="0" err="1" smtClean="0"/>
            <a:t>pounutrene</a:t>
          </a:r>
          <a:r>
            <a:rPr lang="en-US" dirty="0" smtClean="0"/>
            <a:t> </a:t>
          </a:r>
          <a:r>
            <a:rPr lang="en-US" dirty="0" err="1" smtClean="0"/>
            <a:t>akcije</a:t>
          </a:r>
          <a:r>
            <a:rPr lang="en-US" dirty="0" smtClean="0"/>
            <a:t>) </a:t>
          </a:r>
          <a:r>
            <a:rPr lang="en-US" dirty="0" err="1" smtClean="0"/>
            <a:t>koje</a:t>
          </a:r>
          <a:r>
            <a:rPr lang="en-US" dirty="0" smtClean="0"/>
            <a:t> </a:t>
          </a:r>
          <a:r>
            <a:rPr lang="sr-Latn-RS" dirty="0" smtClean="0"/>
            <a:t>odlikuje reverzibilnost</a:t>
          </a:r>
          <a:r>
            <a:rPr lang="en-US" dirty="0" smtClean="0"/>
            <a:t> i </a:t>
          </a:r>
          <a:r>
            <a:rPr lang="en-US" dirty="0" err="1" smtClean="0"/>
            <a:t>povezanost</a:t>
          </a:r>
          <a:r>
            <a:rPr lang="en-US" dirty="0" smtClean="0"/>
            <a:t> u </a:t>
          </a:r>
          <a:r>
            <a:rPr lang="en-US" dirty="0" err="1" smtClean="0"/>
            <a:t>sistem</a:t>
          </a:r>
          <a:endParaRPr lang="en-US" dirty="0"/>
        </a:p>
      </dgm:t>
    </dgm:pt>
    <dgm:pt modelId="{7096EEF2-53A7-4430-BAE0-4400FE1F764A}" type="parTrans" cxnId="{566EB217-B615-4737-88B3-43A52D4F2BEB}">
      <dgm:prSet/>
      <dgm:spPr/>
      <dgm:t>
        <a:bodyPr/>
        <a:lstStyle/>
        <a:p>
          <a:endParaRPr lang="en-US"/>
        </a:p>
      </dgm:t>
    </dgm:pt>
    <dgm:pt modelId="{E4268926-A666-456A-91CE-E5056D7637EF}" type="sibTrans" cxnId="{566EB217-B615-4737-88B3-43A52D4F2BEB}">
      <dgm:prSet/>
      <dgm:spPr/>
      <dgm:t>
        <a:bodyPr/>
        <a:lstStyle/>
        <a:p>
          <a:endParaRPr lang="en-US"/>
        </a:p>
      </dgm:t>
    </dgm:pt>
    <dgm:pt modelId="{7A16AE20-D151-47B1-B6E3-C600D07E3E53}">
      <dgm:prSet phldrT="[Text]"/>
      <dgm:spPr/>
      <dgm:t>
        <a:bodyPr/>
        <a:lstStyle/>
        <a:p>
          <a:r>
            <a:rPr lang="sr-Latn-RS" dirty="0" smtClean="0"/>
            <a:t>Saznajne reprezentacije su prakseme/senzomotorne šeme</a:t>
          </a:r>
          <a:endParaRPr lang="en-US" dirty="0"/>
        </a:p>
      </dgm:t>
    </dgm:pt>
    <dgm:pt modelId="{9F8509CD-8388-47D8-BE48-7F7476855B64}" type="parTrans" cxnId="{9E5B13F4-E4DD-44DF-9844-31C435B70DFE}">
      <dgm:prSet/>
      <dgm:spPr/>
      <dgm:t>
        <a:bodyPr/>
        <a:lstStyle/>
        <a:p>
          <a:endParaRPr lang="en-US"/>
        </a:p>
      </dgm:t>
    </dgm:pt>
    <dgm:pt modelId="{0F1A2D01-6505-49E5-B0A2-A5109C19151E}" type="sibTrans" cxnId="{9E5B13F4-E4DD-44DF-9844-31C435B70DFE}">
      <dgm:prSet/>
      <dgm:spPr/>
      <dgm:t>
        <a:bodyPr/>
        <a:lstStyle/>
        <a:p>
          <a:endParaRPr lang="en-US"/>
        </a:p>
      </dgm:t>
    </dgm:pt>
    <dgm:pt modelId="{344C9171-6ED1-443B-9B93-89F65F7EBA09}">
      <dgm:prSet phldrT="[Text]"/>
      <dgm:spPr/>
      <dgm:t>
        <a:bodyPr/>
        <a:lstStyle/>
        <a:p>
          <a:r>
            <a:rPr lang="sr-Latn-RS" dirty="0" smtClean="0"/>
            <a:t>Stadijum konkretnih logičkih operacija</a:t>
          </a:r>
          <a:endParaRPr lang="en-US" dirty="0"/>
        </a:p>
      </dgm:t>
    </dgm:pt>
    <dgm:pt modelId="{6747583B-83A9-4586-B030-B3DC4501B858}" type="sibTrans" cxnId="{412AE400-0507-4CBD-BFB9-7C146B32286A}">
      <dgm:prSet/>
      <dgm:spPr/>
      <dgm:t>
        <a:bodyPr/>
        <a:lstStyle/>
        <a:p>
          <a:endParaRPr lang="en-US"/>
        </a:p>
      </dgm:t>
    </dgm:pt>
    <dgm:pt modelId="{F044C344-C441-4D4B-B0AB-84A55C294378}" type="parTrans" cxnId="{412AE400-0507-4CBD-BFB9-7C146B32286A}">
      <dgm:prSet/>
      <dgm:spPr/>
      <dgm:t>
        <a:bodyPr/>
        <a:lstStyle/>
        <a:p>
          <a:endParaRPr lang="en-US"/>
        </a:p>
      </dgm:t>
    </dgm:pt>
    <dgm:pt modelId="{847F99FE-EF7F-4D1C-A331-D8564589BAC0}">
      <dgm:prSet phldrT="[Text]"/>
      <dgm:spPr/>
      <dgm:t>
        <a:bodyPr/>
        <a:lstStyle/>
        <a:p>
          <a:r>
            <a:rPr lang="sr-Latn-RS" dirty="0" smtClean="0"/>
            <a:t>Logičke operacije: konzervacija, serijacija, klasifikacija</a:t>
          </a:r>
          <a:endParaRPr lang="en-US" dirty="0"/>
        </a:p>
      </dgm:t>
    </dgm:pt>
    <dgm:pt modelId="{CA3E40C3-4935-4301-B614-055E155A9AFA}" type="parTrans" cxnId="{BA7033EA-0FE6-44A9-A451-B3A9FA597CB3}">
      <dgm:prSet/>
      <dgm:spPr/>
      <dgm:t>
        <a:bodyPr/>
        <a:lstStyle/>
        <a:p>
          <a:endParaRPr lang="en-US"/>
        </a:p>
      </dgm:t>
    </dgm:pt>
    <dgm:pt modelId="{FB2882EC-383D-437C-9104-AB748E47259A}" type="sibTrans" cxnId="{BA7033EA-0FE6-44A9-A451-B3A9FA597CB3}">
      <dgm:prSet/>
      <dgm:spPr/>
      <dgm:t>
        <a:bodyPr/>
        <a:lstStyle/>
        <a:p>
          <a:endParaRPr lang="en-US"/>
        </a:p>
      </dgm:t>
    </dgm:pt>
    <dgm:pt modelId="{58E44430-40F0-415D-B029-A401F538638C}">
      <dgm:prSet phldrT="[Text]"/>
      <dgm:spPr/>
      <dgm:t>
        <a:bodyPr/>
        <a:lstStyle/>
        <a:p>
          <a:r>
            <a:rPr lang="pl-PL" dirty="0" smtClean="0"/>
            <a:t>Reprezentacija koja povezuje pokret i opažaj </a:t>
          </a:r>
          <a:endParaRPr lang="en-US" dirty="0"/>
        </a:p>
      </dgm:t>
    </dgm:pt>
    <dgm:pt modelId="{05D82F81-66C9-42AE-8EEC-576B918393E5}" type="parTrans" cxnId="{BD2AA78F-34ED-4A24-B202-C321F8303AC9}">
      <dgm:prSet/>
      <dgm:spPr/>
      <dgm:t>
        <a:bodyPr/>
        <a:lstStyle/>
        <a:p>
          <a:endParaRPr lang="en-US"/>
        </a:p>
      </dgm:t>
    </dgm:pt>
    <dgm:pt modelId="{586CD180-BE15-4A34-8BF6-AA3F8EAEECDD}" type="sibTrans" cxnId="{BD2AA78F-34ED-4A24-B202-C321F8303AC9}">
      <dgm:prSet/>
      <dgm:spPr/>
      <dgm:t>
        <a:bodyPr/>
        <a:lstStyle/>
        <a:p>
          <a:endParaRPr lang="en-US"/>
        </a:p>
      </dgm:t>
    </dgm:pt>
    <dgm:pt modelId="{E94FF6F7-3715-4E49-A910-06EAEA348499}">
      <dgm:prSet phldrT="[Text]"/>
      <dgm:spPr/>
      <dgm:t>
        <a:bodyPr/>
        <a:lstStyle/>
        <a:p>
          <a:r>
            <a:rPr lang="sr-Latn-RS" dirty="0" smtClean="0"/>
            <a:t>Put od kuće do škole i nazad su isti put! </a:t>
          </a:r>
          <a:endParaRPr lang="en-US" dirty="0"/>
        </a:p>
      </dgm:t>
    </dgm:pt>
    <dgm:pt modelId="{91BC3263-E982-4F75-8DD4-66096BE6C900}" type="parTrans" cxnId="{0B2EED3A-E9C5-4743-A9CB-0BE684F1A81C}">
      <dgm:prSet/>
      <dgm:spPr/>
    </dgm:pt>
    <dgm:pt modelId="{C6790819-B827-4512-854C-52450FB48369}" type="sibTrans" cxnId="{0B2EED3A-E9C5-4743-A9CB-0BE684F1A81C}">
      <dgm:prSet/>
      <dgm:spPr/>
    </dgm:pt>
    <dgm:pt modelId="{9B24143F-C79A-4688-A451-2D052C7D48AA}" type="pres">
      <dgm:prSet presAssocID="{26615A80-F7F1-4DDF-A7E2-4C3989C629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0E1109-4809-4FF0-A5C6-310D208C590F}" type="pres">
      <dgm:prSet presAssocID="{BBAD0B25-9B53-4753-B731-95A5B599CE57}" presName="linNode" presStyleCnt="0"/>
      <dgm:spPr/>
    </dgm:pt>
    <dgm:pt modelId="{61A6C4F5-A802-418E-B104-4439E1F99484}" type="pres">
      <dgm:prSet presAssocID="{BBAD0B25-9B53-4753-B731-95A5B599CE5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932AB-AF3F-4436-923E-5F8DD69AFDB1}" type="pres">
      <dgm:prSet presAssocID="{BBAD0B25-9B53-4753-B731-95A5B599CE57}" presName="descendantText" presStyleLbl="alignAccFollowNode1" presStyleIdx="0" presStyleCnt="3" custLinFactNeighborX="-2827" custLinFactNeighborY="-4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B6893-D674-4F33-92F8-06641EC1B4FC}" type="pres">
      <dgm:prSet presAssocID="{7453FBB3-1ACC-4EE3-9607-F2593787B6E6}" presName="sp" presStyleCnt="0"/>
      <dgm:spPr/>
    </dgm:pt>
    <dgm:pt modelId="{6805ACD5-D00C-4AC2-9A35-050D35C894E0}" type="pres">
      <dgm:prSet presAssocID="{3A50DFA4-B43F-4D3D-87FB-94459582CFAA}" presName="linNode" presStyleCnt="0"/>
      <dgm:spPr/>
    </dgm:pt>
    <dgm:pt modelId="{5283C0A0-FF77-4610-AEB9-DAA79CA1DABD}" type="pres">
      <dgm:prSet presAssocID="{3A50DFA4-B43F-4D3D-87FB-94459582CFA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0D7A0-3AE6-42E5-99EC-BDFD176839C3}" type="pres">
      <dgm:prSet presAssocID="{3A50DFA4-B43F-4D3D-87FB-94459582CFA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7B168-B961-47E2-B67B-5B7190632DBF}" type="pres">
      <dgm:prSet presAssocID="{C337F0C7-9651-4B80-93EA-308322245967}" presName="sp" presStyleCnt="0"/>
      <dgm:spPr/>
    </dgm:pt>
    <dgm:pt modelId="{8FB9EEAF-AA4E-4A7D-A642-00CEFA5125B7}" type="pres">
      <dgm:prSet presAssocID="{344C9171-6ED1-443B-9B93-89F65F7EBA09}" presName="linNode" presStyleCnt="0"/>
      <dgm:spPr/>
    </dgm:pt>
    <dgm:pt modelId="{CB1326C5-6B49-4ADB-A1DB-7F1D7F018A97}" type="pres">
      <dgm:prSet presAssocID="{344C9171-6ED1-443B-9B93-89F65F7EBA0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4FD8C-30C9-46D0-A30F-2A8C40A47E8F}" type="pres">
      <dgm:prSet presAssocID="{344C9171-6ED1-443B-9B93-89F65F7EBA0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E4E2A5-683E-4268-8D30-FCD3387C3482}" type="presOf" srcId="{3F0899DD-6DEA-41C7-AC47-C488155D4D5A}" destId="{BC74FD8C-30C9-46D0-A30F-2A8C40A47E8F}" srcOrd="0" destOrd="0" presId="urn:microsoft.com/office/officeart/2005/8/layout/vList5"/>
    <dgm:cxn modelId="{FEA0FA81-3739-419D-8BFB-6F1D9F228CFC}" type="presOf" srcId="{3A50DFA4-B43F-4D3D-87FB-94459582CFAA}" destId="{5283C0A0-FF77-4610-AEB9-DAA79CA1DABD}" srcOrd="0" destOrd="0" presId="urn:microsoft.com/office/officeart/2005/8/layout/vList5"/>
    <dgm:cxn modelId="{33A342BF-C9A0-479F-A2BC-A16A735BE6C3}" type="presOf" srcId="{FF01340C-1C6E-4F4B-B04F-D16323A838DB}" destId="{4CF0D7A0-3AE6-42E5-99EC-BDFD176839C3}" srcOrd="0" destOrd="1" presId="urn:microsoft.com/office/officeart/2005/8/layout/vList5"/>
    <dgm:cxn modelId="{8B0182FD-500F-4BE8-A319-96D62EE0D1B4}" srcId="{26615A80-F7F1-4DDF-A7E2-4C3989C62901}" destId="{BBAD0B25-9B53-4753-B731-95A5B599CE57}" srcOrd="0" destOrd="0" parTransId="{7C79A911-3923-488C-B8B6-0D45AA7DFED1}" sibTransId="{7453FBB3-1ACC-4EE3-9607-F2593787B6E6}"/>
    <dgm:cxn modelId="{45359CE5-A76F-4C99-8306-EFF0870C54FC}" type="presOf" srcId="{1B84C139-CE06-489D-9E06-482A8ED16AF7}" destId="{4CF0D7A0-3AE6-42E5-99EC-BDFD176839C3}" srcOrd="0" destOrd="0" presId="urn:microsoft.com/office/officeart/2005/8/layout/vList5"/>
    <dgm:cxn modelId="{48CDCD82-C088-41D8-A206-03085EF5497A}" type="presOf" srcId="{26615A80-F7F1-4DDF-A7E2-4C3989C62901}" destId="{9B24143F-C79A-4688-A451-2D052C7D48AA}" srcOrd="0" destOrd="0" presId="urn:microsoft.com/office/officeart/2005/8/layout/vList5"/>
    <dgm:cxn modelId="{3222CC4E-46A6-434C-840B-1D26F9F1E853}" srcId="{3A50DFA4-B43F-4D3D-87FB-94459582CFAA}" destId="{1B84C139-CE06-489D-9E06-482A8ED16AF7}" srcOrd="0" destOrd="0" parTransId="{0EA30435-1F4A-4255-AAF1-0043B1628668}" sibTransId="{37D27BF0-8452-4952-8C9E-1F45BD96B7B2}"/>
    <dgm:cxn modelId="{693B47C4-5593-4329-BBF0-643687DD563E}" type="presOf" srcId="{58E44430-40F0-415D-B029-A401F538638C}" destId="{3F3932AB-AF3F-4436-923E-5F8DD69AFDB1}" srcOrd="0" destOrd="2" presId="urn:microsoft.com/office/officeart/2005/8/layout/vList5"/>
    <dgm:cxn modelId="{412AE400-0507-4CBD-BFB9-7C146B32286A}" srcId="{26615A80-F7F1-4DDF-A7E2-4C3989C62901}" destId="{344C9171-6ED1-443B-9B93-89F65F7EBA09}" srcOrd="2" destOrd="0" parTransId="{F044C344-C441-4D4B-B0AB-84A55C294378}" sibTransId="{6747583B-83A9-4586-B030-B3DC4501B858}"/>
    <dgm:cxn modelId="{BD2AA78F-34ED-4A24-B202-C321F8303AC9}" srcId="{BBAD0B25-9B53-4753-B731-95A5B599CE57}" destId="{58E44430-40F0-415D-B029-A401F538638C}" srcOrd="2" destOrd="0" parTransId="{05D82F81-66C9-42AE-8EEC-576B918393E5}" sibTransId="{586CD180-BE15-4A34-8BF6-AA3F8EAEECDD}"/>
    <dgm:cxn modelId="{15C3F13A-3D50-44FA-86B6-DD05D8C91129}" srcId="{26615A80-F7F1-4DDF-A7E2-4C3989C62901}" destId="{3A50DFA4-B43F-4D3D-87FB-94459582CFAA}" srcOrd="1" destOrd="0" parTransId="{D1B9DBFA-B445-4FF1-801D-93CFF79E7AD7}" sibTransId="{C337F0C7-9651-4B80-93EA-308322245967}"/>
    <dgm:cxn modelId="{01E4D031-EB37-467A-9A7E-EDFC8DAB6946}" type="presOf" srcId="{344C9171-6ED1-443B-9B93-89F65F7EBA09}" destId="{CB1326C5-6B49-4ADB-A1DB-7F1D7F018A97}" srcOrd="0" destOrd="0" presId="urn:microsoft.com/office/officeart/2005/8/layout/vList5"/>
    <dgm:cxn modelId="{566EB217-B615-4737-88B3-43A52D4F2BEB}" srcId="{344C9171-6ED1-443B-9B93-89F65F7EBA09}" destId="{3F0899DD-6DEA-41C7-AC47-C488155D4D5A}" srcOrd="0" destOrd="0" parTransId="{7096EEF2-53A7-4430-BAE0-4400FE1F764A}" sibTransId="{E4268926-A666-456A-91CE-E5056D7637EF}"/>
    <dgm:cxn modelId="{63894970-0E94-4175-AF97-B6F211F70AF3}" srcId="{BBAD0B25-9B53-4753-B731-95A5B599CE57}" destId="{17FAC822-DEBA-494C-986C-519723113AEB}" srcOrd="0" destOrd="0" parTransId="{D82F67C3-35CA-48F1-89DD-6D99E9223BA3}" sibTransId="{F94EF6AC-92A1-4376-832B-F5F2B4FED8AB}"/>
    <dgm:cxn modelId="{0B2EED3A-E9C5-4743-A9CB-0BE684F1A81C}" srcId="{344C9171-6ED1-443B-9B93-89F65F7EBA09}" destId="{E94FF6F7-3715-4E49-A910-06EAEA348499}" srcOrd="1" destOrd="0" parTransId="{91BC3263-E982-4F75-8DD4-66096BE6C900}" sibTransId="{C6790819-B827-4512-854C-52450FB48369}"/>
    <dgm:cxn modelId="{3233B1BD-C71D-409B-AA32-5BFAD386DD7B}" type="presOf" srcId="{847F99FE-EF7F-4D1C-A331-D8564589BAC0}" destId="{BC74FD8C-30C9-46D0-A30F-2A8C40A47E8F}" srcOrd="0" destOrd="2" presId="urn:microsoft.com/office/officeart/2005/8/layout/vList5"/>
    <dgm:cxn modelId="{95E19EA5-3A11-425C-9351-67B8EA17B59E}" type="presOf" srcId="{E94FF6F7-3715-4E49-A910-06EAEA348499}" destId="{BC74FD8C-30C9-46D0-A30F-2A8C40A47E8F}" srcOrd="0" destOrd="1" presId="urn:microsoft.com/office/officeart/2005/8/layout/vList5"/>
    <dgm:cxn modelId="{05144326-2025-4B42-8016-8A150D23250B}" type="presOf" srcId="{BBAD0B25-9B53-4753-B731-95A5B599CE57}" destId="{61A6C4F5-A802-418E-B104-4439E1F99484}" srcOrd="0" destOrd="0" presId="urn:microsoft.com/office/officeart/2005/8/layout/vList5"/>
    <dgm:cxn modelId="{12AEE065-CFAF-407B-AF23-29BA4A48F7E4}" type="presOf" srcId="{7A16AE20-D151-47B1-B6E3-C600D07E3E53}" destId="{3F3932AB-AF3F-4436-923E-5F8DD69AFDB1}" srcOrd="0" destOrd="1" presId="urn:microsoft.com/office/officeart/2005/8/layout/vList5"/>
    <dgm:cxn modelId="{D871C69E-52B8-466E-9597-DDB411CC6369}" srcId="{3A50DFA4-B43F-4D3D-87FB-94459582CFAA}" destId="{FF01340C-1C6E-4F4B-B04F-D16323A838DB}" srcOrd="1" destOrd="0" parTransId="{AEEDA12F-2C5E-4D29-A33D-83D884B547F1}" sibTransId="{5E44B2B2-4362-42D0-B373-1DE38423A34F}"/>
    <dgm:cxn modelId="{9E5B13F4-E4DD-44DF-9844-31C435B70DFE}" srcId="{BBAD0B25-9B53-4753-B731-95A5B599CE57}" destId="{7A16AE20-D151-47B1-B6E3-C600D07E3E53}" srcOrd="1" destOrd="0" parTransId="{9F8509CD-8388-47D8-BE48-7F7476855B64}" sibTransId="{0F1A2D01-6505-49E5-B0A2-A5109C19151E}"/>
    <dgm:cxn modelId="{93DDE7BE-C3E4-472F-B434-B31B78118613}" type="presOf" srcId="{17FAC822-DEBA-494C-986C-519723113AEB}" destId="{3F3932AB-AF3F-4436-923E-5F8DD69AFDB1}" srcOrd="0" destOrd="0" presId="urn:microsoft.com/office/officeart/2005/8/layout/vList5"/>
    <dgm:cxn modelId="{BA7033EA-0FE6-44A9-A451-B3A9FA597CB3}" srcId="{344C9171-6ED1-443B-9B93-89F65F7EBA09}" destId="{847F99FE-EF7F-4D1C-A331-D8564589BAC0}" srcOrd="2" destOrd="0" parTransId="{CA3E40C3-4935-4301-B614-055E155A9AFA}" sibTransId="{FB2882EC-383D-437C-9104-AB748E47259A}"/>
    <dgm:cxn modelId="{9F50E450-543B-4228-A549-D023DF7B6358}" type="presParOf" srcId="{9B24143F-C79A-4688-A451-2D052C7D48AA}" destId="{2D0E1109-4809-4FF0-A5C6-310D208C590F}" srcOrd="0" destOrd="0" presId="urn:microsoft.com/office/officeart/2005/8/layout/vList5"/>
    <dgm:cxn modelId="{EBF140A3-4A2C-45BC-99D0-3CCC1F2B5A08}" type="presParOf" srcId="{2D0E1109-4809-4FF0-A5C6-310D208C590F}" destId="{61A6C4F5-A802-418E-B104-4439E1F99484}" srcOrd="0" destOrd="0" presId="urn:microsoft.com/office/officeart/2005/8/layout/vList5"/>
    <dgm:cxn modelId="{2E74D40E-4050-4518-B85F-A110C7103995}" type="presParOf" srcId="{2D0E1109-4809-4FF0-A5C6-310D208C590F}" destId="{3F3932AB-AF3F-4436-923E-5F8DD69AFDB1}" srcOrd="1" destOrd="0" presId="urn:microsoft.com/office/officeart/2005/8/layout/vList5"/>
    <dgm:cxn modelId="{43DA3A29-7467-4F92-A5B9-B086E37EB07A}" type="presParOf" srcId="{9B24143F-C79A-4688-A451-2D052C7D48AA}" destId="{1B0B6893-D674-4F33-92F8-06641EC1B4FC}" srcOrd="1" destOrd="0" presId="urn:microsoft.com/office/officeart/2005/8/layout/vList5"/>
    <dgm:cxn modelId="{EB0CF038-53FB-4915-822D-634CD6FAAB68}" type="presParOf" srcId="{9B24143F-C79A-4688-A451-2D052C7D48AA}" destId="{6805ACD5-D00C-4AC2-9A35-050D35C894E0}" srcOrd="2" destOrd="0" presId="urn:microsoft.com/office/officeart/2005/8/layout/vList5"/>
    <dgm:cxn modelId="{F7B11E5E-06D8-4878-B12E-DA3A53348CFA}" type="presParOf" srcId="{6805ACD5-D00C-4AC2-9A35-050D35C894E0}" destId="{5283C0A0-FF77-4610-AEB9-DAA79CA1DABD}" srcOrd="0" destOrd="0" presId="urn:microsoft.com/office/officeart/2005/8/layout/vList5"/>
    <dgm:cxn modelId="{E9A41506-11BE-421A-B490-F796711C0A51}" type="presParOf" srcId="{6805ACD5-D00C-4AC2-9A35-050D35C894E0}" destId="{4CF0D7A0-3AE6-42E5-99EC-BDFD176839C3}" srcOrd="1" destOrd="0" presId="urn:microsoft.com/office/officeart/2005/8/layout/vList5"/>
    <dgm:cxn modelId="{CB33B672-7159-4B6A-8CF3-B0B09A280D46}" type="presParOf" srcId="{9B24143F-C79A-4688-A451-2D052C7D48AA}" destId="{DF37B168-B961-47E2-B67B-5B7190632DBF}" srcOrd="3" destOrd="0" presId="urn:microsoft.com/office/officeart/2005/8/layout/vList5"/>
    <dgm:cxn modelId="{7306CAC1-DC54-45FA-B003-BC99DDABB91F}" type="presParOf" srcId="{9B24143F-C79A-4688-A451-2D052C7D48AA}" destId="{8FB9EEAF-AA4E-4A7D-A642-00CEFA5125B7}" srcOrd="4" destOrd="0" presId="urn:microsoft.com/office/officeart/2005/8/layout/vList5"/>
    <dgm:cxn modelId="{D0E6E886-B68F-4BCC-8920-78987C103F22}" type="presParOf" srcId="{8FB9EEAF-AA4E-4A7D-A642-00CEFA5125B7}" destId="{CB1326C5-6B49-4ADB-A1DB-7F1D7F018A97}" srcOrd="0" destOrd="0" presId="urn:microsoft.com/office/officeart/2005/8/layout/vList5"/>
    <dgm:cxn modelId="{38FF0E43-A3A7-41AF-967A-7FEED8F01EAF}" type="presParOf" srcId="{8FB9EEAF-AA4E-4A7D-A642-00CEFA5125B7}" destId="{BC74FD8C-30C9-46D0-A30F-2A8C40A47E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932AB-AF3F-4436-923E-5F8DD69AFDB1}">
      <dsp:nvSpPr>
        <dsp:cNvPr id="0" name=""/>
        <dsp:cNvSpPr/>
      </dsp:nvSpPr>
      <dsp:spPr>
        <a:xfrm rot="5400000">
          <a:off x="5106973" y="-2035066"/>
          <a:ext cx="1178718" cy="5442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Najva</a:t>
          </a:r>
          <a:r>
            <a:rPr lang="sr-Latn-RS" sz="1400" kern="1200" dirty="0" smtClean="0"/>
            <a:t>žnije dostignuće: šema postojanog objekta - uprkos pomeranju i nestajanju iz vidokruga  deteta, objekat </a:t>
          </a:r>
          <a:r>
            <a:rPr lang="en-US" sz="1400" kern="1200" dirty="0" smtClean="0"/>
            <a:t>“</a:t>
          </a:r>
          <a:r>
            <a:rPr lang="sr-Latn-RS" sz="1400" kern="1200" dirty="0" smtClean="0"/>
            <a:t>nastavlja da postoji</a:t>
          </a:r>
          <a:r>
            <a:rPr lang="en-US" sz="1400" kern="1200" dirty="0" smtClean="0"/>
            <a:t>”</a:t>
          </a:r>
          <a:r>
            <a:rPr lang="sr-Latn-RS" sz="1400" kern="1200" dirty="0" smtClean="0"/>
            <a:t> dete ga traži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400" kern="1200" dirty="0" smtClean="0"/>
            <a:t>Saznajne reprezentacije su prakseme/senzomotorne šeme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Reprezentacija koja povezuje pokret i opažaj </a:t>
          </a:r>
          <a:endParaRPr lang="en-US" sz="1400" kern="1200" dirty="0"/>
        </a:p>
      </dsp:txBody>
      <dsp:txXfrm rot="-5400000">
        <a:off x="2974976" y="154471"/>
        <a:ext cx="5385172" cy="1063638"/>
      </dsp:txXfrm>
    </dsp:sp>
    <dsp:sp modelId="{61A6C4F5-A802-418E-B104-4439E1F99484}">
      <dsp:nvSpPr>
        <dsp:cNvPr id="0" name=""/>
        <dsp:cNvSpPr/>
      </dsp:nvSpPr>
      <dsp:spPr>
        <a:xfrm>
          <a:off x="0" y="2232"/>
          <a:ext cx="3061525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dirty="0" smtClean="0"/>
            <a:t>Senzomotorni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dirty="0" smtClean="0"/>
            <a:t>stadijum</a:t>
          </a:r>
          <a:endParaRPr lang="en-US" sz="2500" kern="1200" dirty="0"/>
        </a:p>
      </dsp:txBody>
      <dsp:txXfrm>
        <a:off x="71925" y="74157"/>
        <a:ext cx="2917675" cy="1329548"/>
      </dsp:txXfrm>
    </dsp:sp>
    <dsp:sp modelId="{4CF0D7A0-3AE6-42E5-99EC-BDFD176839C3}">
      <dsp:nvSpPr>
        <dsp:cNvPr id="0" name=""/>
        <dsp:cNvSpPr/>
      </dsp:nvSpPr>
      <dsp:spPr>
        <a:xfrm rot="5400000">
          <a:off x="5193522" y="-435356"/>
          <a:ext cx="1178718" cy="5442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400" kern="1200" dirty="0" smtClean="0"/>
            <a:t>Mentalne reprezentacije/saznajne šeme : objekat i simbol su povezani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400" kern="1200" dirty="0" smtClean="0"/>
            <a:t>Nije zastupljena reverzibilnost</a:t>
          </a:r>
          <a:r>
            <a:rPr lang="en-US" sz="1400" kern="1200" dirty="0" smtClean="0"/>
            <a:t>  (</a:t>
          </a:r>
          <a:r>
            <a:rPr lang="en-US" sz="1400" kern="1200" dirty="0" err="1" smtClean="0"/>
            <a:t>npr</a:t>
          </a:r>
          <a:r>
            <a:rPr lang="en-US" sz="1400" kern="1200" dirty="0" smtClean="0"/>
            <a:t>. </a:t>
          </a:r>
          <a:r>
            <a:rPr lang="sr-Latn-RS" sz="1400" kern="1200" dirty="0" smtClean="0"/>
            <a:t>Put od vrtića do kuće i put od kuće do vrtića nisu isti putevi u suprotnom smeru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 rot="-5400000">
        <a:off x="3061525" y="1754181"/>
        <a:ext cx="5385172" cy="1063638"/>
      </dsp:txXfrm>
    </dsp:sp>
    <dsp:sp modelId="{5283C0A0-FF77-4610-AEB9-DAA79CA1DABD}">
      <dsp:nvSpPr>
        <dsp:cNvPr id="0" name=""/>
        <dsp:cNvSpPr/>
      </dsp:nvSpPr>
      <dsp:spPr>
        <a:xfrm>
          <a:off x="0" y="1549300"/>
          <a:ext cx="3061525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dirty="0" smtClean="0"/>
            <a:t>Preopreracionalni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dirty="0" smtClean="0"/>
            <a:t>stadijum</a:t>
          </a:r>
          <a:endParaRPr lang="en-US" sz="2500" kern="1200" dirty="0"/>
        </a:p>
      </dsp:txBody>
      <dsp:txXfrm>
        <a:off x="71925" y="1621225"/>
        <a:ext cx="2917675" cy="1329548"/>
      </dsp:txXfrm>
    </dsp:sp>
    <dsp:sp modelId="{BC74FD8C-30C9-46D0-A30F-2A8C40A47E8F}">
      <dsp:nvSpPr>
        <dsp:cNvPr id="0" name=""/>
        <dsp:cNvSpPr/>
      </dsp:nvSpPr>
      <dsp:spPr>
        <a:xfrm rot="5400000">
          <a:off x="5193522" y="1111712"/>
          <a:ext cx="1178718" cy="5442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  <a:r>
            <a:rPr lang="en-US" sz="1400" kern="1200" dirty="0" err="1" smtClean="0"/>
            <a:t>Mentalne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operacije</a:t>
          </a:r>
          <a:r>
            <a:rPr lang="en-US" sz="1400" kern="1200" dirty="0" smtClean="0"/>
            <a:t> (</a:t>
          </a:r>
          <a:r>
            <a:rPr lang="en-US" sz="1400" kern="1200" dirty="0" err="1" smtClean="0"/>
            <a:t>pounutrene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akcije</a:t>
          </a:r>
          <a:r>
            <a:rPr lang="en-US" sz="1400" kern="1200" dirty="0" smtClean="0"/>
            <a:t>) </a:t>
          </a:r>
          <a:r>
            <a:rPr lang="en-US" sz="1400" kern="1200" dirty="0" err="1" smtClean="0"/>
            <a:t>koje</a:t>
          </a:r>
          <a:r>
            <a:rPr lang="en-US" sz="1400" kern="1200" dirty="0" smtClean="0"/>
            <a:t> </a:t>
          </a:r>
          <a:r>
            <a:rPr lang="sr-Latn-RS" sz="1400" kern="1200" dirty="0" smtClean="0"/>
            <a:t>odlikuje reverzibilnost</a:t>
          </a:r>
          <a:r>
            <a:rPr lang="en-US" sz="1400" kern="1200" dirty="0" smtClean="0"/>
            <a:t> i </a:t>
          </a:r>
          <a:r>
            <a:rPr lang="en-US" sz="1400" kern="1200" dirty="0" err="1" smtClean="0"/>
            <a:t>povezanost</a:t>
          </a:r>
          <a:r>
            <a:rPr lang="en-US" sz="1400" kern="1200" dirty="0" smtClean="0"/>
            <a:t> u </a:t>
          </a:r>
          <a:r>
            <a:rPr lang="en-US" sz="1400" kern="1200" dirty="0" err="1" smtClean="0"/>
            <a:t>sistem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400" kern="1200" dirty="0" smtClean="0"/>
            <a:t>Put od kuće do škole i nazad su isti put!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1400" kern="1200" dirty="0" smtClean="0"/>
            <a:t>Logičke operacije: konzervacija, serijacija, klasifikacija</a:t>
          </a:r>
          <a:endParaRPr lang="en-US" sz="1400" kern="1200" dirty="0"/>
        </a:p>
      </dsp:txBody>
      <dsp:txXfrm rot="-5400000">
        <a:off x="3061525" y="3301249"/>
        <a:ext cx="5385172" cy="1063638"/>
      </dsp:txXfrm>
    </dsp:sp>
    <dsp:sp modelId="{CB1326C5-6B49-4ADB-A1DB-7F1D7F018A97}">
      <dsp:nvSpPr>
        <dsp:cNvPr id="0" name=""/>
        <dsp:cNvSpPr/>
      </dsp:nvSpPr>
      <dsp:spPr>
        <a:xfrm>
          <a:off x="0" y="3096369"/>
          <a:ext cx="3061525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dirty="0" smtClean="0"/>
            <a:t>Stadijum konkretnih logičkih operacija</a:t>
          </a:r>
          <a:endParaRPr lang="en-US" sz="2500" kern="1200" dirty="0"/>
        </a:p>
      </dsp:txBody>
      <dsp:txXfrm>
        <a:off x="71925" y="3168294"/>
        <a:ext cx="2917675" cy="1329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DD2B9-9E46-4781-AB8A-30021E5D7D8E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42E14-3B4D-417C-9CA1-4A987515D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42E14-3B4D-417C-9CA1-4A987515DF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5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CE0F9E-9D0F-4284-952D-C2AD8EFFAF46}" type="datetimeFigureOut">
              <a:rPr lang="en-US" smtClean="0"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D75890-34BA-444A-A63A-C8CBFA74571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Senzomotorni</a:t>
            </a:r>
            <a:r>
              <a:rPr lang="en-US" dirty="0" smtClean="0"/>
              <a:t> i </a:t>
            </a:r>
            <a:r>
              <a:rPr lang="en-US" dirty="0" err="1" smtClean="0"/>
              <a:t>preoperacionalni</a:t>
            </a:r>
            <a:r>
              <a:rPr lang="en-US" dirty="0" smtClean="0"/>
              <a:t> </a:t>
            </a:r>
            <a:r>
              <a:rPr lang="en-US" dirty="0" err="1" smtClean="0"/>
              <a:t>stadijum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Stadijumi</a:t>
            </a:r>
            <a:r>
              <a:rPr lang="en-US" dirty="0" smtClean="0"/>
              <a:t> </a:t>
            </a:r>
            <a:r>
              <a:rPr lang="en-US" dirty="0" err="1" smtClean="0"/>
              <a:t>intelektualnog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Dečja slika sveta: preoperacionalni stadijum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b="1" dirty="0" smtClean="0"/>
              <a:t>Realizam u mišljenju</a:t>
            </a:r>
            <a:r>
              <a:rPr lang="sr-Latn-RS" dirty="0" smtClean="0"/>
              <a:t>: ono što je subjektivno zapravo dobija objektivna svojstva (misli, snovi, emocije su „vidljivi“ drugima)</a:t>
            </a:r>
          </a:p>
          <a:p>
            <a:pPr lvl="1"/>
            <a:r>
              <a:rPr lang="sr-Latn-RS" dirty="0" smtClean="0"/>
              <a:t>U diskusiji iz tog razloga ne obrazlažu: veruju da znate šta su mislili</a:t>
            </a:r>
          </a:p>
          <a:p>
            <a:pPr lvl="1"/>
            <a:r>
              <a:rPr lang="sr-Latn-RS" dirty="0" smtClean="0"/>
              <a:t>Osećaju krivicu zbog „loših“ misli i plaše se kazne (kao da mogu da se vide)</a:t>
            </a:r>
          </a:p>
          <a:p>
            <a:pPr lvl="1"/>
            <a:r>
              <a:rPr lang="sr-Latn-RS" dirty="0" smtClean="0"/>
              <a:t>Veruju u zamišljeno (čudovišta, bajke) kao da zaista postoje. </a:t>
            </a:r>
          </a:p>
          <a:p>
            <a:pPr lvl="1"/>
            <a:endParaRPr lang="sr-Latn-RS" dirty="0" smtClean="0"/>
          </a:p>
          <a:p>
            <a:r>
              <a:rPr lang="sr-Latn-RS" b="1" dirty="0" smtClean="0"/>
              <a:t>Animizam u mišljenju</a:t>
            </a:r>
            <a:r>
              <a:rPr lang="sr-Latn-RS" dirty="0" smtClean="0"/>
              <a:t>: neživim predmetima i pojavama pripisuju se odlike živih bića: </a:t>
            </a:r>
            <a:r>
              <a:rPr lang="sr-Latn-RS" b="1" dirty="0" smtClean="0"/>
              <a:t>namere, ciljevi, život</a:t>
            </a:r>
          </a:p>
          <a:p>
            <a:pPr lvl="1"/>
            <a:r>
              <a:rPr lang="sr-Latn-RS" b="1" dirty="0" smtClean="0"/>
              <a:t>Vetar je živ za dete jer se kreće, drvo nije živo jer se ne kreće</a:t>
            </a:r>
          </a:p>
          <a:p>
            <a:pPr lvl="1"/>
            <a:r>
              <a:rPr lang="sr-Latn-RS" b="1" dirty="0" smtClean="0"/>
              <a:t>Mlađa deca mogu za gotovo sve reći da je živo, a potom kretanje postaje kriterijum, a posebno ako se ono odvija bez uticaja čoveka (vetar)</a:t>
            </a:r>
          </a:p>
          <a:p>
            <a:pPr marL="274320" lvl="1" indent="0">
              <a:buNone/>
            </a:pPr>
            <a:endParaRPr lang="sr-Latn-RS" b="1" dirty="0" smtClean="0"/>
          </a:p>
          <a:p>
            <a:r>
              <a:rPr lang="sr-Latn-RS" b="1" dirty="0" smtClean="0"/>
              <a:t>Artificijelizam</a:t>
            </a:r>
            <a:r>
              <a:rPr lang="sr-Latn-RS" dirty="0" smtClean="0"/>
              <a:t>: sve što postoji napravio je čovek da služi čoveku, a alternativno je to „božje“ delo</a:t>
            </a:r>
          </a:p>
          <a:p>
            <a:pPr lvl="1"/>
            <a:r>
              <a:rPr lang="sr-Latn-RS" dirty="0" smtClean="0"/>
              <a:t>Npr. livadu su posadili ljudi da bismo mogli po njoj da šetamo. Planina je nastala tako što su nagomilali kamenje i stenje i sl.</a:t>
            </a:r>
          </a:p>
          <a:p>
            <a:endParaRPr lang="sr-Latn-RS" dirty="0" smtClean="0"/>
          </a:p>
          <a:p>
            <a:r>
              <a:rPr lang="sr-Latn-RS" b="1" dirty="0" smtClean="0"/>
              <a:t>Finalizam</a:t>
            </a:r>
            <a:r>
              <a:rPr lang="sr-Latn-RS" dirty="0" smtClean="0"/>
              <a:t>: slučajnosti ne postoje, sve ima svoju unapred određenu svrhu; pojave se objašnjavaju njihovim krajnjim ishodom</a:t>
            </a:r>
          </a:p>
          <a:p>
            <a:pPr marL="274320" lvl="1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1202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Dečja</a:t>
            </a:r>
            <a:r>
              <a:rPr lang="en-US" dirty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err="1" smtClean="0"/>
              <a:t>sveta</a:t>
            </a:r>
            <a:r>
              <a:rPr lang="sr-Latn-RS" dirty="0" smtClean="0"/>
              <a:t>: preoperacionalni stadijum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b="1" dirty="0" smtClean="0"/>
              <a:t>Magizam</a:t>
            </a:r>
            <a:r>
              <a:rPr lang="sr-Latn-RS" dirty="0" smtClean="0"/>
              <a:t>: sopstvene aktivnosti i misli deteta mogu da menjaju različite pojave:</a:t>
            </a:r>
          </a:p>
          <a:p>
            <a:pPr lvl="1"/>
            <a:r>
              <a:rPr lang="sr-Latn-RS" dirty="0" smtClean="0"/>
              <a:t>sunce prati dete</a:t>
            </a:r>
          </a:p>
          <a:p>
            <a:pPr lvl="1"/>
            <a:r>
              <a:rPr lang="sr-Latn-RS" dirty="0" smtClean="0"/>
              <a:t>dete je poželelo ljubimca, a pojavilo se kučence- to znači da je ono to izazvalo</a:t>
            </a:r>
          </a:p>
          <a:p>
            <a:r>
              <a:rPr lang="sr-Latn-RS" b="1" dirty="0" smtClean="0"/>
              <a:t>Fenomenizam</a:t>
            </a:r>
            <a:r>
              <a:rPr lang="sr-Latn-RS" dirty="0" smtClean="0"/>
              <a:t>: pojave koje se odvijaju jedna istovremeno sa drugom dovedene u uzročno posledičnu vezu</a:t>
            </a:r>
          </a:p>
          <a:p>
            <a:pPr lvl="1"/>
            <a:r>
              <a:rPr lang="sr-Latn-RS" dirty="0" smtClean="0"/>
              <a:t>npr. zvuk grmljavine je izazvao sevanje; vetar je uzrok kiše</a:t>
            </a:r>
          </a:p>
          <a:p>
            <a:r>
              <a:rPr lang="sr-Latn-RS" b="1" dirty="0" smtClean="0"/>
              <a:t>Participacija</a:t>
            </a:r>
            <a:r>
              <a:rPr lang="sr-Latn-RS" dirty="0" smtClean="0"/>
              <a:t>: dve pojave koje su po nečemu slične se opažaju kao da su i suštinski/materijalno slične</a:t>
            </a:r>
          </a:p>
          <a:p>
            <a:pPr lvl="1"/>
            <a:r>
              <a:rPr lang="sr-Latn-RS" dirty="0" smtClean="0"/>
              <a:t>Senka i noć</a:t>
            </a:r>
          </a:p>
          <a:p>
            <a:endParaRPr lang="sr-Latn-R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Razvoj i rekonstrukcija kognitivne strukture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9697999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0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 Senzomotorni stadijum 0-24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577072" cy="5102352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smtClean="0"/>
              <a:t>Inteligencija koja upravlja onim što se opaža i može iskusiti kroz pokret</a:t>
            </a:r>
          </a:p>
          <a:p>
            <a:r>
              <a:rPr lang="sr-Latn-RS" dirty="0" smtClean="0"/>
              <a:t>1. potfaza (0-2): </a:t>
            </a:r>
            <a:r>
              <a:rPr lang="sr-Latn-RS" b="1" dirty="0" smtClean="0">
                <a:solidFill>
                  <a:srgbClr val="FF0000"/>
                </a:solidFill>
              </a:rPr>
              <a:t>refleks sisanja </a:t>
            </a:r>
            <a:r>
              <a:rPr lang="sr-Latn-RS" dirty="0" smtClean="0"/>
              <a:t>(kada se nadraži usna deteta) </a:t>
            </a:r>
            <a:r>
              <a:rPr lang="sr-Latn-RS" b="1" dirty="0" smtClean="0">
                <a:solidFill>
                  <a:srgbClr val="FF0000"/>
                </a:solidFill>
              </a:rPr>
              <a:t>refleks hvatanja </a:t>
            </a:r>
            <a:r>
              <a:rPr lang="sr-Latn-RS" dirty="0" smtClean="0"/>
              <a:t>(kada se dodirne sredina dlana); refleksne radnje se, međutim, usavršavaju (sisanje predmeta ili bez predmeta)</a:t>
            </a:r>
          </a:p>
          <a:p>
            <a:r>
              <a:rPr lang="sr-Latn-RS" dirty="0" smtClean="0"/>
              <a:t>2. potfaza (2-4): </a:t>
            </a:r>
            <a:r>
              <a:rPr lang="sr-Latn-RS" b="1" dirty="0" smtClean="0">
                <a:solidFill>
                  <a:srgbClr val="FF0000"/>
                </a:solidFill>
              </a:rPr>
              <a:t>javljanje navika</a:t>
            </a:r>
            <a:r>
              <a:rPr lang="sr-Latn-RS" dirty="0" smtClean="0"/>
              <a:t>: završetak radnje predstavlja podsticaj za izvršenje iste radnje (vokalizacija) – ovo se naziva </a:t>
            </a:r>
            <a:r>
              <a:rPr lang="sr-Latn-RS" b="1" dirty="0" smtClean="0">
                <a:solidFill>
                  <a:srgbClr val="FF0000"/>
                </a:solidFill>
              </a:rPr>
              <a:t>primarna cirkularna reakcija </a:t>
            </a:r>
            <a:r>
              <a:rPr lang="sr-Latn-RS" b="1" dirty="0" smtClean="0"/>
              <a:t>– ne postoji namera</a:t>
            </a:r>
          </a:p>
          <a:p>
            <a:r>
              <a:rPr lang="sr-Latn-RS" dirty="0" smtClean="0"/>
              <a:t>3. potfaza (4-8): </a:t>
            </a:r>
            <a:r>
              <a:rPr lang="sr-Latn-RS" dirty="0" smtClean="0">
                <a:solidFill>
                  <a:srgbClr val="FF0000"/>
                </a:solidFill>
              </a:rPr>
              <a:t>sekundarna cirkularna reakcija</a:t>
            </a:r>
            <a:r>
              <a:rPr lang="sr-Latn-RS" dirty="0" smtClean="0"/>
              <a:t>: produžavanje zanimljivih iskustava koje je dete slučajno izazvalo (lupanje zvečkom) </a:t>
            </a:r>
            <a:r>
              <a:rPr lang="sr-Latn-RS" b="1" dirty="0" smtClean="0"/>
              <a:t>– </a:t>
            </a:r>
            <a:r>
              <a:rPr lang="sr-Latn-RS" b="1" dirty="0" smtClean="0">
                <a:solidFill>
                  <a:srgbClr val="FF0000"/>
                </a:solidFill>
              </a:rPr>
              <a:t>namera se javlja posle učinjenog</a:t>
            </a:r>
          </a:p>
          <a:p>
            <a:r>
              <a:rPr lang="en-US" b="1" dirty="0"/>
              <a:t>https://www.youtube.com/watch?v=rVqJacvywAQ&amp;feature=emb_logo</a:t>
            </a:r>
          </a:p>
        </p:txBody>
      </p:sp>
    </p:spTree>
    <p:extLst>
      <p:ext uri="{BB962C8B-B14F-4D97-AF65-F5344CB8AC3E}">
        <p14:creationId xmlns:p14="http://schemas.microsoft.com/office/powerpoint/2010/main" val="42289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Senzomotorni</a:t>
            </a:r>
            <a:r>
              <a:rPr lang="en-US" dirty="0"/>
              <a:t> </a:t>
            </a:r>
            <a:r>
              <a:rPr lang="en-US" dirty="0" err="1"/>
              <a:t>stadijum</a:t>
            </a:r>
            <a:r>
              <a:rPr lang="en-US" dirty="0"/>
              <a:t> 0-24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4. potfaza (8-12): javljanje namere i razlikovanje cilja i sredstva (</a:t>
            </a:r>
            <a:r>
              <a:rPr lang="sr-Latn-RS" b="1" dirty="0" smtClean="0">
                <a:solidFill>
                  <a:srgbClr val="FF0000"/>
                </a:solidFill>
              </a:rPr>
              <a:t>začeci inteligentnog mišljenja</a:t>
            </a:r>
            <a:r>
              <a:rPr lang="sr-Latn-RS" dirty="0" smtClean="0"/>
              <a:t>) </a:t>
            </a:r>
            <a:r>
              <a:rPr lang="sr-Latn-RS" b="1" dirty="0" smtClean="0"/>
              <a:t>– traži predmet, uklanja prepreku, smeje se igri sakrivanja odraslog </a:t>
            </a:r>
          </a:p>
          <a:p>
            <a:pPr lvl="1"/>
            <a:r>
              <a:rPr lang="sr-Latn-RS" b="1" dirty="0" smtClean="0">
                <a:solidFill>
                  <a:srgbClr val="FF0000"/>
                </a:solidFill>
              </a:rPr>
              <a:t>Počinje da razume da predmet nije prestao da postoji samo zato što je van vidokruga deteta – šema postojanog objekta</a:t>
            </a:r>
          </a:p>
          <a:p>
            <a:pPr lvl="1"/>
            <a:r>
              <a:rPr lang="sr-Latn-RS" dirty="0" smtClean="0"/>
              <a:t>Međutim! Dete u ovoj fazi ne može da isprati sva pomeranja objekta – traži objekat na prvom A mestu (gde se objekat uobičajeno nalazio), umesto na poslednjem B mestu </a:t>
            </a:r>
          </a:p>
          <a:p>
            <a:pPr lvl="1"/>
            <a:r>
              <a:rPr lang="sr-Latn-RS" dirty="0"/>
              <a:t>https://www.youtube.com/watch?v=4jW668F7HdA&amp;feature=emb_rel_end</a:t>
            </a:r>
          </a:p>
        </p:txBody>
      </p:sp>
    </p:spTree>
    <p:extLst>
      <p:ext uri="{BB962C8B-B14F-4D97-AF65-F5344CB8AC3E}">
        <p14:creationId xmlns:p14="http://schemas.microsoft.com/office/powerpoint/2010/main" val="40672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Senzomotorni stadijum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potfaza</a:t>
            </a:r>
            <a:r>
              <a:rPr lang="en-US" dirty="0"/>
              <a:t> (12-18): </a:t>
            </a:r>
            <a:r>
              <a:rPr lang="en-US" b="1" dirty="0" err="1">
                <a:solidFill>
                  <a:srgbClr val="FF0000"/>
                </a:solidFill>
              </a:rPr>
              <a:t>tecijarna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cirkularna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reakcija</a:t>
            </a:r>
            <a:r>
              <a:rPr lang="en-US" dirty="0"/>
              <a:t>: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isprobavanje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i </a:t>
            </a:r>
            <a:r>
              <a:rPr lang="en-US" dirty="0" err="1"/>
              <a:t>opservacija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(</a:t>
            </a:r>
            <a:r>
              <a:rPr lang="en-US" dirty="0" err="1"/>
              <a:t>ponavljano</a:t>
            </a:r>
            <a:r>
              <a:rPr lang="en-US" dirty="0"/>
              <a:t> </a:t>
            </a:r>
            <a:r>
              <a:rPr lang="en-US" dirty="0" err="1"/>
              <a:t>bacanje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i </a:t>
            </a:r>
            <a:r>
              <a:rPr lang="en-US" dirty="0" err="1"/>
              <a:t>variranje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aspekata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)</a:t>
            </a:r>
          </a:p>
          <a:p>
            <a:r>
              <a:rPr lang="en-US" dirty="0"/>
              <a:t>6. </a:t>
            </a:r>
            <a:r>
              <a:rPr lang="en-US" dirty="0" err="1"/>
              <a:t>potfaza</a:t>
            </a:r>
            <a:r>
              <a:rPr lang="en-US" dirty="0"/>
              <a:t> (18-24):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javljanje</a:t>
            </a:r>
            <a:r>
              <a:rPr lang="en-US" dirty="0"/>
              <a:t> </a:t>
            </a:r>
            <a:r>
              <a:rPr lang="en-US" dirty="0" err="1"/>
              <a:t>simboličkog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Problemi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rešavaju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„primitivnog“ </a:t>
            </a:r>
            <a:r>
              <a:rPr lang="en-US" dirty="0" err="1" smtClean="0">
                <a:solidFill>
                  <a:srgbClr val="FF0000"/>
                </a:solidFill>
              </a:rPr>
              <a:t>zamišljanja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en-US" b="1" dirty="0" err="1" smtClean="0">
                <a:solidFill>
                  <a:srgbClr val="FF0000"/>
                </a:solidFill>
              </a:rPr>
              <a:t>imitativnih</a:t>
            </a:r>
            <a:r>
              <a:rPr lang="sr-Latn-RS" b="1" dirty="0" smtClean="0">
                <a:solidFill>
                  <a:srgbClr val="FF0000"/>
                </a:solidFill>
              </a:rPr>
              <a:t>, motornih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simbola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usta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šake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pokušava</a:t>
            </a:r>
            <a:r>
              <a:rPr lang="en-US" dirty="0"/>
              <a:t> da </a:t>
            </a:r>
            <a:r>
              <a:rPr lang="en-US" dirty="0" err="1"/>
              <a:t>otvori</a:t>
            </a:r>
            <a:r>
              <a:rPr lang="en-US" dirty="0"/>
              <a:t> </a:t>
            </a:r>
            <a:r>
              <a:rPr lang="en-US" dirty="0" err="1"/>
              <a:t>šibicu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II Preoperacionalni stadijum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Pojava</a:t>
            </a:r>
            <a:r>
              <a:rPr lang="sr-Latn-RS" b="1" dirty="0" smtClean="0"/>
              <a:t> govora </a:t>
            </a:r>
            <a:r>
              <a:rPr lang="sr-Latn-RS" dirty="0" smtClean="0"/>
              <a:t>i </a:t>
            </a:r>
            <a:r>
              <a:rPr lang="sr-Latn-RS" b="1" dirty="0" smtClean="0"/>
              <a:t>simboličkog mišljenja (pounutrenog govora</a:t>
            </a:r>
            <a:r>
              <a:rPr lang="sr-Latn-RS" dirty="0" smtClean="0"/>
              <a:t>):</a:t>
            </a:r>
          </a:p>
          <a:p>
            <a:pPr lvl="1"/>
            <a:r>
              <a:rPr lang="sr-Latn-RS" dirty="0" smtClean="0"/>
              <a:t>Problemi se ne rešavanju isprobavanjem pokreta i opservacijom efekata (tercijarna cirkularna reakcija) već </a:t>
            </a:r>
            <a:r>
              <a:rPr lang="sr-Latn-RS" b="1" dirty="0" smtClean="0"/>
              <a:t>na planu mentalnih reprezentacija</a:t>
            </a:r>
            <a:r>
              <a:rPr lang="sr-Latn-RS" dirty="0"/>
              <a:t> </a:t>
            </a:r>
            <a:r>
              <a:rPr lang="sr-Latn-RS" dirty="0" smtClean="0"/>
              <a:t>– zamišljanjem</a:t>
            </a:r>
          </a:p>
          <a:p>
            <a:pPr lvl="1"/>
            <a:r>
              <a:rPr lang="sr-Latn-RS" dirty="0" smtClean="0"/>
              <a:t>Nešto (objekti, osobe, radnje) se predstavlja/reprezentuje nečim drugim: rečima, crtežom, znakom, pokretom/gestom...</a:t>
            </a:r>
          </a:p>
          <a:p>
            <a:pPr lvl="1"/>
            <a:r>
              <a:rPr lang="sr-Latn-RS" dirty="0" smtClean="0"/>
              <a:t>Oblici simboličke f-je: reči, crtež, simbolička igra, mentalne predstave, odložena imitacija (nekad i nakon više dana)</a:t>
            </a:r>
          </a:p>
          <a:p>
            <a:pPr lvl="1"/>
            <a:r>
              <a:rPr lang="sr-Latn-RS" dirty="0" smtClean="0"/>
              <a:t>Da bi ovo bilo moguće, prethodno je neophodno da </a:t>
            </a:r>
            <a:r>
              <a:rPr lang="sr-Latn-RS" b="1" dirty="0" smtClean="0"/>
              <a:t>nastane šema postojanog objekta</a:t>
            </a:r>
            <a:r>
              <a:rPr lang="sr-Latn-RS" dirty="0" smtClean="0"/>
              <a:t> – </a:t>
            </a:r>
            <a:r>
              <a:rPr lang="sr-Latn-RS" u="sng" dirty="0" smtClean="0"/>
              <a:t>dete mora da bude svesno da objekti postoje kao stabilni, nezavisni od detetovih radnji, kako bi moglo da ih predstavlja/reprezentuje rečima</a:t>
            </a:r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489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en-US" dirty="0" err="1"/>
              <a:t>Preoperacionalni</a:t>
            </a:r>
            <a:r>
              <a:rPr lang="en-US" dirty="0"/>
              <a:t> </a:t>
            </a:r>
            <a:r>
              <a:rPr lang="en-US" dirty="0" err="1"/>
              <a:t>stadijum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Odlike</a:t>
            </a:r>
            <a:r>
              <a:rPr lang="en-US" dirty="0" smtClean="0"/>
              <a:t> mi</a:t>
            </a:r>
            <a:r>
              <a:rPr lang="sr-Latn-RS" dirty="0" smtClean="0"/>
              <a:t>šljenja deteta na preoperacionalnom stadijumu:</a:t>
            </a:r>
          </a:p>
          <a:p>
            <a:pPr lvl="1"/>
            <a:r>
              <a:rPr lang="sr-Latn-RS" dirty="0" smtClean="0"/>
              <a:t>Egocentrizam</a:t>
            </a:r>
          </a:p>
          <a:p>
            <a:pPr lvl="1"/>
            <a:r>
              <a:rPr lang="sr-Latn-RS" dirty="0" smtClean="0"/>
              <a:t>Mišljenje je predlogičko – nema logičkih operacija konzervacije, serijacije, klasifikacije</a:t>
            </a:r>
          </a:p>
          <a:p>
            <a:pPr lvl="1"/>
            <a:r>
              <a:rPr lang="sr-Latn-RS" dirty="0" smtClean="0"/>
              <a:t>Nisu uspostavljeni jasni uzročno – posledični odnosi: npr. dete može misliti da pošto se dve pojave odvijaju istovremeno jedna uzrokuje drugu (mada su pojave nepovezane ili ih uzrokuje nešto treće)</a:t>
            </a:r>
          </a:p>
          <a:p>
            <a:pPr lvl="2"/>
            <a:endParaRPr lang="sr-Latn-R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7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Egocentrizam u mišljenju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Nemogućnost </a:t>
            </a:r>
            <a:r>
              <a:rPr lang="vi-VN" dirty="0" smtClean="0"/>
              <a:t>da </a:t>
            </a:r>
            <a:r>
              <a:rPr lang="vi-VN" dirty="0"/>
              <a:t>se postave u tuđu </a:t>
            </a:r>
            <a:r>
              <a:rPr lang="vi-VN" dirty="0" smtClean="0"/>
              <a:t>poziciju</a:t>
            </a:r>
            <a:r>
              <a:rPr lang="sr-Latn-RS" dirty="0" smtClean="0"/>
              <a:t>/zamisle šta drugi vide, misle, osećaju, odnosno da to nije isto što oni sami vide osećaju, misle</a:t>
            </a:r>
            <a:endParaRPr lang="sr-Latn-RS" dirty="0"/>
          </a:p>
          <a:p>
            <a:pPr lvl="1"/>
            <a:r>
              <a:rPr lang="sr-Latn-RS" sz="2000" dirty="0" smtClean="0"/>
              <a:t>npr. </a:t>
            </a:r>
            <a:r>
              <a:rPr lang="vi-VN" sz="2000" dirty="0" smtClean="0"/>
              <a:t>zadatak </a:t>
            </a:r>
            <a:r>
              <a:rPr lang="vi-VN" sz="2000" dirty="0"/>
              <a:t>sa tri </a:t>
            </a:r>
            <a:r>
              <a:rPr lang="vi-VN" sz="2000" dirty="0" smtClean="0"/>
              <a:t>planine</a:t>
            </a:r>
            <a:r>
              <a:rPr lang="sr-Latn-RS" sz="2000" dirty="0" smtClean="0"/>
              <a:t>; teškoća da se odredi tuđe „levo“ i „desno“; teškoća sa opisivanjem scene nekome ko ne može da vidi</a:t>
            </a:r>
            <a:r>
              <a:rPr lang="vi-VN" sz="2000" dirty="0" smtClean="0"/>
              <a:t>)</a:t>
            </a:r>
            <a:r>
              <a:rPr lang="sr-Latn-RS" sz="2000" dirty="0" smtClean="0"/>
              <a:t>.</a:t>
            </a:r>
            <a:endParaRPr lang="vi-VN" sz="2000" dirty="0"/>
          </a:p>
          <a:p>
            <a:pPr lvl="2"/>
            <a:r>
              <a:rPr lang="vi-VN" dirty="0"/>
              <a:t>Dete obiđe maketu tri planine sa svih strana. Nakon toga, istraživač pita dete šta bi video neko ko sedi na suprotnoj stolici. Dete ovog uzrasta govori o onome što ono trenutno vidi</a:t>
            </a:r>
            <a:endParaRPr lang="en-US" dirty="0"/>
          </a:p>
        </p:txBody>
      </p:sp>
      <p:pic>
        <p:nvPicPr>
          <p:cNvPr id="4" name="Picture 2" descr="C:\Users\bojana\Desktop\slide5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124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09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Egocentrizam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mišljenju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Egocentrizam znači takođe da ne razlikuju subjektivno od objektivnog. </a:t>
            </a:r>
          </a:p>
          <a:p>
            <a:r>
              <a:rPr lang="sr-Latn-RS" dirty="0" smtClean="0"/>
              <a:t>Ovo je opazivo u formi „realizma“ dečjeg mišljenja:</a:t>
            </a:r>
          </a:p>
          <a:p>
            <a:pPr lvl="1"/>
            <a:r>
              <a:rPr lang="sr-Latn-RS" dirty="0" smtClean="0"/>
              <a:t>Sklonost da se subjektivnim fenomenima daju objektivna svojstva:</a:t>
            </a:r>
          </a:p>
          <a:p>
            <a:pPr lvl="1"/>
            <a:r>
              <a:rPr lang="sr-Latn-RS" dirty="0" smtClean="0"/>
              <a:t>Npr. „realizam sna ili misli“: dete misli da je san u sobi dok ono sanja; dete misli da mama može da vidi njegov san kad je u sobi dok ono spava</a:t>
            </a:r>
          </a:p>
          <a:p>
            <a:pPr lvl="1"/>
            <a:r>
              <a:rPr lang="sr-Latn-RS" dirty="0" smtClean="0"/>
              <a:t>Npr. „realizam imena predmeta“/nominalni realizam: ne može se promeniti ime psu da se sada zove mačka, a ako bi se i promenilo onda bi životinja počela da mjauče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4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</TotalTime>
  <Words>1055</Words>
  <Application>Microsoft Office PowerPoint</Application>
  <PresentationFormat>On-screen Show (4:3)</PresentationFormat>
  <Paragraphs>74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Stadijumi intelektualnog razvoja</vt:lpstr>
      <vt:lpstr>Razvoj i rekonstrukcija kognitivne strukture</vt:lpstr>
      <vt:lpstr>I Senzomotorni stadijum 0-24</vt:lpstr>
      <vt:lpstr>Senzomotorni stadijum 0-24</vt:lpstr>
      <vt:lpstr>Senzomotorni stadijum</vt:lpstr>
      <vt:lpstr>II Preoperacionalni stadijum</vt:lpstr>
      <vt:lpstr>II Preoperacionalni stadijum</vt:lpstr>
      <vt:lpstr>Egocentrizam u mišljenju</vt:lpstr>
      <vt:lpstr>Egocentrizam u mišljenju</vt:lpstr>
      <vt:lpstr>Dečja slika sveta: preoperacionalni stadijum</vt:lpstr>
      <vt:lpstr>Dečja slika sveta: preoperacionalni stadijum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Stadijumi intelektualnog razvoja</dc:title>
  <dc:creator>ismail - [2010]</dc:creator>
  <cp:lastModifiedBy>ismail - [2010]</cp:lastModifiedBy>
  <cp:revision>38</cp:revision>
  <dcterms:created xsi:type="dcterms:W3CDTF">2019-11-21T02:22:33Z</dcterms:created>
  <dcterms:modified xsi:type="dcterms:W3CDTF">2020-04-13T23:23:16Z</dcterms:modified>
</cp:coreProperties>
</file>