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CB16-44A2-4961-9914-2B7D96B2F0C7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2468-6028-40B6-B93D-6D98E50E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Pija</a:t>
            </a:r>
            <a:r>
              <a:rPr lang="sr-Latn-RS" dirty="0" smtClean="0"/>
              <a:t>žeova teorija kognitivnog razvoja: stadijum formalnih/propozicionalnih operacija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219200"/>
          </a:xfrm>
        </p:spPr>
        <p:txBody>
          <a:bodyPr/>
          <a:lstStyle/>
          <a:p>
            <a:r>
              <a:rPr lang="sr-Latn-RS" dirty="0" smtClean="0"/>
              <a:t>15.05.2020.</a:t>
            </a:r>
          </a:p>
          <a:p>
            <a:r>
              <a:rPr lang="sr-Latn-RS" dirty="0" smtClean="0"/>
              <a:t>Dr Bojana Dimitrijević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Posledice formalnog/propozicionalnog mišljenja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</a:t>
            </a:r>
            <a:r>
              <a:rPr lang="vi-VN" dirty="0" smtClean="0"/>
              <a:t>posobnost apstraktnog mišljenja – mišljenje se oslobađa dominacije konkretnog</a:t>
            </a:r>
            <a:r>
              <a:rPr lang="sr-Latn-RS" dirty="0" smtClean="0"/>
              <a:t>: </a:t>
            </a:r>
          </a:p>
          <a:p>
            <a:pPr lvl="1"/>
            <a:r>
              <a:rPr lang="vi-VN" dirty="0" smtClean="0"/>
              <a:t>stvaraju svoje teorije o uzrocima pojava, njihovoj povezanosti i implikacijama, kao i o različitim ishodima jednog procesa.</a:t>
            </a:r>
            <a:endParaRPr lang="sr-Latn-RS" dirty="0" smtClean="0"/>
          </a:p>
          <a:p>
            <a:pPr lvl="1"/>
            <a:r>
              <a:rPr lang="vi-VN" dirty="0" smtClean="0"/>
              <a:t>razumeju metafore, poslovice i analogije svih vrsta, kao i da uživaju u ironiji i satiri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Posledice</a:t>
            </a:r>
            <a:r>
              <a:rPr lang="en-US" dirty="0" smtClean="0"/>
              <a:t> </a:t>
            </a:r>
            <a:r>
              <a:rPr lang="en-US" dirty="0" err="1" smtClean="0"/>
              <a:t>formalnog</a:t>
            </a:r>
            <a:r>
              <a:rPr lang="en-US" dirty="0" smtClean="0"/>
              <a:t>/</a:t>
            </a:r>
            <a:r>
              <a:rPr lang="en-US" dirty="0" err="1" smtClean="0"/>
              <a:t>propozicionalnog</a:t>
            </a:r>
            <a:r>
              <a:rPr lang="en-US" dirty="0" smtClean="0"/>
              <a:t> </a:t>
            </a:r>
            <a:r>
              <a:rPr lang="en-US" dirty="0" err="1" smtClean="0"/>
              <a:t>mišljenja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fleksibilnost</a:t>
            </a:r>
            <a:r>
              <a:rPr lang="en-US" dirty="0" smtClean="0"/>
              <a:t> u </a:t>
            </a:r>
            <a:r>
              <a:rPr lang="en-US" dirty="0" err="1" smtClean="0"/>
              <a:t>mišljenju</a:t>
            </a:r>
            <a:r>
              <a:rPr lang="en-US" dirty="0" smtClean="0"/>
              <a:t> </a:t>
            </a:r>
            <a:endParaRPr lang="sr-Latn-RS" dirty="0" smtClean="0"/>
          </a:p>
          <a:p>
            <a:pPr lvl="1"/>
            <a:r>
              <a:rPr lang="sr-Latn-RS" dirty="0" smtClean="0"/>
              <a:t>U ranijem periodu deca teško razumeju da </a:t>
            </a:r>
            <a:r>
              <a:rPr lang="en-US" dirty="0" smtClean="0"/>
              <a:t>problem </a:t>
            </a:r>
            <a:r>
              <a:rPr lang="en-US" dirty="0" err="1" smtClean="0"/>
              <a:t>mo</a:t>
            </a:r>
            <a:r>
              <a:rPr lang="sr-Latn-RS" dirty="0" smtClean="0"/>
              <a:t>ž</a:t>
            </a:r>
            <a:r>
              <a:rPr lang="en-US" dirty="0" smtClean="0"/>
              <a:t>e da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od </a:t>
            </a:r>
            <a:r>
              <a:rPr lang="en-US" dirty="0" err="1" smtClean="0"/>
              <a:t>jednog</a:t>
            </a:r>
            <a:r>
              <a:rPr lang="en-US" dirty="0" smtClean="0"/>
              <a:t> re</a:t>
            </a:r>
            <a:r>
              <a:rPr lang="sr-Latn-RS" dirty="0"/>
              <a:t>š</a:t>
            </a:r>
            <a:r>
              <a:rPr lang="en-US" dirty="0" err="1" smtClean="0"/>
              <a:t>enja</a:t>
            </a:r>
            <a:r>
              <a:rPr lang="en-US" dirty="0" smtClean="0"/>
              <a:t>, </a:t>
            </a:r>
            <a:r>
              <a:rPr lang="sr-Latn-RS" dirty="0" smtClean="0"/>
              <a:t> misle u </a:t>
            </a:r>
            <a:r>
              <a:rPr lang="en-US" dirty="0" err="1" smtClean="0"/>
              <a:t>ekstremima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crno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belo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loše</a:t>
            </a:r>
            <a:r>
              <a:rPr lang="en-US" dirty="0" smtClean="0"/>
              <a:t>) </a:t>
            </a:r>
            <a:endParaRPr lang="sr-Latn-RS" dirty="0" smtClean="0"/>
          </a:p>
          <a:p>
            <a:pPr lvl="1"/>
            <a:r>
              <a:rPr lang="en-US" dirty="0" err="1" smtClean="0"/>
              <a:t>mlada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svesna</a:t>
            </a:r>
            <a:r>
              <a:rPr lang="en-US" dirty="0" smtClean="0"/>
              <a:t> da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razli</a:t>
            </a:r>
            <a:r>
              <a:rPr lang="sr-Latn-RS" dirty="0" smtClean="0"/>
              <a:t>č</a:t>
            </a:r>
            <a:r>
              <a:rPr lang="en-US" dirty="0" err="1" smtClean="0"/>
              <a:t>iti</a:t>
            </a:r>
            <a:r>
              <a:rPr lang="en-US" dirty="0" smtClean="0"/>
              <a:t> </a:t>
            </a:r>
            <a:r>
              <a:rPr lang="en-US" dirty="0" err="1" smtClean="0"/>
              <a:t>pogledi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stvar</a:t>
            </a:r>
            <a:r>
              <a:rPr lang="en-US" dirty="0" smtClean="0"/>
              <a:t>, </a:t>
            </a:r>
            <a:r>
              <a:rPr lang="en-US" dirty="0" err="1" smtClean="0"/>
              <a:t>svesna</a:t>
            </a:r>
            <a:r>
              <a:rPr lang="en-US" dirty="0" smtClean="0"/>
              <a:t> je </a:t>
            </a:r>
            <a:r>
              <a:rPr lang="en-US" dirty="0" err="1" smtClean="0"/>
              <a:t>razli</a:t>
            </a:r>
            <a:r>
              <a:rPr lang="sr-Latn-RS" dirty="0" smtClean="0"/>
              <a:t>č</a:t>
            </a:r>
            <a:r>
              <a:rPr lang="en-US" dirty="0" err="1" smtClean="0"/>
              <a:t>itih</a:t>
            </a:r>
            <a:r>
              <a:rPr lang="en-US" dirty="0" smtClean="0"/>
              <a:t> </a:t>
            </a:r>
            <a:r>
              <a:rPr lang="en-US" dirty="0" err="1" smtClean="0"/>
              <a:t>aspekata</a:t>
            </a:r>
            <a:r>
              <a:rPr lang="en-US" dirty="0" smtClean="0"/>
              <a:t> </a:t>
            </a:r>
            <a:r>
              <a:rPr lang="en-US" dirty="0" err="1" smtClean="0"/>
              <a:t>argumenata</a:t>
            </a:r>
            <a:r>
              <a:rPr lang="en-US" dirty="0" smtClean="0"/>
              <a:t> i u </a:t>
            </a:r>
            <a:r>
              <a:rPr lang="en-US" dirty="0" err="1" smtClean="0"/>
              <a:t>stanju</a:t>
            </a:r>
            <a:r>
              <a:rPr lang="en-US" dirty="0" smtClean="0"/>
              <a:t> je da </a:t>
            </a:r>
            <a:r>
              <a:rPr lang="en-US" dirty="0" err="1" smtClean="0"/>
              <a:t>zauzmu</a:t>
            </a:r>
            <a:r>
              <a:rPr lang="en-US" dirty="0" smtClean="0"/>
              <a:t> </a:t>
            </a:r>
            <a:r>
              <a:rPr lang="en-US" dirty="0" err="1" smtClean="0"/>
              <a:t>relativisti</a:t>
            </a:r>
            <a:r>
              <a:rPr lang="sr-Latn-RS" dirty="0" smtClean="0"/>
              <a:t>č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gledi</a:t>
            </a:r>
            <a:r>
              <a:rPr lang="sr-Latn-RS" dirty="0" smtClean="0"/>
              <a:t>š</a:t>
            </a:r>
            <a:r>
              <a:rPr lang="en-US" dirty="0" err="1" smtClean="0"/>
              <a:t>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Posledice</a:t>
            </a:r>
            <a:r>
              <a:rPr lang="en-US" dirty="0" smtClean="0"/>
              <a:t> </a:t>
            </a:r>
            <a:r>
              <a:rPr lang="en-US" dirty="0" err="1" smtClean="0"/>
              <a:t>formalnog</a:t>
            </a:r>
            <a:r>
              <a:rPr lang="en-US" dirty="0" smtClean="0"/>
              <a:t>/</a:t>
            </a:r>
            <a:r>
              <a:rPr lang="en-US" dirty="0" err="1" smtClean="0"/>
              <a:t>propozicionalnog</a:t>
            </a:r>
            <a:r>
              <a:rPr lang="en-US" dirty="0" smtClean="0"/>
              <a:t> </a:t>
            </a:r>
            <a:r>
              <a:rPr lang="en-US" dirty="0" err="1" smtClean="0"/>
              <a:t>mišljenja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</a:t>
            </a:r>
            <a:r>
              <a:rPr lang="vi-VN" dirty="0" smtClean="0"/>
              <a:t>ojavljuje se dimenzija budućnosti </a:t>
            </a:r>
            <a:endParaRPr lang="sr-Latn-RS" dirty="0"/>
          </a:p>
          <a:p>
            <a:pPr lvl="1"/>
            <a:r>
              <a:rPr lang="sr-Latn-RS" dirty="0" smtClean="0"/>
              <a:t>Deca misle o sadašnjosti, a adolescenti i o budućnosti</a:t>
            </a:r>
          </a:p>
          <a:p>
            <a:r>
              <a:rPr lang="vi-VN" dirty="0" smtClean="0"/>
              <a:t>Pojavljuje se dimenzija mogućeg </a:t>
            </a:r>
            <a:endParaRPr lang="sr-Latn-RS" dirty="0" smtClean="0"/>
          </a:p>
          <a:p>
            <a:pPr lvl="1"/>
            <a:r>
              <a:rPr lang="vi-VN" dirty="0" smtClean="0"/>
              <a:t>Za razliku od mlađeg deteta koje polazi od stvarnih, konkretnih opažajnih podataka u procesu zaključivanja, adolescent polazi od onog što je moguće i to onda proverava upoređujući sa prethodnim iskustvom, ili sa podacima koje ima u okruženju. 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960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Želja da se menja svet (Vranješević)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„</a:t>
            </a:r>
            <a:r>
              <a:rPr lang="en-US" dirty="0" err="1" smtClean="0"/>
              <a:t>Dimenzije</a:t>
            </a:r>
            <a:r>
              <a:rPr lang="en-US" dirty="0" smtClean="0"/>
              <a:t> </a:t>
            </a:r>
            <a:r>
              <a:rPr lang="en-US" dirty="0" err="1" smtClean="0"/>
              <a:t>mogućeg</a:t>
            </a:r>
            <a:r>
              <a:rPr lang="en-US" dirty="0" smtClean="0"/>
              <a:t> i </a:t>
            </a:r>
            <a:r>
              <a:rPr lang="en-US" dirty="0" err="1" smtClean="0"/>
              <a:t>budućnosti</a:t>
            </a:r>
            <a:r>
              <a:rPr lang="en-US" dirty="0" smtClean="0"/>
              <a:t>, </a:t>
            </a:r>
            <a:r>
              <a:rPr lang="en-US" dirty="0" err="1" smtClean="0"/>
              <a:t>omogućavaju</a:t>
            </a:r>
            <a:r>
              <a:rPr lang="en-US" dirty="0" smtClean="0"/>
              <a:t> </a:t>
            </a:r>
            <a:r>
              <a:rPr lang="en-US" dirty="0" err="1" smtClean="0"/>
              <a:t>adolescentima</a:t>
            </a:r>
            <a:r>
              <a:rPr lang="en-US" dirty="0" smtClean="0"/>
              <a:t> da </a:t>
            </a:r>
            <a:r>
              <a:rPr lang="en-US" dirty="0" err="1" smtClean="0"/>
              <a:t>razumeju</a:t>
            </a:r>
            <a:r>
              <a:rPr lang="en-US" dirty="0" smtClean="0"/>
              <a:t> i da </a:t>
            </a:r>
            <a:r>
              <a:rPr lang="en-US" dirty="0" err="1" smtClean="0"/>
              <a:t>formulisu</a:t>
            </a:r>
            <a:r>
              <a:rPr lang="en-US" dirty="0" smtClean="0"/>
              <a:t>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teorije</a:t>
            </a:r>
            <a:r>
              <a:rPr lang="en-US" dirty="0" smtClean="0"/>
              <a:t> i da “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učestvuju</a:t>
            </a:r>
            <a:r>
              <a:rPr lang="en-US" dirty="0" smtClean="0"/>
              <a:t> u </a:t>
            </a:r>
            <a:r>
              <a:rPr lang="en-US" dirty="0" err="1" smtClean="0"/>
              <a:t>ideologijama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obicno</a:t>
            </a:r>
            <a:r>
              <a:rPr lang="en-US" dirty="0" smtClean="0"/>
              <a:t> </a:t>
            </a:r>
            <a:r>
              <a:rPr lang="en-US" dirty="0" err="1" smtClean="0"/>
              <a:t>udruzeno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željom</a:t>
            </a:r>
            <a:r>
              <a:rPr lang="en-US" dirty="0" smtClean="0"/>
              <a:t> da </a:t>
            </a:r>
            <a:r>
              <a:rPr lang="en-US" dirty="0" err="1" smtClean="0"/>
              <a:t>menjaju</a:t>
            </a:r>
            <a:r>
              <a:rPr lang="en-US" dirty="0" smtClean="0"/>
              <a:t> </a:t>
            </a:r>
            <a:r>
              <a:rPr lang="en-US" dirty="0" err="1" smtClean="0"/>
              <a:t>društvo</a:t>
            </a:r>
            <a:r>
              <a:rPr lang="en-US" dirty="0" smtClean="0"/>
              <a:t>, </a:t>
            </a:r>
            <a:r>
              <a:rPr lang="en-US" dirty="0" err="1" smtClean="0"/>
              <a:t>čak</a:t>
            </a:r>
            <a:r>
              <a:rPr lang="en-US" dirty="0" smtClean="0"/>
              <a:t> i da </a:t>
            </a:r>
            <a:r>
              <a:rPr lang="en-US" dirty="0" err="1" smtClean="0"/>
              <a:t>ga</a:t>
            </a:r>
            <a:r>
              <a:rPr lang="en-US" dirty="0" smtClean="0"/>
              <a:t> (u </a:t>
            </a:r>
            <a:r>
              <a:rPr lang="en-US" dirty="0" err="1" smtClean="0"/>
              <a:t>mašti</a:t>
            </a:r>
            <a:r>
              <a:rPr lang="en-US" dirty="0" smtClean="0"/>
              <a:t>) </a:t>
            </a:r>
            <a:r>
              <a:rPr lang="en-US" dirty="0" err="1" smtClean="0"/>
              <a:t>unište</a:t>
            </a:r>
            <a:r>
              <a:rPr lang="en-US" dirty="0" smtClean="0"/>
              <a:t> da bi </a:t>
            </a:r>
            <a:r>
              <a:rPr lang="en-US" dirty="0" err="1" smtClean="0"/>
              <a:t>napravili</a:t>
            </a:r>
            <a:r>
              <a:rPr lang="en-US" dirty="0" smtClean="0"/>
              <a:t> </a:t>
            </a:r>
            <a:r>
              <a:rPr lang="en-US" dirty="0" err="1" smtClean="0"/>
              <a:t>bolje</a:t>
            </a:r>
            <a:r>
              <a:rPr lang="en-US" dirty="0" smtClean="0"/>
              <a:t>” (Piaget, 1980) .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stvarnost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doživljava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negativno</a:t>
            </a:r>
            <a:r>
              <a:rPr lang="en-US" dirty="0" smtClean="0"/>
              <a:t>, a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dimenzija</a:t>
            </a:r>
            <a:r>
              <a:rPr lang="en-US" dirty="0" smtClean="0"/>
              <a:t> </a:t>
            </a:r>
            <a:r>
              <a:rPr lang="en-US" dirty="0" err="1" smtClean="0"/>
              <a:t>mogućeg</a:t>
            </a:r>
            <a:r>
              <a:rPr lang="en-US" dirty="0" smtClean="0"/>
              <a:t>,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čudo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adolesecnti</a:t>
            </a:r>
            <a:r>
              <a:rPr lang="en-US" dirty="0" smtClean="0"/>
              <a:t> </a:t>
            </a:r>
            <a:r>
              <a:rPr lang="en-US" dirty="0" err="1" smtClean="0"/>
              <a:t>ispoljavaju</a:t>
            </a:r>
            <a:r>
              <a:rPr lang="en-US" dirty="0" smtClean="0"/>
              <a:t> </a:t>
            </a:r>
            <a:r>
              <a:rPr lang="en-US" dirty="0" err="1" smtClean="0"/>
              <a:t>želju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promenom</a:t>
            </a:r>
            <a:r>
              <a:rPr lang="en-US" dirty="0" smtClean="0"/>
              <a:t>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postojećeg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od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r>
              <a:rPr lang="en-US" dirty="0" smtClean="0"/>
              <a:t> </a:t>
            </a:r>
            <a:r>
              <a:rPr lang="en-US" dirty="0" err="1" smtClean="0"/>
              <a:t>tumači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bunt.</a:t>
            </a:r>
            <a:r>
              <a:rPr lang="sr-Latn-R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Formalne</a:t>
            </a:r>
            <a:r>
              <a:rPr lang="en-US" dirty="0" smtClean="0"/>
              <a:t> </a:t>
            </a:r>
            <a:r>
              <a:rPr lang="en-US" dirty="0" err="1" smtClean="0"/>
              <a:t>propozicionalne</a:t>
            </a:r>
            <a:r>
              <a:rPr lang="en-US" dirty="0" smtClean="0"/>
              <a:t> </a:t>
            </a:r>
            <a:r>
              <a:rPr lang="en-US" dirty="0" err="1" smtClean="0"/>
              <a:t>operacije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Od 11/12 godine do odraslog doba</a:t>
            </a:r>
          </a:p>
          <a:p>
            <a:r>
              <a:rPr lang="sr-Latn-RS" dirty="0" smtClean="0"/>
              <a:t>Ne promišljaju svi odrasli svet na nivou formalnih/propozicionalnih operacija</a:t>
            </a:r>
          </a:p>
          <a:p>
            <a:pPr lvl="1"/>
            <a:r>
              <a:rPr lang="sr-Latn-RS" dirty="0" smtClean="0"/>
              <a:t>Mnogi misle na nivou konkretnih operacija: u skladu sa svojim svakodnevnim iskustvima</a:t>
            </a:r>
          </a:p>
          <a:p>
            <a:pPr lvl="1"/>
            <a:r>
              <a:rPr lang="sr-Latn-RS" dirty="0" smtClean="0"/>
              <a:t>30-40% adolescenata rešava zadatke sa klackalicom i težinama ili kombinacijom tečnosti (o ovome posle)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Formalne propozicionalne operacije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F</a:t>
            </a:r>
            <a:r>
              <a:rPr lang="en-US" dirty="0" err="1" smtClean="0"/>
              <a:t>ormalne</a:t>
            </a:r>
            <a:r>
              <a:rPr lang="en-US" dirty="0" smtClean="0"/>
              <a:t> </a:t>
            </a:r>
            <a:r>
              <a:rPr lang="en-US" dirty="0" err="1" smtClean="0"/>
              <a:t>logičke</a:t>
            </a:r>
            <a:r>
              <a:rPr lang="en-US" dirty="0" smtClean="0"/>
              <a:t> </a:t>
            </a:r>
            <a:r>
              <a:rPr lang="en-US" dirty="0" err="1" smtClean="0"/>
              <a:t>operacije</a:t>
            </a:r>
            <a:r>
              <a:rPr lang="sr-Latn-RS" dirty="0" smtClean="0"/>
              <a:t>: mentalne akcije koje se uklapaju u logički sistem (Kol i Kol, </a:t>
            </a:r>
            <a:r>
              <a:rPr lang="en-US" dirty="0" smtClean="0"/>
              <a:t>1993)</a:t>
            </a:r>
            <a:endParaRPr lang="sr-Latn-RS" dirty="0" smtClean="0"/>
          </a:p>
          <a:p>
            <a:r>
              <a:rPr lang="sr-Latn-RS" dirty="0"/>
              <a:t>O</a:t>
            </a:r>
            <a:r>
              <a:rPr lang="en-US" dirty="0" err="1" smtClean="0"/>
              <a:t>perišu</a:t>
            </a:r>
            <a:r>
              <a:rPr lang="en-US" dirty="0" smtClean="0"/>
              <a:t> </a:t>
            </a:r>
            <a:r>
              <a:rPr lang="en-US" dirty="0" err="1" smtClean="0"/>
              <a:t>iskazima</a:t>
            </a:r>
            <a:r>
              <a:rPr lang="en-US" dirty="0" smtClean="0"/>
              <a:t>, </a:t>
            </a:r>
            <a:r>
              <a:rPr lang="en-US" dirty="0" err="1" smtClean="0"/>
              <a:t>sudovima</a:t>
            </a:r>
            <a:r>
              <a:rPr lang="en-US" dirty="0" smtClean="0"/>
              <a:t> (</a:t>
            </a:r>
            <a:r>
              <a:rPr lang="sr-Latn-RS" dirty="0" smtClean="0"/>
              <a:t>ne realnim objektima i iskustvima</a:t>
            </a:r>
            <a:r>
              <a:rPr lang="en-US" dirty="0" smtClean="0"/>
              <a:t>) i</a:t>
            </a:r>
            <a:endParaRPr lang="sr-Latn-RS" dirty="0" smtClean="0"/>
          </a:p>
          <a:p>
            <a:r>
              <a:rPr lang="sr-Latn-RS" dirty="0" err="1"/>
              <a:t>O</a:t>
            </a:r>
            <a:r>
              <a:rPr lang="en-US" dirty="0" err="1" smtClean="0"/>
              <a:t>dvojene</a:t>
            </a:r>
            <a:r>
              <a:rPr lang="en-US" dirty="0" smtClean="0"/>
              <a:t> </a:t>
            </a:r>
            <a:r>
              <a:rPr lang="sr-Latn-RS" dirty="0" smtClean="0"/>
              <a:t>su </a:t>
            </a:r>
            <a:r>
              <a:rPr lang="en-US" dirty="0" smtClean="0"/>
              <a:t>od </a:t>
            </a:r>
            <a:r>
              <a:rPr lang="en-US" dirty="0" err="1" smtClean="0"/>
              <a:t>sadržaja</a:t>
            </a:r>
            <a:endParaRPr lang="sr-Latn-RS" dirty="0"/>
          </a:p>
          <a:p>
            <a:pPr lvl="1"/>
            <a:r>
              <a:rPr lang="sr-Latn-RS" dirty="0" smtClean="0"/>
              <a:t>Ukoliko je nešto udaljeno od sopstvenog iskustva ili čak u suprotnosti sa sopstvenim iskustvom moguće je izvesti logički ispravan zaključak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Formalne</a:t>
            </a:r>
            <a:r>
              <a:rPr lang="en-US" dirty="0" smtClean="0"/>
              <a:t> </a:t>
            </a:r>
            <a:r>
              <a:rPr lang="en-US" dirty="0" err="1" smtClean="0"/>
              <a:t>propozicionalne</a:t>
            </a:r>
            <a:r>
              <a:rPr lang="en-US" dirty="0" smtClean="0"/>
              <a:t> </a:t>
            </a:r>
            <a:r>
              <a:rPr lang="en-US" dirty="0" err="1" smtClean="0"/>
              <a:t>operacije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en-US" dirty="0" err="1" smtClean="0"/>
              <a:t>eflektujuć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apstrakcij</a:t>
            </a:r>
            <a:r>
              <a:rPr lang="sr-Latn-RS" dirty="0" smtClean="0"/>
              <a:t>a</a:t>
            </a:r>
            <a:endParaRPr lang="sr-Latn-RS" dirty="0"/>
          </a:p>
          <a:p>
            <a:r>
              <a:rPr lang="en-US" dirty="0" smtClean="0"/>
              <a:t> </a:t>
            </a:r>
            <a:r>
              <a:rPr lang="sr-Latn-RS" dirty="0" smtClean="0"/>
              <a:t>refleksija: o</a:t>
            </a:r>
            <a:r>
              <a:rPr lang="en-US" dirty="0" err="1" smtClean="0"/>
              <a:t>peracije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sr-Latn-RS" dirty="0" smtClean="0"/>
              <a:t>sopstvenim misaonim </a:t>
            </a:r>
            <a:r>
              <a:rPr lang="en-US" dirty="0" err="1" smtClean="0"/>
              <a:t>operacijama</a:t>
            </a:r>
            <a:endParaRPr lang="sr-Latn-RS" dirty="0"/>
          </a:p>
          <a:p>
            <a:r>
              <a:rPr lang="en-US" dirty="0" smtClean="0"/>
              <a:t> </a:t>
            </a:r>
            <a:r>
              <a:rPr lang="sr-Latn-RS" dirty="0" smtClean="0"/>
              <a:t>apstrahuju se (izdvajaju) suštinski značajni aspekti (forma) od manje značajnog (sadržaj)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Sposobnosti koje se razvijaju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sr-Latn-RS" dirty="0" smtClean="0"/>
              <a:t>Mišljenje u skladu sa propozicionalnom logikom:</a:t>
            </a:r>
          </a:p>
          <a:p>
            <a:pPr marL="914400" lvl="1" indent="-514350"/>
            <a:r>
              <a:rPr lang="sr-Latn-RS" dirty="0" smtClean="0"/>
              <a:t>Zaključivanje na osnovu datih iskaza</a:t>
            </a:r>
          </a:p>
          <a:p>
            <a:pPr marL="914400" lvl="1" indent="-514350"/>
            <a:r>
              <a:rPr lang="sr-Latn-RS" dirty="0" smtClean="0"/>
              <a:t>Razlikovanje sadržinski tačnih zaključaka od formalno logički tačnih iskaza</a:t>
            </a:r>
          </a:p>
          <a:p>
            <a:pPr marL="914400" lvl="1" indent="-514350"/>
            <a:r>
              <a:rPr lang="sr-Latn-RS" dirty="0" smtClean="0"/>
              <a:t>Npr.  Izvesti zaključak iz sledećih iskaza</a:t>
            </a:r>
          </a:p>
          <a:p>
            <a:pPr marL="1314450" lvl="2" indent="-514350"/>
            <a:r>
              <a:rPr lang="sr-Latn-RS" dirty="0" smtClean="0"/>
              <a:t>Sve majke su ružne</a:t>
            </a:r>
          </a:p>
          <a:p>
            <a:pPr marL="1314450" lvl="2" indent="-514350"/>
            <a:r>
              <a:rPr lang="sr-Latn-RS" dirty="0" smtClean="0"/>
              <a:t>Milica je Petrova majka</a:t>
            </a:r>
          </a:p>
          <a:p>
            <a:pPr marL="1314450" lvl="2" indent="-514350"/>
            <a:r>
              <a:rPr lang="sr-Latn-RS" dirty="0" smtClean="0"/>
              <a:t>Ispravan zaključak: Milica je ružna. </a:t>
            </a:r>
          </a:p>
          <a:p>
            <a:pPr marL="914400" lvl="1" indent="-514350"/>
            <a:r>
              <a:rPr lang="sr-Latn-RS" dirty="0" smtClean="0"/>
              <a:t>Ovaj zaključak nije sadržinski tačan (Milica stvarno nije ružna), ali je formalno logički tačan (nužno proizilazi ovakav zaključak)</a:t>
            </a:r>
          </a:p>
        </p:txBody>
      </p:sp>
    </p:spTree>
    <p:extLst>
      <p:ext uri="{BB962C8B-B14F-4D97-AF65-F5344CB8AC3E}">
        <p14:creationId xmlns:p14="http://schemas.microsoft.com/office/powerpoint/2010/main" val="32274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razvijaju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2. </a:t>
            </a:r>
            <a:r>
              <a:rPr lang="en-US" dirty="0" err="1" smtClean="0"/>
              <a:t>hipotetičko-deduktivno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endParaRPr lang="sr-Latn-RS" dirty="0" smtClean="0"/>
          </a:p>
          <a:p>
            <a:pPr lvl="1"/>
            <a:r>
              <a:rPr lang="en-US" dirty="0" err="1" smtClean="0"/>
              <a:t>sposobnost</a:t>
            </a:r>
            <a:r>
              <a:rPr lang="en-US" dirty="0" smtClean="0"/>
              <a:t> da se </a:t>
            </a:r>
            <a:r>
              <a:rPr lang="en-US" dirty="0" err="1" smtClean="0"/>
              <a:t>misli</a:t>
            </a:r>
            <a:r>
              <a:rPr lang="en-US" dirty="0" smtClean="0"/>
              <a:t> o </a:t>
            </a:r>
            <a:r>
              <a:rPr lang="en-US" dirty="0" err="1" smtClean="0"/>
              <a:t>onome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, a ne </a:t>
            </a:r>
            <a:r>
              <a:rPr lang="en-US" dirty="0" err="1" smtClean="0"/>
              <a:t>samo</a:t>
            </a:r>
            <a:r>
              <a:rPr lang="en-US" dirty="0" smtClean="0"/>
              <a:t> o </a:t>
            </a:r>
            <a:r>
              <a:rPr lang="en-US" dirty="0" err="1" smtClean="0"/>
              <a:t>onome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realno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sposobnost</a:t>
            </a:r>
            <a:r>
              <a:rPr lang="en-US" dirty="0" smtClean="0"/>
              <a:t> da se </a:t>
            </a:r>
            <a:r>
              <a:rPr lang="en-US" dirty="0" err="1" smtClean="0"/>
              <a:t>odredi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je </a:t>
            </a:r>
            <a:r>
              <a:rPr lang="en-US" dirty="0" err="1" smtClean="0"/>
              <a:t>realno</a:t>
            </a:r>
            <a:r>
              <a:rPr lang="sr-Latn-RS" dirty="0" smtClean="0"/>
              <a:t> (verovatnije nego nešto drugo)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mogućeg</a:t>
            </a:r>
            <a:endParaRPr lang="sr-Latn-RS" dirty="0" smtClean="0"/>
          </a:p>
          <a:p>
            <a:pPr lvl="1"/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hipoteza</a:t>
            </a:r>
            <a:r>
              <a:rPr lang="sr-Latn-RS" dirty="0" smtClean="0"/>
              <a:t>/pretpostavki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se </a:t>
            </a:r>
            <a:r>
              <a:rPr lang="en-US" dirty="0" err="1" smtClean="0"/>
              <a:t>izvode</a:t>
            </a:r>
            <a:r>
              <a:rPr lang="en-US" dirty="0" smtClean="0"/>
              <a:t> </a:t>
            </a:r>
            <a:r>
              <a:rPr lang="en-US" dirty="0" err="1" smtClean="0"/>
              <a:t>proverljive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5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razvijaju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RS" dirty="0" smtClean="0"/>
              <a:t>3. </a:t>
            </a:r>
            <a:r>
              <a:rPr lang="en-US" dirty="0" err="1" smtClean="0"/>
              <a:t>kombinatorika</a:t>
            </a:r>
            <a:r>
              <a:rPr lang="en-US" dirty="0" smtClean="0"/>
              <a:t> i </a:t>
            </a:r>
            <a:r>
              <a:rPr lang="en-US" dirty="0" err="1" smtClean="0"/>
              <a:t>eksperimentacija</a:t>
            </a:r>
            <a:endParaRPr lang="sr-Latn-RS" dirty="0"/>
          </a:p>
          <a:p>
            <a:r>
              <a:rPr lang="sr-Latn-RS" dirty="0" smtClean="0"/>
              <a:t>	</a:t>
            </a:r>
            <a:r>
              <a:rPr lang="en-US" dirty="0" err="1" smtClean="0"/>
              <a:t>provera</a:t>
            </a:r>
            <a:r>
              <a:rPr lang="en-US" dirty="0" smtClean="0"/>
              <a:t> </a:t>
            </a:r>
            <a:r>
              <a:rPr lang="en-US" dirty="0" err="1" smtClean="0"/>
              <a:t>hipoteza</a:t>
            </a:r>
            <a:r>
              <a:rPr lang="sr-Latn-RS" dirty="0" smtClean="0"/>
              <a:t>/pretpostavki</a:t>
            </a:r>
            <a:r>
              <a:rPr lang="en-US" dirty="0" smtClean="0"/>
              <a:t> </a:t>
            </a:r>
            <a:r>
              <a:rPr lang="en-US" dirty="0" err="1" smtClean="0"/>
              <a:t>sistematskim</a:t>
            </a:r>
            <a:r>
              <a:rPr lang="en-US" dirty="0" smtClean="0"/>
              <a:t> </a:t>
            </a:r>
            <a:r>
              <a:rPr lang="en-US" dirty="0" err="1" smtClean="0"/>
              <a:t>variranjem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endParaRPr lang="sr-Latn-RS" dirty="0"/>
          </a:p>
          <a:p>
            <a:r>
              <a:rPr lang="sr-Latn-RS" dirty="0" smtClean="0"/>
              <a:t>jedan se varira, drugi se drži konstantnim</a:t>
            </a:r>
          </a:p>
          <a:p>
            <a:r>
              <a:rPr lang="sr-Latn-RS" dirty="0" smtClean="0"/>
              <a:t>Npr. Želimo da ispitamo da li vitamin c utiče na stopu oboljevanja od infekcije covid 19</a:t>
            </a:r>
          </a:p>
          <a:p>
            <a:pPr lvl="1"/>
            <a:r>
              <a:rPr lang="sr-Latn-RS" dirty="0" smtClean="0"/>
              <a:t>Hipoteza/pretpostavka: uzimanje visokih doza vitamina c će smanjiti oboljevanje</a:t>
            </a:r>
          </a:p>
          <a:p>
            <a:pPr lvl="1"/>
            <a:r>
              <a:rPr lang="sr-Latn-RS" dirty="0" smtClean="0"/>
              <a:t>Da bismo proverili hipotezu/pretpostavku:</a:t>
            </a:r>
          </a:p>
          <a:p>
            <a:pPr lvl="2"/>
            <a:r>
              <a:rPr lang="sr-Latn-RS" dirty="0" smtClean="0"/>
              <a:t>Variramo dozu vitamina c: jedna grupa ga ne dobija, druga ga dobija 100 mg, treća 1000 mg dnevno</a:t>
            </a:r>
          </a:p>
          <a:p>
            <a:pPr lvl="2"/>
            <a:r>
              <a:rPr lang="sr-Latn-RS" dirty="0" smtClean="0"/>
              <a:t>Držimo konstantnim druge faktore: ispitanici su istog pola, ispitanici su istog uzrasta; ispitanici nemaju hronične bolesti</a:t>
            </a:r>
          </a:p>
          <a:p>
            <a:pPr lvl="2"/>
            <a:r>
              <a:rPr lang="sr-Latn-RS" dirty="0" smtClean="0"/>
              <a:t>Merimo koliko je obolelih u svakoj od tri grupe; izvodimo zaključak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Zadaci Pijažea i Inhelderove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3" y="1600200"/>
            <a:ext cx="75210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Pijažea</a:t>
            </a:r>
            <a:r>
              <a:rPr lang="en-US" dirty="0" smtClean="0"/>
              <a:t> i </a:t>
            </a:r>
            <a:r>
              <a:rPr lang="en-US" dirty="0" err="1" smtClean="0"/>
              <a:t>Inhelderove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Inhelder i Pijaže pitali su decu da procene uslove pod kojim će klackalica biti u ravnoteži</a:t>
            </a:r>
          </a:p>
          <a:p>
            <a:pPr lvl="1"/>
            <a:r>
              <a:rPr lang="sr-Latn-RS" dirty="0" smtClean="0">
                <a:latin typeface="Calibri" pitchFamily="34" charset="0"/>
                <a:cs typeface="Calibri" pitchFamily="34" charset="0"/>
              </a:rPr>
              <a:t>Preoperacionalni stadijum: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Najmlađa deca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nisu uopšte razumela problem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dirty="0" smtClean="0">
                <a:latin typeface="Calibri" pitchFamily="34" charset="0"/>
                <a:cs typeface="Calibri" pitchFamily="34" charset="0"/>
              </a:rPr>
              <a:t>Konkretne logičke operacije: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Osmogodišnjaci su se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koncentrisali na težine na obe strane klackalice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: ako su ove težine jednake, predviđali su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da će klackalica biti u ravnoteži, zanemarujući udaljenost tegova od sredine klackalice.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dirty="0" smtClean="0">
                <a:latin typeface="Calibri" pitchFamily="34" charset="0"/>
                <a:cs typeface="Calibri" pitchFamily="34" charset="0"/>
              </a:rPr>
              <a:t>Formalne logičke operacije: Adolescenti su jedini sistematski varirali udaljenost od centra vage i težinu</a:t>
            </a:r>
          </a:p>
        </p:txBody>
      </p:sp>
    </p:spTree>
    <p:extLst>
      <p:ext uri="{BB962C8B-B14F-4D97-AF65-F5344CB8AC3E}">
        <p14:creationId xmlns:p14="http://schemas.microsoft.com/office/powerpoint/2010/main" val="9480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46</TotalTime>
  <Words>659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Theme2</vt:lpstr>
      <vt:lpstr>Pijažeova teorija kognitivnog razvoja: stadijum formalnih/propozicionalnih operacija</vt:lpstr>
      <vt:lpstr>Formalne propozicionalne operacije</vt:lpstr>
      <vt:lpstr>Formalne propozicionalne operacije</vt:lpstr>
      <vt:lpstr>Formalne propozicionalne operacije</vt:lpstr>
      <vt:lpstr>Sposobnosti koje se razvijaju</vt:lpstr>
      <vt:lpstr>Sposobnosti koje se razvijaju</vt:lpstr>
      <vt:lpstr>Sposobnosti koje se razvijaju</vt:lpstr>
      <vt:lpstr>Zadaci Pijažea i Inhelderove</vt:lpstr>
      <vt:lpstr>Zadaci Pijažea i Inhelderove</vt:lpstr>
      <vt:lpstr>Posledice formalnog/propozicionalnog mišljenja</vt:lpstr>
      <vt:lpstr>Posledice formalnog/propozicionalnog mišljenja</vt:lpstr>
      <vt:lpstr>Posledice formalnog/propozicionalnog mišljenja</vt:lpstr>
      <vt:lpstr>Želja da se menja svet (Vranješević)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Pijažeova teorija kognitivnog razvoja: stadijum formalnih/propozicionalnih operacija</dc:title>
  <dc:creator>ismail - [2010]</dc:creator>
  <cp:lastModifiedBy>ismail - [2010]</cp:lastModifiedBy>
  <cp:revision>12</cp:revision>
  <dcterms:created xsi:type="dcterms:W3CDTF">2020-05-15T15:09:01Z</dcterms:created>
  <dcterms:modified xsi:type="dcterms:W3CDTF">2020-05-15T15:56:01Z</dcterms:modified>
</cp:coreProperties>
</file>