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10" r:id="rId3"/>
    <p:sldId id="282" r:id="rId4"/>
    <p:sldId id="300" r:id="rId5"/>
    <p:sldId id="284" r:id="rId6"/>
    <p:sldId id="290" r:id="rId7"/>
    <p:sldId id="309" r:id="rId8"/>
    <p:sldId id="283" r:id="rId9"/>
    <p:sldId id="291" r:id="rId10"/>
    <p:sldId id="287" r:id="rId11"/>
    <p:sldId id="311" r:id="rId12"/>
    <p:sldId id="312" r:id="rId13"/>
    <p:sldId id="314" r:id="rId14"/>
    <p:sldId id="288" r:id="rId15"/>
    <p:sldId id="313" r:id="rId16"/>
    <p:sldId id="315" r:id="rId17"/>
    <p:sldId id="307" r:id="rId18"/>
    <p:sldId id="30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Petrovic" initials="MP" lastIdx="1" clrIdx="0">
    <p:extLst>
      <p:ext uri="{19B8F6BF-5375-455C-9EA6-DF929625EA0E}">
        <p15:presenceInfo xmlns:p15="http://schemas.microsoft.com/office/powerpoint/2012/main" userId="S-1-5-21-1973834663-436621203-1861840742-214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25576B-A972-48D1-AE6E-0D8FE49440DB}" type="datetimeFigureOut">
              <a:rPr lang="en-US" smtClean="0"/>
              <a:t>5/15/2020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F9DC71-3C1F-41FD-A00C-F00F3190934D}" type="slidenum">
              <a:rPr lang="en-US" smtClean="0"/>
              <a:t>‹#›</a:t>
            </a:fld>
            <a:endParaRPr lang="en-US"/>
          </a:p>
        </p:txBody>
      </p:sp>
    </p:spTree>
    <p:extLst>
      <p:ext uri="{BB962C8B-B14F-4D97-AF65-F5344CB8AC3E}">
        <p14:creationId xmlns:p14="http://schemas.microsoft.com/office/powerpoint/2010/main" val="305948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Хвата га паника кад год помисли да ће га мајка поново напустути. Када дођње време за спавање...уплашено дете се отима и неће у кревет, ако се мајка отргне од њега може сатима плакати. Лежаће мирно у кревету само дотле док мајка седи поред њега. Од најмањег шума одмах ће скочити на ноге.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Ако се дете боји да ће се помокрити у кревет, уверите га да то није важно и да ћете га и даље исто волети.</a:t>
            </a:r>
          </a:p>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У неким случајевима постоји страх и од мокрења у кревет, дете непрестано тражи да мокри,..изговор да задржи мајку, али се и заиста плаше да ће помокрити у кревет. У том случају има два разлога да се боји спавања.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04F9DC71-3C1F-41FD-A00C-F00F3190934D}" type="slidenum">
              <a:rPr lang="en-US" smtClean="0"/>
              <a:t>4</a:t>
            </a:fld>
            <a:endParaRPr lang="en-US"/>
          </a:p>
        </p:txBody>
      </p:sp>
    </p:spTree>
    <p:extLst>
      <p:ext uri="{BB962C8B-B14F-4D97-AF65-F5344CB8AC3E}">
        <p14:creationId xmlns:p14="http://schemas.microsoft.com/office/powerpoint/2010/main" val="51420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Cyrl-RS" dirty="0" smtClean="0"/>
              <a:t>ПРЕЛАЗНИ ОБЈЕКАТ – КОНТИНУИТЕТ ПОЗНАТОГ СВЕТА, </a:t>
            </a:r>
          </a:p>
          <a:p>
            <a:r>
              <a:rPr lang="sr-Cyrl-RS" dirty="0" smtClean="0"/>
              <a:t>Одвајање од оних које воли чије присуство, а затим и само постојање представља услов сигурности.</a:t>
            </a:r>
          </a:p>
          <a:p>
            <a:r>
              <a:rPr lang="sr-Cyrl-RS" dirty="0" smtClean="0"/>
              <a:t> – представе многих дечјих бојазни чим</a:t>
            </a:r>
            <a:r>
              <a:rPr lang="sr-Latn-RS" dirty="0" smtClean="0"/>
              <a:t> </a:t>
            </a:r>
            <a:r>
              <a:rPr lang="sr-Cyrl-RS" dirty="0" smtClean="0"/>
              <a:t>постану део њиховог света маште , 4-5 година, рушиоци домаће сигурности);</a:t>
            </a:r>
            <a:endParaRPr lang="en-US" dirty="0"/>
          </a:p>
        </p:txBody>
      </p:sp>
      <p:sp>
        <p:nvSpPr>
          <p:cNvPr id="4" name="Slide Number Placeholder 3"/>
          <p:cNvSpPr>
            <a:spLocks noGrp="1"/>
          </p:cNvSpPr>
          <p:nvPr>
            <p:ph type="sldNum" sz="quarter" idx="10"/>
          </p:nvPr>
        </p:nvSpPr>
        <p:spPr/>
        <p:txBody>
          <a:bodyPr/>
          <a:lstStyle/>
          <a:p>
            <a:fld id="{04F9DC71-3C1F-41FD-A00C-F00F3190934D}" type="slidenum">
              <a:rPr lang="en-US" smtClean="0"/>
              <a:t>5</a:t>
            </a:fld>
            <a:endParaRPr lang="en-US"/>
          </a:p>
        </p:txBody>
      </p:sp>
    </p:spTree>
    <p:extLst>
      <p:ext uri="{BB962C8B-B14F-4D97-AF65-F5344CB8AC3E}">
        <p14:creationId xmlns:p14="http://schemas.microsoft.com/office/powerpoint/2010/main" val="3260760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Страх од одвајања претпоставља да веза између њега и оних које воли може да се прекине на различите начине - (Раздвајање може да се припише поступцима самих родитеља – представа лоших родитеља, слика родитеља који не воле своје сдете, стр. 46, 49</a:t>
            </a:r>
            <a:endParaRPr lang="en-US" dirty="0" smtClean="0"/>
          </a:p>
          <a:p>
            <a:r>
              <a:rPr lang="sr-Cyrl-RS" dirty="0" smtClean="0"/>
              <a:t> </a:t>
            </a:r>
          </a:p>
        </p:txBody>
      </p:sp>
      <p:sp>
        <p:nvSpPr>
          <p:cNvPr id="4" name="Slide Number Placeholder 3"/>
          <p:cNvSpPr>
            <a:spLocks noGrp="1"/>
          </p:cNvSpPr>
          <p:nvPr>
            <p:ph type="sldNum" sz="quarter" idx="10"/>
          </p:nvPr>
        </p:nvSpPr>
        <p:spPr/>
        <p:txBody>
          <a:bodyPr/>
          <a:lstStyle/>
          <a:p>
            <a:fld id="{04F9DC71-3C1F-41FD-A00C-F00F3190934D}" type="slidenum">
              <a:rPr lang="en-US" smtClean="0"/>
              <a:t>6</a:t>
            </a:fld>
            <a:endParaRPr lang="en-US"/>
          </a:p>
        </p:txBody>
      </p:sp>
    </p:spTree>
    <p:extLst>
      <p:ext uri="{BB962C8B-B14F-4D97-AF65-F5344CB8AC3E}">
        <p14:creationId xmlns:p14="http://schemas.microsoft.com/office/powerpoint/2010/main" val="2694104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Представе раздвајања  и уништавања могу да узму многобројне облике – најчешће иста бића могу да изазову и једно и друго.</a:t>
            </a:r>
          </a:p>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сураввање у понор, у случају пожара, дављењам снежне лавине, сусрет са дивљим животињама.</a:t>
            </a:r>
          </a:p>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Дете не ствара представу о крхкости свог тела на основу искуства, него на основу представа које служе као замена за оно што се није договодило.</a:t>
            </a:r>
          </a:p>
          <a:p>
            <a:pPr marL="0" marR="0" indent="0" algn="l" defTabSz="914400" rtl="0" eaLnBrk="1" fontAlgn="auto" latinLnBrk="0" hangingPunct="1">
              <a:lnSpc>
                <a:spcPct val="100000"/>
              </a:lnSpc>
              <a:spcBef>
                <a:spcPts val="0"/>
              </a:spcBef>
              <a:spcAft>
                <a:spcPts val="0"/>
              </a:spcAft>
              <a:buClrTx/>
              <a:buSzTx/>
              <a:buFontTx/>
              <a:buNone/>
              <a:tabLst/>
              <a:defRPr/>
            </a:pPr>
            <a:endParaRPr lang="sr-Cyrl-RS" dirty="0" smtClean="0"/>
          </a:p>
          <a:p>
            <a:endParaRPr lang="en-US" dirty="0"/>
          </a:p>
        </p:txBody>
      </p:sp>
      <p:sp>
        <p:nvSpPr>
          <p:cNvPr id="4" name="Slide Number Placeholder 3"/>
          <p:cNvSpPr>
            <a:spLocks noGrp="1"/>
          </p:cNvSpPr>
          <p:nvPr>
            <p:ph type="sldNum" sz="quarter" idx="10"/>
          </p:nvPr>
        </p:nvSpPr>
        <p:spPr/>
        <p:txBody>
          <a:bodyPr/>
          <a:lstStyle/>
          <a:p>
            <a:fld id="{04F9DC71-3C1F-41FD-A00C-F00F3190934D}" type="slidenum">
              <a:rPr lang="en-US" smtClean="0"/>
              <a:t>8</a:t>
            </a:fld>
            <a:endParaRPr lang="en-US"/>
          </a:p>
        </p:txBody>
      </p:sp>
    </p:spTree>
    <p:extLst>
      <p:ext uri="{BB962C8B-B14F-4D97-AF65-F5344CB8AC3E}">
        <p14:creationId xmlns:p14="http://schemas.microsoft.com/office/powerpoint/2010/main" val="2195157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Ако се дете боји када оде на спавање, најбоље је мирно седети поред његовог кревета. Не треба журити да се искрадете пре него што дете заспи, још више ће се узнемирити и разбудити</a:t>
            </a:r>
            <a:endParaRPr lang="en-US" dirty="0" smtClean="0"/>
          </a:p>
          <a:p>
            <a:endParaRPr lang="en-US" dirty="0"/>
          </a:p>
        </p:txBody>
      </p:sp>
      <p:sp>
        <p:nvSpPr>
          <p:cNvPr id="4" name="Slide Number Placeholder 3"/>
          <p:cNvSpPr>
            <a:spLocks noGrp="1"/>
          </p:cNvSpPr>
          <p:nvPr>
            <p:ph type="sldNum" sz="quarter" idx="10"/>
          </p:nvPr>
        </p:nvSpPr>
        <p:spPr/>
        <p:txBody>
          <a:bodyPr/>
          <a:lstStyle/>
          <a:p>
            <a:fld id="{04F9DC71-3C1F-41FD-A00C-F00F3190934D}" type="slidenum">
              <a:rPr lang="en-US" smtClean="0"/>
              <a:t>9</a:t>
            </a:fld>
            <a:endParaRPr lang="en-US"/>
          </a:p>
        </p:txBody>
      </p:sp>
    </p:spTree>
    <p:extLst>
      <p:ext uri="{BB962C8B-B14F-4D97-AF65-F5344CB8AC3E}">
        <p14:creationId xmlns:p14="http://schemas.microsoft.com/office/powerpoint/2010/main" val="1177647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dirty="0" smtClean="0"/>
              <a:t>противљење у време када треба да иду на спавање, захтеви да би продужили, сан у то доба већ може да буде поремећен, може да сања кошмаре, а не може да их саопшти и доживљава их као стварне догађаје; напустити своје укућане и суочити се са усамљеношћу  развија сложене обреде). Код млађе деце је повезан са другим страховима: од лопова, фантома, старија деца га могу осетити као несигурност, страх од непознатог.</a:t>
            </a:r>
          </a:p>
          <a:p>
            <a:endParaRPr lang="en-US" dirty="0"/>
          </a:p>
        </p:txBody>
      </p:sp>
      <p:sp>
        <p:nvSpPr>
          <p:cNvPr id="4" name="Slide Number Placeholder 3"/>
          <p:cNvSpPr>
            <a:spLocks noGrp="1"/>
          </p:cNvSpPr>
          <p:nvPr>
            <p:ph type="sldNum" sz="quarter" idx="10"/>
          </p:nvPr>
        </p:nvSpPr>
        <p:spPr/>
        <p:txBody>
          <a:bodyPr/>
          <a:lstStyle/>
          <a:p>
            <a:fld id="{04F9DC71-3C1F-41FD-A00C-F00F3190934D}" type="slidenum">
              <a:rPr lang="en-US" smtClean="0"/>
              <a:t>10</a:t>
            </a:fld>
            <a:endParaRPr lang="en-US"/>
          </a:p>
        </p:txBody>
      </p:sp>
    </p:spTree>
    <p:extLst>
      <p:ext uri="{BB962C8B-B14F-4D97-AF65-F5344CB8AC3E}">
        <p14:creationId xmlns:p14="http://schemas.microsoft.com/office/powerpoint/2010/main" val="1451642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Cyrl-RS" dirty="0" smtClean="0"/>
              <a:t>Уверите га да га разумете али да сте сасвим сигурни да му се ништа неће догодити;</a:t>
            </a:r>
          </a:p>
          <a:p>
            <a:r>
              <a:rPr lang="sr-Cyrl-RS" dirty="0" smtClean="0"/>
              <a:t>Оставите одшкринута врата или упаљену лампу;</a:t>
            </a:r>
          </a:p>
          <a:p>
            <a:endParaRPr lang="en-US" dirty="0"/>
          </a:p>
        </p:txBody>
      </p:sp>
      <p:sp>
        <p:nvSpPr>
          <p:cNvPr id="4" name="Slide Number Placeholder 3"/>
          <p:cNvSpPr>
            <a:spLocks noGrp="1"/>
          </p:cNvSpPr>
          <p:nvPr>
            <p:ph type="sldNum" sz="quarter" idx="10"/>
          </p:nvPr>
        </p:nvSpPr>
        <p:spPr/>
        <p:txBody>
          <a:bodyPr/>
          <a:lstStyle/>
          <a:p>
            <a:fld id="{04F9DC71-3C1F-41FD-A00C-F00F3190934D}" type="slidenum">
              <a:rPr lang="en-US" smtClean="0"/>
              <a:t>11</a:t>
            </a:fld>
            <a:endParaRPr lang="en-US"/>
          </a:p>
        </p:txBody>
      </p:sp>
    </p:spTree>
    <p:extLst>
      <p:ext uri="{BB962C8B-B14F-4D97-AF65-F5344CB8AC3E}">
        <p14:creationId xmlns:p14="http://schemas.microsoft.com/office/powerpoint/2010/main" val="1315178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Cyrl-RS" sz="1200" kern="1200" dirty="0" smtClean="0">
                <a:solidFill>
                  <a:schemeClr val="tx1"/>
                </a:solidFill>
                <a:effectLst/>
                <a:latin typeface="+mn-lt"/>
                <a:ea typeface="+mn-ea"/>
                <a:cs typeface="+mn-cs"/>
              </a:rPr>
              <a:t>Деца су сада у стању да замисле себе у положају друге особе и представити себи опасност коју нису искусила.</a:t>
            </a:r>
            <a:endParaRPr lang="en-US" dirty="0"/>
          </a:p>
        </p:txBody>
      </p:sp>
      <p:sp>
        <p:nvSpPr>
          <p:cNvPr id="4" name="Slide Number Placeholder 3"/>
          <p:cNvSpPr>
            <a:spLocks noGrp="1"/>
          </p:cNvSpPr>
          <p:nvPr>
            <p:ph type="sldNum" sz="quarter" idx="10"/>
          </p:nvPr>
        </p:nvSpPr>
        <p:spPr/>
        <p:txBody>
          <a:bodyPr/>
          <a:lstStyle/>
          <a:p>
            <a:fld id="{04F9DC71-3C1F-41FD-A00C-F00F3190934D}" type="slidenum">
              <a:rPr lang="en-US" smtClean="0"/>
              <a:t>14</a:t>
            </a:fld>
            <a:endParaRPr lang="en-US"/>
          </a:p>
        </p:txBody>
      </p:sp>
    </p:spTree>
    <p:extLst>
      <p:ext uri="{BB962C8B-B14F-4D97-AF65-F5344CB8AC3E}">
        <p14:creationId xmlns:p14="http://schemas.microsoft.com/office/powerpoint/2010/main" val="128388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8s3F_gN_1wc&amp;list=PLtl7n2cexWouEOJe_DnN-4mulJjaJ2-6G&amp;index=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34400" cy="838200"/>
          </a:xfrm>
        </p:spPr>
        <p:txBody>
          <a:bodyPr>
            <a:normAutofit fontScale="90000"/>
          </a:bodyPr>
          <a:lstStyle/>
          <a:p>
            <a:pPr fontAlgn="auto">
              <a:spcAft>
                <a:spcPts val="0"/>
              </a:spcAft>
              <a:defRPr/>
            </a:pPr>
            <a:r>
              <a:rPr lang="sr-Cyrl-CS" dirty="0" smtClean="0"/>
              <a:t>Дечји страхови</a:t>
            </a:r>
            <a:r>
              <a:rPr lang="en-US" dirty="0" smtClean="0"/>
              <a:t/>
            </a:r>
            <a:br>
              <a:rPr lang="en-US" dirty="0" smtClean="0"/>
            </a:br>
            <a:endParaRPr lang="en-US" sz="2700" dirty="0"/>
          </a:p>
        </p:txBody>
      </p:sp>
      <p:sp>
        <p:nvSpPr>
          <p:cNvPr id="18435" name="Content Placeholder 2"/>
          <p:cNvSpPr>
            <a:spLocks noGrp="1"/>
          </p:cNvSpPr>
          <p:nvPr>
            <p:ph sz="quarter" idx="1"/>
          </p:nvPr>
        </p:nvSpPr>
        <p:spPr>
          <a:xfrm>
            <a:off x="301625" y="981075"/>
            <a:ext cx="8504238" cy="5118100"/>
          </a:xfrm>
        </p:spPr>
        <p:txBody>
          <a:bodyPr>
            <a:normAutofit fontScale="77500" lnSpcReduction="20000"/>
          </a:bodyPr>
          <a:lstStyle/>
          <a:p>
            <a:pPr marL="0" indent="0" fontAlgn="auto">
              <a:spcAft>
                <a:spcPts val="0"/>
              </a:spcAft>
              <a:buNone/>
              <a:defRPr/>
            </a:pPr>
            <a:endParaRPr lang="sr-Cyrl-CS" dirty="0" smtClean="0"/>
          </a:p>
          <a:p>
            <a:pPr marL="0" indent="0" fontAlgn="auto">
              <a:spcAft>
                <a:spcPts val="0"/>
              </a:spcAft>
              <a:buNone/>
              <a:defRPr/>
            </a:pPr>
            <a:r>
              <a:rPr lang="sr-Cyrl-CS" dirty="0" smtClean="0"/>
              <a:t>Врсте страхова:</a:t>
            </a:r>
            <a:br>
              <a:rPr lang="sr-Cyrl-CS" dirty="0" smtClean="0"/>
            </a:br>
            <a:r>
              <a:rPr lang="sr-Cyrl-CS" dirty="0" smtClean="0"/>
              <a:t>	1. </a:t>
            </a:r>
            <a:r>
              <a:rPr lang="sr-Cyrl-CS" sz="3100" dirty="0" smtClean="0"/>
              <a:t>развојни</a:t>
            </a:r>
            <a:r>
              <a:rPr lang="en-US" sz="3100" dirty="0" smtClean="0"/>
              <a:t> </a:t>
            </a:r>
            <a:r>
              <a:rPr lang="ru-RU" sz="3100" dirty="0"/>
              <a:t>страхови </a:t>
            </a:r>
            <a:r>
              <a:rPr lang="en-US" sz="3100" dirty="0" smtClean="0"/>
              <a:t>(</a:t>
            </a:r>
            <a:r>
              <a:rPr lang="ru-RU" sz="3100" dirty="0"/>
              <a:t>нормалан пратилац дететовог одрастања и сазревања, </a:t>
            </a:r>
            <a:r>
              <a:rPr lang="ru-RU" sz="3100" dirty="0" smtClean="0"/>
              <a:t>везују </a:t>
            </a:r>
            <a:r>
              <a:rPr lang="ru-RU" sz="3100" dirty="0"/>
              <a:t>за различите фазе развоја детета и најчешће пролазе спонтано </a:t>
            </a:r>
            <a:r>
              <a:rPr lang="en-US" sz="3100" dirty="0" smtClean="0"/>
              <a:t>(</a:t>
            </a:r>
            <a:r>
              <a:rPr lang="en-US" sz="3100" dirty="0"/>
              <a:t>Bolton, 2006).</a:t>
            </a:r>
            <a:r>
              <a:rPr lang="sr-Cyrl-CS" dirty="0" smtClean="0"/>
              <a:t/>
            </a:r>
            <a:br>
              <a:rPr lang="sr-Cyrl-CS" dirty="0" smtClean="0"/>
            </a:br>
            <a:r>
              <a:rPr lang="sr-Cyrl-CS" dirty="0" smtClean="0"/>
              <a:t>	</a:t>
            </a:r>
            <a:r>
              <a:rPr lang="sr-Cyrl-CS" sz="2800" dirty="0" smtClean="0"/>
              <a:t>2. реални -</a:t>
            </a:r>
            <a:r>
              <a:rPr lang="vi-VN" sz="2800" dirty="0" smtClean="0"/>
              <a:t> </a:t>
            </a:r>
            <a:r>
              <a:rPr lang="sr-Cyrl-CS" sz="2800" dirty="0" smtClean="0"/>
              <a:t>страх</a:t>
            </a:r>
            <a:r>
              <a:rPr lang="vi-VN" sz="2800" dirty="0" smtClean="0"/>
              <a:t> </a:t>
            </a:r>
            <a:r>
              <a:rPr lang="sr-Cyrl-CS" sz="2800" dirty="0" smtClean="0"/>
              <a:t>слабијег</a:t>
            </a:r>
            <a:r>
              <a:rPr lang="vi-VN" sz="2800" dirty="0" smtClean="0"/>
              <a:t> </a:t>
            </a:r>
            <a:r>
              <a:rPr lang="sr-Cyrl-CS" sz="2800" dirty="0" smtClean="0"/>
              <a:t>интензитета</a:t>
            </a:r>
            <a:r>
              <a:rPr lang="vi-VN" sz="2800" dirty="0" smtClean="0"/>
              <a:t> </a:t>
            </a:r>
            <a:r>
              <a:rPr lang="sr-Cyrl-CS" sz="2800" dirty="0" smtClean="0"/>
              <a:t>који има</a:t>
            </a:r>
            <a:r>
              <a:rPr lang="vi-VN" sz="2800" dirty="0" smtClean="0"/>
              <a:t> </a:t>
            </a:r>
            <a:r>
              <a:rPr lang="sr-Cyrl-CS" sz="2800" dirty="0" smtClean="0"/>
              <a:t>адаптивну</a:t>
            </a:r>
            <a:r>
              <a:rPr lang="vi-VN" sz="2800" dirty="0" smtClean="0"/>
              <a:t> </a:t>
            </a:r>
            <a:r>
              <a:rPr lang="sr-Cyrl-CS" sz="2800" dirty="0" smtClean="0"/>
              <a:t>функцију</a:t>
            </a:r>
            <a:r>
              <a:rPr lang="vi-VN" sz="2800" dirty="0" smtClean="0"/>
              <a:t>, </a:t>
            </a:r>
            <a:r>
              <a:rPr lang="sr-Cyrl-CS" sz="2800" dirty="0" smtClean="0"/>
              <a:t>повећава</a:t>
            </a:r>
            <a:r>
              <a:rPr lang="vi-VN" sz="2800" dirty="0" smtClean="0"/>
              <a:t> </a:t>
            </a:r>
            <a:r>
              <a:rPr lang="sr-Cyrl-CS" sz="2800" dirty="0" smtClean="0"/>
              <a:t>опрез</a:t>
            </a:r>
            <a:r>
              <a:rPr lang="vi-VN" sz="2800" dirty="0" smtClean="0"/>
              <a:t> </a:t>
            </a:r>
            <a:r>
              <a:rPr lang="sr-Cyrl-CS" sz="2800" dirty="0" smtClean="0"/>
              <a:t>и</a:t>
            </a:r>
            <a:r>
              <a:rPr lang="vi-VN" sz="2800" dirty="0" smtClean="0"/>
              <a:t> </a:t>
            </a:r>
            <a:r>
              <a:rPr lang="sr-Cyrl-CS" sz="2800" dirty="0" smtClean="0"/>
              <a:t>осигурава</a:t>
            </a:r>
            <a:r>
              <a:rPr lang="vi-VN" sz="2800" dirty="0" smtClean="0"/>
              <a:t> </a:t>
            </a:r>
            <a:r>
              <a:rPr lang="sr-Cyrl-CS" sz="2800" dirty="0" smtClean="0"/>
              <a:t>заштитне</a:t>
            </a:r>
            <a:r>
              <a:rPr lang="vi-VN" sz="2800" dirty="0" smtClean="0"/>
              <a:t> </a:t>
            </a:r>
            <a:r>
              <a:rPr lang="sr-Cyrl-CS" sz="2800" dirty="0" smtClean="0"/>
              <a:t>механизме</a:t>
            </a:r>
            <a:r>
              <a:rPr lang="vi-VN" sz="2800" dirty="0" smtClean="0"/>
              <a:t> </a:t>
            </a:r>
            <a:r>
              <a:rPr lang="sr-Cyrl-CS" sz="2800" dirty="0" smtClean="0"/>
              <a:t>значајне</a:t>
            </a:r>
            <a:r>
              <a:rPr lang="vi-VN" sz="2800" dirty="0" smtClean="0"/>
              <a:t> </a:t>
            </a:r>
            <a:r>
              <a:rPr lang="sr-Cyrl-CS" sz="2800" dirty="0" smtClean="0"/>
              <a:t>за</a:t>
            </a:r>
            <a:r>
              <a:rPr lang="vi-VN" sz="2800" dirty="0" smtClean="0"/>
              <a:t> </a:t>
            </a:r>
            <a:r>
              <a:rPr lang="sr-Cyrl-CS" sz="2800" dirty="0" smtClean="0"/>
              <a:t>опстанак</a:t>
            </a:r>
            <a:r>
              <a:rPr lang="vi-VN" sz="2800" dirty="0" smtClean="0"/>
              <a:t>.</a:t>
            </a:r>
          </a:p>
          <a:p>
            <a:pPr marL="274320" indent="-274320" fontAlgn="auto">
              <a:spcAft>
                <a:spcPts val="0"/>
              </a:spcAft>
              <a:buFont typeface="Wingdings 2"/>
              <a:buNone/>
              <a:defRPr/>
            </a:pPr>
            <a:r>
              <a:rPr lang="sr-Cyrl-CS" sz="2800" dirty="0" smtClean="0"/>
              <a:t>		3. неуротични (интензиван</a:t>
            </a:r>
            <a:r>
              <a:rPr lang="vi-VN" sz="2800" dirty="0" smtClean="0"/>
              <a:t> </a:t>
            </a:r>
            <a:r>
              <a:rPr lang="sr-Cyrl-CS" sz="2800" dirty="0" smtClean="0"/>
              <a:t>и</a:t>
            </a:r>
            <a:r>
              <a:rPr lang="vi-VN" sz="2800" dirty="0" smtClean="0"/>
              <a:t> </a:t>
            </a:r>
            <a:r>
              <a:rPr lang="sr-Cyrl-CS" sz="2800" dirty="0" smtClean="0"/>
              <a:t>нереалан</a:t>
            </a:r>
            <a:r>
              <a:rPr lang="vi-VN" sz="2800" dirty="0" smtClean="0"/>
              <a:t> </a:t>
            </a:r>
            <a:r>
              <a:rPr lang="sr-Cyrl-CS" sz="2800" dirty="0" smtClean="0"/>
              <a:t>страх, </a:t>
            </a:r>
            <a:r>
              <a:rPr lang="ru-RU" sz="2800" dirty="0"/>
              <a:t>везују за високо</a:t>
            </a:r>
            <a:r>
              <a:rPr lang="ru-RU" sz="2800" dirty="0" smtClean="0"/>
              <a:t>стресне </a:t>
            </a:r>
            <a:r>
              <a:rPr lang="ru-RU" sz="2800" dirty="0"/>
              <a:t>и трауматске доживљаје</a:t>
            </a:r>
            <a:r>
              <a:rPr lang="en-US" sz="2800" dirty="0"/>
              <a:t> (Eger &amp; </a:t>
            </a:r>
            <a:r>
              <a:rPr lang="en-US" sz="2800" dirty="0" err="1"/>
              <a:t>Angold</a:t>
            </a:r>
            <a:r>
              <a:rPr lang="en-US" sz="2800" dirty="0"/>
              <a:t>, 2006</a:t>
            </a:r>
            <a:r>
              <a:rPr lang="en-US" sz="2800" dirty="0" smtClean="0"/>
              <a:t>)</a:t>
            </a:r>
            <a:r>
              <a:rPr lang="sr-Cyrl-RS" sz="2800" dirty="0" smtClean="0"/>
              <a:t>,</a:t>
            </a:r>
            <a:r>
              <a:rPr lang="sr-Cyrl-CS" sz="2800" dirty="0" smtClean="0"/>
              <a:t>нарушава</a:t>
            </a:r>
            <a:r>
              <a:rPr lang="vi-VN" sz="2800" dirty="0" smtClean="0"/>
              <a:t> </a:t>
            </a:r>
            <a:r>
              <a:rPr lang="sr-Cyrl-CS" sz="2800" dirty="0" smtClean="0"/>
              <a:t>прилагођавање</a:t>
            </a:r>
            <a:r>
              <a:rPr lang="vi-VN" sz="2800" dirty="0" smtClean="0"/>
              <a:t> </a:t>
            </a:r>
            <a:r>
              <a:rPr lang="sr-Cyrl-CS" sz="2800" dirty="0" smtClean="0"/>
              <a:t>и</a:t>
            </a:r>
            <a:r>
              <a:rPr lang="vi-VN" sz="2800" dirty="0" smtClean="0"/>
              <a:t> </a:t>
            </a:r>
            <a:r>
              <a:rPr lang="sr-Cyrl-CS" sz="2800" dirty="0" smtClean="0"/>
              <a:t>често</a:t>
            </a:r>
            <a:r>
              <a:rPr lang="vi-VN" sz="2800" dirty="0" smtClean="0"/>
              <a:t> </a:t>
            </a:r>
            <a:r>
              <a:rPr lang="sr-Cyrl-CS" sz="2800" dirty="0" smtClean="0"/>
              <a:t>захтева</a:t>
            </a:r>
            <a:r>
              <a:rPr lang="vi-VN" sz="2800" dirty="0" smtClean="0"/>
              <a:t> </a:t>
            </a:r>
            <a:r>
              <a:rPr lang="sr-Cyrl-CS" sz="2800" dirty="0" smtClean="0"/>
              <a:t>псих</a:t>
            </a:r>
            <a:r>
              <a:rPr lang="sr-Cyrl-RS" sz="2800" dirty="0" smtClean="0"/>
              <a:t>олошки</a:t>
            </a:r>
            <a:r>
              <a:rPr lang="vi-VN" sz="2800" dirty="0" smtClean="0"/>
              <a:t> </a:t>
            </a:r>
            <a:r>
              <a:rPr lang="sr-Cyrl-CS" sz="2800" dirty="0" smtClean="0"/>
              <a:t>третман</a:t>
            </a:r>
            <a:r>
              <a:rPr lang="sr-Cyrl-RS" sz="2800" dirty="0" smtClean="0"/>
              <a:t>;</a:t>
            </a:r>
            <a:r>
              <a:rPr lang="sr-Cyrl-CS" sz="2800" dirty="0" smtClean="0"/>
              <a:t>).</a:t>
            </a:r>
            <a:r>
              <a:rPr lang="sr-Cyrl-CS" dirty="0" smtClean="0"/>
              <a:t/>
            </a:r>
            <a:br>
              <a:rPr lang="sr-Cyrl-CS" dirty="0" smtClean="0"/>
            </a:br>
            <a:endParaRPr lang="sr-Cyrl-CS" dirty="0" smtClean="0"/>
          </a:p>
          <a:p>
            <a:pPr marL="274320" indent="-274320" fontAlgn="auto">
              <a:spcAft>
                <a:spcPts val="0"/>
              </a:spcAft>
              <a:buFont typeface="Wingdings 2"/>
              <a:buNone/>
              <a:defRPr/>
            </a:pPr>
            <a:endParaRPr lang="sr-Cyrl-CS" dirty="0" smtClean="0"/>
          </a:p>
          <a:p>
            <a:pPr marL="0" indent="0" fontAlgn="auto">
              <a:spcAft>
                <a:spcPts val="0"/>
              </a:spcAft>
              <a:buFont typeface="Wingdings 2" pitchFamily="18" charset="2"/>
              <a:buNone/>
              <a:defRPr/>
            </a:pPr>
            <a:r>
              <a:rPr lang="sr-Cyrl-CS" dirty="0" smtClean="0"/>
              <a:t/>
            </a:r>
            <a:br>
              <a:rPr lang="sr-Cyrl-CS" dirty="0" smtClean="0"/>
            </a:br>
            <a:endParaRPr lang="sr-Cyrl-CS" dirty="0" smtClean="0"/>
          </a:p>
          <a:p>
            <a:pPr marL="0" indent="0" fontAlgn="auto">
              <a:spcAft>
                <a:spcPts val="0"/>
              </a:spcAft>
              <a:buFont typeface="Wingdings 2" pitchFamily="18" charset="2"/>
              <a:buNone/>
              <a:defRPr/>
            </a:pPr>
            <a:endParaRPr lang="sr-Cyrl-CS" dirty="0" smtClean="0"/>
          </a:p>
          <a:p>
            <a:pPr marL="0" indent="0" fontAlgn="auto">
              <a:spcAft>
                <a:spcPts val="0"/>
              </a:spcAft>
              <a:buFont typeface="Wingdings 2" pitchFamily="18" charset="2"/>
              <a:buNone/>
              <a:defRPr/>
            </a:pPr>
            <a:endParaRPr lang="sr-Cyrl-CS" dirty="0" smtClean="0"/>
          </a:p>
          <a:p>
            <a:pPr marL="274320" indent="-274320" fontAlgn="auto">
              <a:spcAft>
                <a:spcPts val="0"/>
              </a:spcAft>
              <a:buFont typeface="Wingdings 2"/>
              <a:buChar char=""/>
              <a:defRPr/>
            </a:pPr>
            <a:endParaRPr lang="en-US" dirty="0" smtClean="0"/>
          </a:p>
        </p:txBody>
      </p:sp>
    </p:spTree>
    <p:extLst>
      <p:ext uri="{BB962C8B-B14F-4D97-AF65-F5344CB8AC3E}">
        <p14:creationId xmlns:p14="http://schemas.microsoft.com/office/powerpoint/2010/main" val="2114813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sr-Cyrl-RS" sz="2700" dirty="0" smtClean="0"/>
              <a:t>Развојни </a:t>
            </a:r>
            <a:r>
              <a:rPr lang="sr-Cyrl-RS" sz="2700" dirty="0"/>
              <a:t>страхови </a:t>
            </a:r>
            <a:r>
              <a:rPr lang="sr-Cyrl-RS" sz="3200" dirty="0"/>
              <a:t>–</a:t>
            </a:r>
            <a:r>
              <a:rPr lang="sr-Cyrl-RS" dirty="0"/>
              <a:t> </a:t>
            </a:r>
            <a:r>
              <a:rPr lang="sr-Cyrl-RS" sz="3600" dirty="0"/>
              <a:t>(</a:t>
            </a:r>
            <a:r>
              <a:rPr lang="en-US" sz="3600" dirty="0"/>
              <a:t>II</a:t>
            </a:r>
            <a:r>
              <a:rPr lang="sr-Cyrl-RS" sz="3600" dirty="0"/>
              <a:t>) Страх од </a:t>
            </a:r>
            <a:r>
              <a:rPr lang="sr-Cyrl-RS" sz="3600" dirty="0" smtClean="0"/>
              <a:t>повређивања</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sr-Cyrl-RS" dirty="0" smtClean="0"/>
              <a:t>f. </a:t>
            </a:r>
            <a:r>
              <a:rPr lang="sr-Cyrl-RS" dirty="0" smtClean="0">
                <a:solidFill>
                  <a:srgbClr val="0000FF"/>
                </a:solidFill>
              </a:rPr>
              <a:t>Страх </a:t>
            </a:r>
            <a:r>
              <a:rPr lang="sr-Cyrl-RS" dirty="0">
                <a:solidFill>
                  <a:srgbClr val="0000FF"/>
                </a:solidFill>
              </a:rPr>
              <a:t>од </a:t>
            </a:r>
            <a:r>
              <a:rPr lang="sr-Cyrl-RS" dirty="0" smtClean="0">
                <a:solidFill>
                  <a:srgbClr val="0000FF"/>
                </a:solidFill>
              </a:rPr>
              <a:t>мрака </a:t>
            </a:r>
            <a:r>
              <a:rPr lang="sr-Cyrl-RS" dirty="0" smtClean="0"/>
              <a:t>– јавља се у </a:t>
            </a:r>
            <a:r>
              <a:rPr lang="sr-Cyrl-RS" dirty="0"/>
              <a:t>току 3. године </a:t>
            </a:r>
            <a:r>
              <a:rPr lang="sr-Cyrl-RS" dirty="0" smtClean="0"/>
              <a:t>(</a:t>
            </a:r>
            <a:r>
              <a:rPr lang="sr-Cyrl-RS" dirty="0"/>
              <a:t>рано се </a:t>
            </a:r>
            <a:r>
              <a:rPr lang="sr-Cyrl-RS" dirty="0" smtClean="0"/>
              <a:t>јавља, дуго траје, његови трагови су видљиви </a:t>
            </a:r>
            <a:r>
              <a:rPr lang="sr-Cyrl-RS" dirty="0"/>
              <a:t>током читавог </a:t>
            </a:r>
            <a:r>
              <a:rPr lang="sr-Cyrl-RS" dirty="0" smtClean="0"/>
              <a:t>детињства, </a:t>
            </a:r>
            <a:r>
              <a:rPr lang="sr-Cyrl-RS" dirty="0"/>
              <a:t>па и </a:t>
            </a:r>
            <a:r>
              <a:rPr lang="sr-Cyrl-RS" dirty="0" smtClean="0"/>
              <a:t>касније – генетске основе).</a:t>
            </a:r>
            <a:endParaRPr lang="sr-Cyrl-RS" dirty="0"/>
          </a:p>
          <a:p>
            <a:pPr marL="0" indent="0">
              <a:buNone/>
            </a:pPr>
            <a:r>
              <a:rPr lang="sr-Cyrl-RS" dirty="0" smtClean="0"/>
              <a:t/>
            </a:r>
            <a:br>
              <a:rPr lang="sr-Cyrl-RS" dirty="0" smtClean="0"/>
            </a:br>
            <a:r>
              <a:rPr lang="sr-Cyrl-RS" dirty="0" smtClean="0"/>
              <a:t>Код млађе </a:t>
            </a:r>
            <a:r>
              <a:rPr lang="sr-Cyrl-RS" dirty="0"/>
              <a:t>деце је повезан са другим страховима: од лопова, </a:t>
            </a:r>
            <a:r>
              <a:rPr lang="sr-Cyrl-RS" dirty="0" smtClean="0"/>
              <a:t>фантома; </a:t>
            </a:r>
            <a:r>
              <a:rPr lang="sr-Cyrl-RS" dirty="0"/>
              <a:t>старија деца га могу осетити као несигурност, страх од непознатог.</a:t>
            </a:r>
          </a:p>
          <a:p>
            <a:endParaRPr lang="en-US" dirty="0"/>
          </a:p>
        </p:txBody>
      </p:sp>
    </p:spTree>
    <p:extLst>
      <p:ext uri="{BB962C8B-B14F-4D97-AF65-F5344CB8AC3E}">
        <p14:creationId xmlns:p14="http://schemas.microsoft.com/office/powerpoint/2010/main" val="275582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Пример </a:t>
            </a:r>
            <a:endParaRPr lang="en-US" dirty="0"/>
          </a:p>
        </p:txBody>
      </p:sp>
      <p:sp>
        <p:nvSpPr>
          <p:cNvPr id="3" name="Content Placeholder 2"/>
          <p:cNvSpPr>
            <a:spLocks noGrp="1"/>
          </p:cNvSpPr>
          <p:nvPr>
            <p:ph idx="1"/>
          </p:nvPr>
        </p:nvSpPr>
        <p:spPr/>
        <p:txBody>
          <a:bodyPr>
            <a:normAutofit fontScale="77500" lnSpcReduction="20000"/>
          </a:bodyPr>
          <a:lstStyle/>
          <a:p>
            <a:r>
              <a:rPr lang="sr-Cyrl-RS" dirty="0" smtClean="0"/>
              <a:t>На пример, </a:t>
            </a:r>
            <a:r>
              <a:rPr lang="ru-RU" dirty="0"/>
              <a:t>ваше 4годишње дете изненада почиње да се плаши одласка у кревет тако што инсистира да се испод њеног кревета налазе монструми. </a:t>
            </a:r>
            <a:endParaRPr lang="ru-RU" dirty="0" smtClean="0"/>
          </a:p>
          <a:p>
            <a:endParaRPr lang="ru-RU" dirty="0"/>
          </a:p>
          <a:p>
            <a:r>
              <a:rPr lang="ru-RU" dirty="0"/>
              <a:t>Упркос вашим разуверавањима, она наставља да верује да су ове креатуре стварне и да је могу повредити. Она одбија да иде у кревет само. Када јој кажете да монструма нема у кући, она инсистира на томе да су били прошле ноћи. </a:t>
            </a:r>
            <a:endParaRPr lang="ru-RU" dirty="0" smtClean="0"/>
          </a:p>
          <a:p>
            <a:endParaRPr lang="ru-RU" dirty="0"/>
          </a:p>
          <a:p>
            <a:r>
              <a:rPr lang="ru-RU" dirty="0"/>
              <a:t>Отићиће у кревет једино ако у </a:t>
            </a:r>
            <a:r>
              <a:rPr lang="ru-RU" dirty="0" smtClean="0"/>
              <a:t>соби </a:t>
            </a:r>
            <a:r>
              <a:rPr lang="ru-RU" dirty="0"/>
              <a:t>останете поред ње.  Ви невољно седате на столицу поред њеног кревета док не заспи</a:t>
            </a:r>
          </a:p>
          <a:p>
            <a:endParaRPr lang="en-US" dirty="0"/>
          </a:p>
        </p:txBody>
      </p:sp>
    </p:spTree>
    <p:extLst>
      <p:ext uri="{BB962C8B-B14F-4D97-AF65-F5344CB8AC3E}">
        <p14:creationId xmlns:p14="http://schemas.microsoft.com/office/powerpoint/2010/main" val="2628053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sr-Cyrl-RS" sz="2400" dirty="0" smtClean="0"/>
              <a:t>Један од видова страха од повређивања:</a:t>
            </a:r>
            <a:br>
              <a:rPr lang="sr-Cyrl-RS" sz="2400" dirty="0" smtClean="0"/>
            </a:br>
            <a:r>
              <a:rPr lang="sr-Cyrl-RS" sz="2400" dirty="0" smtClean="0"/>
              <a:t>Страх </a:t>
            </a:r>
            <a:r>
              <a:rPr lang="sr-Cyrl-RS" sz="2400" dirty="0"/>
              <a:t>од </a:t>
            </a:r>
            <a:r>
              <a:rPr lang="sr-Cyrl-RS" sz="2400" dirty="0" smtClean="0"/>
              <a:t>природних  </a:t>
            </a:r>
            <a:r>
              <a:rPr lang="sr-Cyrl-RS" sz="2400" dirty="0"/>
              <a:t>разлике између дечака и девојчица</a:t>
            </a:r>
            <a:endParaRPr lang="en-US"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29400" y="1371600"/>
            <a:ext cx="2162175" cy="340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6286" y="1371600"/>
            <a:ext cx="6356035" cy="5632311"/>
          </a:xfrm>
          <a:prstGeom prst="rect">
            <a:avLst/>
          </a:prstGeom>
          <a:noFill/>
        </p:spPr>
        <p:txBody>
          <a:bodyPr wrap="none" rtlCol="0">
            <a:spAutoFit/>
          </a:bodyPr>
          <a:lstStyle/>
          <a:p>
            <a:r>
              <a:rPr lang="sr-Cyrl-RS" dirty="0"/>
              <a:t>Деца у 3. </a:t>
            </a:r>
            <a:r>
              <a:rPr lang="sr-Cyrl-RS" dirty="0" smtClean="0"/>
              <a:t>и </a:t>
            </a:r>
            <a:r>
              <a:rPr lang="sr-Cyrl-RS" dirty="0"/>
              <a:t>4. </a:t>
            </a:r>
            <a:r>
              <a:rPr lang="sr-Cyrl-RS" dirty="0" smtClean="0"/>
              <a:t>години </a:t>
            </a:r>
            <a:r>
              <a:rPr lang="sr-Cyrl-RS" dirty="0"/>
              <a:t>показују своју љубав физички, припијају </a:t>
            </a:r>
            <a:endParaRPr lang="sr-Cyrl-RS" dirty="0" smtClean="0"/>
          </a:p>
          <a:p>
            <a:r>
              <a:rPr lang="sr-Cyrl-RS" dirty="0" smtClean="0"/>
              <a:t>се </a:t>
            </a:r>
            <a:r>
              <a:rPr lang="sr-Cyrl-RS" dirty="0"/>
              <a:t>уз одрасле особе које воле и ослањају се на њих. </a:t>
            </a:r>
            <a:endParaRPr lang="sr-Cyrl-RS" dirty="0" smtClean="0"/>
          </a:p>
          <a:p>
            <a:r>
              <a:rPr lang="sr-Cyrl-RS" dirty="0" smtClean="0"/>
              <a:t>Интересују </a:t>
            </a:r>
            <a:r>
              <a:rPr lang="sr-Cyrl-RS" dirty="0"/>
              <a:t>се за своје и туђе тело, понекад имају жељу да </a:t>
            </a:r>
            <a:endParaRPr lang="sr-Cyrl-RS" dirty="0" smtClean="0"/>
          </a:p>
          <a:p>
            <a:r>
              <a:rPr lang="sr-Cyrl-RS" dirty="0" smtClean="0"/>
              <a:t>посматрају </a:t>
            </a:r>
            <a:r>
              <a:rPr lang="sr-Cyrl-RS" dirty="0"/>
              <a:t>или додирују једноо друго, омиљна игра лекара</a:t>
            </a:r>
            <a:r>
              <a:rPr lang="sr-Cyrl-RS" dirty="0" smtClean="0"/>
              <a:t>.</a:t>
            </a:r>
          </a:p>
          <a:p>
            <a:endParaRPr lang="sr-Cyrl-RS" dirty="0"/>
          </a:p>
          <a:p>
            <a:r>
              <a:rPr lang="sr-Cyrl-RS" dirty="0"/>
              <a:t>При крају прве године деца откривају своје полне органе и на </a:t>
            </a:r>
            <a:endParaRPr lang="sr-Cyrl-RS" dirty="0" smtClean="0"/>
          </a:p>
          <a:p>
            <a:r>
              <a:rPr lang="sr-Cyrl-RS" dirty="0" smtClean="0"/>
              <a:t>исти </a:t>
            </a:r>
            <a:r>
              <a:rPr lang="sr-Cyrl-RS" dirty="0"/>
              <a:t>начин на који откривају прсте на рукама и ногама и исто </a:t>
            </a:r>
            <a:endParaRPr lang="sr-Cyrl-RS" dirty="0" smtClean="0"/>
          </a:p>
          <a:p>
            <a:r>
              <a:rPr lang="sr-Cyrl-RS" dirty="0" smtClean="0"/>
              <a:t>се </a:t>
            </a:r>
            <a:r>
              <a:rPr lang="sr-Cyrl-RS" dirty="0"/>
              <a:t>односе према њима. </a:t>
            </a:r>
            <a:endParaRPr lang="sr-Cyrl-RS" dirty="0" smtClean="0"/>
          </a:p>
          <a:p>
            <a:endParaRPr lang="sr-Cyrl-RS" dirty="0"/>
          </a:p>
          <a:p>
            <a:r>
              <a:rPr lang="sr-Cyrl-RS" dirty="0" smtClean="0"/>
              <a:t>Нека </a:t>
            </a:r>
            <a:r>
              <a:rPr lang="sr-Cyrl-RS" dirty="0"/>
              <a:t>деца се играју својим органима </a:t>
            </a:r>
            <a:r>
              <a:rPr lang="sr-Cyrl-RS" dirty="0" smtClean="0"/>
              <a:t>јер </a:t>
            </a:r>
            <a:r>
              <a:rPr lang="sr-Cyrl-RS" dirty="0"/>
              <a:t>су забринути </a:t>
            </a:r>
            <a:endParaRPr lang="sr-Cyrl-RS" dirty="0" smtClean="0"/>
          </a:p>
          <a:p>
            <a:r>
              <a:rPr lang="sr-Cyrl-RS" dirty="0" smtClean="0"/>
              <a:t>открићем </a:t>
            </a:r>
            <a:r>
              <a:rPr lang="sr-Cyrl-RS" dirty="0"/>
              <a:t>да дечаци и девојчице нису исто грађени</a:t>
            </a:r>
            <a:r>
              <a:rPr lang="sr-Cyrl-RS" dirty="0" smtClean="0"/>
              <a:t>.</a:t>
            </a:r>
          </a:p>
          <a:p>
            <a:r>
              <a:rPr lang="sr-Cyrl-RS" dirty="0" smtClean="0"/>
              <a:t>Неки </a:t>
            </a:r>
            <a:r>
              <a:rPr lang="sr-Cyrl-RS" dirty="0"/>
              <a:t>родитељи кажу деци да ће се тако </a:t>
            </a:r>
            <a:r>
              <a:rPr lang="sr-Cyrl-RS" dirty="0" smtClean="0"/>
              <a:t>повредити.</a:t>
            </a:r>
          </a:p>
          <a:p>
            <a:endParaRPr lang="sr-Cyrl-RS" dirty="0"/>
          </a:p>
          <a:p>
            <a:r>
              <a:rPr lang="sr-Cyrl-RS" dirty="0"/>
              <a:t>За децу су то питања везана са радозналошћу, а код нас </a:t>
            </a:r>
            <a:endParaRPr lang="sr-Cyrl-RS" dirty="0" smtClean="0"/>
          </a:p>
          <a:p>
            <a:r>
              <a:rPr lang="sr-Cyrl-RS" dirty="0" smtClean="0"/>
              <a:t>са </a:t>
            </a:r>
            <a:r>
              <a:rPr lang="sr-Cyrl-RS" dirty="0"/>
              <a:t>емоцијама и нелагодношћу...</a:t>
            </a:r>
            <a:endParaRPr lang="en-US" dirty="0"/>
          </a:p>
          <a:p>
            <a:endParaRPr lang="en-US" dirty="0"/>
          </a:p>
          <a:p>
            <a:endParaRPr lang="sr-Cyrl-RS" dirty="0" smtClean="0"/>
          </a:p>
          <a:p>
            <a:endParaRPr lang="sr-Cyrl-RS" dirty="0"/>
          </a:p>
          <a:p>
            <a:endParaRPr lang="en-US" dirty="0"/>
          </a:p>
          <a:p>
            <a:endParaRPr lang="en-US" dirty="0"/>
          </a:p>
        </p:txBody>
      </p:sp>
    </p:spTree>
    <p:extLst>
      <p:ext uri="{BB962C8B-B14F-4D97-AF65-F5344CB8AC3E}">
        <p14:creationId xmlns:p14="http://schemas.microsoft.com/office/powerpoint/2010/main" val="23174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sr-Cyrl-RS" sz="2400" dirty="0"/>
              <a:t>Развојни страхови –  (</a:t>
            </a:r>
            <a:r>
              <a:rPr lang="en-US" sz="2400" dirty="0"/>
              <a:t>III</a:t>
            </a:r>
            <a:r>
              <a:rPr lang="sr-Cyrl-RS" sz="2400" dirty="0"/>
              <a:t>) </a:t>
            </a:r>
            <a:r>
              <a:rPr lang="sr-Cyrl-RS" sz="2400" dirty="0">
                <a:solidFill>
                  <a:srgbClr val="0000FF"/>
                </a:solidFill>
              </a:rPr>
              <a:t>Страх од нестајања и смрти</a:t>
            </a:r>
            <a:endParaRPr lang="en-US" sz="2400" dirty="0"/>
          </a:p>
        </p:txBody>
      </p:sp>
      <p:sp>
        <p:nvSpPr>
          <p:cNvPr id="3" name="Content Placeholder 2"/>
          <p:cNvSpPr>
            <a:spLocks noGrp="1"/>
          </p:cNvSpPr>
          <p:nvPr>
            <p:ph idx="1"/>
          </p:nvPr>
        </p:nvSpPr>
        <p:spPr/>
        <p:txBody>
          <a:bodyPr>
            <a:normAutofit fontScale="77500" lnSpcReduction="20000"/>
          </a:bodyPr>
          <a:lstStyle/>
          <a:p>
            <a:r>
              <a:rPr lang="ru-RU" dirty="0" smtClean="0"/>
              <a:t>Деца предшколског </a:t>
            </a:r>
            <a:r>
              <a:rPr lang="ru-RU" dirty="0"/>
              <a:t>узраста не разуме биолошке основе смрти. Они верују да је смрт другачији облик живота, нешто као продужено спавање. У том добу, деца верују да само стари и болесни људи умиру. </a:t>
            </a:r>
            <a:r>
              <a:rPr lang="ru-RU" dirty="0" smtClean="0"/>
              <a:t>Деца такође </a:t>
            </a:r>
            <a:r>
              <a:rPr lang="ru-RU" dirty="0"/>
              <a:t>мисле да мртви људи осећају глад, да им је потребан ваздух и да још увек могу видети, чути или сањати. Да би стекло зрело биолошко разумевање смрти, дете мора да има претходно знање о неколико кључних чињеница везаних за смрт.</a:t>
            </a:r>
          </a:p>
          <a:p>
            <a:r>
              <a:rPr lang="ru-RU" dirty="0" smtClean="0"/>
              <a:t>Почетком школског узраста, </a:t>
            </a:r>
            <a:r>
              <a:rPr lang="ru-RU" dirty="0"/>
              <a:t>деца постепено почињу да разумевају да је смрт универзална, неизбежна и неповратна, да прати пад телесних функција и води до престанка свих физичких и менталних процеса. </a:t>
            </a:r>
          </a:p>
          <a:p>
            <a:endParaRPr lang="en-US" dirty="0"/>
          </a:p>
        </p:txBody>
      </p:sp>
    </p:spTree>
    <p:extLst>
      <p:ext uri="{BB962C8B-B14F-4D97-AF65-F5344CB8AC3E}">
        <p14:creationId xmlns:p14="http://schemas.microsoft.com/office/powerpoint/2010/main" val="448686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sr-Cyrl-RS" sz="2400" dirty="0"/>
              <a:t>Развојни страхови –  (</a:t>
            </a:r>
            <a:r>
              <a:rPr lang="en-US" sz="2400" dirty="0" smtClean="0"/>
              <a:t>II</a:t>
            </a:r>
            <a:r>
              <a:rPr lang="en-US" sz="2400" dirty="0"/>
              <a:t>I</a:t>
            </a:r>
            <a:r>
              <a:rPr lang="sr-Cyrl-RS" sz="2400" dirty="0" smtClean="0"/>
              <a:t>) </a:t>
            </a:r>
            <a:r>
              <a:rPr lang="sr-Cyrl-RS" sz="2400" dirty="0" smtClean="0">
                <a:solidFill>
                  <a:srgbClr val="0000FF"/>
                </a:solidFill>
              </a:rPr>
              <a:t>Страх од нестајања </a:t>
            </a:r>
            <a:r>
              <a:rPr lang="sr-Cyrl-RS" sz="2400" dirty="0">
                <a:solidFill>
                  <a:srgbClr val="0000FF"/>
                </a:solidFill>
              </a:rPr>
              <a:t>и </a:t>
            </a:r>
            <a:r>
              <a:rPr lang="sr-Cyrl-RS" sz="2400" dirty="0" smtClean="0">
                <a:solidFill>
                  <a:srgbClr val="0000FF"/>
                </a:solidFill>
              </a:rPr>
              <a:t>смрти</a:t>
            </a:r>
            <a:endParaRPr lang="en-US" sz="2400"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pPr marL="0" indent="0">
              <a:buNone/>
            </a:pPr>
            <a:r>
              <a:rPr lang="sr-Cyrl-RS" sz="2400" dirty="0"/>
              <a:t>С</a:t>
            </a:r>
            <a:r>
              <a:rPr lang="sr-Cyrl-RS" sz="2400" dirty="0" smtClean="0"/>
              <a:t>а 4, 5, па чак и 6 година дете још увек види живот у коме рођење може да дође након смрти, нова младост, после старости. </a:t>
            </a:r>
          </a:p>
          <a:p>
            <a:pPr marL="0" indent="0">
              <a:buNone/>
            </a:pPr>
            <a:endParaRPr lang="sr-Cyrl-RS" sz="2400" dirty="0"/>
          </a:p>
          <a:p>
            <a:r>
              <a:rPr lang="ru-RU" sz="2400" dirty="0" smtClean="0"/>
              <a:t>немојте </a:t>
            </a:r>
            <a:r>
              <a:rPr lang="ru-RU" sz="2400" dirty="0"/>
              <a:t>да игноришете дечија питања или да покушавате да промените </a:t>
            </a:r>
            <a:r>
              <a:rPr lang="ru-RU" sz="2400" dirty="0" smtClean="0"/>
              <a:t>тему (</a:t>
            </a:r>
            <a:r>
              <a:rPr lang="ru-RU" sz="2000" dirty="0"/>
              <a:t>за већину родитеља разговор са дететом о феномену смрти је табу тема</a:t>
            </a:r>
            <a:r>
              <a:rPr lang="ru-RU" sz="2400" dirty="0" smtClean="0"/>
              <a:t>). </a:t>
            </a:r>
          </a:p>
          <a:p>
            <a:pPr fontAlgn="base"/>
            <a:r>
              <a:rPr lang="ru-RU" sz="2400" dirty="0" smtClean="0"/>
              <a:t>пажљиво </a:t>
            </a:r>
            <a:r>
              <a:rPr lang="ru-RU" sz="2400" dirty="0"/>
              <a:t>слушајте и анализирајте шта деца питају или кажу о смрти, јер ће вам то омогућити да процените њихова осећања и ниво разумевања, и на тај начин да дате одговарајуће објашњење.</a:t>
            </a:r>
          </a:p>
          <a:p>
            <a:pPr fontAlgn="base"/>
            <a:r>
              <a:rPr lang="ru-RU" sz="2400" dirty="0" smtClean="0"/>
              <a:t>поједностављен </a:t>
            </a:r>
            <a:r>
              <a:rPr lang="ru-RU" sz="2400" dirty="0"/>
              <a:t>одговор може бити непотпун и непримерен, а сувише сложено објашњење може довести до конфузије и евентуалне нежељене реакције детета.</a:t>
            </a:r>
          </a:p>
          <a:p>
            <a:pPr marL="0" indent="0" fontAlgn="base">
              <a:buNone/>
            </a:pPr>
            <a:r>
              <a:rPr lang="ru-RU" sz="2400" dirty="0" smtClean="0"/>
              <a:t>(На </a:t>
            </a:r>
            <a:r>
              <a:rPr lang="ru-RU" sz="2400" dirty="0"/>
              <a:t>пример, детаљне информације о томе како је неко умро или шта се дешава са мртвим телом, могу узроковати непотребну бригу и страх, нарочито код млађе деце. Осим тога, за неку децу идеја да преминула особа наставља да нас посматра може бити уверљива, док за другу децу то може бити извор додатне </a:t>
            </a:r>
            <a:r>
              <a:rPr lang="ru-RU" sz="2400" dirty="0" smtClean="0"/>
              <a:t>конфузије).</a:t>
            </a:r>
            <a:endParaRPr lang="ru-RU" sz="2400" dirty="0"/>
          </a:p>
          <a:p>
            <a:pPr fontAlgn="base"/>
            <a:r>
              <a:rPr lang="ru-RU" sz="2400" dirty="0" smtClean="0"/>
              <a:t>треба </a:t>
            </a:r>
            <a:r>
              <a:rPr lang="ru-RU" sz="2400" dirty="0"/>
              <a:t>бити искрен и избегавати двосмисленост. На пример, ако кажемо детету да умрли само „спавају“ то може довести до ситуације да дете поверује да мртви људи могу да се пробуде, што их касније може довести до разочарења.</a:t>
            </a:r>
          </a:p>
        </p:txBody>
      </p:sp>
    </p:spTree>
    <p:extLst>
      <p:ext uri="{BB962C8B-B14F-4D97-AF65-F5344CB8AC3E}">
        <p14:creationId xmlns:p14="http://schemas.microsoft.com/office/powerpoint/2010/main" val="1539689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sr-Cyrl-RS" dirty="0" smtClean="0"/>
              <a:t>Социјални страхови</a:t>
            </a:r>
            <a:endParaRPr lang="en-US" dirty="0"/>
          </a:p>
        </p:txBody>
      </p:sp>
      <p:sp>
        <p:nvSpPr>
          <p:cNvPr id="3" name="Content Placeholder 2"/>
          <p:cNvSpPr>
            <a:spLocks noGrp="1"/>
          </p:cNvSpPr>
          <p:nvPr>
            <p:ph idx="1"/>
          </p:nvPr>
        </p:nvSpPr>
        <p:spPr/>
        <p:txBody>
          <a:bodyPr>
            <a:normAutofit fontScale="77500" lnSpcReduction="20000"/>
          </a:bodyPr>
          <a:lstStyle/>
          <a:p>
            <a:r>
              <a:rPr lang="ru-RU" dirty="0" smtClean="0"/>
              <a:t>Јављају се крајем предшколског, и на почетку </a:t>
            </a:r>
            <a:r>
              <a:rPr lang="ru-RU" dirty="0"/>
              <a:t>школског узраста </a:t>
            </a:r>
            <a:r>
              <a:rPr lang="ru-RU" dirty="0" smtClean="0"/>
              <a:t>забринутост у погледу могућности да буду негативно процењени од стране других, деце или одраслих - </a:t>
            </a:r>
            <a:endParaRPr lang="ru-RU" dirty="0"/>
          </a:p>
          <a:p>
            <a:r>
              <a:rPr lang="ru-RU" dirty="0"/>
              <a:t>да мисли да ће други људи да мисле лоше о њему или да му се смеју</a:t>
            </a:r>
          </a:p>
          <a:p>
            <a:r>
              <a:rPr lang="ru-RU" dirty="0"/>
              <a:t>да </a:t>
            </a:r>
            <a:r>
              <a:rPr lang="ru-RU" dirty="0" smtClean="0"/>
              <a:t>буде </a:t>
            </a:r>
            <a:r>
              <a:rPr lang="ru-RU" dirty="0"/>
              <a:t>стиљиво</a:t>
            </a:r>
          </a:p>
          <a:p>
            <a:r>
              <a:rPr lang="ru-RU" dirty="0"/>
              <a:t>да му буде тешко да се упозна са другом децом </a:t>
            </a:r>
            <a:endParaRPr lang="ru-RU" dirty="0" smtClean="0"/>
          </a:p>
          <a:p>
            <a:r>
              <a:rPr lang="ru-RU" dirty="0" smtClean="0"/>
              <a:t>да </a:t>
            </a:r>
            <a:r>
              <a:rPr lang="ru-RU" dirty="0"/>
              <a:t>избегава друштвене ситуације у којима може бити у центру пажње или да се на било који начин истиче - на пример, да разговара телефоном или да поставља питања или одговара у вртићу или у школи</a:t>
            </a:r>
            <a:endParaRPr lang="en-US" dirty="0"/>
          </a:p>
        </p:txBody>
      </p:sp>
    </p:spTree>
    <p:extLst>
      <p:ext uri="{BB962C8B-B14F-4D97-AF65-F5344CB8AC3E}">
        <p14:creationId xmlns:p14="http://schemas.microsoft.com/office/powerpoint/2010/main" val="1540571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За размишљање...</a:t>
            </a:r>
            <a:endParaRPr lang="en-US" dirty="0"/>
          </a:p>
        </p:txBody>
      </p:sp>
      <p:sp>
        <p:nvSpPr>
          <p:cNvPr id="3" name="Content Placeholder 2"/>
          <p:cNvSpPr>
            <a:spLocks noGrp="1"/>
          </p:cNvSpPr>
          <p:nvPr>
            <p:ph idx="1"/>
          </p:nvPr>
        </p:nvSpPr>
        <p:spPr/>
        <p:txBody>
          <a:bodyPr/>
          <a:lstStyle/>
          <a:p>
            <a:r>
              <a:rPr lang="sr-Cyrl-RS" dirty="0" smtClean="0"/>
              <a:t>Којим развојним страховима се обраћа бајка Ивица и Марица, или Црвенкапа</a:t>
            </a:r>
            <a:r>
              <a:rPr lang="sr-Latn-RS" smtClean="0"/>
              <a:t>?</a:t>
            </a:r>
            <a:r>
              <a:rPr lang="sr-Cyrl-RS" smtClean="0"/>
              <a:t> </a:t>
            </a:r>
            <a:endParaRPr lang="en-US" dirty="0"/>
          </a:p>
        </p:txBody>
      </p:sp>
    </p:spTree>
    <p:extLst>
      <p:ext uri="{BB962C8B-B14F-4D97-AF65-F5344CB8AC3E}">
        <p14:creationId xmlns:p14="http://schemas.microsoft.com/office/powerpoint/2010/main" val="2155274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sr-Cyrl-RS" dirty="0" smtClean="0"/>
              <a:t>Препоруке </a:t>
            </a: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ru-RU" dirty="0"/>
              <a:t>Родитељи и васпитачи су дужни да знају да је дечје страхове неопходно најпре </a:t>
            </a:r>
            <a:r>
              <a:rPr lang="ru-RU" dirty="0" smtClean="0"/>
              <a:t>препознати, </a:t>
            </a:r>
            <a:r>
              <a:rPr lang="ru-RU" dirty="0"/>
              <a:t>а потом прихватити и показати детету разумевање. </a:t>
            </a:r>
            <a:endParaRPr lang="ru-RU" dirty="0" smtClean="0"/>
          </a:p>
          <a:p>
            <a:endParaRPr lang="ru-RU" dirty="0"/>
          </a:p>
          <a:p>
            <a:r>
              <a:rPr lang="ru-RU" dirty="0"/>
              <a:t>Нужно је обезбедити такву атмосферу у којој ће дете имати слободу да изрази свој страх. </a:t>
            </a:r>
            <a:endParaRPr lang="ru-RU" dirty="0" smtClean="0"/>
          </a:p>
          <a:p>
            <a:endParaRPr lang="ru-RU" dirty="0"/>
          </a:p>
          <a:p>
            <a:r>
              <a:rPr lang="ru-RU" dirty="0"/>
              <a:t>Неопходно је заштитити дете од непотребног страховања. </a:t>
            </a:r>
          </a:p>
          <a:p>
            <a:r>
              <a:rPr lang="ru-RU" dirty="0"/>
              <a:t>Неопходно је припремити дете за нове и непознате ситуације. </a:t>
            </a:r>
          </a:p>
          <a:p>
            <a:r>
              <a:rPr lang="ru-RU" dirty="0" smtClean="0"/>
              <a:t>Са </a:t>
            </a:r>
            <a:r>
              <a:rPr lang="ru-RU" dirty="0"/>
              <a:t>дететом је неопходно разговарати о томе чега се боји. </a:t>
            </a:r>
          </a:p>
          <a:p>
            <a:r>
              <a:rPr lang="ru-RU" dirty="0" smtClean="0"/>
              <a:t>Постоје </a:t>
            </a:r>
            <a:r>
              <a:rPr lang="ru-RU" dirty="0"/>
              <a:t>и многе добре технике за изражавање страха кроз игру и ликовне активности. Играње улога, цртање, вајање могу бити добар начин да дете овлада страхом уз помоћ одраслог. </a:t>
            </a:r>
            <a:r>
              <a:rPr lang="ru-RU" dirty="0" smtClean="0"/>
              <a:t>(нпр.,ако </a:t>
            </a:r>
            <a:r>
              <a:rPr lang="ru-RU" dirty="0"/>
              <a:t>се дете боји зубара, оно може играњем улоге зубара и пацијената знатно ублажити свој </a:t>
            </a:r>
            <a:r>
              <a:rPr lang="ru-RU" dirty="0" smtClean="0"/>
              <a:t>страх; такође</a:t>
            </a:r>
            <a:r>
              <a:rPr lang="ru-RU" dirty="0"/>
              <a:t>, цртање страха, зубарског прегледа и сл</a:t>
            </a:r>
            <a:r>
              <a:rPr lang="ru-RU" dirty="0" smtClean="0"/>
              <a:t>.). </a:t>
            </a:r>
            <a:endParaRPr lang="ru-RU" dirty="0"/>
          </a:p>
        </p:txBody>
      </p:sp>
    </p:spTree>
    <p:extLst>
      <p:ext uri="{BB962C8B-B14F-4D97-AF65-F5344CB8AC3E}">
        <p14:creationId xmlns:p14="http://schemas.microsoft.com/office/powerpoint/2010/main" val="312399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sr-Cyrl-RS" dirty="0"/>
              <a:t>Препоруке </a:t>
            </a:r>
            <a:endParaRPr lang="en-US" dirty="0"/>
          </a:p>
        </p:txBody>
      </p:sp>
      <p:sp>
        <p:nvSpPr>
          <p:cNvPr id="3" name="Content Placeholder 2"/>
          <p:cNvSpPr>
            <a:spLocks noGrp="1"/>
          </p:cNvSpPr>
          <p:nvPr>
            <p:ph idx="1"/>
          </p:nvPr>
        </p:nvSpPr>
        <p:spPr/>
        <p:txBody>
          <a:bodyPr>
            <a:normAutofit fontScale="62500" lnSpcReduction="20000"/>
          </a:bodyPr>
          <a:lstStyle/>
          <a:p>
            <a:r>
              <a:rPr lang="ru-RU" dirty="0"/>
              <a:t>Осим тога, причање детету о сопственим страховима или страховима других људи, причање прича, бајки, басни, гледање филмских верзија бајки за децу и слично, помаже деци да лакше изразе, прихвате и превладају своје страхове. </a:t>
            </a:r>
          </a:p>
          <a:p>
            <a:r>
              <a:rPr lang="ru-RU" dirty="0"/>
              <a:t>Суочавање детета са страхом уз умирујуће присуство одраслог, који обезбеђује доживљај сигурности, један је од добрих начина да се помогне детету. На пример, ако се дете боји мрака, треба провести са њим једно време у мраку уз загрљај који обезбеђује сигурност, што ће омогућити детету да страху од мрака приђе на другачији начин. </a:t>
            </a:r>
          </a:p>
          <a:p>
            <a:r>
              <a:rPr lang="ru-RU" dirty="0"/>
              <a:t>Страх у играма може послужити и као средство за ослобађање или претварање страха у задовољство. Томе могу нарочито послужити игре у којима се може пасти, нпр. љуљашка, клацкалица, тобоган и др. Наравно да у таквим играма увек поред детета мора бити одрасла особа. </a:t>
            </a:r>
          </a:p>
          <a:p>
            <a:r>
              <a:rPr lang="ru-RU" dirty="0"/>
              <a:t>Будући да деца уче по моделу, неопходно је да одрасли контролишу своје емоционалне експресије страха пред децом.</a:t>
            </a:r>
            <a:endParaRPr lang="en-US" dirty="0"/>
          </a:p>
          <a:p>
            <a:endParaRPr lang="en-US" dirty="0"/>
          </a:p>
        </p:txBody>
      </p:sp>
    </p:spTree>
    <p:extLst>
      <p:ext uri="{BB962C8B-B14F-4D97-AF65-F5344CB8AC3E}">
        <p14:creationId xmlns:p14="http://schemas.microsoft.com/office/powerpoint/2010/main" val="493472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sr-Cyrl-RS" sz="2400" dirty="0" smtClean="0"/>
              <a:t>Подсетимо се...</a:t>
            </a:r>
            <a:endParaRPr lang="en-US" sz="2400" dirty="0"/>
          </a:p>
        </p:txBody>
      </p:sp>
      <p:sp>
        <p:nvSpPr>
          <p:cNvPr id="3" name="Content Placeholder 2"/>
          <p:cNvSpPr>
            <a:spLocks noGrp="1"/>
          </p:cNvSpPr>
          <p:nvPr>
            <p:ph idx="1"/>
          </p:nvPr>
        </p:nvSpPr>
        <p:spPr>
          <a:xfrm>
            <a:off x="457200" y="762000"/>
            <a:ext cx="8229600" cy="5364163"/>
          </a:xfrm>
        </p:spPr>
        <p:txBody>
          <a:bodyPr>
            <a:normAutofit fontScale="62500" lnSpcReduction="20000"/>
          </a:bodyPr>
          <a:lstStyle/>
          <a:p>
            <a:pPr marL="0" indent="0">
              <a:buNone/>
            </a:pPr>
            <a:r>
              <a:rPr lang="ru-RU" dirty="0"/>
              <a:t>Први наговештаји страха могу се регистровати већ код новорођене деце као саставни део Моровог рефлекса. </a:t>
            </a:r>
            <a:endParaRPr lang="ru-RU" dirty="0" smtClean="0"/>
          </a:p>
          <a:p>
            <a:pPr marL="0" indent="0">
              <a:buNone/>
            </a:pPr>
            <a:r>
              <a:rPr lang="ru-RU" dirty="0" smtClean="0"/>
              <a:t>Новорођенчад </a:t>
            </a:r>
            <a:r>
              <a:rPr lang="ru-RU" dirty="0"/>
              <a:t>реагују на изненадне и интензивне звучне подстицаје на начин у којем се могу назрети основни облици страха. На пример, на изненадан и јак звук или било коју другу наглу промену у околини (паљење сијалице, извлачење подлоге), новорођенче се трза, ручице му се брзо подижу као да би се за нешто ухватило, а лице одаје узбуђење које посматрачи обавезно доживљавају као страх. </a:t>
            </a:r>
            <a:endParaRPr lang="ru-RU" dirty="0" smtClean="0"/>
          </a:p>
          <a:p>
            <a:pPr marL="0" indent="0">
              <a:buNone/>
            </a:pPr>
            <a:r>
              <a:rPr lang="ru-RU" dirty="0" smtClean="0"/>
              <a:t>Значење </a:t>
            </a:r>
            <a:r>
              <a:rPr lang="ru-RU" dirty="0"/>
              <a:t>Моровог рефлекса Болби </a:t>
            </a:r>
            <a:r>
              <a:rPr lang="ru-RU" dirty="0" smtClean="0"/>
              <a:t>је </a:t>
            </a:r>
            <a:r>
              <a:rPr lang="ru-RU" dirty="0"/>
              <a:t>описао у оквиру својих проучавања афективног везивања и протумачио као рефлекс одбране од опасности падања. </a:t>
            </a:r>
            <a:endParaRPr lang="ru-RU" dirty="0" smtClean="0"/>
          </a:p>
          <a:p>
            <a:pPr marL="0" indent="0">
              <a:buNone/>
            </a:pPr>
            <a:r>
              <a:rPr lang="ru-RU" dirty="0" smtClean="0"/>
              <a:t>Изненадни </a:t>
            </a:r>
            <a:r>
              <a:rPr lang="ru-RU" dirty="0"/>
              <a:t>звуку, као стимулусу за безусловну реакцију </a:t>
            </a:r>
            <a:r>
              <a:rPr lang="ru-RU" dirty="0" smtClean="0"/>
              <a:t>страха: Вотсон је</a:t>
            </a:r>
            <a:r>
              <a:rPr lang="ru-RU" dirty="0"/>
              <a:t>, </a:t>
            </a:r>
            <a:r>
              <a:rPr lang="ru-RU" dirty="0" smtClean="0"/>
              <a:t>(случај „малог Алберта”) је </a:t>
            </a:r>
            <a:r>
              <a:rPr lang="ru-RU" dirty="0"/>
              <a:t>настојао да докаже да сви страхови који настају у развоју људских бића могу да се објасне на основу психолошког механизма асоцијације између изненадних, јаких дражи, као што је звук у овом случају, и неутралних дражи присутних у тренутку изложености изненадним, јаким дражима. Овај механизам је познат у психологији као „емоционално условљавање”</a:t>
            </a:r>
            <a:endParaRPr lang="en-US" dirty="0"/>
          </a:p>
        </p:txBody>
      </p:sp>
    </p:spTree>
    <p:extLst>
      <p:ext uri="{BB962C8B-B14F-4D97-AF65-F5344CB8AC3E}">
        <p14:creationId xmlns:p14="http://schemas.microsoft.com/office/powerpoint/2010/main" val="27793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sr-Cyrl-RS" sz="3200" dirty="0" smtClean="0"/>
              <a:t>Развојни страхови - </a:t>
            </a:r>
            <a:r>
              <a:rPr lang="sr-Cyrl-CS" sz="3200" dirty="0"/>
              <a:t>Страх од одвајања</a:t>
            </a:r>
            <a:endParaRPr lang="en-US" sz="3200" dirty="0"/>
          </a:p>
        </p:txBody>
      </p:sp>
      <p:sp>
        <p:nvSpPr>
          <p:cNvPr id="3" name="Content Placeholder 2"/>
          <p:cNvSpPr>
            <a:spLocks noGrp="1"/>
          </p:cNvSpPr>
          <p:nvPr>
            <p:ph idx="1"/>
          </p:nvPr>
        </p:nvSpPr>
        <p:spPr>
          <a:xfrm>
            <a:off x="457200" y="1219200"/>
            <a:ext cx="8229600" cy="4906963"/>
          </a:xfrm>
        </p:spPr>
        <p:txBody>
          <a:bodyPr>
            <a:normAutofit fontScale="40000" lnSpcReduction="20000"/>
          </a:bodyPr>
          <a:lstStyle/>
          <a:p>
            <a:pPr>
              <a:lnSpc>
                <a:spcPct val="120000"/>
              </a:lnSpc>
              <a:buFontTx/>
              <a:buChar char="-"/>
            </a:pPr>
            <a:r>
              <a:rPr lang="ru-RU" sz="4400" dirty="0" smtClean="0"/>
              <a:t>С обзиром да </a:t>
            </a:r>
            <a:r>
              <a:rPr lang="ru-RU" sz="4400" dirty="0"/>
              <a:t>је суштинска особеност детињства беспомоћност и да свет у коме дете живи има одлике новог и непознатог, страх је честа емоција у раном детињству. </a:t>
            </a:r>
            <a:endParaRPr lang="ru-RU" sz="4400" dirty="0" smtClean="0"/>
          </a:p>
          <a:p>
            <a:pPr>
              <a:lnSpc>
                <a:spcPct val="120000"/>
              </a:lnSpc>
              <a:buFontTx/>
              <a:buChar char="-"/>
            </a:pPr>
            <a:endParaRPr lang="ru-RU" sz="4400" dirty="0" smtClean="0"/>
          </a:p>
          <a:p>
            <a:pPr>
              <a:lnSpc>
                <a:spcPct val="120000"/>
              </a:lnSpc>
              <a:buFontTx/>
              <a:buChar char="-"/>
            </a:pPr>
            <a:r>
              <a:rPr lang="ru-RU" sz="4400" dirty="0" smtClean="0"/>
              <a:t>Једна </a:t>
            </a:r>
            <a:r>
              <a:rPr lang="ru-RU" sz="4400" dirty="0"/>
              <a:t>од највише проучаваних реакција детета на новину јесте страх детета од нових и непознатих особа који се јавља већ око седмог-осмог месеца живота. </a:t>
            </a:r>
          </a:p>
          <a:p>
            <a:pPr>
              <a:lnSpc>
                <a:spcPct val="120000"/>
              </a:lnSpc>
              <a:buFontTx/>
              <a:buChar char="-"/>
            </a:pPr>
            <a:endParaRPr lang="ru-RU" sz="4400" dirty="0" smtClean="0"/>
          </a:p>
          <a:p>
            <a:pPr>
              <a:lnSpc>
                <a:spcPct val="120000"/>
              </a:lnSpc>
              <a:buFontTx/>
              <a:buChar char="-"/>
            </a:pPr>
            <a:r>
              <a:rPr lang="ru-RU" sz="4400" dirty="0" smtClean="0"/>
              <a:t>У </a:t>
            </a:r>
            <a:r>
              <a:rPr lang="ru-RU" sz="4400" dirty="0"/>
              <a:t>овом периоду </a:t>
            </a:r>
            <a:r>
              <a:rPr lang="ru-RU" sz="4400" dirty="0" smtClean="0"/>
              <a:t>забележене су  реакције </a:t>
            </a:r>
            <a:r>
              <a:rPr lang="ru-RU" sz="4400" dirty="0"/>
              <a:t>страха и на све промене код блиских особа. Нова фризура мајке, промена боје косе, капа на глави или наочаре могу изазвати реакцију страха. </a:t>
            </a:r>
            <a:endParaRPr lang="ru-RU" sz="4400" dirty="0" smtClean="0"/>
          </a:p>
          <a:p>
            <a:pPr marL="0" indent="0">
              <a:lnSpc>
                <a:spcPct val="120000"/>
              </a:lnSpc>
              <a:buNone/>
            </a:pPr>
            <a:endParaRPr lang="ru-RU" sz="4400" dirty="0" smtClean="0"/>
          </a:p>
          <a:p>
            <a:pPr>
              <a:lnSpc>
                <a:spcPct val="120000"/>
              </a:lnSpc>
              <a:buFontTx/>
              <a:buChar char="-"/>
            </a:pPr>
            <a:r>
              <a:rPr lang="ru-RU" sz="4400" dirty="0" smtClean="0"/>
              <a:t>Овај </a:t>
            </a:r>
            <a:r>
              <a:rPr lang="ru-RU" sz="4400" dirty="0"/>
              <a:t>период је карактеристичан по емоционалном везивању и страху од одвајања. Дете у овом периоду испољава знаке везаности за мали број особа које савршено познаје</a:t>
            </a:r>
            <a:r>
              <a:rPr lang="ru-RU" sz="4400" dirty="0" smtClean="0"/>
              <a:t>.</a:t>
            </a:r>
          </a:p>
          <a:p>
            <a:pPr>
              <a:lnSpc>
                <a:spcPct val="120000"/>
              </a:lnSpc>
              <a:buFontTx/>
              <a:buChar char="-"/>
            </a:pPr>
            <a:endParaRPr lang="sr-Cyrl-RS" sz="4400" dirty="0" smtClean="0"/>
          </a:p>
          <a:p>
            <a:endParaRPr lang="sr-Cyrl-RS" dirty="0" smtClean="0"/>
          </a:p>
          <a:p>
            <a:endParaRPr lang="sr-Cyrl-RS" dirty="0" smtClean="0"/>
          </a:p>
        </p:txBody>
      </p:sp>
    </p:spTree>
    <p:extLst>
      <p:ext uri="{BB962C8B-B14F-4D97-AF65-F5344CB8AC3E}">
        <p14:creationId xmlns:p14="http://schemas.microsoft.com/office/powerpoint/2010/main" val="3299863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10200"/>
          </a:xfrm>
        </p:spPr>
        <p:txBody>
          <a:bodyPr>
            <a:normAutofit/>
          </a:bodyPr>
          <a:lstStyle/>
          <a:p>
            <a:pPr marL="0" indent="0">
              <a:buNone/>
            </a:pPr>
            <a:r>
              <a:rPr lang="sr-Cyrl-RS" sz="2400" dirty="0"/>
              <a:t>2 </a:t>
            </a:r>
            <a:r>
              <a:rPr lang="sr-Latn-RS" sz="2400" dirty="0" smtClean="0"/>
              <a:t>- </a:t>
            </a:r>
            <a:r>
              <a:rPr lang="sr-Cyrl-RS" sz="2400" dirty="0" smtClean="0"/>
              <a:t>годишње </a:t>
            </a:r>
            <a:r>
              <a:rPr lang="sr-Cyrl-RS" sz="2400" dirty="0"/>
              <a:t>дете </a:t>
            </a:r>
            <a:r>
              <a:rPr lang="sr-Cyrl-RS" sz="2400" dirty="0" smtClean="0"/>
              <a:t>–</a:t>
            </a:r>
          </a:p>
          <a:p>
            <a:pPr>
              <a:buFontTx/>
              <a:buChar char="-"/>
            </a:pPr>
            <a:r>
              <a:rPr lang="sr-Cyrl-RS" sz="2400" dirty="0" smtClean="0"/>
              <a:t>може да се плаши </a:t>
            </a:r>
            <a:r>
              <a:rPr lang="sr-Cyrl-RS" sz="2400" dirty="0"/>
              <a:t>да га родитељи негда не </a:t>
            </a:r>
            <a:r>
              <a:rPr lang="sr-Cyrl-RS" sz="2400" dirty="0" smtClean="0"/>
              <a:t>оставе;</a:t>
            </a:r>
          </a:p>
          <a:p>
            <a:pPr>
              <a:buFontTx/>
              <a:buChar char="-"/>
            </a:pPr>
            <a:r>
              <a:rPr lang="sr-Cyrl-RS" sz="2400" dirty="0"/>
              <a:t>обично, дете је мирно док је мајка одсутна, али када се увече врати кући припија се уз мајку и недозвољава другој  особи да му се </a:t>
            </a:r>
            <a:r>
              <a:rPr lang="sr-Cyrl-RS" sz="2400" dirty="0" smtClean="0"/>
              <a:t>приближи</a:t>
            </a:r>
            <a:r>
              <a:rPr lang="sr-Cyrl-RS" sz="2400" dirty="0"/>
              <a:t>;</a:t>
            </a:r>
          </a:p>
          <a:p>
            <a:pPr>
              <a:buFontTx/>
              <a:buChar char="-"/>
            </a:pPr>
            <a:r>
              <a:rPr lang="sr-Cyrl-RS" sz="2400" dirty="0" smtClean="0"/>
              <a:t>ноћу </a:t>
            </a:r>
            <a:r>
              <a:rPr lang="sr-Cyrl-RS" sz="2400" dirty="0"/>
              <a:t>излази из кревета да би се придружило </a:t>
            </a:r>
            <a:r>
              <a:rPr lang="sr-Cyrl-RS" sz="2400" dirty="0" smtClean="0"/>
              <a:t>родитељима </a:t>
            </a:r>
            <a:r>
              <a:rPr lang="sr-Cyrl-RS" sz="2400" dirty="0"/>
              <a:t>или дозива из своје </a:t>
            </a:r>
            <a:r>
              <a:rPr lang="sr-Cyrl-RS" sz="2400" dirty="0" smtClean="0"/>
              <a:t>собе;</a:t>
            </a:r>
          </a:p>
          <a:p>
            <a:pPr>
              <a:buFontTx/>
              <a:buChar char="-"/>
            </a:pPr>
            <a:r>
              <a:rPr lang="sr-Cyrl-RS" sz="2400" dirty="0" smtClean="0"/>
              <a:t>противљење </a:t>
            </a:r>
            <a:r>
              <a:rPr lang="sr-Cyrl-RS" sz="2400" dirty="0"/>
              <a:t>у време када треба да иду на спавање, различити захтеви да би продужили или </a:t>
            </a:r>
            <a:r>
              <a:rPr lang="sr-Cyrl-RS" sz="2400" dirty="0" smtClean="0"/>
              <a:t>одуговлачили.</a:t>
            </a:r>
            <a:br>
              <a:rPr lang="sr-Cyrl-RS" sz="2400" dirty="0" smtClean="0"/>
            </a:br>
            <a:endParaRPr lang="en-US" sz="2400" dirty="0"/>
          </a:p>
        </p:txBody>
      </p:sp>
      <p:sp>
        <p:nvSpPr>
          <p:cNvPr id="4" name="Title 1"/>
          <p:cNvSpPr>
            <a:spLocks noGrp="1"/>
          </p:cNvSpPr>
          <p:nvPr>
            <p:ph type="title"/>
          </p:nvPr>
        </p:nvSpPr>
        <p:spPr>
          <a:xfrm>
            <a:off x="457200" y="274638"/>
            <a:ext cx="8229600" cy="792162"/>
          </a:xfrm>
          <a:solidFill>
            <a:schemeClr val="accent2">
              <a:lumMod val="20000"/>
              <a:lumOff val="80000"/>
            </a:schemeClr>
          </a:solidFill>
        </p:spPr>
        <p:txBody>
          <a:bodyPr>
            <a:normAutofit/>
          </a:bodyPr>
          <a:lstStyle/>
          <a:p>
            <a:r>
              <a:rPr lang="sr-Cyrl-RS" sz="2700" dirty="0"/>
              <a:t>Развојни страхови </a:t>
            </a:r>
            <a:r>
              <a:rPr lang="sr-Cyrl-RS" sz="3200" dirty="0"/>
              <a:t>–</a:t>
            </a:r>
            <a:r>
              <a:rPr lang="sr-Cyrl-RS" dirty="0"/>
              <a:t> </a:t>
            </a:r>
            <a:r>
              <a:rPr lang="sr-Cyrl-CS" sz="3600" dirty="0"/>
              <a:t>Страх од одвајања</a:t>
            </a:r>
            <a:endParaRPr lang="en-US" sz="3600" dirty="0"/>
          </a:p>
        </p:txBody>
      </p:sp>
      <p:sp>
        <p:nvSpPr>
          <p:cNvPr id="2" name="TextBox 1"/>
          <p:cNvSpPr txBox="1"/>
          <p:nvPr/>
        </p:nvSpPr>
        <p:spPr>
          <a:xfrm>
            <a:off x="152400" y="5334000"/>
            <a:ext cx="10129248" cy="1200329"/>
          </a:xfrm>
          <a:prstGeom prst="rect">
            <a:avLst/>
          </a:prstGeom>
          <a:noFill/>
        </p:spPr>
        <p:txBody>
          <a:bodyPr wrap="none" rtlCol="0">
            <a:spAutoFit/>
          </a:bodyPr>
          <a:lstStyle/>
          <a:p>
            <a:r>
              <a:rPr lang="sr-Cyrl-RS" dirty="0" smtClean="0">
                <a:hlinkClick r:id="rId3"/>
              </a:rPr>
              <a:t>Клип који илуструје како дете манифестује страх од одвајања приликом одласка на </a:t>
            </a:r>
          </a:p>
          <a:p>
            <a:r>
              <a:rPr lang="sr-Cyrl-RS" dirty="0" smtClean="0">
                <a:hlinkClick r:id="rId3"/>
              </a:rPr>
              <a:t>спавање, и неадекватног понашања родитеља</a:t>
            </a:r>
          </a:p>
          <a:p>
            <a:r>
              <a:rPr lang="en-US" dirty="0" smtClean="0">
                <a:hlinkClick r:id="rId3"/>
              </a:rPr>
              <a:t>https</a:t>
            </a:r>
            <a:r>
              <a:rPr lang="en-US" dirty="0">
                <a:hlinkClick r:id="rId3"/>
              </a:rPr>
              <a:t>://www.youtube.com/watch?v=8s3F_gN_1wc&amp;list=PLtl7n2cexWouEOJe_DnN-4mulJjaJ2-6G&amp;index=6</a:t>
            </a:r>
            <a:endParaRPr lang="en-US" dirty="0"/>
          </a:p>
          <a:p>
            <a:endParaRPr lang="en-US" dirty="0"/>
          </a:p>
        </p:txBody>
      </p:sp>
    </p:spTree>
    <p:extLst>
      <p:ext uri="{BB962C8B-B14F-4D97-AF65-F5344CB8AC3E}">
        <p14:creationId xmlns:p14="http://schemas.microsoft.com/office/powerpoint/2010/main" val="3607105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2">
              <a:lumMod val="20000"/>
              <a:lumOff val="80000"/>
            </a:schemeClr>
          </a:solidFill>
        </p:spPr>
        <p:txBody>
          <a:bodyPr>
            <a:normAutofit/>
          </a:bodyPr>
          <a:lstStyle/>
          <a:p>
            <a:r>
              <a:rPr lang="sr-Cyrl-RS" sz="3200" dirty="0"/>
              <a:t>Развојни страхови - </a:t>
            </a:r>
            <a:r>
              <a:rPr lang="sr-Cyrl-CS" sz="3200" dirty="0"/>
              <a:t>Страх од одвајања</a:t>
            </a:r>
            <a:endParaRPr lang="en-US" sz="3200" dirty="0"/>
          </a:p>
        </p:txBody>
      </p:sp>
      <p:sp>
        <p:nvSpPr>
          <p:cNvPr id="3" name="Content Placeholder 2"/>
          <p:cNvSpPr>
            <a:spLocks noGrp="1"/>
          </p:cNvSpPr>
          <p:nvPr>
            <p:ph idx="1"/>
          </p:nvPr>
        </p:nvSpPr>
        <p:spPr>
          <a:xfrm>
            <a:off x="457200" y="1143000"/>
            <a:ext cx="8229600" cy="5486400"/>
          </a:xfrm>
        </p:spPr>
        <p:txBody>
          <a:bodyPr>
            <a:normAutofit fontScale="92500"/>
          </a:bodyPr>
          <a:lstStyle/>
          <a:p>
            <a:r>
              <a:rPr lang="sr-Cyrl-RS" sz="2600" dirty="0" smtClean="0"/>
              <a:t>Од доживљавања до предвиђања и представа одвајања - начини изражавања, облици страха од одвајања:</a:t>
            </a:r>
          </a:p>
          <a:p>
            <a:endParaRPr lang="sr-Cyrl-RS" dirty="0" smtClean="0"/>
          </a:p>
          <a:p>
            <a:pPr marL="0" indent="0">
              <a:buNone/>
            </a:pPr>
            <a:r>
              <a:rPr lang="sr-Cyrl-RS" sz="2600" dirty="0" smtClean="0">
                <a:solidFill>
                  <a:srgbClr val="0000FF"/>
                </a:solidFill>
              </a:rPr>
              <a:t>а.</a:t>
            </a:r>
            <a:r>
              <a:rPr lang="sr-Latn-RS" sz="2600" dirty="0" smtClean="0">
                <a:solidFill>
                  <a:srgbClr val="0000FF"/>
                </a:solidFill>
              </a:rPr>
              <a:t> </a:t>
            </a:r>
            <a:r>
              <a:rPr lang="sr-Cyrl-RS" sz="2600" dirty="0" smtClean="0">
                <a:solidFill>
                  <a:srgbClr val="0000FF"/>
                </a:solidFill>
              </a:rPr>
              <a:t>страх од пада </a:t>
            </a:r>
            <a:r>
              <a:rPr lang="sr-Cyrl-RS" sz="2600" dirty="0" smtClean="0"/>
              <a:t>(страх да се не изгуби ослонац или подлога), </a:t>
            </a:r>
            <a:br>
              <a:rPr lang="sr-Cyrl-RS" sz="2600" dirty="0" smtClean="0"/>
            </a:br>
            <a:r>
              <a:rPr lang="sr-Cyrl-RS" sz="2600" dirty="0" smtClean="0"/>
              <a:t> </a:t>
            </a:r>
          </a:p>
          <a:p>
            <a:pPr marL="0" indent="0">
              <a:buNone/>
            </a:pPr>
            <a:r>
              <a:rPr lang="sr-Cyrl-RS" sz="2600" dirty="0" smtClean="0">
                <a:solidFill>
                  <a:srgbClr val="0000FF"/>
                </a:solidFill>
              </a:rPr>
              <a:t>б.</a:t>
            </a:r>
            <a:r>
              <a:rPr lang="sr-Latn-RS" sz="2600" dirty="0" smtClean="0">
                <a:solidFill>
                  <a:srgbClr val="0000FF"/>
                </a:solidFill>
              </a:rPr>
              <a:t> </a:t>
            </a:r>
            <a:r>
              <a:rPr lang="sr-Cyrl-RS" sz="2600" dirty="0" smtClean="0">
                <a:solidFill>
                  <a:srgbClr val="0000FF"/>
                </a:solidFill>
              </a:rPr>
              <a:t>страх да ће да се изгуби, страх од отимања </a:t>
            </a:r>
            <a:r>
              <a:rPr lang="sr-Cyrl-RS" sz="2600" dirty="0" smtClean="0"/>
              <a:t>(лопови, фантоми, вештице),</a:t>
            </a:r>
            <a:br>
              <a:rPr lang="sr-Cyrl-RS" sz="2600" dirty="0" smtClean="0"/>
            </a:br>
            <a:endParaRPr lang="sr-Latn-RS" sz="2600" dirty="0" smtClean="0"/>
          </a:p>
          <a:p>
            <a:pPr marL="0" indent="0">
              <a:buNone/>
            </a:pPr>
            <a:r>
              <a:rPr lang="sr-Cyrl-RS" sz="2600" dirty="0" smtClean="0">
                <a:solidFill>
                  <a:srgbClr val="0000FF"/>
                </a:solidFill>
              </a:rPr>
              <a:t>в.</a:t>
            </a:r>
            <a:r>
              <a:rPr lang="sr-Latn-RS" sz="2600" dirty="0" smtClean="0">
                <a:solidFill>
                  <a:srgbClr val="0000FF"/>
                </a:solidFill>
              </a:rPr>
              <a:t> </a:t>
            </a:r>
            <a:r>
              <a:rPr lang="sr-Cyrl-RS" sz="2600" dirty="0" smtClean="0">
                <a:solidFill>
                  <a:srgbClr val="0000FF"/>
                </a:solidFill>
              </a:rPr>
              <a:t>страховање </a:t>
            </a:r>
            <a:r>
              <a:rPr lang="sr-Cyrl-RS" sz="2600" dirty="0">
                <a:solidFill>
                  <a:srgbClr val="0000FF"/>
                </a:solidFill>
              </a:rPr>
              <a:t>за друге и саосећање </a:t>
            </a:r>
            <a:r>
              <a:rPr lang="sr-Cyrl-RS" sz="2600" dirty="0"/>
              <a:t>(</a:t>
            </a:r>
            <a:r>
              <a:rPr lang="sr-Cyrl-RS" sz="2600" dirty="0" smtClean="0"/>
              <a:t>анкси</a:t>
            </a:r>
            <a:r>
              <a:rPr lang="sr-Latn-RS" sz="2600" dirty="0" smtClean="0"/>
              <a:t>o</a:t>
            </a:r>
            <a:r>
              <a:rPr lang="sr-Cyrl-RS" sz="2600" dirty="0" smtClean="0"/>
              <a:t>зно </a:t>
            </a:r>
            <a:r>
              <a:rPr lang="sr-Cyrl-RS" sz="2600" dirty="0"/>
              <a:t>очекивање повратка драгих особа или страх од њихове смрти</a:t>
            </a:r>
            <a:r>
              <a:rPr lang="sr-Cyrl-RS" sz="2600" dirty="0" smtClean="0"/>
              <a:t>) - на </a:t>
            </a:r>
            <a:r>
              <a:rPr lang="sr-Cyrl-RS" sz="2600" dirty="0"/>
              <a:t>основу личног искуства, а још више на основу онога </a:t>
            </a:r>
            <a:r>
              <a:rPr lang="sr-Cyrl-RS" sz="2600" dirty="0" smtClean="0"/>
              <a:t>	што </a:t>
            </a:r>
            <a:r>
              <a:rPr lang="sr-Cyrl-RS" sz="2600" dirty="0"/>
              <a:t>чују од других </a:t>
            </a:r>
            <a:r>
              <a:rPr lang="sr-Cyrl-RS" sz="2600" dirty="0" smtClean="0"/>
              <a:t>особа; </a:t>
            </a:r>
            <a:endParaRPr lang="sr-Cyrl-RS" sz="2600" dirty="0"/>
          </a:p>
          <a:p>
            <a:pPr marL="514350" indent="-514350">
              <a:buFont typeface="+mj-lt"/>
              <a:buAutoNum type="alphaUcPeriod"/>
            </a:pPr>
            <a:endParaRPr lang="sr-Cyrl-RS" dirty="0" smtClean="0"/>
          </a:p>
        </p:txBody>
      </p:sp>
    </p:spTree>
    <p:extLst>
      <p:ext uri="{BB962C8B-B14F-4D97-AF65-F5344CB8AC3E}">
        <p14:creationId xmlns:p14="http://schemas.microsoft.com/office/powerpoint/2010/main" val="2645675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2">
              <a:lumMod val="20000"/>
              <a:lumOff val="80000"/>
            </a:schemeClr>
          </a:solidFill>
        </p:spPr>
        <p:txBody>
          <a:bodyPr>
            <a:normAutofit/>
          </a:bodyPr>
          <a:lstStyle/>
          <a:p>
            <a:r>
              <a:rPr lang="sr-Cyrl-RS" sz="2400" dirty="0"/>
              <a:t>Развојни страхови </a:t>
            </a:r>
            <a:r>
              <a:rPr lang="sr-Cyrl-RS" sz="2400" dirty="0" smtClean="0"/>
              <a:t>– (</a:t>
            </a:r>
            <a:r>
              <a:rPr lang="en-US" sz="2400" dirty="0" smtClean="0"/>
              <a:t>I</a:t>
            </a:r>
            <a:r>
              <a:rPr lang="sr-Cyrl-RS" sz="2400" dirty="0" smtClean="0"/>
              <a:t>) </a:t>
            </a:r>
            <a:r>
              <a:rPr lang="sr-Cyrl-CS" sz="2400" dirty="0" smtClean="0"/>
              <a:t>Страх </a:t>
            </a:r>
            <a:r>
              <a:rPr lang="sr-Cyrl-CS" sz="2400" dirty="0"/>
              <a:t>од одвајања</a:t>
            </a:r>
            <a:endParaRPr lang="en-US" sz="2400" dirty="0"/>
          </a:p>
        </p:txBody>
      </p:sp>
      <p:sp>
        <p:nvSpPr>
          <p:cNvPr id="3" name="Content Placeholder 2"/>
          <p:cNvSpPr>
            <a:spLocks noGrp="1"/>
          </p:cNvSpPr>
          <p:nvPr>
            <p:ph idx="1"/>
          </p:nvPr>
        </p:nvSpPr>
        <p:spPr>
          <a:xfrm>
            <a:off x="457200" y="1295400"/>
            <a:ext cx="8229600" cy="5334000"/>
          </a:xfrm>
        </p:spPr>
        <p:txBody>
          <a:bodyPr>
            <a:normAutofit/>
          </a:bodyPr>
          <a:lstStyle/>
          <a:p>
            <a:pPr marL="0" indent="0">
              <a:buNone/>
            </a:pPr>
            <a:r>
              <a:rPr lang="sr-Cyrl-RS" sz="2400" dirty="0" smtClean="0"/>
              <a:t>г. </a:t>
            </a:r>
            <a:r>
              <a:rPr lang="sr-Cyrl-RS" sz="2400" dirty="0" smtClean="0">
                <a:solidFill>
                  <a:srgbClr val="0000FF"/>
                </a:solidFill>
              </a:rPr>
              <a:t>страх </a:t>
            </a:r>
            <a:r>
              <a:rPr lang="sr-Cyrl-RS" sz="2400" dirty="0">
                <a:solidFill>
                  <a:srgbClr val="0000FF"/>
                </a:solidFill>
              </a:rPr>
              <a:t>од напуштања </a:t>
            </a:r>
            <a:r>
              <a:rPr lang="sr-Cyrl-RS" sz="2400" dirty="0"/>
              <a:t>и слика опасних родитеља који </a:t>
            </a:r>
            <a:r>
              <a:rPr lang="sr-Cyrl-RS" sz="2400" dirty="0" smtClean="0"/>
              <a:t>напуштају или који </a:t>
            </a:r>
            <a:r>
              <a:rPr lang="sr-Cyrl-RS" sz="2400" dirty="0"/>
              <a:t>не воле своје дете</a:t>
            </a:r>
            <a:r>
              <a:rPr lang="sr-Cyrl-RS" sz="2400" dirty="0" smtClean="0"/>
              <a:t> </a:t>
            </a:r>
            <a:r>
              <a:rPr lang="sr-Cyrl-RS" sz="2400" dirty="0"/>
              <a:t>дете </a:t>
            </a:r>
            <a:endParaRPr lang="en-US" sz="2400" dirty="0" smtClean="0"/>
          </a:p>
          <a:p>
            <a:pPr marL="0" indent="0">
              <a:buNone/>
            </a:pPr>
            <a:endParaRPr lang="en-US" sz="2400" dirty="0"/>
          </a:p>
          <a:p>
            <a:pPr marL="0" indent="0">
              <a:buNone/>
            </a:pPr>
            <a:r>
              <a:rPr lang="sr-Cyrl-RS" sz="2400" dirty="0" smtClean="0"/>
              <a:t>(овај страх поспешују честа </a:t>
            </a:r>
            <a:r>
              <a:rPr lang="sr-Cyrl-RS" sz="2400" dirty="0"/>
              <a:t>одвајања – </a:t>
            </a:r>
            <a:r>
              <a:rPr lang="sr-Cyrl-RS" sz="2400" dirty="0" smtClean="0"/>
              <a:t>изласци родитеља, </a:t>
            </a:r>
            <a:r>
              <a:rPr lang="sr-Cyrl-RS" sz="2400" dirty="0"/>
              <a:t>остављање на чување деди, </a:t>
            </a:r>
            <a:r>
              <a:rPr lang="sr-Cyrl-RS" sz="2400" dirty="0" smtClean="0"/>
              <a:t>баби, комшиници; </a:t>
            </a:r>
            <a:r>
              <a:rPr lang="sr-Cyrl-RS" sz="2400" dirty="0"/>
              <a:t>ставови и коментари који подсећају дете </a:t>
            </a:r>
            <a:r>
              <a:rPr lang="sr-Cyrl-RS" sz="2400" dirty="0" smtClean="0"/>
              <a:t>на </a:t>
            </a:r>
            <a:r>
              <a:rPr lang="sr-Cyrl-RS" sz="2400" dirty="0"/>
              <a:t>његову зависност; одвајање дете може да схвати као казну, део осећања </a:t>
            </a:r>
            <a:r>
              <a:rPr lang="sr-Cyrl-RS" sz="2400" dirty="0" smtClean="0"/>
              <a:t>кривице).</a:t>
            </a:r>
            <a:endParaRPr lang="sr-Cyrl-RS" sz="2400" dirty="0"/>
          </a:p>
          <a:p>
            <a:endParaRPr lang="en-US" dirty="0"/>
          </a:p>
        </p:txBody>
      </p:sp>
    </p:spTree>
    <p:extLst>
      <p:ext uri="{BB962C8B-B14F-4D97-AF65-F5344CB8AC3E}">
        <p14:creationId xmlns:p14="http://schemas.microsoft.com/office/powerpoint/2010/main" val="100295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sr-Cyrl-RS" dirty="0" smtClean="0"/>
              <a:t>неке препоруке...</a:t>
            </a: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r>
              <a:rPr lang="sr-Cyrl-RS" dirty="0"/>
              <a:t>У неким случајевима постоји страх и од мокрења у кревет, дете непрестано </a:t>
            </a:r>
            <a:r>
              <a:rPr lang="sr-Cyrl-RS" dirty="0" smtClean="0"/>
              <a:t>тражи да мокри. То може да буде изговор </a:t>
            </a:r>
            <a:r>
              <a:rPr lang="sr-Cyrl-RS" dirty="0"/>
              <a:t>да задржи мајку, али </a:t>
            </a:r>
            <a:r>
              <a:rPr lang="sr-Cyrl-RS" dirty="0" smtClean="0"/>
              <a:t>је могуће да се дете заиста и плаши </a:t>
            </a:r>
            <a:r>
              <a:rPr lang="sr-Cyrl-RS" dirty="0"/>
              <a:t>да ће помокрити у кревет. То је доба када родитељи прекоревају децу када се то догоди. У том </a:t>
            </a:r>
            <a:r>
              <a:rPr lang="sr-Cyrl-RS" dirty="0" smtClean="0"/>
              <a:t>случају, дете </a:t>
            </a:r>
            <a:r>
              <a:rPr lang="sr-Cyrl-RS" dirty="0"/>
              <a:t>има два разлога да се боји спавања. Ако се дете боји да ће се помокрити у кревет, уверите га да то није важно и да ћете га и даље исто волети</a:t>
            </a:r>
            <a:r>
              <a:rPr lang="sr-Cyrl-RS" dirty="0" smtClean="0"/>
              <a:t>.</a:t>
            </a:r>
            <a:endParaRPr lang="en-US" dirty="0" smtClean="0"/>
          </a:p>
          <a:p>
            <a:endParaRPr lang="en-US" dirty="0"/>
          </a:p>
          <a:p>
            <a:r>
              <a:rPr lang="sr-Cyrl-RS" dirty="0"/>
              <a:t>Ако се дете боји када оде на спавање, најбоље је мирно седети поред његовог кревета. Не треба журити да се искрадете пре него што дете заспи, још више ће се узнемирити и </a:t>
            </a:r>
            <a:r>
              <a:rPr lang="sr-Cyrl-RS" dirty="0" smtClean="0"/>
              <a:t>разбудити.</a:t>
            </a:r>
            <a:endParaRPr lang="en-US" dirty="0"/>
          </a:p>
          <a:p>
            <a:endParaRPr lang="en-US" dirty="0"/>
          </a:p>
        </p:txBody>
      </p:sp>
    </p:spTree>
    <p:extLst>
      <p:ext uri="{BB962C8B-B14F-4D97-AF65-F5344CB8AC3E}">
        <p14:creationId xmlns:p14="http://schemas.microsoft.com/office/powerpoint/2010/main" val="694038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715962"/>
          </a:xfrm>
          <a:solidFill>
            <a:schemeClr val="accent2">
              <a:lumMod val="20000"/>
              <a:lumOff val="80000"/>
            </a:schemeClr>
          </a:solidFill>
        </p:spPr>
        <p:txBody>
          <a:bodyPr>
            <a:normAutofit fontScale="90000"/>
          </a:bodyPr>
          <a:lstStyle/>
          <a:p>
            <a:r>
              <a:rPr lang="sr-Cyrl-RS" sz="3200" dirty="0" smtClean="0"/>
              <a:t>Развојни страхови –  (</a:t>
            </a:r>
            <a:r>
              <a:rPr lang="en-US" sz="3200" dirty="0" smtClean="0"/>
              <a:t>II</a:t>
            </a:r>
            <a:r>
              <a:rPr lang="sr-Cyrl-RS" sz="3200" dirty="0" smtClean="0"/>
              <a:t>) Страх од повређивања</a:t>
            </a:r>
            <a:endParaRPr lang="en-US" sz="3200" dirty="0"/>
          </a:p>
        </p:txBody>
      </p:sp>
      <p:sp>
        <p:nvSpPr>
          <p:cNvPr id="3" name="Content Placeholder 2"/>
          <p:cNvSpPr>
            <a:spLocks noGrp="1"/>
          </p:cNvSpPr>
          <p:nvPr>
            <p:ph idx="1"/>
          </p:nvPr>
        </p:nvSpPr>
        <p:spPr/>
        <p:txBody>
          <a:bodyPr>
            <a:normAutofit fontScale="77500" lnSpcReduction="20000"/>
          </a:bodyPr>
          <a:lstStyle/>
          <a:p>
            <a:r>
              <a:rPr lang="sr-Cyrl-RS" dirty="0" smtClean="0"/>
              <a:t>Једна од основних карактеристика страхова везаних за физички интегритет - већина њих ствара се без непосредног личног искуства </a:t>
            </a:r>
          </a:p>
          <a:p>
            <a:endParaRPr lang="sr-Cyrl-RS" dirty="0"/>
          </a:p>
          <a:p>
            <a:r>
              <a:rPr lang="sr-Cyrl-RS" dirty="0" smtClean="0"/>
              <a:t>Страх од саобраћаја, веома тешко се усађује, док се страх од животиња развија врло лако (уписани у генетско наслеђе).</a:t>
            </a:r>
          </a:p>
          <a:p>
            <a:endParaRPr lang="sr-Cyrl-RS" dirty="0" smtClean="0"/>
          </a:p>
          <a:p>
            <a:r>
              <a:rPr lang="sr-Cyrl-RS" dirty="0" smtClean="0"/>
              <a:t>Околности под којима се нешто догодила дају значење повреди - пад као последица истраживања околине сопственим средствима биће мање страшан него ако се догоди као последица тога што га је испустила одрасла особа или гурнуло неко старије дете .</a:t>
            </a:r>
          </a:p>
        </p:txBody>
      </p:sp>
    </p:spTree>
    <p:extLst>
      <p:ext uri="{BB962C8B-B14F-4D97-AF65-F5344CB8AC3E}">
        <p14:creationId xmlns:p14="http://schemas.microsoft.com/office/powerpoint/2010/main" val="2645675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2">
              <a:lumMod val="20000"/>
              <a:lumOff val="80000"/>
            </a:schemeClr>
          </a:solidFill>
        </p:spPr>
        <p:txBody>
          <a:bodyPr>
            <a:normAutofit fontScale="90000"/>
          </a:bodyPr>
          <a:lstStyle/>
          <a:p>
            <a:r>
              <a:rPr lang="sr-Cyrl-RS" sz="2700" dirty="0" smtClean="0"/>
              <a:t>Развојни </a:t>
            </a:r>
            <a:r>
              <a:rPr lang="sr-Cyrl-RS" sz="2700" dirty="0"/>
              <a:t>страхови </a:t>
            </a:r>
            <a:r>
              <a:rPr lang="sr-Cyrl-RS" sz="3200" dirty="0"/>
              <a:t>– (</a:t>
            </a:r>
            <a:r>
              <a:rPr lang="en-US" sz="3200" dirty="0"/>
              <a:t>II</a:t>
            </a:r>
            <a:r>
              <a:rPr lang="sr-Cyrl-RS" sz="3200" dirty="0"/>
              <a:t>) </a:t>
            </a:r>
            <a:r>
              <a:rPr lang="sr-Cyrl-RS" sz="3200" dirty="0" smtClean="0"/>
              <a:t> Страх </a:t>
            </a:r>
            <a:r>
              <a:rPr lang="sr-Cyrl-RS" sz="3200" dirty="0"/>
              <a:t>од повређивања</a:t>
            </a:r>
            <a:endParaRPr lang="en-US" sz="3200" dirty="0"/>
          </a:p>
        </p:txBody>
      </p:sp>
      <p:sp>
        <p:nvSpPr>
          <p:cNvPr id="3" name="Content Placeholder 2"/>
          <p:cNvSpPr>
            <a:spLocks noGrp="1"/>
          </p:cNvSpPr>
          <p:nvPr>
            <p:ph idx="1"/>
          </p:nvPr>
        </p:nvSpPr>
        <p:spPr>
          <a:xfrm>
            <a:off x="457200" y="1066800"/>
            <a:ext cx="8229600" cy="5486400"/>
          </a:xfrm>
        </p:spPr>
        <p:txBody>
          <a:bodyPr>
            <a:normAutofit fontScale="77500" lnSpcReduction="20000"/>
          </a:bodyPr>
          <a:lstStyle/>
          <a:p>
            <a:pPr marL="514350" indent="-514350">
              <a:buFont typeface="+mj-lt"/>
              <a:buAutoNum type="alphaLcPeriod"/>
            </a:pPr>
            <a:r>
              <a:rPr lang="sr-Cyrl-RS" dirty="0" smtClean="0">
                <a:solidFill>
                  <a:srgbClr val="0000FF"/>
                </a:solidFill>
              </a:rPr>
              <a:t>Гађење </a:t>
            </a:r>
            <a:r>
              <a:rPr lang="sr-Cyrl-RS" dirty="0">
                <a:solidFill>
                  <a:srgbClr val="0000FF"/>
                </a:solidFill>
              </a:rPr>
              <a:t>и опасан додир</a:t>
            </a:r>
            <a:r>
              <a:rPr lang="sr-Cyrl-RS" dirty="0"/>
              <a:t> (непријатан додир) </a:t>
            </a:r>
            <a:r>
              <a:rPr lang="sr-Cyrl-RS" dirty="0" smtClean="0"/>
              <a:t>– песак, глиста, паук </a:t>
            </a:r>
            <a:r>
              <a:rPr lang="sr-Cyrl-RS" dirty="0"/>
              <a:t>(осећај одвратности); део су страха од малих безопасних животиња </a:t>
            </a:r>
            <a:r>
              <a:rPr lang="sr-Cyrl-RS" dirty="0" smtClean="0"/>
              <a:t>(око </a:t>
            </a:r>
            <a:r>
              <a:rPr lang="sr-Cyrl-RS" dirty="0"/>
              <a:t>2. 3</a:t>
            </a:r>
            <a:r>
              <a:rPr lang="sr-Cyrl-RS" dirty="0" smtClean="0"/>
              <a:t>. године), краткотрајни (</a:t>
            </a:r>
            <a:r>
              <a:rPr lang="sr-Cyrl-RS" dirty="0"/>
              <a:t>облик тела, начин кретања, мекоћа тела</a:t>
            </a:r>
            <a:r>
              <a:rPr lang="sr-Cyrl-RS" dirty="0" smtClean="0"/>
              <a:t>). </a:t>
            </a:r>
            <a:endParaRPr lang="sr-Cyrl-RS" dirty="0"/>
          </a:p>
          <a:p>
            <a:pPr marL="514350" indent="-514350">
              <a:buFont typeface="+mj-lt"/>
              <a:buAutoNum type="alphaLcPeriod"/>
            </a:pPr>
            <a:r>
              <a:rPr lang="sr-Cyrl-RS" dirty="0" smtClean="0">
                <a:solidFill>
                  <a:srgbClr val="0000FF"/>
                </a:solidFill>
              </a:rPr>
              <a:t>Ујед</a:t>
            </a:r>
            <a:r>
              <a:rPr lang="sr-Cyrl-RS" dirty="0">
                <a:solidFill>
                  <a:srgbClr val="0000FF"/>
                </a:solidFill>
              </a:rPr>
              <a:t>, огреботина, убод </a:t>
            </a:r>
            <a:r>
              <a:rPr lang="sr-Cyrl-RS" dirty="0" smtClean="0">
                <a:solidFill>
                  <a:srgbClr val="0000FF"/>
                </a:solidFill>
              </a:rPr>
              <a:t>(кљуном</a:t>
            </a:r>
            <a:r>
              <a:rPr lang="sr-Cyrl-RS" dirty="0">
                <a:solidFill>
                  <a:srgbClr val="0000FF"/>
                </a:solidFill>
              </a:rPr>
              <a:t>, </a:t>
            </a:r>
            <a:r>
              <a:rPr lang="sr-Cyrl-RS" dirty="0" smtClean="0">
                <a:solidFill>
                  <a:srgbClr val="0000FF"/>
                </a:solidFill>
              </a:rPr>
              <a:t>роговима) </a:t>
            </a:r>
            <a:r>
              <a:rPr lang="sr-Cyrl-RS" dirty="0"/>
              <a:t>-  наношење </a:t>
            </a:r>
            <a:r>
              <a:rPr lang="sr-Cyrl-RS" dirty="0" smtClean="0"/>
              <a:t>телесне штете</a:t>
            </a:r>
            <a:r>
              <a:rPr lang="sr-Cyrl-RS" dirty="0"/>
              <a:t>. </a:t>
            </a:r>
            <a:r>
              <a:rPr lang="sr-Cyrl-RS" dirty="0" smtClean="0"/>
              <a:t>Најчешћи облик: страх </a:t>
            </a:r>
            <a:r>
              <a:rPr lang="sr-Cyrl-RS" dirty="0"/>
              <a:t>од убода – змије, </a:t>
            </a:r>
            <a:r>
              <a:rPr lang="sr-Cyrl-RS" dirty="0" smtClean="0"/>
              <a:t>паука</a:t>
            </a:r>
            <a:endParaRPr lang="sr-Cyrl-RS" dirty="0"/>
          </a:p>
          <a:p>
            <a:pPr marL="514350" indent="-514350">
              <a:buFont typeface="+mj-lt"/>
              <a:buAutoNum type="alphaLcPeriod"/>
            </a:pPr>
            <a:r>
              <a:rPr lang="sr-Cyrl-RS" dirty="0" smtClean="0">
                <a:solidFill>
                  <a:srgbClr val="0000FF"/>
                </a:solidFill>
              </a:rPr>
              <a:t>Бити </a:t>
            </a:r>
            <a:r>
              <a:rPr lang="sr-Cyrl-RS" dirty="0">
                <a:solidFill>
                  <a:srgbClr val="0000FF"/>
                </a:solidFill>
              </a:rPr>
              <a:t>прождран </a:t>
            </a:r>
            <a:r>
              <a:rPr lang="sr-Cyrl-RS" dirty="0"/>
              <a:t>(најчешћа представа уништења код све деце и најраспрострањенија у митологији и </a:t>
            </a:r>
            <a:r>
              <a:rPr lang="sr-Cyrl-RS" dirty="0" smtClean="0"/>
              <a:t>фолклору) </a:t>
            </a:r>
            <a:r>
              <a:rPr lang="sr-Cyrl-RS" dirty="0"/>
              <a:t>– овај страх је најчешће означен као страх од вука (у већини цивилизација</a:t>
            </a:r>
            <a:r>
              <a:rPr lang="sr-Cyrl-RS" dirty="0" smtClean="0"/>
              <a:t>).</a:t>
            </a:r>
          </a:p>
          <a:p>
            <a:pPr marL="514350" indent="-514350">
              <a:buFont typeface="+mj-lt"/>
              <a:buAutoNum type="alphaLcPeriod"/>
            </a:pPr>
            <a:r>
              <a:rPr lang="sr-Cyrl-RS" dirty="0" smtClean="0"/>
              <a:t>Природни елементи ( </a:t>
            </a:r>
            <a:r>
              <a:rPr lang="sr-Cyrl-RS" dirty="0"/>
              <a:t>вода, ватра, муња, природне </a:t>
            </a:r>
            <a:r>
              <a:rPr lang="sr-Cyrl-RS" dirty="0" smtClean="0"/>
              <a:t>непогоде)</a:t>
            </a:r>
            <a:endParaRPr lang="sr-Cyrl-RS" dirty="0"/>
          </a:p>
          <a:p>
            <a:pPr marL="514350" indent="-514350">
              <a:buFont typeface="+mj-lt"/>
              <a:buAutoNum type="alphaLcPeriod"/>
            </a:pPr>
            <a:r>
              <a:rPr lang="sr-Cyrl-RS" dirty="0" smtClean="0">
                <a:solidFill>
                  <a:srgbClr val="0000FF"/>
                </a:solidFill>
              </a:rPr>
              <a:t>Натприродни видови</a:t>
            </a:r>
            <a:r>
              <a:rPr lang="sr-Cyrl-RS" dirty="0" smtClean="0"/>
              <a:t>: </a:t>
            </a:r>
            <a:r>
              <a:rPr lang="sr-Cyrl-RS" dirty="0"/>
              <a:t>вештице, вампири, авети, дивови, утваре, ратови</a:t>
            </a:r>
          </a:p>
          <a:p>
            <a:endParaRPr lang="en-US" dirty="0"/>
          </a:p>
          <a:p>
            <a:endParaRPr lang="en-US" dirty="0"/>
          </a:p>
        </p:txBody>
      </p:sp>
    </p:spTree>
    <p:extLst>
      <p:ext uri="{BB962C8B-B14F-4D97-AF65-F5344CB8AC3E}">
        <p14:creationId xmlns:p14="http://schemas.microsoft.com/office/powerpoint/2010/main" val="1258077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TotalTime>
  <Words>2198</Words>
  <Application>Microsoft Office PowerPoint</Application>
  <PresentationFormat>On-screen Show (4:3)</PresentationFormat>
  <Paragraphs>141</Paragraphs>
  <Slides>18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 2</vt:lpstr>
      <vt:lpstr>Office Theme</vt:lpstr>
      <vt:lpstr>Дечји страхови </vt:lpstr>
      <vt:lpstr>Подсетимо се...</vt:lpstr>
      <vt:lpstr>Развојни страхови - Страх од одвајања</vt:lpstr>
      <vt:lpstr>Развојни страхови – Страх од одвајања</vt:lpstr>
      <vt:lpstr>Развојни страхови - Страх од одвајања</vt:lpstr>
      <vt:lpstr>Развојни страхови – (I) Страх од одвајања</vt:lpstr>
      <vt:lpstr>неке препоруке...</vt:lpstr>
      <vt:lpstr>Развојни страхови –  (II) Страх од повређивања</vt:lpstr>
      <vt:lpstr>Развојни страхови – (II)  Страх од повређивања</vt:lpstr>
      <vt:lpstr>Развојни страхови – (II) Страх од повређивања</vt:lpstr>
      <vt:lpstr>Пример </vt:lpstr>
      <vt:lpstr>Један од видова страха од повређивања: Страх од природних  разлике између дечака и девојчица</vt:lpstr>
      <vt:lpstr>Развојни страхови –  (III) Страх од нестајања и смрти</vt:lpstr>
      <vt:lpstr>Развојни страхови –  (III) Страх од нестајања и смрти</vt:lpstr>
      <vt:lpstr>Социјални страхови</vt:lpstr>
      <vt:lpstr>За размишљање...</vt:lpstr>
      <vt:lpstr>Препоруке </vt:lpstr>
      <vt:lpstr>Препоруке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petrovic</dc:creator>
  <cp:lastModifiedBy>M Petrovic</cp:lastModifiedBy>
  <cp:revision>72</cp:revision>
  <dcterms:created xsi:type="dcterms:W3CDTF">2006-08-16T00:00:00Z</dcterms:created>
  <dcterms:modified xsi:type="dcterms:W3CDTF">2020-05-15T10:20:38Z</dcterms:modified>
</cp:coreProperties>
</file>