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78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457200"/>
            <a:ext cx="5105400" cy="4724400"/>
          </a:xfrm>
        </p:spPr>
        <p:txBody>
          <a:bodyPr/>
          <a:lstStyle/>
          <a:p>
            <a:pPr algn="ctr"/>
            <a:r>
              <a:rPr lang="sr-Cyrl-RS" sz="5400" dirty="0" smtClean="0"/>
              <a:t>Бајке и приче </a:t>
            </a:r>
            <a:r>
              <a:rPr lang="sr-Cyrl-RS" sz="5400" dirty="0" smtClean="0"/>
              <a:t>десанке максимовић за децу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5410200"/>
            <a:ext cx="5114778" cy="110124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703136"/>
          </a:xfrm>
        </p:spPr>
        <p:txBody>
          <a:bodyPr/>
          <a:lstStyle/>
          <a:p>
            <a:r>
              <a:rPr lang="sr-Cyrl-RS" i="1" dirty="0" smtClean="0"/>
              <a:t>Срце лутке спаваљке и друге приче за децу (1931, 1943)</a:t>
            </a:r>
          </a:p>
          <a:p>
            <a:r>
              <a:rPr lang="sr-Cyrl-RS" i="1" dirty="0" smtClean="0"/>
              <a:t>Бајка о Краковечној </a:t>
            </a:r>
            <a:r>
              <a:rPr lang="sr-Cyrl-RS" dirty="0" smtClean="0"/>
              <a:t>(1957)</a:t>
            </a:r>
          </a:p>
          <a:p>
            <a:r>
              <a:rPr lang="sr-Cyrl-RS" i="1" dirty="0" smtClean="0"/>
              <a:t>Ако је веровати мојој баки </a:t>
            </a:r>
            <a:r>
              <a:rPr lang="sr-Cyrl-RS" dirty="0" smtClean="0"/>
              <a:t>(1959)</a:t>
            </a:r>
          </a:p>
          <a:p>
            <a:r>
              <a:rPr lang="sr-Cyrl-RS" i="1" dirty="0" smtClean="0"/>
              <a:t>Патуљкова тајна </a:t>
            </a:r>
            <a:r>
              <a:rPr lang="sr-Cyrl-RS" dirty="0" smtClean="0"/>
              <a:t>(1963)</a:t>
            </a:r>
          </a:p>
          <a:p>
            <a:r>
              <a:rPr lang="sr-Cyrl-RS" i="1" dirty="0" smtClean="0"/>
              <a:t>Бајке за децу </a:t>
            </a:r>
            <a:r>
              <a:rPr lang="sr-Cyrl-RS" dirty="0" smtClean="0"/>
              <a:t>(1977)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7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algn="just"/>
            <a:r>
              <a:rPr lang="sr-Cyrl-RS" sz="2800" dirty="0" smtClean="0"/>
              <a:t> Евидентно </a:t>
            </a:r>
            <a:r>
              <a:rPr lang="sr-Cyrl-RS" sz="2800" dirty="0" smtClean="0"/>
              <a:t>је да се у њеним причама јављају бића, мотиви, композициони поступци из света чудесног, али не у оном броју и облику у којем се јављају у традиционалној бајци.</a:t>
            </a:r>
          </a:p>
          <a:p>
            <a:pPr algn="just"/>
            <a:r>
              <a:rPr lang="sr-Cyrl-RS" sz="2800" dirty="0" smtClean="0"/>
              <a:t>Може се рећи да приче Десанке Максимовић само делимично почивају на фолклорној имагинацији</a:t>
            </a:r>
            <a:r>
              <a:rPr lang="sr-Cyrl-RS" sz="2800" dirty="0" smtClean="0"/>
              <a:t>.</a:t>
            </a:r>
          </a:p>
          <a:p>
            <a:pPr algn="just"/>
            <a:r>
              <a:rPr lang="sr-Cyrl-RS" sz="2800" dirty="0"/>
              <a:t>Ограничен арсенал чудесних бића: нема змајева, аждаја, вештица, вампира, горских вила</a:t>
            </a:r>
          </a:p>
          <a:p>
            <a:pPr algn="just"/>
            <a:endParaRPr lang="sr-Cyrl-RS" sz="2800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33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458200" cy="6074736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Доминантно </a:t>
            </a:r>
            <a:r>
              <a:rPr lang="sr-Cyrl-RS" sz="2800" dirty="0" smtClean="0"/>
              <a:t>су присутни </a:t>
            </a:r>
            <a:r>
              <a:rPr lang="sr-Cyrl-RS" sz="2800" dirty="0" smtClean="0"/>
              <a:t>патуљци као јунаци бајки: </a:t>
            </a:r>
            <a:r>
              <a:rPr lang="sr-Cyrl-RS" sz="2800" i="1" dirty="0" smtClean="0"/>
              <a:t>Патуљкова тајна</a:t>
            </a:r>
            <a:r>
              <a:rPr lang="sr-Cyrl-RS" sz="2800" dirty="0" smtClean="0"/>
              <a:t>, </a:t>
            </a:r>
            <a:r>
              <a:rPr lang="sr-Cyrl-RS" sz="2800" i="1" dirty="0" smtClean="0"/>
              <a:t>Три патуљка</a:t>
            </a:r>
            <a:r>
              <a:rPr lang="sr-Cyrl-RS" sz="2800" dirty="0" smtClean="0"/>
              <a:t>, </a:t>
            </a:r>
            <a:r>
              <a:rPr lang="sr-Cyrl-RS" sz="2800" i="1" dirty="0" smtClean="0"/>
              <a:t>Патуљак Кукурузовић</a:t>
            </a:r>
            <a:r>
              <a:rPr lang="sr-Cyrl-RS" sz="2800" dirty="0" smtClean="0"/>
              <a:t>, </a:t>
            </a:r>
            <a:r>
              <a:rPr lang="sr-Cyrl-RS" sz="2800" i="1" dirty="0" smtClean="0"/>
              <a:t>Орашчићи-палчићи</a:t>
            </a:r>
            <a:r>
              <a:rPr lang="sr-Cyrl-RS" sz="2800" dirty="0" smtClean="0"/>
              <a:t>, </a:t>
            </a:r>
            <a:r>
              <a:rPr lang="sr-Cyrl-RS" sz="2800" i="1" dirty="0" smtClean="0"/>
              <a:t>Кћи вилинског </a:t>
            </a:r>
            <a:r>
              <a:rPr lang="sr-Cyrl-RS" sz="2800" i="1" dirty="0" smtClean="0"/>
              <a:t>коњица</a:t>
            </a:r>
            <a:r>
              <a:rPr lang="sr-Cyrl-RS" sz="2800" dirty="0" smtClean="0"/>
              <a:t>.</a:t>
            </a:r>
            <a:endParaRPr lang="sr-Cyrl-RS" sz="2800" dirty="0" smtClean="0"/>
          </a:p>
          <a:p>
            <a:r>
              <a:rPr lang="sr-Cyrl-RS" sz="2800" dirty="0" smtClean="0"/>
              <a:t>Рационализација ауторске бајке (неискоришћена могућност чудотворног извора и цвета </a:t>
            </a:r>
            <a:r>
              <a:rPr lang="sr-Cyrl-RS" sz="2800" dirty="0" smtClean="0"/>
              <a:t>папрати у бајци </a:t>
            </a:r>
            <a:r>
              <a:rPr lang="sr-Cyrl-RS" sz="2800" i="1" dirty="0" smtClean="0"/>
              <a:t>Патуљкова тајна</a:t>
            </a:r>
            <a:r>
              <a:rPr lang="sr-Cyrl-RS" sz="2800" dirty="0" smtClean="0"/>
              <a:t>)</a:t>
            </a:r>
          </a:p>
          <a:p>
            <a:r>
              <a:rPr lang="sr-Cyrl-RS" sz="2800" dirty="0" smtClean="0"/>
              <a:t>Веза са фантастичном причом – мотив оживљених лутака (</a:t>
            </a:r>
            <a:r>
              <a:rPr lang="sr-Cyrl-RS" sz="2800" i="1" dirty="0" smtClean="0"/>
              <a:t>Цар играчака</a:t>
            </a:r>
            <a:r>
              <a:rPr lang="sr-Cyrl-RS" sz="2800" dirty="0" smtClean="0"/>
              <a:t>)</a:t>
            </a:r>
            <a:endParaRPr lang="sr-Cyrl-RS" sz="2800" dirty="0" smtClean="0"/>
          </a:p>
          <a:p>
            <a:r>
              <a:rPr lang="sr-Cyrl-RS" sz="2800" dirty="0" smtClean="0"/>
              <a:t>Лирска обојеност бајки и прича</a:t>
            </a:r>
          </a:p>
          <a:p>
            <a:r>
              <a:rPr lang="sr-Cyrl-RS" sz="2800" dirty="0" smtClean="0"/>
              <a:t>Значајна улога персонификације (света природе)</a:t>
            </a:r>
          </a:p>
          <a:p>
            <a:r>
              <a:rPr lang="sr-Cyrl-RS" sz="2800" dirty="0" smtClean="0"/>
              <a:t>Заступљени су описи душевних стања јунака.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/>
          <a:lstStyle/>
          <a:p>
            <a:r>
              <a:rPr lang="sr-Cyrl-RS" dirty="0" smtClean="0"/>
              <a:t>Чврста композиција, без дигресија и ретардација; усмереност нарације ка расплету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Композициони поступак преплитања прозе и поезије (веза са Пушкиновим бајкама)</a:t>
            </a:r>
          </a:p>
          <a:p>
            <a:r>
              <a:rPr lang="sr-Cyrl-RS" dirty="0" smtClean="0"/>
              <a:t>Јунаци који припадају свету природе (флори и фауни) – веза са Андерсеновим и Ћопићевим бајкама и причама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2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65136"/>
          </a:xfrm>
        </p:spPr>
        <p:txBody>
          <a:bodyPr/>
          <a:lstStyle/>
          <a:p>
            <a:r>
              <a:rPr lang="sr-Cyrl-RS" dirty="0" smtClean="0"/>
              <a:t>Приче и бајке Десанке Максимовић доступне су и на:</a:t>
            </a:r>
          </a:p>
          <a:p>
            <a:pPr marL="0" indent="0">
              <a:buNone/>
            </a:pPr>
            <a:r>
              <a:rPr lang="en-US" dirty="0" smtClean="0"/>
              <a:t>http://</a:t>
            </a:r>
            <a:r>
              <a:rPr lang="en-US" dirty="0"/>
              <a:t>www.rastko.rs/rastko/delo/11226#_</a:t>
            </a:r>
            <a:r>
              <a:rPr lang="en-US" dirty="0" smtClean="0"/>
              <a:t>Toc179714608</a:t>
            </a:r>
            <a:r>
              <a:rPr lang="sr-Cyrl-RS" dirty="0" smtClean="0"/>
              <a:t> </a:t>
            </a:r>
          </a:p>
          <a:p>
            <a:pPr marL="0" indent="0">
              <a:buNone/>
            </a:pPr>
            <a:r>
              <a:rPr lang="sr-Cyrl-RS" dirty="0" smtClean="0"/>
              <a:t>(Пројекат Растко, Десанка Максимовић, Бајка о лабуду).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840489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2192</TotalTime>
  <Words>248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Бајке и приче десанке максимовић за децу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</dc:creator>
  <cp:lastModifiedBy>Sneza</cp:lastModifiedBy>
  <cp:revision>20</cp:revision>
  <dcterms:created xsi:type="dcterms:W3CDTF">2006-08-16T00:00:00Z</dcterms:created>
  <dcterms:modified xsi:type="dcterms:W3CDTF">2017-04-17T20:47:29Z</dcterms:modified>
</cp:coreProperties>
</file>