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F407F13-830D-4C41-AA5A-DA0E217FEA2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D1D9106-D763-4640-92D8-37D3BFFF4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7F13-830D-4C41-AA5A-DA0E217FEA2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9106-D763-4640-92D8-37D3BFFF4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7F13-830D-4C41-AA5A-DA0E217FEA2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9106-D763-4640-92D8-37D3BFFF4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7F13-830D-4C41-AA5A-DA0E217FEA2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9106-D763-4640-92D8-37D3BFFF4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7F13-830D-4C41-AA5A-DA0E217FEA2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9106-D763-4640-92D8-37D3BFFF4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7F13-830D-4C41-AA5A-DA0E217FEA2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9106-D763-4640-92D8-37D3BFFF47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7F13-830D-4C41-AA5A-DA0E217FEA2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9106-D763-4640-92D8-37D3BFFF47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7F13-830D-4C41-AA5A-DA0E217FEA2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9106-D763-4640-92D8-37D3BFFF4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7F13-830D-4C41-AA5A-DA0E217FEA2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9106-D763-4640-92D8-37D3BFFF4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F407F13-830D-4C41-AA5A-DA0E217FEA2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D1D9106-D763-4640-92D8-37D3BFFF4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F407F13-830D-4C41-AA5A-DA0E217FEA2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D1D9106-D763-4640-92D8-37D3BFFF4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F407F13-830D-4C41-AA5A-DA0E217FEA2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D1D9106-D763-4640-92D8-37D3BFFF47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Afektivni razvoj u ranom detinjstvu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Bojana</a:t>
            </a:r>
            <a:r>
              <a:rPr lang="en-US" dirty="0" smtClean="0"/>
              <a:t> </a:t>
            </a:r>
            <a:r>
              <a:rPr lang="en-US" dirty="0" err="1" smtClean="0"/>
              <a:t>Dimitrijevi</a:t>
            </a:r>
            <a:r>
              <a:rPr lang="sr-Latn-RS" dirty="0"/>
              <a:t>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7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190" y="914400"/>
            <a:ext cx="6877610" cy="5232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354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430300"/>
              </p:ext>
            </p:extLst>
          </p:nvPr>
        </p:nvGraphicFramePr>
        <p:xfrm>
          <a:off x="1371600" y="762000"/>
          <a:ext cx="6288090" cy="529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030"/>
                <a:gridCol w="1942570"/>
                <a:gridCol w="2249490"/>
              </a:tblGrid>
              <a:tr h="467152">
                <a:tc>
                  <a:txBody>
                    <a:bodyPr/>
                    <a:lstStyle/>
                    <a:p>
                      <a:r>
                        <a:rPr lang="sr-Latn-RS" dirty="0" smtClean="0"/>
                        <a:t>„Lako dete“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„Teško dete“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„Suzdržano dete“</a:t>
                      </a:r>
                      <a:endParaRPr lang="en-US" dirty="0"/>
                    </a:p>
                  </a:txBody>
                  <a:tcPr/>
                </a:tc>
              </a:tr>
              <a:tr h="1437848">
                <a:tc>
                  <a:txBody>
                    <a:bodyPr/>
                    <a:lstStyle/>
                    <a:p>
                      <a:r>
                        <a:rPr lang="sr-Latn-RS" dirty="0" smtClean="0"/>
                        <a:t>Ritmično: ritam dana se retko menja, ritam spavanja, hranjenja  i</a:t>
                      </a:r>
                      <a:r>
                        <a:rPr lang="sr-Latn-RS" baseline="0" dirty="0" smtClean="0"/>
                        <a:t> dr.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Nestabilan ritam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Nije</a:t>
                      </a:r>
                      <a:r>
                        <a:rPr lang="sr-Latn-RS" baseline="0" dirty="0" smtClean="0"/>
                        <a:t> do značaja za ovaj stil</a:t>
                      </a:r>
                      <a:endParaRPr lang="en-US" dirty="0"/>
                    </a:p>
                  </a:txBody>
                  <a:tcPr/>
                </a:tc>
              </a:tr>
              <a:tr h="660608">
                <a:tc>
                  <a:txBody>
                    <a:bodyPr/>
                    <a:lstStyle/>
                    <a:p>
                      <a:r>
                        <a:rPr lang="sr-Latn-RS" dirty="0" smtClean="0"/>
                        <a:t>Prilagodljivo u novim situacijama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Neprilagodljivo u novim situacijama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Slabo prilagodljivo u novim situacijama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sr-Latn-RS" dirty="0" smtClean="0"/>
                        <a:t>Dobro raspoloženo/veselo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Često plače ili se ljuti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Nije</a:t>
                      </a:r>
                      <a:r>
                        <a:rPr lang="sr-Latn-RS" baseline="0" dirty="0" smtClean="0"/>
                        <a:t> od značaja za ovaj stil</a:t>
                      </a:r>
                      <a:endParaRPr lang="en-US" dirty="0"/>
                    </a:p>
                  </a:txBody>
                  <a:tcPr/>
                </a:tc>
              </a:tr>
              <a:tr h="467152">
                <a:tc>
                  <a:txBody>
                    <a:bodyPr/>
                    <a:lstStyle/>
                    <a:p>
                      <a:r>
                        <a:rPr lang="sr-Latn-RS" dirty="0" smtClean="0"/>
                        <a:t>Intenzitet</a:t>
                      </a:r>
                      <a:r>
                        <a:rPr lang="sr-Latn-RS" baseline="0" dirty="0" smtClean="0"/>
                        <a:t> reakcija je umeren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Intenzitet reakcija je izrazit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Intenzitet reakcija nije veliki</a:t>
                      </a:r>
                      <a:endParaRPr lang="en-US" dirty="0"/>
                    </a:p>
                  </a:txBody>
                  <a:tcPr/>
                </a:tc>
              </a:tr>
              <a:tr h="467152">
                <a:tc>
                  <a:txBody>
                    <a:bodyPr/>
                    <a:lstStyle/>
                    <a:p>
                      <a:r>
                        <a:rPr lang="sr-Latn-RS" dirty="0" smtClean="0"/>
                        <a:t>Zainteresovano i otvoreno za novinu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Zatvoreno</a:t>
                      </a:r>
                      <a:r>
                        <a:rPr lang="sr-Latn-RS" baseline="0" dirty="0" smtClean="0"/>
                        <a:t> i povlači se pred</a:t>
                      </a:r>
                    </a:p>
                    <a:p>
                      <a:r>
                        <a:rPr lang="sr-Latn-RS" baseline="0" dirty="0" smtClean="0"/>
                        <a:t>novinom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Zatvoreno</a:t>
                      </a:r>
                      <a:r>
                        <a:rPr lang="sr-Latn-RS" baseline="0" dirty="0" smtClean="0"/>
                        <a:t> i povlači se pred sredinom koja je nova</a:t>
                      </a:r>
                      <a:endParaRPr lang="en-US" dirty="0"/>
                    </a:p>
                  </a:txBody>
                  <a:tcPr/>
                </a:tc>
              </a:tr>
              <a:tr h="467152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02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Pitanje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Da li možete da uspostavite paralelu sa obrascima afektivnog vezivanja?</a:t>
            </a:r>
          </a:p>
          <a:p>
            <a:r>
              <a:rPr lang="sr-Latn-RS" dirty="0" smtClean="0"/>
              <a:t>Lako dete i sigurni obrazac imaju sličnost u pogledu?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Niskog nivoa uznemirenosti </a:t>
            </a:r>
          </a:p>
          <a:p>
            <a:r>
              <a:rPr lang="sr-Latn-RS" dirty="0" smtClean="0"/>
              <a:t>Teško dete i nesigurni obrazac/ambivalentno vezano dete?</a:t>
            </a:r>
            <a:endParaRPr lang="sr-Latn-RS" dirty="0"/>
          </a:p>
          <a:p>
            <a:r>
              <a:rPr lang="sr-Latn-RS" dirty="0" smtClean="0">
                <a:solidFill>
                  <a:srgbClr val="FF0000"/>
                </a:solidFill>
              </a:rPr>
              <a:t>Visok nivo uznemirenosti</a:t>
            </a:r>
          </a:p>
        </p:txBody>
      </p:sp>
    </p:spTree>
    <p:extLst>
      <p:ext uri="{BB962C8B-B14F-4D97-AF65-F5344CB8AC3E}">
        <p14:creationId xmlns:p14="http://schemas.microsoft.com/office/powerpoint/2010/main" val="297898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Pretpostavke modela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Ovo je transakcionistički model</a:t>
            </a:r>
          </a:p>
          <a:p>
            <a:pPr lvl="1"/>
            <a:r>
              <a:rPr lang="sr-Latn-RS" dirty="0" smtClean="0"/>
              <a:t>Roditelji reaguju na ponašanje deteta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EAS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Tri, pretpostavljeno nasleđene dimenzije temperamenta; mada je zastupljeno interakcionističko gledište</a:t>
            </a:r>
          </a:p>
          <a:p>
            <a:pPr lvl="1"/>
            <a:r>
              <a:rPr lang="sr-Latn-RS" dirty="0" smtClean="0"/>
              <a:t>Emocionalnost: sklonost intenzivnom/manje intenzivnom reagovanju na stimuluse iz okoline; deca sklona intenzivnom emocionalnom reagovanju u zavisnosti od sredinskih uticaja će biti sklona strahu ili ljutnji</a:t>
            </a:r>
          </a:p>
          <a:p>
            <a:pPr lvl="1"/>
            <a:r>
              <a:rPr lang="sr-Latn-RS" dirty="0" smtClean="0"/>
              <a:t>Aktivitet: tempo i energičnost</a:t>
            </a:r>
          </a:p>
          <a:p>
            <a:pPr lvl="1"/>
            <a:r>
              <a:rPr lang="sr-Latn-RS" dirty="0" smtClean="0"/>
              <a:t>Socijabilnost: dimenzije ekstraverz.-introverz.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2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Model reaktivnost i samokontrola (Rohbart)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Reaktivnost je ekvivalentna prethodno pomenutoj emocionalnosti</a:t>
            </a:r>
          </a:p>
          <a:p>
            <a:pPr lvl="1"/>
            <a:r>
              <a:rPr lang="sr-Latn-RS" dirty="0" smtClean="0"/>
              <a:t>Deca koja intenzivno reaguju na pozitivne stimuluse intenzivno reaguju i na negativne</a:t>
            </a:r>
          </a:p>
          <a:p>
            <a:r>
              <a:rPr lang="sr-Latn-RS" dirty="0" smtClean="0"/>
              <a:t>Samokontrola: mogućnost  da se uspostavi kontrola nad intenzitetom emocionalne reakcije</a:t>
            </a:r>
          </a:p>
          <a:p>
            <a:r>
              <a:rPr lang="sr-Latn-RS" dirty="0" smtClean="0"/>
              <a:t>Ovaj model je najsličniji onome što podrazumevamo pod temperamentom.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0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Interakcija deteta i sredine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Značaj odgovora sredine na osobine deteta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Pretpostavite:</a:t>
            </a:r>
          </a:p>
          <a:p>
            <a:r>
              <a:rPr lang="sr-Latn-RS" dirty="0" smtClean="0"/>
              <a:t>Dete nisko ritmično, porodica i roditelji visoko ritmični</a:t>
            </a:r>
          </a:p>
          <a:p>
            <a:r>
              <a:rPr lang="sr-Latn-RS" dirty="0" smtClean="0"/>
              <a:t>Dete koje je visokog aktiviteta i porodica umerenog aktiviteta</a:t>
            </a:r>
          </a:p>
          <a:p>
            <a:r>
              <a:rPr lang="sr-Latn-RS" dirty="0" smtClean="0"/>
              <a:t>Dete koje je nepoverljivo prema novini i roditelji otvoreni za nova iskustva</a:t>
            </a:r>
          </a:p>
          <a:p>
            <a:r>
              <a:rPr lang="sr-Latn-RS" dirty="0" smtClean="0"/>
              <a:t>Šta će se desiti?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7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Značaj podudarnosti osobina i očekivanja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Ako su osobine deteta podudarne sa očekivanjima roditelja nema većih problema.</a:t>
            </a:r>
          </a:p>
          <a:p>
            <a:pPr lvl="1"/>
            <a:r>
              <a:rPr lang="sr-Latn-RS" dirty="0" smtClean="0"/>
              <a:t>Dete visokog aktiviteta može biti negativno okarakterisano od strane roditelja umerenog aktiviteta i nezadovoljno u takvoj porodici; dete visokog aktiviteta sa takvom porodicom ima bolje šanse</a:t>
            </a:r>
          </a:p>
          <a:p>
            <a:pPr lvl="1"/>
            <a:r>
              <a:rPr lang="sr-Latn-RS" dirty="0" smtClean="0"/>
              <a:t>Navikavanje na ritam hranjenja i spavanja/dozvoljavanje hranjenje i spavanje po potrebi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1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Implikacije u pogledu stabilnosti osobina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Većina „teške dece“ nema problema u prilagođavanju u odraslom dobu</a:t>
            </a:r>
          </a:p>
          <a:p>
            <a:r>
              <a:rPr lang="sr-Latn-RS" dirty="0" smtClean="0"/>
              <a:t>Ako problemi nastave da postoje to se može interpretirati:</a:t>
            </a:r>
          </a:p>
          <a:p>
            <a:r>
              <a:rPr lang="sr-Latn-RS" dirty="0" smtClean="0"/>
              <a:t>Samoispunjavajućim proročanstvom (percepciju deteta objašnjava u velikoj meri kako je majka zamišljala još nerođeno dete)</a:t>
            </a:r>
          </a:p>
          <a:p>
            <a:r>
              <a:rPr lang="sr-Latn-RS" dirty="0" smtClean="0"/>
              <a:t>Neadekvatnim reagovanjem na plač ili ljutnju deteta</a:t>
            </a:r>
          </a:p>
          <a:p>
            <a:r>
              <a:rPr lang="sr-Latn-RS" dirty="0" smtClean="0"/>
              <a:t>Reč je o pripisivanju deci osobina koje nemaju zaista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4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Šta Vam je poznato u vezi sa razvojem dečijih emocija?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Kakve su karakteristike dečijih emocija?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Snažne, površinske, brzo se smenjuju, kratkotrajne</a:t>
            </a:r>
          </a:p>
          <a:p>
            <a:r>
              <a:rPr lang="sr-Latn-RS" dirty="0" smtClean="0"/>
              <a:t>Katarina Bridžes? Sa kojim emocijama se dete rađa?</a:t>
            </a:r>
          </a:p>
        </p:txBody>
      </p:sp>
    </p:spTree>
    <p:extLst>
      <p:ext uri="{BB962C8B-B14F-4D97-AF65-F5344CB8AC3E}">
        <p14:creationId xmlns:p14="http://schemas.microsoft.com/office/powerpoint/2010/main" val="155125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Implikacije u pogledu stabilnosti osobina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Izrazito inhibirana i izrazito neinhibirana deca (u susretu sa novinom ili nepoznatima), dosledno ostaju sklona ovakvom reagovnanju i šest godina kasnije (Kagan)</a:t>
            </a:r>
          </a:p>
          <a:p>
            <a:r>
              <a:rPr lang="sr-Latn-RS" dirty="0" smtClean="0"/>
              <a:t>Javljaju se i novi strahovi i inhibicije: npr. </a:t>
            </a:r>
            <a:r>
              <a:rPr lang="sr-Latn-RS" smtClean="0"/>
              <a:t>od mraka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Teorijski doprinosi (Erikson)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 prvoj fazi: poverenje ili nepoverenje</a:t>
            </a:r>
          </a:p>
          <a:p>
            <a:pPr lvl="1"/>
            <a:r>
              <a:rPr lang="sr-Latn-RS" dirty="0" smtClean="0"/>
              <a:t>Mogućnost da se poveže sa značajnim drugim (roditeljima)</a:t>
            </a:r>
          </a:p>
          <a:p>
            <a:r>
              <a:rPr lang="sr-Latn-RS" dirty="0" smtClean="0"/>
              <a:t>U drugoj fazi: autonomija (dete sve više stvari želi da uradi samo i da njima ovlada) naspram sumnji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1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Redosled javljanja emocija u razvoju (</a:t>
            </a:r>
            <a:r>
              <a:rPr lang="en-US" dirty="0" err="1" smtClean="0"/>
              <a:t>Brid</a:t>
            </a:r>
            <a:r>
              <a:rPr lang="sr-Latn-RS" dirty="0" smtClean="0"/>
              <a:t>žes Katarina)</a:t>
            </a:r>
            <a:endParaRPr lang="en-US" dirty="0"/>
          </a:p>
        </p:txBody>
      </p:sp>
      <p:pic>
        <p:nvPicPr>
          <p:cNvPr id="4" name="Picture 2" descr="C:\Users\bojana\Desktop\Screenshot_2020-03-22 Emotional developmen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780" y="2057400"/>
            <a:ext cx="6908165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Razvoj temperamenta u ranom detinjstvu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Dete poseduje distinktivna svojstva ličnosti</a:t>
            </a:r>
          </a:p>
          <a:p>
            <a:r>
              <a:rPr lang="sr-Latn-RS" dirty="0" smtClean="0"/>
              <a:t>Odlike deteta su na različite načine interpretirane od strane sredine: roditelji reaguju na odlike dece</a:t>
            </a:r>
          </a:p>
          <a:p>
            <a:r>
              <a:rPr lang="sr-Latn-RS" dirty="0" smtClean="0"/>
              <a:t>Razlike u pogledu temperamenta su vidljive u stilu ponašanja:</a:t>
            </a:r>
          </a:p>
          <a:p>
            <a:pPr lvl="1"/>
            <a:r>
              <a:rPr lang="sr-Latn-RS" dirty="0" smtClean="0"/>
              <a:t>„vrištanje od sreće pri ljuljanju“</a:t>
            </a:r>
          </a:p>
          <a:p>
            <a:pPr lvl="1"/>
            <a:r>
              <a:rPr lang="sr-Latn-RS" dirty="0" smtClean="0"/>
              <a:t>„smireno zadovoljstvo pri ljuljanju“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3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Temperament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119256"/>
            <a:ext cx="6364045" cy="3824343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Kako biste Vi definisali temperament?</a:t>
            </a:r>
          </a:p>
          <a:p>
            <a:r>
              <a:rPr lang="sr-Latn-RS" dirty="0" smtClean="0"/>
              <a:t>Tri osnovna pitanja:</a:t>
            </a:r>
          </a:p>
          <a:p>
            <a:r>
              <a:rPr lang="sr-Latn-RS" b="1" dirty="0" smtClean="0"/>
              <a:t>Da li i u kojoj meri nasledni faktori utiču na temperament deteta?</a:t>
            </a:r>
          </a:p>
          <a:p>
            <a:pPr lvl="2"/>
            <a:r>
              <a:rPr lang="sr-Latn-RS" dirty="0" smtClean="0"/>
              <a:t>Studije sa blizancima ukazuju da se može govoriti o doprinosu nasleđa</a:t>
            </a:r>
          </a:p>
          <a:p>
            <a:pPr lvl="2"/>
            <a:r>
              <a:rPr lang="sr-Latn-RS" b="1" dirty="0" smtClean="0">
                <a:solidFill>
                  <a:srgbClr val="FF0000"/>
                </a:solidFill>
              </a:rPr>
              <a:t>Jednojajčani blizanci su sličniji nego dvojajčani</a:t>
            </a:r>
            <a:r>
              <a:rPr lang="sr-Latn-RS" dirty="0" smtClean="0"/>
              <a:t>:</a:t>
            </a:r>
          </a:p>
          <a:p>
            <a:pPr lvl="2"/>
            <a:r>
              <a:rPr lang="sr-Latn-RS" dirty="0" smtClean="0"/>
              <a:t>Roditeljske procene, procene nezavisnih stručnjaka, laboratorijske situacije proveravanja reagovanja na averzivne draži</a:t>
            </a:r>
          </a:p>
          <a:p>
            <a:pPr lvl="2"/>
            <a:r>
              <a:rPr lang="sr-Latn-RS" b="1" dirty="0" smtClean="0">
                <a:solidFill>
                  <a:srgbClr val="FF0000"/>
                </a:solidFill>
              </a:rPr>
              <a:t>Primedba koju uvek iznosimo?</a:t>
            </a:r>
          </a:p>
          <a:p>
            <a:pPr lvl="2"/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63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Temperament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19256"/>
            <a:ext cx="6211645" cy="3976743"/>
          </a:xfrm>
        </p:spPr>
        <p:txBody>
          <a:bodyPr>
            <a:normAutofit fontScale="92500"/>
          </a:bodyPr>
          <a:lstStyle/>
          <a:p>
            <a:r>
              <a:rPr lang="sr-Latn-RS" dirty="0" smtClean="0"/>
              <a:t>Da li svojstva koja nazivamo temperamentom ostaju stabilna tokom života? Da li se deca rano razlikuju u pogledu temperamenta?</a:t>
            </a:r>
          </a:p>
          <a:p>
            <a:r>
              <a:rPr lang="sr-Latn-RS" dirty="0" smtClean="0"/>
              <a:t>Hoće li stidljivo i uplašeno dete biti nesiguran i povučen predškolac?</a:t>
            </a:r>
          </a:p>
          <a:p>
            <a:r>
              <a:rPr lang="sr-Latn-RS" dirty="0" smtClean="0"/>
              <a:t>Nalazi su dvosmisleni, ali ukazuju na </a:t>
            </a:r>
            <a:r>
              <a:rPr lang="sr-Latn-RS" b="1" dirty="0" smtClean="0"/>
              <a:t>stabilnost pojedinih aspekata</a:t>
            </a:r>
            <a:r>
              <a:rPr lang="sr-Latn-RS" dirty="0" smtClean="0"/>
              <a:t>: </a:t>
            </a:r>
          </a:p>
          <a:p>
            <a:pPr lvl="1"/>
            <a:r>
              <a:rPr lang="sr-Latn-RS" dirty="0" smtClean="0"/>
              <a:t>odnos prema negativnim emocijama  (strah i ljutnja), reagovanje u novim situacijama, aktivitet</a:t>
            </a:r>
          </a:p>
          <a:p>
            <a:pPr lvl="1"/>
            <a:r>
              <a:rPr lang="sr-Latn-RS" b="1" dirty="0" smtClean="0">
                <a:solidFill>
                  <a:srgbClr val="FF0000"/>
                </a:solidFill>
              </a:rPr>
              <a:t>Primedbe?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3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Dva modela temperamenta dece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Njujorška longitudinalna studija (Thomas i Chess, 1977)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Cilj: da li se na osnovu ponašanja u ranom detinjstvu mogu predvideti kasniji vidovi psihološkog prilagođavanja</a:t>
            </a:r>
          </a:p>
          <a:p>
            <a:r>
              <a:rPr lang="sr-Latn-RS" dirty="0" smtClean="0"/>
              <a:t>Devet dimenzija ponašanja je izdvojeno, a na osnovu ovih dimenzija su definisana tri ponašajna stila (tri klastera osobina)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5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120</TotalTime>
  <Words>772</Words>
  <Application>Microsoft Office PowerPoint</Application>
  <PresentationFormat>On-screen Show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Pushpin</vt:lpstr>
      <vt:lpstr>Afektivni razvoj u ranom detinjstvu</vt:lpstr>
      <vt:lpstr>Šta Vam je poznato u vezi sa razvojem dečijih emocija?</vt:lpstr>
      <vt:lpstr>Teorijski doprinosi (Erikson)</vt:lpstr>
      <vt:lpstr>Redosled javljanja emocija u razvoju (Bridžes Katarina)</vt:lpstr>
      <vt:lpstr>Razvoj temperamenta u ranom detinjstvu</vt:lpstr>
      <vt:lpstr>Temperament</vt:lpstr>
      <vt:lpstr>Temperament</vt:lpstr>
      <vt:lpstr>Dva modela temperamenta dece</vt:lpstr>
      <vt:lpstr>Njujorška longitudinalna studija (Thomas i Chess, 1977)</vt:lpstr>
      <vt:lpstr>PowerPoint Presentation</vt:lpstr>
      <vt:lpstr>PowerPoint Presentation</vt:lpstr>
      <vt:lpstr>Pitanje</vt:lpstr>
      <vt:lpstr>Pretpostavke modela</vt:lpstr>
      <vt:lpstr>EAS model</vt:lpstr>
      <vt:lpstr>Model reaktivnost i samokontrola (Rohbart)</vt:lpstr>
      <vt:lpstr>Interakcija deteta i sredine</vt:lpstr>
      <vt:lpstr>Značaj odgovora sredine na osobine deteta</vt:lpstr>
      <vt:lpstr>Značaj podudarnosti osobina i očekivanja</vt:lpstr>
      <vt:lpstr>Implikacije u pogledu stabilnosti osobina</vt:lpstr>
      <vt:lpstr>Implikacije u pogledu stabilnosti osobina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29</cp:revision>
  <dcterms:created xsi:type="dcterms:W3CDTF">2019-11-27T23:17:45Z</dcterms:created>
  <dcterms:modified xsi:type="dcterms:W3CDTF">2020-03-21T23:47:32Z</dcterms:modified>
</cp:coreProperties>
</file>