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60" r:id="rId4"/>
    <p:sldId id="305" r:id="rId5"/>
    <p:sldId id="306" r:id="rId6"/>
    <p:sldId id="257" r:id="rId7"/>
    <p:sldId id="339" r:id="rId8"/>
    <p:sldId id="326" r:id="rId9"/>
    <p:sldId id="328" r:id="rId10"/>
    <p:sldId id="340" r:id="rId11"/>
    <p:sldId id="341" r:id="rId12"/>
    <p:sldId id="342" r:id="rId13"/>
    <p:sldId id="269" r:id="rId14"/>
    <p:sldId id="291" r:id="rId15"/>
    <p:sldId id="293" r:id="rId16"/>
    <p:sldId id="316" r:id="rId17"/>
    <p:sldId id="343" r:id="rId18"/>
    <p:sldId id="344" r:id="rId19"/>
    <p:sldId id="345" r:id="rId20"/>
    <p:sldId id="346" r:id="rId21"/>
    <p:sldId id="347" r:id="rId22"/>
    <p:sldId id="348" r:id="rId23"/>
    <p:sldId id="349" r:id="rId24"/>
    <p:sldId id="350" r:id="rId25"/>
    <p:sldId id="283" r:id="rId26"/>
    <p:sldId id="284" r:id="rId27"/>
    <p:sldId id="285" r:id="rId28"/>
    <p:sldId id="286" r:id="rId29"/>
    <p:sldId id="287" r:id="rId30"/>
    <p:sldId id="288" r:id="rId31"/>
    <p:sldId id="290" r:id="rId32"/>
    <p:sldId id="354" r:id="rId33"/>
    <p:sldId id="355" r:id="rId34"/>
    <p:sldId id="274" r:id="rId35"/>
    <p:sldId id="275" r:id="rId36"/>
    <p:sldId id="351" r:id="rId37"/>
    <p:sldId id="277" r:id="rId38"/>
    <p:sldId id="356" r:id="rId39"/>
    <p:sldId id="357" r:id="rId40"/>
    <p:sldId id="358" r:id="rId41"/>
    <p:sldId id="359" r:id="rId42"/>
    <p:sldId id="360" r:id="rId43"/>
    <p:sldId id="297" r:id="rId44"/>
    <p:sldId id="299" r:id="rId45"/>
    <p:sldId id="300" r:id="rId46"/>
    <p:sldId id="301" r:id="rId47"/>
    <p:sldId id="302" r:id="rId48"/>
    <p:sldId id="304" r:id="rId49"/>
    <p:sldId id="307" r:id="rId50"/>
    <p:sldId id="309" r:id="rId51"/>
    <p:sldId id="310" r:id="rId52"/>
    <p:sldId id="311" r:id="rId53"/>
    <p:sldId id="313" r:id="rId54"/>
    <p:sldId id="317" r:id="rId55"/>
    <p:sldId id="318" r:id="rId56"/>
    <p:sldId id="319" r:id="rId57"/>
    <p:sldId id="320" r:id="rId58"/>
    <p:sldId id="322" r:id="rId59"/>
    <p:sldId id="323" r:id="rId60"/>
    <p:sldId id="332" r:id="rId61"/>
    <p:sldId id="333" r:id="rId62"/>
    <p:sldId id="334" r:id="rId63"/>
    <p:sldId id="335" r:id="rId64"/>
    <p:sldId id="315" r:id="rId65"/>
    <p:sldId id="336" r:id="rId6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3/13/2019</a:t>
            </a:fld>
            <a:endParaRPr lang="en-US"/>
          </a:p>
        </p:txBody>
      </p:sp>
      <p:sp>
        <p:nvSpPr>
          <p:cNvPr id="20" name="Footer Placeholder 19"/>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3/13/2019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3/13/2019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1D8BD707-D9CF-40AE-B4C6-C98DA3205C09}" type="datetimeFigureOut">
              <a:rPr lang="en-US" smtClean="0"/>
              <a:pPr/>
              <a:t>3/13/2019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3/13/2019</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609600"/>
            <a:ext cx="7406640" cy="2133600"/>
          </a:xfrm>
        </p:spPr>
        <p:txBody>
          <a:bodyPr>
            <a:noAutofit/>
          </a:bodyPr>
          <a:lstStyle/>
          <a:p>
            <a:pPr algn="ctr"/>
            <a:r>
              <a:rPr lang="sr-Cyrl-RS" sz="7200" dirty="0" smtClean="0"/>
              <a:t>Милован Данојлић</a:t>
            </a:r>
            <a:endParaRPr lang="en-US" sz="7200" dirty="0"/>
          </a:p>
        </p:txBody>
      </p:sp>
      <p:sp>
        <p:nvSpPr>
          <p:cNvPr id="3" name="Subtitle 2"/>
          <p:cNvSpPr>
            <a:spLocks noGrp="1"/>
          </p:cNvSpPr>
          <p:nvPr>
            <p:ph type="subTitle" idx="1"/>
          </p:nvPr>
        </p:nvSpPr>
        <p:spPr>
          <a:xfrm>
            <a:off x="1447800" y="4419600"/>
            <a:ext cx="7406640" cy="76200"/>
          </a:xfrm>
        </p:spPr>
        <p:txBody>
          <a:bodyPr>
            <a:normAutofit fontScale="25000" lnSpcReduction="20000"/>
          </a:bodyPr>
          <a:lstStyle/>
          <a:p>
            <a:endParaRPr lang="en-US" dirty="0"/>
          </a:p>
        </p:txBody>
      </p:sp>
      <p:pic>
        <p:nvPicPr>
          <p:cNvPr id="4" name="Picture 3" descr="преузимање (9).jpg"/>
          <p:cNvPicPr>
            <a:picLocks noChangeAspect="1"/>
          </p:cNvPicPr>
          <p:nvPr/>
        </p:nvPicPr>
        <p:blipFill>
          <a:blip r:embed="rId2" cstate="print"/>
          <a:stretch>
            <a:fillRect/>
          </a:stretch>
        </p:blipFill>
        <p:spPr>
          <a:xfrm>
            <a:off x="2895600" y="3581400"/>
            <a:ext cx="4724400" cy="2430123"/>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15962"/>
          </a:xfrm>
        </p:spPr>
        <p:txBody>
          <a:bodyPr>
            <a:normAutofit fontScale="90000"/>
          </a:bodyPr>
          <a:lstStyle/>
          <a:p>
            <a:pPr algn="ctr"/>
            <a:r>
              <a:rPr lang="sr-Cyrl-RS" dirty="0" smtClean="0"/>
              <a:t>Шта је Данојлић рекао...</a:t>
            </a:r>
            <a:endParaRPr lang="en-US" dirty="0"/>
          </a:p>
        </p:txBody>
      </p:sp>
      <p:sp>
        <p:nvSpPr>
          <p:cNvPr id="3" name="Content Placeholder 2"/>
          <p:cNvSpPr>
            <a:spLocks noGrp="1"/>
          </p:cNvSpPr>
          <p:nvPr>
            <p:ph idx="1"/>
          </p:nvPr>
        </p:nvSpPr>
        <p:spPr>
          <a:xfrm>
            <a:off x="838200" y="990600"/>
            <a:ext cx="8229600" cy="5715000"/>
          </a:xfrm>
        </p:spPr>
        <p:txBody>
          <a:bodyPr>
            <a:normAutofit fontScale="85000" lnSpcReduction="20000"/>
          </a:bodyPr>
          <a:lstStyle/>
          <a:p>
            <a:pPr algn="just"/>
            <a:r>
              <a:rPr lang="sr-Cyrl-RS" dirty="0" smtClean="0"/>
              <a:t>...кад сам се, у рану јесен 1953, [...] обрео на београдском асфалту, био сам пресрећан. Сва моја чула су пировала... Волео сам металасту мрзлину београдских јутара, мирисне уједе угља истовареног покрај подрумских решетки, цилик трамваја који су се котрљали низбрдицама, липе у Македонској улици, светлосни прасак људских гласова и звукова у априлу, нагомилано лишће по тротоарима почетком новембра, фијукање кошаве и дебљину снежних сметова... У том је раздобљу мог, и заједничког живота, Београд био град свих градова, свих могућности и свих нада. „Трамваји“, које ћу их срочити четири-пет година касније, могу се узети као апотеоза што ју је једно усхићено сељачко дете сачинило у славу великог града, у којем је нашло уточиште.</a:t>
            </a:r>
            <a:endParaRPr lang="en-US" dirty="0"/>
          </a:p>
        </p:txBody>
      </p:sp>
    </p:spTree>
    <p:extLst>
      <p:ext uri="{BB962C8B-B14F-4D97-AF65-F5344CB8AC3E}">
        <p14:creationId xmlns:p14="http://schemas.microsoft.com/office/powerpoint/2010/main" val="3051029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334962"/>
          </a:xfrm>
        </p:spPr>
        <p:txBody>
          <a:bodyPr>
            <a:normAutofit fontScale="90000"/>
          </a:bodyPr>
          <a:lstStyle/>
          <a:p>
            <a:endParaRPr lang="en-US" dirty="0"/>
          </a:p>
        </p:txBody>
      </p:sp>
      <p:sp>
        <p:nvSpPr>
          <p:cNvPr id="3" name="Content Placeholder 2"/>
          <p:cNvSpPr>
            <a:spLocks noGrp="1"/>
          </p:cNvSpPr>
          <p:nvPr>
            <p:ph idx="1"/>
          </p:nvPr>
        </p:nvSpPr>
        <p:spPr>
          <a:xfrm>
            <a:off x="1219200" y="914400"/>
            <a:ext cx="7714488" cy="5562600"/>
          </a:xfrm>
        </p:spPr>
        <p:txBody>
          <a:bodyPr>
            <a:normAutofit/>
          </a:bodyPr>
          <a:lstStyle/>
          <a:p>
            <a:r>
              <a:rPr lang="sr-Cyrl-RS" sz="3600" dirty="0" smtClean="0"/>
              <a:t>Онда је, почетком 1958, мноме овладала страсна жеља да напишем нешто једноставно, живо и доживљено, разумљиво свима и сваком. Свима, дакле, </a:t>
            </a:r>
            <a:r>
              <a:rPr lang="sr-Cyrl-RS" sz="3600" i="1" dirty="0" smtClean="0"/>
              <a:t>и деци</a:t>
            </a:r>
            <a:r>
              <a:rPr lang="sr-Cyrl-RS" sz="3600" dirty="0" smtClean="0"/>
              <a:t>. Тако сам, трагајући за врховном једноставношћу, открио задовољство изражавања у кључу званом </a:t>
            </a:r>
            <a:r>
              <a:rPr lang="sr-Cyrl-RS" sz="3600" i="1" dirty="0" smtClean="0"/>
              <a:t>дечја песма</a:t>
            </a:r>
            <a:r>
              <a:rPr lang="sr-Cyrl-RS" sz="3600" dirty="0" smtClean="0"/>
              <a:t>.</a:t>
            </a:r>
            <a:endParaRPr lang="en-US" sz="3600" dirty="0"/>
          </a:p>
        </p:txBody>
      </p:sp>
    </p:spTree>
    <p:extLst>
      <p:ext uri="{BB962C8B-B14F-4D97-AF65-F5344CB8AC3E}">
        <p14:creationId xmlns:p14="http://schemas.microsoft.com/office/powerpoint/2010/main" val="13042432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06362"/>
          </a:xfrm>
        </p:spPr>
        <p:txBody>
          <a:bodyPr>
            <a:normAutofit fontScale="90000"/>
          </a:bodyPr>
          <a:lstStyle/>
          <a:p>
            <a:endParaRPr lang="en-US" dirty="0"/>
          </a:p>
        </p:txBody>
      </p:sp>
      <p:sp>
        <p:nvSpPr>
          <p:cNvPr id="3" name="Content Placeholder 2"/>
          <p:cNvSpPr>
            <a:spLocks noGrp="1"/>
          </p:cNvSpPr>
          <p:nvPr>
            <p:ph idx="1"/>
          </p:nvPr>
        </p:nvSpPr>
        <p:spPr>
          <a:xfrm>
            <a:off x="1219200" y="1143000"/>
            <a:ext cx="7714488" cy="4800600"/>
          </a:xfrm>
        </p:spPr>
        <p:txBody>
          <a:bodyPr/>
          <a:lstStyle/>
          <a:p>
            <a:pPr algn="just"/>
            <a:r>
              <a:rPr lang="sr-Cyrl-RS" dirty="0" smtClean="0"/>
              <a:t>Око 1970. почнем се, редовно, враћати у село. [...] одушевљен поново откривеном природом, из љубави према земаљским плодовима, и из оданости мајци, која је први део живота провела окопавајући башту, а други продајући воће и поврће, написао сам „Родну годину“.</a:t>
            </a:r>
            <a:endParaRPr lang="en-US" dirty="0"/>
          </a:p>
        </p:txBody>
      </p:sp>
    </p:spTree>
    <p:extLst>
      <p:ext uri="{BB962C8B-B14F-4D97-AF65-F5344CB8AC3E}">
        <p14:creationId xmlns:p14="http://schemas.microsoft.com/office/powerpoint/2010/main" val="31605901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258762"/>
          </a:xfrm>
        </p:spPr>
        <p:txBody>
          <a:bodyPr>
            <a:normAutofit fontScale="90000"/>
          </a:bodyPr>
          <a:lstStyle/>
          <a:p>
            <a:endParaRPr lang="en-US" dirty="0"/>
          </a:p>
        </p:txBody>
      </p:sp>
      <p:sp>
        <p:nvSpPr>
          <p:cNvPr id="3" name="Content Placeholder 2"/>
          <p:cNvSpPr>
            <a:spLocks noGrp="1"/>
          </p:cNvSpPr>
          <p:nvPr>
            <p:ph idx="1"/>
          </p:nvPr>
        </p:nvSpPr>
        <p:spPr>
          <a:xfrm>
            <a:off x="1219200" y="914400"/>
            <a:ext cx="7498080" cy="5638800"/>
          </a:xfrm>
        </p:spPr>
        <p:txBody>
          <a:bodyPr>
            <a:normAutofit fontScale="92500"/>
          </a:bodyPr>
          <a:lstStyle/>
          <a:p>
            <a:pPr algn="just">
              <a:buNone/>
            </a:pPr>
            <a:r>
              <a:rPr lang="sr-Cyrl-RS" dirty="0" smtClean="0"/>
              <a:t>„</a:t>
            </a:r>
            <a:r>
              <a:rPr lang="ru-RU" dirty="0" smtClean="0"/>
              <a:t>Утицај окружења је плитак, површински. Оно што је најдубље у нама уобличило се у детињству и у раној младости. Завичај и туђина су два поднебља која се допуњују. У туђини се родни крај приказује у лепшем светлу него да сам га стално имао пред очима, као што је и свет, замишљен на кућном прагу, био чудеснији него касније, кад смо се у њему физички обрели. Добро је упознати и једно и друго, а човек нема куда из себе.</a:t>
            </a:r>
            <a:r>
              <a:rPr lang="sr-Cyrl-RS" dirty="0"/>
              <a:t>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74638"/>
            <a:ext cx="7638288" cy="334962"/>
          </a:xfrm>
        </p:spPr>
        <p:txBody>
          <a:bodyPr>
            <a:normAutofit fontScale="90000"/>
          </a:bodyPr>
          <a:lstStyle/>
          <a:p>
            <a:endParaRPr lang="en-US" dirty="0"/>
          </a:p>
        </p:txBody>
      </p:sp>
      <p:sp>
        <p:nvSpPr>
          <p:cNvPr id="3" name="Content Placeholder 2"/>
          <p:cNvSpPr>
            <a:spLocks noGrp="1"/>
          </p:cNvSpPr>
          <p:nvPr>
            <p:ph idx="1"/>
          </p:nvPr>
        </p:nvSpPr>
        <p:spPr>
          <a:xfrm>
            <a:off x="1143000" y="609600"/>
            <a:ext cx="7848600" cy="6096000"/>
          </a:xfrm>
        </p:spPr>
        <p:txBody>
          <a:bodyPr>
            <a:normAutofit/>
          </a:bodyPr>
          <a:lstStyle/>
          <a:p>
            <a:pPr algn="just"/>
            <a:r>
              <a:rPr lang="sr-Cyrl-RS" dirty="0"/>
              <a:t>[...]</a:t>
            </a:r>
            <a:r>
              <a:rPr lang="sr-Cyrl-RS" dirty="0" smtClean="0"/>
              <a:t> непрестано и интензивно трагање за сопством. Откривање сопственог идентитета у контексту „другости“ или „другачијости“ [...] показала се као главни смер и његове наивне поезије </a:t>
            </a:r>
            <a:r>
              <a:rPr lang="sr-Cyrl-RS" dirty="0"/>
              <a:t>[...]</a:t>
            </a:r>
            <a:r>
              <a:rPr lang="sr-Cyrl-RS" dirty="0" smtClean="0"/>
              <a:t>. Мотиви града и урбаних облика живота </a:t>
            </a:r>
            <a:r>
              <a:rPr lang="sr-Cyrl-RS" dirty="0"/>
              <a:t>[...]</a:t>
            </a:r>
            <a:r>
              <a:rPr lang="sr-Cyrl-RS" dirty="0" smtClean="0"/>
              <a:t> подржани инфантилном свешћу, дати су из перспективе дошљака, дечака пристиглог из села, чија се емпатија спретно скрила у сликама урбаних пејзажа. (Хамовић, Данојлићев свет иза плота)</a:t>
            </a:r>
            <a:endParaRPr lang="en-US" dirty="0"/>
          </a:p>
        </p:txBody>
      </p:sp>
    </p:spTree>
    <p:extLst>
      <p:ext uri="{BB962C8B-B14F-4D97-AF65-F5344CB8AC3E}">
        <p14:creationId xmlns:p14="http://schemas.microsoft.com/office/powerpoint/2010/main" val="3209792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82562"/>
          </a:xfrm>
        </p:spPr>
        <p:txBody>
          <a:bodyPr>
            <a:normAutofit fontScale="90000"/>
          </a:bodyPr>
          <a:lstStyle/>
          <a:p>
            <a:endParaRPr lang="en-US" dirty="0"/>
          </a:p>
        </p:txBody>
      </p:sp>
      <p:sp>
        <p:nvSpPr>
          <p:cNvPr id="3" name="Content Placeholder 2"/>
          <p:cNvSpPr>
            <a:spLocks noGrp="1"/>
          </p:cNvSpPr>
          <p:nvPr>
            <p:ph idx="1"/>
          </p:nvPr>
        </p:nvSpPr>
        <p:spPr>
          <a:xfrm>
            <a:off x="1143000" y="533400"/>
            <a:ext cx="7790688" cy="6096000"/>
          </a:xfrm>
        </p:spPr>
        <p:txBody>
          <a:bodyPr>
            <a:normAutofit lnSpcReduction="10000"/>
          </a:bodyPr>
          <a:lstStyle/>
          <a:p>
            <a:pPr algn="just"/>
            <a:r>
              <a:rPr lang="sr-Cyrl-RS" dirty="0" smtClean="0"/>
              <a:t>Повратак природи и сопственом „почетку“ разумева се као централни моменат целокупне Данојлићеве поетике. Евидентан је у свему, у овом потоњем Данојлићевом стваралаштву, прелазак ка доживљају света који је у разним својим облицима упућен ка </a:t>
            </a:r>
            <a:r>
              <a:rPr lang="sr-Cyrl-RS" i="1" dirty="0" smtClean="0"/>
              <a:t>изворности</a:t>
            </a:r>
            <a:r>
              <a:rPr lang="sr-Cyrl-RS" dirty="0" smtClean="0"/>
              <a:t>: у зазивању базичности у </a:t>
            </a:r>
            <a:r>
              <a:rPr lang="sr-Cyrl-RS" i="1" dirty="0" smtClean="0"/>
              <a:t>језику</a:t>
            </a:r>
            <a:r>
              <a:rPr lang="sr-Cyrl-RS" dirty="0" smtClean="0"/>
              <a:t>, у наглашеном присуству </a:t>
            </a:r>
            <a:r>
              <a:rPr lang="sr-Cyrl-RS" i="1" dirty="0" smtClean="0"/>
              <a:t>родног простора</a:t>
            </a:r>
            <a:r>
              <a:rPr lang="sr-Cyrl-RS" dirty="0" smtClean="0"/>
              <a:t>, у емоционалним стањима која призивају присусутво </a:t>
            </a:r>
            <a:r>
              <a:rPr lang="sr-Cyrl-RS" i="1" dirty="0" smtClean="0"/>
              <a:t>душе</a:t>
            </a:r>
            <a:r>
              <a:rPr lang="sr-Cyrl-RS" dirty="0" smtClean="0"/>
              <a:t>, (...) у елементарности </a:t>
            </a:r>
            <a:r>
              <a:rPr lang="sr-Cyrl-RS" i="1" dirty="0" smtClean="0"/>
              <a:t>природе </a:t>
            </a:r>
            <a:r>
              <a:rPr lang="sr-Cyrl-RS" dirty="0"/>
              <a:t>(Хамовић, Данојлићев свет иза плота</a:t>
            </a:r>
            <a:r>
              <a:rPr lang="sr-Cyrl-RS" dirty="0" smtClean="0"/>
              <a:t>). </a:t>
            </a:r>
            <a:endParaRPr lang="en-US" dirty="0"/>
          </a:p>
        </p:txBody>
      </p:sp>
    </p:spTree>
    <p:extLst>
      <p:ext uri="{BB962C8B-B14F-4D97-AF65-F5344CB8AC3E}">
        <p14:creationId xmlns:p14="http://schemas.microsoft.com/office/powerpoint/2010/main" val="17041527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82562"/>
          </a:xfrm>
        </p:spPr>
        <p:txBody>
          <a:bodyPr>
            <a:normAutofit fontScale="90000"/>
          </a:bodyPr>
          <a:lstStyle/>
          <a:p>
            <a:endParaRPr lang="en-US" dirty="0"/>
          </a:p>
        </p:txBody>
      </p:sp>
      <p:sp>
        <p:nvSpPr>
          <p:cNvPr id="3" name="Content Placeholder 2"/>
          <p:cNvSpPr>
            <a:spLocks noGrp="1"/>
          </p:cNvSpPr>
          <p:nvPr>
            <p:ph idx="1"/>
          </p:nvPr>
        </p:nvSpPr>
        <p:spPr>
          <a:xfrm>
            <a:off x="990600" y="990600"/>
            <a:ext cx="7943088" cy="5638800"/>
          </a:xfrm>
        </p:spPr>
        <p:txBody>
          <a:bodyPr/>
          <a:lstStyle/>
          <a:p>
            <a:pPr algn="just"/>
            <a:r>
              <a:rPr lang="sr-Cyrl-RS" dirty="0" smtClean="0"/>
              <a:t>„Заокупљен оним моментима постојања који су невини, неукључени у сложене системе значења, који се јасно хватају и лако преносе, дечји песник сваки пут почиње од самог почетка, од првобитних веза међу речима, од непосредних изазова. За њ ништа још није речено, и све се, при самом именовању, мора поетски осмишљавати.“ (М. Данојлић)</a:t>
            </a:r>
            <a:endParaRPr lang="en-US" dirty="0"/>
          </a:p>
        </p:txBody>
      </p:sp>
    </p:spTree>
    <p:extLst>
      <p:ext uri="{BB962C8B-B14F-4D97-AF65-F5344CB8AC3E}">
        <p14:creationId xmlns:p14="http://schemas.microsoft.com/office/powerpoint/2010/main" val="39794922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82880"/>
          </a:xfrm>
        </p:spPr>
        <p:txBody>
          <a:bodyPr>
            <a:normAutofit fontScale="90000"/>
          </a:bodyPr>
          <a:lstStyle/>
          <a:p>
            <a:endParaRPr lang="en-US" dirty="0"/>
          </a:p>
        </p:txBody>
      </p:sp>
      <p:sp>
        <p:nvSpPr>
          <p:cNvPr id="3" name="Content Placeholder 2"/>
          <p:cNvSpPr>
            <a:spLocks noGrp="1"/>
          </p:cNvSpPr>
          <p:nvPr>
            <p:ph sz="half" idx="1"/>
          </p:nvPr>
        </p:nvSpPr>
        <p:spPr>
          <a:xfrm>
            <a:off x="1143000" y="762000"/>
            <a:ext cx="3733800" cy="5867400"/>
          </a:xfrm>
          <a:ln w="38100">
            <a:solidFill>
              <a:schemeClr val="bg1">
                <a:lumMod val="65000"/>
              </a:schemeClr>
            </a:solidFill>
          </a:ln>
        </p:spPr>
        <p:txBody>
          <a:bodyPr>
            <a:normAutofit/>
          </a:bodyPr>
          <a:lstStyle/>
          <a:p>
            <a:r>
              <a:rPr lang="sr-Cyrl-RS" dirty="0"/>
              <a:t>Дечји законик (Како треба с оцем, М</a:t>
            </a:r>
            <a:r>
              <a:rPr lang="sr-Cyrl-RS" dirty="0" smtClean="0"/>
              <a:t>амина </a:t>
            </a:r>
            <a:r>
              <a:rPr lang="sr-Cyrl-RS" dirty="0"/>
              <a:t>дужност, Баба, Деда, Остала родбина...)</a:t>
            </a:r>
          </a:p>
          <a:p>
            <a:r>
              <a:rPr lang="sr-Cyrl-RS" dirty="0"/>
              <a:t>Проглас Дечје републике</a:t>
            </a:r>
          </a:p>
          <a:p>
            <a:r>
              <a:rPr lang="sr-Cyrl-RS" dirty="0"/>
              <a:t>Мартовско сунце</a:t>
            </a:r>
          </a:p>
          <a:p>
            <a:r>
              <a:rPr lang="sr-Cyrl-RS" dirty="0"/>
              <a:t>Догађај на улици</a:t>
            </a:r>
          </a:p>
          <a:p>
            <a:r>
              <a:rPr lang="sr-Cyrl-RS" dirty="0"/>
              <a:t>Шта сунце руча</a:t>
            </a:r>
          </a:p>
          <a:p>
            <a:r>
              <a:rPr lang="sr-Cyrl-RS" dirty="0"/>
              <a:t>Шта сунце вечера</a:t>
            </a:r>
            <a:endParaRPr lang="en-US" dirty="0"/>
          </a:p>
          <a:p>
            <a:pPr marL="82296" indent="0">
              <a:buNone/>
            </a:pPr>
            <a:endParaRPr lang="en-US" dirty="0"/>
          </a:p>
        </p:txBody>
      </p:sp>
      <p:sp>
        <p:nvSpPr>
          <p:cNvPr id="4" name="Content Placeholder 3"/>
          <p:cNvSpPr>
            <a:spLocks noGrp="1"/>
          </p:cNvSpPr>
          <p:nvPr>
            <p:ph sz="half" idx="2"/>
          </p:nvPr>
        </p:nvSpPr>
        <p:spPr>
          <a:xfrm>
            <a:off x="4953000" y="762000"/>
            <a:ext cx="3980688" cy="5867400"/>
          </a:xfrm>
          <a:ln w="38100">
            <a:solidFill>
              <a:schemeClr val="bg1">
                <a:lumMod val="65000"/>
              </a:schemeClr>
            </a:solidFill>
          </a:ln>
        </p:spPr>
        <p:txBody>
          <a:bodyPr>
            <a:normAutofit/>
          </a:bodyPr>
          <a:lstStyle/>
          <a:p>
            <a:r>
              <a:rPr lang="sr-Cyrl-RS" dirty="0"/>
              <a:t>Како шета стари професор</a:t>
            </a:r>
          </a:p>
          <a:p>
            <a:r>
              <a:rPr lang="sr-Cyrl-RS" dirty="0"/>
              <a:t>Где је </a:t>
            </a:r>
            <a:r>
              <a:rPr lang="sr-Cyrl-RS" dirty="0" smtClean="0"/>
              <a:t>Цица</a:t>
            </a:r>
            <a:endParaRPr lang="sr-Cyrl-RS" dirty="0"/>
          </a:p>
          <a:p>
            <a:r>
              <a:rPr lang="sr-Cyrl-RS" dirty="0"/>
              <a:t>Два сапуна</a:t>
            </a:r>
          </a:p>
          <a:p>
            <a:r>
              <a:rPr lang="sr-Cyrl-RS" dirty="0" smtClean="0"/>
              <a:t>Старинска песма</a:t>
            </a:r>
            <a:endParaRPr lang="sr-Cyrl-RS" dirty="0"/>
          </a:p>
          <a:p>
            <a:r>
              <a:rPr lang="sr-Cyrl-RS" dirty="0"/>
              <a:t>Како спавају </a:t>
            </a:r>
            <a:r>
              <a:rPr lang="sr-Cyrl-RS" dirty="0" smtClean="0"/>
              <a:t>трамваји</a:t>
            </a:r>
          </a:p>
          <a:p>
            <a:r>
              <a:rPr lang="sr-Cyrl-RS" dirty="0" smtClean="0"/>
              <a:t>Детињство Крсте Пепе (</a:t>
            </a:r>
            <a:r>
              <a:rPr lang="sr-Cyrl-RS" dirty="0"/>
              <a:t>Овај дечак зове се Пепо </a:t>
            </a:r>
            <a:r>
              <a:rPr lang="sr-Cyrl-RS" dirty="0" smtClean="0"/>
              <a:t>Крста,</a:t>
            </a:r>
            <a:r>
              <a:rPr lang="sr-Cyrl-RS" dirty="0"/>
              <a:t> Разболео се Пепо </a:t>
            </a:r>
            <a:r>
              <a:rPr lang="sr-Cyrl-RS" dirty="0" smtClean="0"/>
              <a:t>Крста, </a:t>
            </a:r>
            <a:r>
              <a:rPr lang="sr-Cyrl-RS" dirty="0"/>
              <a:t>Крсто Пепа после </a:t>
            </a:r>
            <a:r>
              <a:rPr lang="sr-Cyrl-RS" dirty="0" smtClean="0"/>
              <a:t>болести)</a:t>
            </a:r>
            <a:endParaRPr lang="sr-Cyrl-RS" dirty="0"/>
          </a:p>
          <a:p>
            <a:endParaRPr lang="en-US" dirty="0"/>
          </a:p>
          <a:p>
            <a:pPr marL="82296" indent="0">
              <a:buNone/>
            </a:pPr>
            <a:endParaRPr lang="en-US" dirty="0"/>
          </a:p>
        </p:txBody>
      </p:sp>
    </p:spTree>
    <p:extLst>
      <p:ext uri="{BB962C8B-B14F-4D97-AF65-F5344CB8AC3E}">
        <p14:creationId xmlns:p14="http://schemas.microsoft.com/office/powerpoint/2010/main" val="40647988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92162"/>
          </a:xfrm>
        </p:spPr>
        <p:txBody>
          <a:bodyPr/>
          <a:lstStyle/>
          <a:p>
            <a:pPr algn="ctr"/>
            <a:r>
              <a:rPr lang="sr-Cyrl-RS" dirty="0" smtClean="0"/>
              <a:t>Мартовско сунце</a:t>
            </a:r>
            <a:endParaRPr lang="en-US" dirty="0"/>
          </a:p>
        </p:txBody>
      </p:sp>
      <p:sp>
        <p:nvSpPr>
          <p:cNvPr id="3" name="Content Placeholder 2"/>
          <p:cNvSpPr>
            <a:spLocks noGrp="1"/>
          </p:cNvSpPr>
          <p:nvPr>
            <p:ph idx="1"/>
          </p:nvPr>
        </p:nvSpPr>
        <p:spPr>
          <a:xfrm>
            <a:off x="914400" y="1219200"/>
            <a:ext cx="8153400" cy="5334000"/>
          </a:xfrm>
        </p:spPr>
        <p:txBody>
          <a:bodyPr>
            <a:normAutofit/>
          </a:bodyPr>
          <a:lstStyle/>
          <a:p>
            <a:pPr marL="82296" indent="0">
              <a:buNone/>
            </a:pPr>
            <a:r>
              <a:rPr lang="sr-Cyrl-RS" sz="2800" dirty="0" smtClean="0"/>
              <a:t>Пред сваким прагом нешто се мило и тихо дешава,</a:t>
            </a:r>
          </a:p>
          <a:p>
            <a:pPr marL="82296" indent="0">
              <a:buNone/>
            </a:pPr>
            <a:r>
              <a:rPr lang="sr-Cyrl-RS" sz="2800" dirty="0" smtClean="0"/>
              <a:t>Бака васцели дан пред капијом дремуцка,</a:t>
            </a:r>
          </a:p>
          <a:p>
            <a:pPr marL="82296" indent="0">
              <a:buNone/>
            </a:pPr>
            <a:r>
              <a:rPr lang="sr-Cyrl-RS" sz="2800" dirty="0" smtClean="0"/>
              <a:t>Замишљена, као да задатак неки решава...</a:t>
            </a:r>
          </a:p>
          <a:p>
            <a:pPr marL="82296" indent="0">
              <a:buNone/>
            </a:pPr>
            <a:r>
              <a:rPr lang="sr-Cyrl-RS" sz="2800" dirty="0" smtClean="0"/>
              <a:t>Палцем је врело сунце у леви образ куцка,</a:t>
            </a:r>
          </a:p>
          <a:p>
            <a:pPr marL="82296" indent="0">
              <a:buNone/>
            </a:pPr>
            <a:endParaRPr lang="sr-Cyrl-RS" sz="2800" dirty="0"/>
          </a:p>
          <a:p>
            <a:pPr marL="82296" indent="0">
              <a:buNone/>
            </a:pPr>
            <a:r>
              <a:rPr lang="sr-Cyrl-RS" sz="2800" dirty="0" smtClean="0"/>
              <a:t>Опипава јој пулс, обилази је полако,</a:t>
            </a:r>
          </a:p>
          <a:p>
            <a:pPr marL="82296" indent="0">
              <a:buNone/>
            </a:pPr>
            <a:r>
              <a:rPr lang="sr-Cyrl-RS" sz="2800" dirty="0" smtClean="0"/>
              <a:t>Виси јој над главом, о грани, као мешина вина.</a:t>
            </a:r>
          </a:p>
          <a:p>
            <a:pPr marL="82296" indent="0">
              <a:buNone/>
            </a:pPr>
            <a:r>
              <a:rPr lang="sr-Cyrl-RS" sz="2800" dirty="0" smtClean="0"/>
              <a:t>Предвече, одлазећи низ пут, оно јој шапуће: „Бако,</a:t>
            </a:r>
          </a:p>
          <a:p>
            <a:pPr marL="82296" indent="0">
              <a:buNone/>
            </a:pPr>
            <a:r>
              <a:rPr lang="sr-Cyrl-RS" sz="2800" dirty="0" smtClean="0"/>
              <a:t>Буди без бриге, живећеш најмање сто година.“</a:t>
            </a:r>
            <a:endParaRPr lang="en-US" sz="2800" dirty="0"/>
          </a:p>
        </p:txBody>
      </p:sp>
    </p:spTree>
    <p:extLst>
      <p:ext uri="{BB962C8B-B14F-4D97-AF65-F5344CB8AC3E}">
        <p14:creationId xmlns:p14="http://schemas.microsoft.com/office/powerpoint/2010/main" val="24990837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82562"/>
          </a:xfrm>
        </p:spPr>
        <p:txBody>
          <a:bodyPr>
            <a:normAutofit fontScale="90000"/>
          </a:bodyPr>
          <a:lstStyle/>
          <a:p>
            <a:endParaRPr lang="en-US" dirty="0"/>
          </a:p>
        </p:txBody>
      </p:sp>
      <p:sp>
        <p:nvSpPr>
          <p:cNvPr id="3" name="Content Placeholder 2"/>
          <p:cNvSpPr>
            <a:spLocks noGrp="1"/>
          </p:cNvSpPr>
          <p:nvPr>
            <p:ph idx="1"/>
          </p:nvPr>
        </p:nvSpPr>
        <p:spPr>
          <a:xfrm>
            <a:off x="914400" y="838200"/>
            <a:ext cx="8229600" cy="5638800"/>
          </a:xfrm>
        </p:spPr>
        <p:txBody>
          <a:bodyPr>
            <a:normAutofit/>
          </a:bodyPr>
          <a:lstStyle/>
          <a:p>
            <a:pPr marL="82296" indent="0">
              <a:buNone/>
            </a:pPr>
            <a:r>
              <a:rPr lang="sr-Cyrl-RS" sz="2800" dirty="0" smtClean="0"/>
              <a:t>Ваздух мирише по жбуњу и топи се од среће.</a:t>
            </a:r>
          </a:p>
          <a:p>
            <a:pPr marL="82296" indent="0">
              <a:buNone/>
            </a:pPr>
            <a:r>
              <a:rPr lang="sr-Cyrl-RS" sz="2800" dirty="0" smtClean="0"/>
              <a:t>На северној страни крова чаршав снега сплашњава.</a:t>
            </a:r>
          </a:p>
          <a:p>
            <a:pPr marL="82296" indent="0">
              <a:buNone/>
            </a:pPr>
            <a:r>
              <a:rPr lang="sr-Cyrl-RS" sz="2800" dirty="0" smtClean="0"/>
              <a:t>Сунце, ко пијанац, по улицама људе пресреће</a:t>
            </a:r>
          </a:p>
          <a:p>
            <a:pPr marL="82296" indent="0">
              <a:buNone/>
            </a:pPr>
            <a:r>
              <a:rPr lang="sr-Cyrl-RS" sz="2800" dirty="0" smtClean="0"/>
              <a:t>И нешто им преслатко објашњава.</a:t>
            </a:r>
          </a:p>
          <a:p>
            <a:pPr marL="82296" indent="0">
              <a:buNone/>
            </a:pPr>
            <a:endParaRPr lang="sr-Cyrl-RS" sz="2800" dirty="0"/>
          </a:p>
          <a:p>
            <a:pPr marL="82296" indent="0">
              <a:buNone/>
            </a:pPr>
            <a:r>
              <a:rPr lang="sr-Cyrl-RS" sz="2800" dirty="0" smtClean="0"/>
              <a:t>Цео свет личи на кућу која се кречи;</a:t>
            </a:r>
          </a:p>
          <a:p>
            <a:pPr marL="82296" indent="0">
              <a:buNone/>
            </a:pPr>
            <a:r>
              <a:rPr lang="sr-Cyrl-RS" sz="2800" dirty="0" smtClean="0"/>
              <a:t>Све мачји непослушно жмирка, ништа ту не мирује.</a:t>
            </a:r>
          </a:p>
          <a:p>
            <a:pPr marL="82296" indent="0">
              <a:buNone/>
            </a:pPr>
            <a:r>
              <a:rPr lang="sr-Cyrl-RS" sz="2800" dirty="0" smtClean="0"/>
              <a:t>Стари учитељ је немоћан,</a:t>
            </a:r>
          </a:p>
          <a:p>
            <a:pPr marL="82296" indent="0">
              <a:buNone/>
            </a:pPr>
            <a:r>
              <a:rPr lang="sr-Cyrl-RS" sz="2800" dirty="0" smtClean="0"/>
              <a:t>Слабашне су његове речи:</a:t>
            </a:r>
          </a:p>
          <a:p>
            <a:pPr marL="82296" indent="0">
              <a:buNone/>
            </a:pPr>
            <a:r>
              <a:rPr lang="sr-Cyrl-RS" sz="2800" dirty="0" smtClean="0"/>
              <a:t>Кроз школске прозоре сунце поваздан провирује.</a:t>
            </a:r>
            <a:endParaRPr lang="en-US" sz="2800" dirty="0"/>
          </a:p>
        </p:txBody>
      </p:sp>
    </p:spTree>
    <p:extLst>
      <p:ext uri="{BB962C8B-B14F-4D97-AF65-F5344CB8AC3E}">
        <p14:creationId xmlns:p14="http://schemas.microsoft.com/office/powerpoint/2010/main" val="40082203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95400" y="152400"/>
            <a:ext cx="7638288" cy="914400"/>
          </a:xfrm>
        </p:spPr>
        <p:txBody>
          <a:bodyPr>
            <a:normAutofit/>
          </a:bodyPr>
          <a:lstStyle/>
          <a:p>
            <a:pPr algn="ctr"/>
            <a:r>
              <a:rPr lang="sr-Cyrl-RS" sz="5400" dirty="0" smtClean="0"/>
              <a:t>Песничке збирке</a:t>
            </a:r>
            <a:endParaRPr lang="en-US" sz="5400" dirty="0"/>
          </a:p>
        </p:txBody>
      </p:sp>
      <p:sp>
        <p:nvSpPr>
          <p:cNvPr id="3" name="Content Placeholder 2"/>
          <p:cNvSpPr>
            <a:spLocks noGrp="1"/>
          </p:cNvSpPr>
          <p:nvPr>
            <p:ph idx="1"/>
          </p:nvPr>
        </p:nvSpPr>
        <p:spPr>
          <a:xfrm>
            <a:off x="1066800" y="1066800"/>
            <a:ext cx="8077200" cy="5562600"/>
          </a:xfrm>
        </p:spPr>
        <p:txBody>
          <a:bodyPr>
            <a:noAutofit/>
          </a:bodyPr>
          <a:lstStyle/>
          <a:p>
            <a:pPr>
              <a:buNone/>
            </a:pPr>
            <a:r>
              <a:rPr lang="sr-Cyrl-RS" sz="4000" i="1" dirty="0" smtClean="0"/>
              <a:t>Како спавају трамваји </a:t>
            </a:r>
            <a:r>
              <a:rPr lang="sr-Cyrl-RS" sz="4000" dirty="0" smtClean="0"/>
              <a:t>(1959)</a:t>
            </a:r>
          </a:p>
          <a:p>
            <a:pPr>
              <a:buNone/>
            </a:pPr>
            <a:r>
              <a:rPr lang="sr-Cyrl-RS" sz="4000" i="1" dirty="0" smtClean="0"/>
              <a:t>Фуруница јогуница </a:t>
            </a:r>
            <a:r>
              <a:rPr lang="sr-Cyrl-RS" sz="4000" dirty="0" smtClean="0"/>
              <a:t>(1969)</a:t>
            </a:r>
          </a:p>
          <a:p>
            <a:pPr>
              <a:buNone/>
            </a:pPr>
            <a:r>
              <a:rPr lang="sr-Cyrl-RS" sz="4000" i="1" dirty="0" smtClean="0"/>
              <a:t>Чудноват дан </a:t>
            </a:r>
            <a:r>
              <a:rPr lang="sr-Cyrl-RS" sz="4000" dirty="0" smtClean="0"/>
              <a:t>(1971)</a:t>
            </a:r>
          </a:p>
          <a:p>
            <a:pPr>
              <a:buNone/>
            </a:pPr>
            <a:r>
              <a:rPr lang="sr-Cyrl-RS" sz="4000" i="1" dirty="0" smtClean="0"/>
              <a:t>Родна година </a:t>
            </a:r>
            <a:r>
              <a:rPr lang="sr-Cyrl-RS" sz="4000" dirty="0" smtClean="0"/>
              <a:t>(1972)</a:t>
            </a:r>
          </a:p>
          <a:p>
            <a:pPr>
              <a:buNone/>
            </a:pPr>
            <a:r>
              <a:rPr lang="sr-Cyrl-RS" sz="4000" i="1" dirty="0" smtClean="0"/>
              <a:t>Како живи пољски миш </a:t>
            </a:r>
            <a:r>
              <a:rPr lang="sr-Cyrl-RS" sz="4000" dirty="0" smtClean="0"/>
              <a:t>(1980)</a:t>
            </a:r>
          </a:p>
          <a:p>
            <a:pPr>
              <a:buNone/>
            </a:pPr>
            <a:r>
              <a:rPr lang="sr-Cyrl-RS" sz="4000" i="1" dirty="0" smtClean="0"/>
              <a:t>Шта сунце вечера </a:t>
            </a:r>
            <a:r>
              <a:rPr lang="sr-Cyrl-RS" sz="4000" dirty="0" smtClean="0"/>
              <a:t>(1984)</a:t>
            </a:r>
          </a:p>
          <a:p>
            <a:pPr>
              <a:buNone/>
            </a:pPr>
            <a:r>
              <a:rPr lang="sr-Cyrl-RS" sz="4000" i="1" dirty="0" smtClean="0"/>
              <a:t>Песме за врло паметну децу </a:t>
            </a:r>
            <a:r>
              <a:rPr lang="sr-Cyrl-RS" sz="4000" dirty="0" smtClean="0"/>
              <a:t>(1994)</a:t>
            </a:r>
          </a:p>
          <a:p>
            <a:pPr>
              <a:buNone/>
            </a:pPr>
            <a:r>
              <a:rPr lang="sr-Cyrl-RS" sz="4000" i="1" dirty="0" smtClean="0"/>
              <a:t>Велика пијаца </a:t>
            </a:r>
            <a:r>
              <a:rPr lang="sr-Cyrl-RS" sz="4000" dirty="0" smtClean="0"/>
              <a:t>(2006)</a:t>
            </a:r>
          </a:p>
          <a:p>
            <a:pPr>
              <a:buNone/>
            </a:pPr>
            <a:endParaRPr lang="en-US" sz="4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020762"/>
          </a:xfrm>
        </p:spPr>
        <p:txBody>
          <a:bodyPr/>
          <a:lstStyle/>
          <a:p>
            <a:pPr algn="ctr"/>
            <a:r>
              <a:rPr lang="sr-Cyrl-RS" dirty="0" smtClean="0"/>
              <a:t>Шта сунце вечера</a:t>
            </a:r>
            <a:endParaRPr lang="en-US" dirty="0"/>
          </a:p>
        </p:txBody>
      </p:sp>
      <p:sp>
        <p:nvSpPr>
          <p:cNvPr id="3" name="Content Placeholder 2"/>
          <p:cNvSpPr>
            <a:spLocks noGrp="1"/>
          </p:cNvSpPr>
          <p:nvPr>
            <p:ph idx="1"/>
          </p:nvPr>
        </p:nvSpPr>
        <p:spPr>
          <a:xfrm>
            <a:off x="1143000" y="1447800"/>
            <a:ext cx="7790688" cy="4800600"/>
          </a:xfrm>
        </p:spPr>
        <p:txBody>
          <a:bodyPr>
            <a:normAutofit lnSpcReduction="10000"/>
          </a:bodyPr>
          <a:lstStyle/>
          <a:p>
            <a:pPr marL="82296" indent="0">
              <a:buNone/>
            </a:pPr>
            <a:r>
              <a:rPr lang="sr-Cyrl-RS" sz="2800" dirty="0" smtClean="0"/>
              <a:t>Када се сенке издуже, истање,</a:t>
            </a:r>
          </a:p>
          <a:p>
            <a:pPr marL="82296" indent="0">
              <a:buNone/>
            </a:pPr>
            <a:r>
              <a:rPr lang="sr-Cyrl-RS" sz="2800" dirty="0" smtClean="0"/>
              <a:t>Шта сунце вечера? – друго је питање.</a:t>
            </a:r>
          </a:p>
          <a:p>
            <a:pPr marL="82296" indent="0">
              <a:buNone/>
            </a:pPr>
            <a:endParaRPr lang="sr-Cyrl-RS" sz="2800" dirty="0"/>
          </a:p>
          <a:p>
            <a:pPr marL="82296" indent="0">
              <a:buNone/>
            </a:pPr>
            <a:r>
              <a:rPr lang="sr-Cyrl-RS" sz="2800" dirty="0" smtClean="0"/>
              <a:t>Јесте ли видели запад пред вече, како пљушти?</a:t>
            </a:r>
          </a:p>
          <a:p>
            <a:pPr marL="82296" indent="0">
              <a:buNone/>
            </a:pPr>
            <a:r>
              <a:rPr lang="sr-Cyrl-RS" sz="2800" dirty="0" smtClean="0"/>
              <a:t>(Тада се стари људи сећају ратова и буна.)</a:t>
            </a:r>
          </a:p>
          <a:p>
            <a:pPr marL="82296" indent="0">
              <a:buNone/>
            </a:pPr>
            <a:r>
              <a:rPr lang="sr-Cyrl-RS" sz="2800" dirty="0" smtClean="0"/>
              <a:t>У самој ствари, то сунце љушти</a:t>
            </a:r>
          </a:p>
          <a:p>
            <a:pPr marL="82296" indent="0">
              <a:buNone/>
            </a:pPr>
            <a:r>
              <a:rPr lang="sr-Cyrl-RS" sz="2800" dirty="0" smtClean="0"/>
              <a:t>Џакове поморанџи и лимуна.</a:t>
            </a:r>
          </a:p>
          <a:p>
            <a:pPr marL="82296" indent="0">
              <a:buNone/>
            </a:pPr>
            <a:endParaRPr lang="sr-Cyrl-RS" sz="2800" dirty="0"/>
          </a:p>
          <a:p>
            <a:pPr marL="82296" indent="0">
              <a:buNone/>
            </a:pPr>
            <a:r>
              <a:rPr lang="sr-Cyrl-RS" sz="2800" dirty="0" smtClean="0"/>
              <a:t>Кад заврши, седне у рачваст храст</a:t>
            </a:r>
          </a:p>
          <a:p>
            <a:pPr marL="82296" indent="0">
              <a:buNone/>
            </a:pPr>
            <a:r>
              <a:rPr lang="sr-Cyrl-RS" sz="2800" dirty="0" smtClean="0"/>
              <a:t>И поједе све то у сласт.</a:t>
            </a:r>
            <a:endParaRPr lang="en-US" sz="2800" dirty="0"/>
          </a:p>
        </p:txBody>
      </p:sp>
    </p:spTree>
    <p:extLst>
      <p:ext uri="{BB962C8B-B14F-4D97-AF65-F5344CB8AC3E}">
        <p14:creationId xmlns:p14="http://schemas.microsoft.com/office/powerpoint/2010/main" val="9751774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06362"/>
          </a:xfrm>
        </p:spPr>
        <p:txBody>
          <a:bodyPr>
            <a:normAutofit fontScale="90000"/>
          </a:bodyPr>
          <a:lstStyle/>
          <a:p>
            <a:endParaRPr lang="en-US" dirty="0"/>
          </a:p>
        </p:txBody>
      </p:sp>
      <p:sp>
        <p:nvSpPr>
          <p:cNvPr id="3" name="Content Placeholder 2"/>
          <p:cNvSpPr>
            <a:spLocks noGrp="1"/>
          </p:cNvSpPr>
          <p:nvPr>
            <p:ph idx="1"/>
          </p:nvPr>
        </p:nvSpPr>
        <p:spPr>
          <a:xfrm>
            <a:off x="1143000" y="609600"/>
            <a:ext cx="7790688" cy="6019800"/>
          </a:xfrm>
        </p:spPr>
        <p:txBody>
          <a:bodyPr>
            <a:normAutofit/>
          </a:bodyPr>
          <a:lstStyle/>
          <a:p>
            <a:pPr marL="82296" indent="0">
              <a:buNone/>
            </a:pPr>
            <a:r>
              <a:rPr lang="sr-Cyrl-RS" sz="2800" dirty="0" smtClean="0"/>
              <a:t>Тад плану усне видика, затрепте ко златна струна;</a:t>
            </a:r>
          </a:p>
          <a:p>
            <a:pPr marL="82296" indent="0">
              <a:buNone/>
            </a:pPr>
            <a:r>
              <a:rPr lang="sr-Cyrl-RS" sz="2800" dirty="0" smtClean="0"/>
              <a:t>Цео се пожар разгори на једном далеком крову.</a:t>
            </a:r>
          </a:p>
          <a:p>
            <a:pPr>
              <a:buFontTx/>
              <a:buChar char="-"/>
            </a:pPr>
            <a:r>
              <a:rPr lang="sr-Cyrl-RS" sz="2800" dirty="0" smtClean="0"/>
              <a:t>Сунце, гле, разбацује коруге од лимуна,</a:t>
            </a:r>
          </a:p>
          <a:p>
            <a:pPr marL="82296" indent="0">
              <a:buNone/>
            </a:pPr>
            <a:r>
              <a:rPr lang="sr-Cyrl-RS" sz="2800" dirty="0" smtClean="0"/>
              <a:t>И то је оно што људи после пурпуром зову.</a:t>
            </a:r>
          </a:p>
          <a:p>
            <a:pPr>
              <a:buFontTx/>
              <a:buChar char="-"/>
            </a:pPr>
            <a:endParaRPr lang="sr-Cyrl-RS" sz="2800" dirty="0"/>
          </a:p>
          <a:p>
            <a:pPr marL="82296" indent="0">
              <a:buNone/>
            </a:pPr>
            <a:r>
              <a:rPr lang="sr-Cyrl-RS" sz="2800" dirty="0" smtClean="0"/>
              <a:t>Кроз ваздух, затим, почну да лете птице.</a:t>
            </a:r>
          </a:p>
          <a:p>
            <a:pPr marL="82296" indent="0">
              <a:buNone/>
            </a:pPr>
            <a:r>
              <a:rPr lang="sr-Cyrl-RS" sz="2800" dirty="0" smtClean="0"/>
              <a:t>Подбочена о лактове, спава железничка рампа.</a:t>
            </a:r>
          </a:p>
          <a:p>
            <a:pPr marL="82296" indent="0">
              <a:buNone/>
            </a:pPr>
            <a:r>
              <a:rPr lang="sr-Cyrl-RS" sz="2800" dirty="0" smtClean="0"/>
              <a:t>Један мали ветар дуне сунцу у лице</a:t>
            </a:r>
          </a:p>
          <a:p>
            <a:pPr marL="82296" indent="0">
              <a:buNone/>
            </a:pPr>
            <a:r>
              <a:rPr lang="sr-Cyrl-RS" sz="2800" dirty="0" smtClean="0"/>
              <a:t>И оно се угаси, дрхтаво, као лампа...</a:t>
            </a:r>
            <a:endParaRPr lang="en-US" sz="2800" dirty="0"/>
          </a:p>
        </p:txBody>
      </p:sp>
    </p:spTree>
    <p:extLst>
      <p:ext uri="{BB962C8B-B14F-4D97-AF65-F5344CB8AC3E}">
        <p14:creationId xmlns:p14="http://schemas.microsoft.com/office/powerpoint/2010/main" val="16013202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15962"/>
          </a:xfrm>
        </p:spPr>
        <p:txBody>
          <a:bodyPr>
            <a:normAutofit fontScale="90000"/>
          </a:bodyPr>
          <a:lstStyle/>
          <a:p>
            <a:pPr algn="ctr"/>
            <a:r>
              <a:rPr lang="sr-Cyrl-RS" dirty="0" smtClean="0"/>
              <a:t>Два сапуна</a:t>
            </a:r>
            <a:endParaRPr lang="en-US" dirty="0"/>
          </a:p>
        </p:txBody>
      </p:sp>
      <p:sp>
        <p:nvSpPr>
          <p:cNvPr id="3" name="Content Placeholder 2"/>
          <p:cNvSpPr>
            <a:spLocks noGrp="1"/>
          </p:cNvSpPr>
          <p:nvPr>
            <p:ph idx="1"/>
          </p:nvPr>
        </p:nvSpPr>
        <p:spPr>
          <a:xfrm>
            <a:off x="1143000" y="1143000"/>
            <a:ext cx="7848600" cy="5334000"/>
          </a:xfrm>
        </p:spPr>
        <p:txBody>
          <a:bodyPr>
            <a:normAutofit/>
          </a:bodyPr>
          <a:lstStyle/>
          <a:p>
            <a:pPr marL="82296" indent="0">
              <a:buNone/>
            </a:pPr>
            <a:r>
              <a:rPr lang="sr-Cyrl-RS" sz="2800" dirty="0" smtClean="0"/>
              <a:t>У Прњавору</a:t>
            </a:r>
          </a:p>
          <a:p>
            <a:pPr marL="82296" indent="0">
              <a:buNone/>
            </a:pPr>
            <a:r>
              <a:rPr lang="sr-Cyrl-RS" sz="2800" dirty="0" smtClean="0"/>
              <a:t>Прошлог јуна</a:t>
            </a:r>
          </a:p>
          <a:p>
            <a:pPr marL="82296" indent="0">
              <a:buNone/>
            </a:pPr>
            <a:r>
              <a:rPr lang="sr-Cyrl-RS" sz="2800" dirty="0" smtClean="0"/>
              <a:t>Купала се </a:t>
            </a:r>
          </a:p>
          <a:p>
            <a:pPr marL="82296" indent="0">
              <a:buNone/>
            </a:pPr>
            <a:r>
              <a:rPr lang="sr-Cyrl-RS" sz="2800" dirty="0" smtClean="0"/>
              <a:t>Два сапуна.</a:t>
            </a:r>
          </a:p>
          <a:p>
            <a:pPr marL="82296" indent="0">
              <a:buNone/>
            </a:pPr>
            <a:endParaRPr lang="sr-Cyrl-RS" sz="2800" dirty="0"/>
          </a:p>
          <a:p>
            <a:pPr marL="82296" indent="0">
              <a:buNone/>
            </a:pPr>
            <a:r>
              <a:rPr lang="sr-Cyrl-RS" sz="2800" dirty="0" smtClean="0"/>
              <a:t>Скинули су кошуљице од лискуна</a:t>
            </a:r>
          </a:p>
          <a:p>
            <a:pPr marL="82296" indent="0">
              <a:buNone/>
            </a:pPr>
            <a:r>
              <a:rPr lang="sr-Cyrl-RS" sz="2800" dirty="0" smtClean="0"/>
              <a:t>И с полице упали у пун лавор.</a:t>
            </a:r>
          </a:p>
          <a:p>
            <a:pPr marL="82296" indent="0">
              <a:buNone/>
            </a:pPr>
            <a:r>
              <a:rPr lang="sr-Cyrl-RS" sz="2800" dirty="0" smtClean="0"/>
              <a:t>Могао је видети цео Прњавор</a:t>
            </a:r>
          </a:p>
          <a:p>
            <a:pPr marL="82296" indent="0">
              <a:buNone/>
            </a:pPr>
            <a:r>
              <a:rPr lang="sr-Cyrl-RS" sz="2800" dirty="0" smtClean="0"/>
              <a:t>Како су се купала та два сапуна.</a:t>
            </a:r>
            <a:endParaRPr lang="en-US" sz="2800" dirty="0"/>
          </a:p>
        </p:txBody>
      </p:sp>
    </p:spTree>
    <p:extLst>
      <p:ext uri="{BB962C8B-B14F-4D97-AF65-F5344CB8AC3E}">
        <p14:creationId xmlns:p14="http://schemas.microsoft.com/office/powerpoint/2010/main" val="42423852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06362"/>
          </a:xfrm>
        </p:spPr>
        <p:txBody>
          <a:bodyPr>
            <a:normAutofit fontScale="90000"/>
          </a:bodyPr>
          <a:lstStyle/>
          <a:p>
            <a:endParaRPr lang="en-US" dirty="0"/>
          </a:p>
        </p:txBody>
      </p:sp>
      <p:sp>
        <p:nvSpPr>
          <p:cNvPr id="3" name="Content Placeholder 2"/>
          <p:cNvSpPr>
            <a:spLocks noGrp="1"/>
          </p:cNvSpPr>
          <p:nvPr>
            <p:ph idx="1"/>
          </p:nvPr>
        </p:nvSpPr>
        <p:spPr>
          <a:xfrm>
            <a:off x="1143000" y="762000"/>
            <a:ext cx="7790688" cy="5791200"/>
          </a:xfrm>
        </p:spPr>
        <p:txBody>
          <a:bodyPr>
            <a:normAutofit lnSpcReduction="10000"/>
          </a:bodyPr>
          <a:lstStyle/>
          <a:p>
            <a:pPr marL="82296" indent="0">
              <a:buNone/>
            </a:pPr>
            <a:r>
              <a:rPr lang="sr-Cyrl-RS" sz="2800" dirty="0" smtClean="0"/>
              <a:t>Баш тад су главе почели да лупају:</a:t>
            </a:r>
          </a:p>
          <a:p>
            <a:pPr marL="82296" indent="0">
              <a:buNone/>
            </a:pPr>
            <a:r>
              <a:rPr lang="sr-Cyrl-RS" sz="2800" dirty="0" smtClean="0"/>
              <a:t>Где им паде напамет да се купају?</a:t>
            </a:r>
          </a:p>
          <a:p>
            <a:pPr marL="82296" indent="0">
              <a:buNone/>
            </a:pPr>
            <a:endParaRPr lang="sr-Cyrl-RS" sz="2800" dirty="0"/>
          </a:p>
          <a:p>
            <a:pPr marL="82296" indent="0">
              <a:buNone/>
            </a:pPr>
            <a:r>
              <a:rPr lang="sr-Cyrl-RS" sz="2800" dirty="0" smtClean="0"/>
              <a:t>Два миришљава сапуна бућнула у воду,</a:t>
            </a:r>
          </a:p>
          <a:p>
            <a:pPr marL="82296" indent="0">
              <a:buNone/>
            </a:pPr>
            <a:r>
              <a:rPr lang="sr-Cyrl-RS" sz="2800" dirty="0" smtClean="0"/>
              <a:t>Цео летњи дан се брчкала и прала,</a:t>
            </a:r>
          </a:p>
          <a:p>
            <a:pPr marL="82296" indent="0">
              <a:buNone/>
            </a:pPr>
            <a:r>
              <a:rPr lang="sr-Cyrl-RS" sz="2800" dirty="0" smtClean="0"/>
              <a:t>А Прњаворци никако да оду:</a:t>
            </a:r>
          </a:p>
          <a:p>
            <a:pPr marL="82296" indent="0">
              <a:buNone/>
            </a:pPr>
            <a:r>
              <a:rPr lang="sr-Cyrl-RS" sz="2800" dirty="0" smtClean="0"/>
              <a:t>Стоје и чекају крај церемонијала.</a:t>
            </a:r>
          </a:p>
          <a:p>
            <a:pPr marL="82296" indent="0">
              <a:buNone/>
            </a:pPr>
            <a:endParaRPr lang="sr-Cyrl-RS" sz="2800" dirty="0"/>
          </a:p>
          <a:p>
            <a:pPr marL="82296" indent="0">
              <a:buNone/>
            </a:pPr>
            <a:r>
              <a:rPr lang="sr-Cyrl-RS" sz="2800" dirty="0" smtClean="0"/>
              <a:t>Као бебе су се тицали и клицали</a:t>
            </a:r>
          </a:p>
          <a:p>
            <a:pPr marL="82296" indent="0">
              <a:buNone/>
            </a:pPr>
            <a:r>
              <a:rPr lang="sr-Cyrl-RS" sz="2800" dirty="0" smtClean="0"/>
              <a:t>Два сапуна голишава, две јогунице,</a:t>
            </a:r>
          </a:p>
          <a:p>
            <a:pPr marL="82296" indent="0">
              <a:buNone/>
            </a:pPr>
            <a:r>
              <a:rPr lang="sr-Cyrl-RS" sz="2800" dirty="0" smtClean="0"/>
              <a:t>Један другог по леђима голицали,</a:t>
            </a:r>
          </a:p>
          <a:p>
            <a:pPr marL="82296" indent="0">
              <a:buNone/>
            </a:pPr>
            <a:r>
              <a:rPr lang="sr-Cyrl-RS" sz="2800" dirty="0" smtClean="0"/>
              <a:t>А очи су затворили, због сапунице.</a:t>
            </a:r>
            <a:endParaRPr lang="en-US" sz="2800" dirty="0"/>
          </a:p>
        </p:txBody>
      </p:sp>
    </p:spTree>
    <p:extLst>
      <p:ext uri="{BB962C8B-B14F-4D97-AF65-F5344CB8AC3E}">
        <p14:creationId xmlns:p14="http://schemas.microsoft.com/office/powerpoint/2010/main" val="2731025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82562"/>
          </a:xfrm>
        </p:spPr>
        <p:txBody>
          <a:bodyPr>
            <a:normAutofit fontScale="90000"/>
          </a:bodyPr>
          <a:lstStyle/>
          <a:p>
            <a:endParaRPr lang="en-US" dirty="0"/>
          </a:p>
        </p:txBody>
      </p:sp>
      <p:sp>
        <p:nvSpPr>
          <p:cNvPr id="3" name="Content Placeholder 2"/>
          <p:cNvSpPr>
            <a:spLocks noGrp="1"/>
          </p:cNvSpPr>
          <p:nvPr>
            <p:ph idx="1"/>
          </p:nvPr>
        </p:nvSpPr>
        <p:spPr>
          <a:xfrm>
            <a:off x="1219200" y="533400"/>
            <a:ext cx="7714488" cy="6172200"/>
          </a:xfrm>
        </p:spPr>
        <p:txBody>
          <a:bodyPr>
            <a:normAutofit fontScale="92500" lnSpcReduction="10000"/>
          </a:bodyPr>
          <a:lstStyle/>
          <a:p>
            <a:pPr marL="82296" indent="0">
              <a:buNone/>
            </a:pPr>
            <a:r>
              <a:rPr lang="sr-Cyrl-RS" sz="2800" dirty="0" smtClean="0"/>
              <a:t>Лавор пун је мехова, сапуни се не виде.</a:t>
            </a:r>
          </a:p>
          <a:p>
            <a:pPr marL="82296" indent="0">
              <a:buNone/>
            </a:pPr>
            <a:r>
              <a:rPr lang="sr-Cyrl-RS" sz="2800" dirty="0" smtClean="0"/>
              <a:t>Још се чује како цикћу, како се церекају.</a:t>
            </a:r>
          </a:p>
          <a:p>
            <a:pPr marL="82296" indent="0">
              <a:buNone/>
            </a:pPr>
            <a:r>
              <a:rPr lang="sr-Cyrl-RS" sz="2800" dirty="0" smtClean="0"/>
              <a:t>Прошло подне, дан прошао, вече иде,</a:t>
            </a:r>
          </a:p>
          <a:p>
            <a:pPr marL="82296" indent="0">
              <a:buNone/>
            </a:pPr>
            <a:r>
              <a:rPr lang="sr-Cyrl-RS" sz="2800" dirty="0" smtClean="0"/>
              <a:t>А Прњаворци чекају ли, чекају...</a:t>
            </a:r>
          </a:p>
          <a:p>
            <a:pPr marL="82296" indent="0">
              <a:buNone/>
            </a:pPr>
            <a:endParaRPr lang="sr-Cyrl-RS" sz="2800" dirty="0"/>
          </a:p>
          <a:p>
            <a:pPr marL="82296" indent="0">
              <a:buNone/>
            </a:pPr>
            <a:r>
              <a:rPr lang="sr-Cyrl-RS" sz="2800" dirty="0" smtClean="0"/>
              <a:t>... У зло доба разгрнули сапуницу, постиђено</a:t>
            </a:r>
          </a:p>
          <a:p>
            <a:pPr marL="82296" indent="0">
              <a:buNone/>
            </a:pPr>
            <a:r>
              <a:rPr lang="sr-Cyrl-RS" sz="2800" dirty="0" smtClean="0"/>
              <a:t>Скупили се са свих страна, и авлија беше пуна,</a:t>
            </a:r>
          </a:p>
          <a:p>
            <a:pPr marL="82296" indent="0">
              <a:buNone/>
            </a:pPr>
            <a:r>
              <a:rPr lang="sr-Cyrl-RS" sz="2800" dirty="0" smtClean="0"/>
              <a:t>И видели чудо једно невиђено:</a:t>
            </a:r>
          </a:p>
          <a:p>
            <a:pPr>
              <a:buFontTx/>
              <a:buChar char="-"/>
            </a:pPr>
            <a:r>
              <a:rPr lang="sr-Cyrl-RS" sz="2800" dirty="0" smtClean="0"/>
              <a:t>У лавору није било ниједног сапуна.</a:t>
            </a:r>
          </a:p>
          <a:p>
            <a:pPr marL="82296" indent="0">
              <a:buNone/>
            </a:pPr>
            <a:endParaRPr lang="sr-Cyrl-RS" sz="2800" dirty="0"/>
          </a:p>
          <a:p>
            <a:pPr marL="82296" indent="0">
              <a:buNone/>
            </a:pPr>
            <a:r>
              <a:rPr lang="sr-Cyrl-RS" sz="2800" dirty="0" smtClean="0"/>
              <a:t>Покуњени, стајали су сатима пред вратима</a:t>
            </a:r>
          </a:p>
          <a:p>
            <a:pPr marL="82296" indent="0">
              <a:buNone/>
            </a:pPr>
            <a:r>
              <a:rPr lang="sr-Cyrl-RS" sz="2800" dirty="0" smtClean="0"/>
              <a:t>И пиљили у пену безгласно, безгласно...</a:t>
            </a:r>
          </a:p>
          <a:p>
            <a:pPr marL="82296" indent="0">
              <a:buNone/>
            </a:pPr>
            <a:r>
              <a:rPr lang="sr-Cyrl-RS" sz="2800" dirty="0" smtClean="0"/>
              <a:t>Сви су они били вични многим занатима,</a:t>
            </a:r>
          </a:p>
          <a:p>
            <a:pPr marL="82296" indent="0">
              <a:buNone/>
            </a:pPr>
            <a:r>
              <a:rPr lang="sr-Cyrl-RS" sz="2800" dirty="0" smtClean="0"/>
              <a:t>Ал то им је и до данас остало нејасно.</a:t>
            </a:r>
            <a:endParaRPr lang="en-US" sz="2800" dirty="0"/>
          </a:p>
        </p:txBody>
      </p:sp>
    </p:spTree>
    <p:extLst>
      <p:ext uri="{BB962C8B-B14F-4D97-AF65-F5344CB8AC3E}">
        <p14:creationId xmlns:p14="http://schemas.microsoft.com/office/powerpoint/2010/main" val="17854671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Cyrl-RS" dirty="0" smtClean="0"/>
              <a:t>Старинск</a:t>
            </a:r>
            <a:r>
              <a:rPr lang="sr-Latn-RS" dirty="0" smtClean="0">
                <a:latin typeface="Corbel" panose="020B0503020204020204" pitchFamily="34" charset="0"/>
              </a:rPr>
              <a:t>a</a:t>
            </a:r>
            <a:r>
              <a:rPr lang="sr-Cyrl-RS" dirty="0" smtClean="0"/>
              <a:t> песма</a:t>
            </a:r>
            <a:endParaRPr lang="en-US" dirty="0"/>
          </a:p>
        </p:txBody>
      </p:sp>
      <p:sp>
        <p:nvSpPr>
          <p:cNvPr id="3" name="Content Placeholder 2"/>
          <p:cNvSpPr>
            <a:spLocks noGrp="1"/>
          </p:cNvSpPr>
          <p:nvPr>
            <p:ph idx="1"/>
          </p:nvPr>
        </p:nvSpPr>
        <p:spPr>
          <a:xfrm>
            <a:off x="1143000" y="1447800"/>
            <a:ext cx="7790688" cy="4800600"/>
          </a:xfrm>
        </p:spPr>
        <p:txBody>
          <a:bodyPr>
            <a:normAutofit/>
          </a:bodyPr>
          <a:lstStyle/>
          <a:p>
            <a:pPr>
              <a:buNone/>
            </a:pPr>
            <a:r>
              <a:rPr lang="sr-Cyrl-RS" dirty="0" smtClean="0"/>
              <a:t>Далеко, иза седам брда,</a:t>
            </a:r>
          </a:p>
          <a:p>
            <a:pPr>
              <a:buNone/>
            </a:pPr>
            <a:r>
              <a:rPr lang="sr-Cyrl-RS" dirty="0" smtClean="0"/>
              <a:t>где река успорено, лено тече</a:t>
            </a:r>
          </a:p>
          <a:p>
            <a:pPr>
              <a:buNone/>
            </a:pPr>
            <a:r>
              <a:rPr lang="sr-Cyrl-RS" dirty="0" smtClean="0"/>
              <a:t>а сунце напаса шарена крда –</a:t>
            </a:r>
          </a:p>
          <a:p>
            <a:pPr>
              <a:buNone/>
            </a:pPr>
            <a:r>
              <a:rPr lang="sr-Cyrl-RS" dirty="0" smtClean="0"/>
              <a:t>далеко, иза седам брда</a:t>
            </a:r>
          </a:p>
          <a:p>
            <a:pPr>
              <a:buNone/>
            </a:pPr>
            <a:r>
              <a:rPr lang="sr-Cyrl-RS" dirty="0" smtClean="0"/>
              <a:t>увек је тихо, увек је вече.</a:t>
            </a:r>
          </a:p>
          <a:p>
            <a:pPr>
              <a:buNone/>
            </a:pPr>
            <a:endParaRPr lang="sr-Cyrl-RS" dirty="0" smtClean="0"/>
          </a:p>
          <a:p>
            <a:pPr>
              <a:buNone/>
            </a:pPr>
            <a:r>
              <a:rPr lang="sr-Cyrl-RS" dirty="0" smtClean="0"/>
              <a:t>Нема поднева, ни поноћи</a:t>
            </a:r>
          </a:p>
          <a:p>
            <a:pPr>
              <a:buNone/>
            </a:pPr>
            <a:r>
              <a:rPr lang="sr-Cyrl-RS" dirty="0" smtClean="0"/>
              <a:t>нема зиме, ни врелог лета...</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82562"/>
          </a:xfrm>
        </p:spPr>
        <p:txBody>
          <a:bodyPr>
            <a:normAutofit fontScale="90000"/>
          </a:bodyPr>
          <a:lstStyle/>
          <a:p>
            <a:endParaRPr lang="en-US" dirty="0"/>
          </a:p>
        </p:txBody>
      </p:sp>
      <p:sp>
        <p:nvSpPr>
          <p:cNvPr id="3" name="Content Placeholder 2"/>
          <p:cNvSpPr>
            <a:spLocks noGrp="1"/>
          </p:cNvSpPr>
          <p:nvPr>
            <p:ph idx="1"/>
          </p:nvPr>
        </p:nvSpPr>
        <p:spPr>
          <a:xfrm>
            <a:off x="1143000" y="762000"/>
            <a:ext cx="7790688" cy="5486400"/>
          </a:xfrm>
        </p:spPr>
        <p:txBody>
          <a:bodyPr/>
          <a:lstStyle/>
          <a:p>
            <a:pPr>
              <a:buNone/>
            </a:pPr>
            <a:r>
              <a:rPr lang="sr-Cyrl-RS" dirty="0" smtClean="0"/>
              <a:t>Да ми је једном тим крајем проћи,</a:t>
            </a:r>
          </a:p>
          <a:p>
            <a:pPr>
              <a:buNone/>
            </a:pPr>
            <a:r>
              <a:rPr lang="sr-Cyrl-RS" dirty="0" smtClean="0"/>
              <a:t>где се разговетно, у самоћи,</a:t>
            </a:r>
          </a:p>
          <a:p>
            <a:pPr>
              <a:buNone/>
            </a:pPr>
            <a:r>
              <a:rPr lang="sr-Cyrl-RS" dirty="0" smtClean="0"/>
              <a:t>чује комарац кад прошета.</a:t>
            </a:r>
          </a:p>
          <a:p>
            <a:pPr>
              <a:buNone/>
            </a:pPr>
            <a:endParaRPr lang="sr-Cyrl-RS" dirty="0" smtClean="0"/>
          </a:p>
          <a:p>
            <a:pPr>
              <a:buNone/>
            </a:pPr>
            <a:r>
              <a:rPr lang="sr-Cyrl-RS" dirty="0" smtClean="0"/>
              <a:t>Далеко, иза планине,</a:t>
            </a:r>
          </a:p>
          <a:p>
            <a:pPr>
              <a:buNone/>
            </a:pPr>
            <a:r>
              <a:rPr lang="sr-Cyrl-RS" dirty="0" smtClean="0"/>
              <a:t>у високој трави птице се гнезде,</a:t>
            </a:r>
          </a:p>
          <a:p>
            <a:pPr>
              <a:buNone/>
            </a:pPr>
            <a:r>
              <a:rPr lang="sr-Cyrl-RS" dirty="0" smtClean="0"/>
              <a:t>и светлост тече кроз славине</a:t>
            </a:r>
          </a:p>
          <a:p>
            <a:pPr>
              <a:buNone/>
            </a:pPr>
            <a:r>
              <a:rPr lang="sr-Cyrl-RS" dirty="0" smtClean="0"/>
              <a:t>чији су гранични стубови – звезде.</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sr-Cyrl-RS" dirty="0" smtClean="0"/>
              <a:t>Да коња ободем, да тамо одем,</a:t>
            </a:r>
          </a:p>
          <a:p>
            <a:pPr>
              <a:buNone/>
            </a:pPr>
            <a:r>
              <a:rPr lang="sr-Cyrl-RS" dirty="0" smtClean="0"/>
              <a:t>не бих више био тужан ни љут.</a:t>
            </a:r>
          </a:p>
          <a:p>
            <a:pPr>
              <a:buNone/>
            </a:pPr>
            <a:r>
              <a:rPr lang="sr-Cyrl-RS" dirty="0" smtClean="0"/>
              <a:t>Зове ме видик плав и воден.</a:t>
            </a:r>
          </a:p>
          <a:p>
            <a:pPr>
              <a:buNone/>
            </a:pPr>
            <a:r>
              <a:rPr lang="sr-Cyrl-RS" dirty="0" smtClean="0"/>
              <a:t>Али да коња ободем, да одем </a:t>
            </a:r>
          </a:p>
          <a:p>
            <a:pPr>
              <a:buNone/>
            </a:pPr>
            <a:r>
              <a:rPr lang="sr-Cyrl-RS" dirty="0" smtClean="0"/>
              <a:t>не могу, јер не знам прави пут.</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868362"/>
          </a:xfrm>
        </p:spPr>
        <p:txBody>
          <a:bodyPr/>
          <a:lstStyle/>
          <a:p>
            <a:pPr algn="ctr"/>
            <a:r>
              <a:rPr lang="sr-Cyrl-RS" dirty="0" smtClean="0"/>
              <a:t>Ограда на крају Београда</a:t>
            </a:r>
            <a:endParaRPr lang="en-US" dirty="0"/>
          </a:p>
        </p:txBody>
      </p:sp>
      <p:sp>
        <p:nvSpPr>
          <p:cNvPr id="3" name="Content Placeholder 2"/>
          <p:cNvSpPr>
            <a:spLocks noGrp="1"/>
          </p:cNvSpPr>
          <p:nvPr>
            <p:ph idx="1"/>
          </p:nvPr>
        </p:nvSpPr>
        <p:spPr>
          <a:xfrm>
            <a:off x="1143000" y="1143000"/>
            <a:ext cx="7790688" cy="5562600"/>
          </a:xfrm>
        </p:spPr>
        <p:txBody>
          <a:bodyPr>
            <a:normAutofit/>
          </a:bodyPr>
          <a:lstStyle/>
          <a:p>
            <a:pPr>
              <a:buNone/>
            </a:pPr>
            <a:r>
              <a:rPr lang="sr-Cyrl-RS" sz="2800" dirty="0" smtClean="0"/>
              <a:t>На самом крају Београда</a:t>
            </a:r>
          </a:p>
          <a:p>
            <a:pPr>
              <a:buNone/>
            </a:pPr>
            <a:r>
              <a:rPr lang="sr-Cyrl-RS" sz="2800" dirty="0"/>
              <a:t>У</a:t>
            </a:r>
            <a:r>
              <a:rPr lang="sr-Cyrl-RS" sz="2800" dirty="0" smtClean="0"/>
              <a:t>здиже се стара ограда,</a:t>
            </a:r>
          </a:p>
          <a:p>
            <a:pPr>
              <a:buNone/>
            </a:pPr>
            <a:endParaRPr lang="sr-Cyrl-RS" sz="2800" dirty="0" smtClean="0"/>
          </a:p>
          <a:p>
            <a:pPr>
              <a:buNone/>
            </a:pPr>
            <a:r>
              <a:rPr lang="sr-Cyrl-RS" sz="2800" dirty="0" smtClean="0"/>
              <a:t>Засута асфалтом – очврсла лавом –</a:t>
            </a:r>
          </a:p>
          <a:p>
            <a:pPr>
              <a:buNone/>
            </a:pPr>
            <a:r>
              <a:rPr lang="sr-Cyrl-RS" sz="2800" dirty="0"/>
              <a:t>А</a:t>
            </a:r>
            <a:r>
              <a:rPr lang="sr-Cyrl-RS" sz="2800" dirty="0" smtClean="0"/>
              <a:t> с друге стране обрасла травом.</a:t>
            </a:r>
          </a:p>
          <a:p>
            <a:pPr>
              <a:buNone/>
            </a:pPr>
            <a:endParaRPr lang="sr-Cyrl-RS" sz="2800" dirty="0" smtClean="0"/>
          </a:p>
          <a:p>
            <a:pPr>
              <a:buNone/>
            </a:pPr>
            <a:r>
              <a:rPr lang="sr-Cyrl-RS" sz="2800" dirty="0"/>
              <a:t>З</a:t>
            </a:r>
            <a:r>
              <a:rPr lang="sr-Cyrl-RS" sz="2800" dirty="0" smtClean="0"/>
              <a:t>а оградом, у зрелој тузи,</a:t>
            </a:r>
          </a:p>
          <a:p>
            <a:pPr>
              <a:buNone/>
            </a:pPr>
            <a:r>
              <a:rPr lang="sr-Cyrl-RS" sz="2800" dirty="0"/>
              <a:t>Ш</a:t>
            </a:r>
            <a:r>
              <a:rPr lang="sr-Cyrl-RS" sz="2800" dirty="0" smtClean="0"/>
              <a:t>уморе жути кукурузи.</a:t>
            </a:r>
          </a:p>
          <a:p>
            <a:pPr>
              <a:buNone/>
            </a:pPr>
            <a:endParaRPr lang="sr-Cyrl-RS" sz="2800" dirty="0"/>
          </a:p>
          <a:p>
            <a:pPr>
              <a:buNone/>
            </a:pPr>
            <a:r>
              <a:rPr lang="sr-Cyrl-RS" sz="2800" dirty="0"/>
              <a:t>Ти кукурузи </a:t>
            </a:r>
            <a:r>
              <a:rPr lang="sr-Cyrl-RS" sz="2800" dirty="0" smtClean="0"/>
              <a:t>у </a:t>
            </a:r>
            <a:r>
              <a:rPr lang="sr-Cyrl-RS" sz="2800" dirty="0"/>
              <a:t>предграђу</a:t>
            </a:r>
          </a:p>
          <a:p>
            <a:pPr>
              <a:buNone/>
            </a:pPr>
            <a:r>
              <a:rPr lang="sr-Cyrl-RS" sz="2800" dirty="0"/>
              <a:t>С</a:t>
            </a:r>
            <a:r>
              <a:rPr lang="sr-Cyrl-RS" sz="2800" dirty="0" smtClean="0"/>
              <a:t> </a:t>
            </a:r>
            <a:r>
              <a:rPr lang="sr-Cyrl-RS" sz="2800" dirty="0"/>
              <a:t>ветром се, у поноћ, насамо нађу,</a:t>
            </a:r>
          </a:p>
          <a:p>
            <a:pPr>
              <a:buNone/>
            </a:pPr>
            <a:endParaRPr lang="en-US" sz="28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82562"/>
          </a:xfrm>
        </p:spPr>
        <p:txBody>
          <a:bodyPr>
            <a:normAutofit fontScale="90000"/>
          </a:bodyPr>
          <a:lstStyle/>
          <a:p>
            <a:endParaRPr lang="en-US" dirty="0"/>
          </a:p>
        </p:txBody>
      </p:sp>
      <p:sp>
        <p:nvSpPr>
          <p:cNvPr id="3" name="Content Placeholder 2"/>
          <p:cNvSpPr>
            <a:spLocks noGrp="1"/>
          </p:cNvSpPr>
          <p:nvPr>
            <p:ph idx="1"/>
          </p:nvPr>
        </p:nvSpPr>
        <p:spPr>
          <a:xfrm>
            <a:off x="1143000" y="762000"/>
            <a:ext cx="7790688" cy="5867400"/>
          </a:xfrm>
        </p:spPr>
        <p:txBody>
          <a:bodyPr>
            <a:normAutofit/>
          </a:bodyPr>
          <a:lstStyle/>
          <a:p>
            <a:pPr>
              <a:buNone/>
            </a:pPr>
            <a:r>
              <a:rPr lang="sr-Cyrl-RS" sz="2800" dirty="0"/>
              <a:t>Ј</a:t>
            </a:r>
            <a:r>
              <a:rPr lang="sr-Cyrl-RS" sz="2800" dirty="0" smtClean="0"/>
              <a:t>ави се, у септембру, њива цела</a:t>
            </a:r>
          </a:p>
          <a:p>
            <a:pPr>
              <a:buNone/>
            </a:pPr>
            <a:r>
              <a:rPr lang="sr-Cyrl-RS" sz="2800" dirty="0" smtClean="0"/>
              <a:t>хуком далеких, пустих села.</a:t>
            </a:r>
          </a:p>
          <a:p>
            <a:pPr>
              <a:buNone/>
            </a:pPr>
            <a:endParaRPr lang="sr-Cyrl-RS" sz="2800" dirty="0" smtClean="0"/>
          </a:p>
          <a:p>
            <a:pPr>
              <a:buNone/>
            </a:pPr>
            <a:r>
              <a:rPr lang="sr-Cyrl-RS" sz="2800" dirty="0" smtClean="0"/>
              <a:t>Тај ћув нас подсети, невесело,</a:t>
            </a:r>
          </a:p>
          <a:p>
            <a:pPr>
              <a:buNone/>
            </a:pPr>
            <a:r>
              <a:rPr lang="sr-Cyrl-RS" sz="2800" dirty="0"/>
              <a:t>Н</a:t>
            </a:r>
            <a:r>
              <a:rPr lang="sr-Cyrl-RS" sz="2800" dirty="0" smtClean="0"/>
              <a:t>а детињство, на родно село.</a:t>
            </a:r>
          </a:p>
          <a:p>
            <a:pPr marL="82296" indent="0">
              <a:buNone/>
            </a:pPr>
            <a:endParaRPr lang="sr-Cyrl-RS" dirty="0" smtClean="0"/>
          </a:p>
          <a:p>
            <a:pPr>
              <a:buNone/>
            </a:pPr>
            <a:r>
              <a:rPr lang="sr-Cyrl-RS" sz="2800" dirty="0"/>
              <a:t>Хукне: њива се нарогуши,</a:t>
            </a:r>
          </a:p>
          <a:p>
            <a:pPr>
              <a:buNone/>
            </a:pPr>
            <a:r>
              <a:rPr lang="sr-Cyrl-RS" sz="2800" dirty="0"/>
              <a:t>И</a:t>
            </a:r>
            <a:r>
              <a:rPr lang="sr-Cyrl-RS" sz="2800" dirty="0" smtClean="0"/>
              <a:t> </a:t>
            </a:r>
            <a:r>
              <a:rPr lang="sr-Cyrl-RS" sz="2800" dirty="0"/>
              <a:t>блесну старе звезде у души.</a:t>
            </a:r>
          </a:p>
          <a:p>
            <a:pPr>
              <a:buNone/>
            </a:pPr>
            <a:endParaRPr lang="sr-Cyrl-RS" sz="2800" dirty="0"/>
          </a:p>
          <a:p>
            <a:pPr>
              <a:buNone/>
            </a:pPr>
            <a:r>
              <a:rPr lang="sr-Cyrl-RS" sz="2800" dirty="0"/>
              <a:t>Стојимо покрај сивога плота,</a:t>
            </a:r>
          </a:p>
          <a:p>
            <a:pPr>
              <a:buNone/>
            </a:pPr>
            <a:r>
              <a:rPr lang="sr-Cyrl-RS" sz="2800" dirty="0"/>
              <a:t>Н</a:t>
            </a:r>
            <a:r>
              <a:rPr lang="sr-Cyrl-RS" sz="2800" dirty="0" smtClean="0"/>
              <a:t>а </a:t>
            </a:r>
            <a:r>
              <a:rPr lang="sr-Cyrl-RS" sz="2800" dirty="0"/>
              <a:t>граници између два живота.</a:t>
            </a:r>
          </a:p>
          <a:p>
            <a:pPr>
              <a:buNone/>
            </a:pPr>
            <a:endParaRPr lang="sr-Cyrl-RS" dirty="0"/>
          </a:p>
          <a:p>
            <a:pPr marL="82296" indent="0">
              <a:buNone/>
            </a:pPr>
            <a:endParaRPr lang="sr-Cyrl-R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11162"/>
          </a:xfrm>
        </p:spPr>
        <p:txBody>
          <a:bodyPr>
            <a:normAutofit fontScale="90000"/>
          </a:bodyPr>
          <a:lstStyle/>
          <a:p>
            <a:endParaRPr lang="en-US" dirty="0"/>
          </a:p>
        </p:txBody>
      </p:sp>
      <p:sp>
        <p:nvSpPr>
          <p:cNvPr id="3" name="Content Placeholder 2"/>
          <p:cNvSpPr>
            <a:spLocks noGrp="1"/>
          </p:cNvSpPr>
          <p:nvPr>
            <p:ph idx="1"/>
          </p:nvPr>
        </p:nvSpPr>
        <p:spPr>
          <a:xfrm>
            <a:off x="1143000" y="914400"/>
            <a:ext cx="7790688" cy="5715000"/>
          </a:xfrm>
          <a:solidFill>
            <a:schemeClr val="accent2">
              <a:lumMod val="20000"/>
              <a:lumOff val="80000"/>
            </a:schemeClr>
          </a:solidFill>
          <a:ln>
            <a:solidFill>
              <a:schemeClr val="bg1">
                <a:lumMod val="50000"/>
              </a:schemeClr>
            </a:solidFill>
          </a:ln>
        </p:spPr>
        <p:txBody>
          <a:bodyPr>
            <a:normAutofit lnSpcReduction="10000"/>
          </a:bodyPr>
          <a:lstStyle/>
          <a:p>
            <a:pPr algn="just">
              <a:buNone/>
            </a:pPr>
            <a:r>
              <a:rPr lang="sr-Cyrl-RS" dirty="0" smtClean="0"/>
              <a:t>Читав низ песама у збирци </a:t>
            </a:r>
            <a:r>
              <a:rPr lang="sr-Cyrl-RS" i="1" dirty="0" smtClean="0"/>
              <a:t>Како спавају трамваји </a:t>
            </a:r>
            <a:r>
              <a:rPr lang="sr-Cyrl-RS" dirty="0" smtClean="0"/>
              <a:t>настао је као израз осећања песниковог дуга несхваћеном и неприхваћеном детињству. Све неправде и грешке одраслог света над детињством, насиља која су столећима вршена над овим племенитим и пуним лепоте феноменом, песник би хтео да одужи на начин који је њему осетљивом једино доступан: ткањем модерних песничких бајки.</a:t>
            </a:r>
          </a:p>
          <a:p>
            <a:pPr algn="just">
              <a:buNone/>
            </a:pPr>
            <a:r>
              <a:rPr lang="sr-Cyrl-RS" dirty="0" smtClean="0"/>
              <a:t>М. Пражић </a:t>
            </a:r>
          </a:p>
          <a:p>
            <a:pPr>
              <a:buNone/>
            </a:pP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258762"/>
          </a:xfrm>
        </p:spPr>
        <p:txBody>
          <a:bodyPr>
            <a:normAutofit fontScale="90000"/>
          </a:bodyPr>
          <a:lstStyle/>
          <a:p>
            <a:endParaRPr lang="en-US" dirty="0"/>
          </a:p>
        </p:txBody>
      </p:sp>
      <p:sp>
        <p:nvSpPr>
          <p:cNvPr id="3" name="Content Placeholder 2"/>
          <p:cNvSpPr>
            <a:spLocks noGrp="1"/>
          </p:cNvSpPr>
          <p:nvPr>
            <p:ph idx="1"/>
          </p:nvPr>
        </p:nvSpPr>
        <p:spPr>
          <a:xfrm>
            <a:off x="1219200" y="838200"/>
            <a:ext cx="7714488" cy="5638800"/>
          </a:xfrm>
        </p:spPr>
        <p:txBody>
          <a:bodyPr>
            <a:normAutofit/>
          </a:bodyPr>
          <a:lstStyle/>
          <a:p>
            <a:pPr>
              <a:buNone/>
            </a:pPr>
            <a:r>
              <a:rPr lang="sr-Cyrl-RS" sz="2800" dirty="0" smtClean="0"/>
              <a:t>Са ове стране ограде: град.</a:t>
            </a:r>
          </a:p>
          <a:p>
            <a:pPr>
              <a:buNone/>
            </a:pPr>
            <a:r>
              <a:rPr lang="sr-Cyrl-RS" sz="2800" dirty="0" smtClean="0"/>
              <a:t>Са оне Србија, и месец млад.</a:t>
            </a:r>
          </a:p>
          <a:p>
            <a:pPr>
              <a:buNone/>
            </a:pPr>
            <a:endParaRPr lang="sr-Cyrl-RS" sz="2800" dirty="0"/>
          </a:p>
          <a:p>
            <a:pPr>
              <a:buNone/>
            </a:pPr>
            <a:r>
              <a:rPr lang="sr-Cyrl-RS" sz="2800" dirty="0"/>
              <a:t>Са ове: трамвај и два киоска.</a:t>
            </a:r>
          </a:p>
          <a:p>
            <a:pPr>
              <a:buNone/>
            </a:pPr>
            <a:r>
              <a:rPr lang="sr-Cyrl-RS" sz="2800" dirty="0"/>
              <a:t>Са оне: тишина, црна, сеоска.</a:t>
            </a:r>
          </a:p>
          <a:p>
            <a:pPr>
              <a:buNone/>
            </a:pPr>
            <a:endParaRPr lang="sr-Cyrl-RS" sz="2800" dirty="0"/>
          </a:p>
          <a:p>
            <a:pPr>
              <a:buNone/>
            </a:pPr>
            <a:r>
              <a:rPr lang="sr-Cyrl-RS" sz="2800" dirty="0"/>
              <a:t>Лево: блистају </a:t>
            </a:r>
            <a:r>
              <a:rPr lang="sr-Cyrl-RS" sz="2800" dirty="0" smtClean="0"/>
              <a:t>Теразије</a:t>
            </a:r>
            <a:r>
              <a:rPr lang="sr-Cyrl-RS" sz="2800" dirty="0"/>
              <a:t>.</a:t>
            </a:r>
          </a:p>
          <a:p>
            <a:pPr>
              <a:buNone/>
            </a:pPr>
            <a:r>
              <a:rPr lang="sr-Cyrl-RS" sz="2800" dirty="0"/>
              <a:t>Десно: мрак све до Мале Азије.</a:t>
            </a:r>
          </a:p>
          <a:p>
            <a:pPr>
              <a:buNone/>
            </a:pPr>
            <a:endParaRPr lang="sr-Cyrl-RS" sz="2800" dirty="0"/>
          </a:p>
          <a:p>
            <a:pPr>
              <a:buNone/>
            </a:pPr>
            <a:r>
              <a:rPr lang="sr-Cyrl-RS" sz="2800" dirty="0"/>
              <a:t>Овде: ноћ, топла и кратка.</a:t>
            </a:r>
          </a:p>
          <a:p>
            <a:pPr>
              <a:buNone/>
            </a:pPr>
            <a:r>
              <a:rPr lang="sr-Cyrl-RS" sz="2800" dirty="0"/>
              <a:t>Тамо: године без повратка.</a:t>
            </a:r>
            <a:endParaRPr lang="en-US" sz="2800" dirty="0"/>
          </a:p>
          <a:p>
            <a:pPr>
              <a:buNone/>
            </a:pPr>
            <a:endParaRPr lang="en-US" sz="28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334962"/>
          </a:xfrm>
        </p:spPr>
        <p:txBody>
          <a:bodyPr>
            <a:normAutofit fontScale="90000"/>
          </a:bodyPr>
          <a:lstStyle/>
          <a:p>
            <a:endParaRPr lang="en-US" dirty="0"/>
          </a:p>
        </p:txBody>
      </p:sp>
      <p:sp>
        <p:nvSpPr>
          <p:cNvPr id="3" name="Content Placeholder 2"/>
          <p:cNvSpPr>
            <a:spLocks noGrp="1"/>
          </p:cNvSpPr>
          <p:nvPr>
            <p:ph idx="1"/>
          </p:nvPr>
        </p:nvSpPr>
        <p:spPr>
          <a:xfrm>
            <a:off x="1143000" y="1143000"/>
            <a:ext cx="7790688" cy="5105400"/>
          </a:xfrm>
        </p:spPr>
        <p:txBody>
          <a:bodyPr>
            <a:normAutofit/>
          </a:bodyPr>
          <a:lstStyle/>
          <a:p>
            <a:pPr>
              <a:buNone/>
            </a:pPr>
            <a:r>
              <a:rPr lang="sr-Cyrl-RS" dirty="0" smtClean="0"/>
              <a:t>Ој, Београде, Београде,</a:t>
            </a:r>
          </a:p>
          <a:p>
            <a:pPr>
              <a:buNone/>
            </a:pPr>
            <a:r>
              <a:rPr lang="sr-Cyrl-RS" dirty="0"/>
              <a:t>Т</a:t>
            </a:r>
            <a:r>
              <a:rPr lang="sr-Cyrl-RS" dirty="0" smtClean="0"/>
              <a:t>ужно је стати крај те ограде.</a:t>
            </a:r>
          </a:p>
          <a:p>
            <a:pPr>
              <a:buNone/>
            </a:pPr>
            <a:endParaRPr lang="sr-Cyrl-RS" dirty="0" smtClean="0"/>
          </a:p>
          <a:p>
            <a:pPr>
              <a:buNone/>
            </a:pPr>
            <a:r>
              <a:rPr lang="sr-Cyrl-RS" dirty="0" smtClean="0"/>
              <a:t>И чути то што у вечној тузи</a:t>
            </a:r>
          </a:p>
          <a:p>
            <a:pPr>
              <a:buNone/>
            </a:pPr>
            <a:r>
              <a:rPr lang="sr-Cyrl-RS" dirty="0"/>
              <a:t>Ш</a:t>
            </a:r>
            <a:r>
              <a:rPr lang="sr-Cyrl-RS" dirty="0" smtClean="0"/>
              <a:t>ушкају зрели кукурузи.</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92162"/>
          </a:xfrm>
        </p:spPr>
        <p:txBody>
          <a:bodyPr/>
          <a:lstStyle/>
          <a:p>
            <a:pPr algn="ctr"/>
            <a:r>
              <a:rPr lang="sr-Cyrl-RS" dirty="0" smtClean="0"/>
              <a:t>Највећа загонетка</a:t>
            </a:r>
            <a:endParaRPr lang="en-US" dirty="0"/>
          </a:p>
        </p:txBody>
      </p:sp>
      <p:sp>
        <p:nvSpPr>
          <p:cNvPr id="3" name="Content Placeholder 2"/>
          <p:cNvSpPr>
            <a:spLocks noGrp="1"/>
          </p:cNvSpPr>
          <p:nvPr>
            <p:ph idx="1"/>
          </p:nvPr>
        </p:nvSpPr>
        <p:spPr>
          <a:xfrm>
            <a:off x="1143000" y="1219200"/>
            <a:ext cx="7790688" cy="5410200"/>
          </a:xfrm>
        </p:spPr>
        <p:txBody>
          <a:bodyPr>
            <a:normAutofit lnSpcReduction="10000"/>
          </a:bodyPr>
          <a:lstStyle/>
          <a:p>
            <a:pPr marL="82296" indent="0">
              <a:buNone/>
            </a:pPr>
            <a:r>
              <a:rPr lang="sr-Cyrl-RS" sz="2800" dirty="0" smtClean="0"/>
              <a:t>То бива у марту: једне среде, ил петка</a:t>
            </a:r>
          </a:p>
          <a:p>
            <a:pPr marL="82296" indent="0">
              <a:buNone/>
            </a:pPr>
            <a:r>
              <a:rPr lang="sr-Cyrl-RS" sz="2800" dirty="0" smtClean="0"/>
              <a:t>Кад година коловрат заврти из почетка.</a:t>
            </a:r>
          </a:p>
          <a:p>
            <a:pPr marL="82296" indent="0">
              <a:buNone/>
            </a:pPr>
            <a:endParaRPr lang="sr-Cyrl-RS" sz="2800" dirty="0"/>
          </a:p>
          <a:p>
            <a:pPr marL="82296" indent="0">
              <a:buNone/>
            </a:pPr>
            <a:r>
              <a:rPr lang="sr-Cyrl-RS" sz="2800" dirty="0" smtClean="0"/>
              <a:t>Измеђ сунца и реке зачне се сплетка:</a:t>
            </a:r>
          </a:p>
          <a:p>
            <a:pPr marL="82296" indent="0">
              <a:buNone/>
            </a:pPr>
            <a:r>
              <a:rPr lang="sr-Cyrl-RS" sz="2800" dirty="0" smtClean="0"/>
              <a:t>Сунце је добре воље, а вода мрзла и јетка.</a:t>
            </a:r>
          </a:p>
          <a:p>
            <a:pPr marL="82296" indent="0">
              <a:buNone/>
            </a:pPr>
            <a:endParaRPr lang="sr-Cyrl-RS" sz="2800" dirty="0"/>
          </a:p>
          <a:p>
            <a:pPr marL="82296" indent="0">
              <a:buNone/>
            </a:pPr>
            <a:r>
              <a:rPr lang="sr-Cyrl-RS" sz="2800" dirty="0" smtClean="0"/>
              <a:t>Ноћас је погинула зима, без пуцња, без метка,</a:t>
            </a:r>
          </a:p>
          <a:p>
            <a:pPr marL="82296" indent="0">
              <a:buNone/>
            </a:pPr>
            <a:r>
              <a:rPr lang="sr-Cyrl-RS" sz="2800" dirty="0" smtClean="0"/>
              <a:t>И врабац, по крову, већ се безбрижно шетка.</a:t>
            </a:r>
          </a:p>
          <a:p>
            <a:pPr marL="82296" indent="0">
              <a:buNone/>
            </a:pPr>
            <a:endParaRPr lang="sr-Cyrl-RS" sz="2800" dirty="0"/>
          </a:p>
          <a:p>
            <a:pPr marL="82296" indent="0">
              <a:buNone/>
            </a:pPr>
            <a:r>
              <a:rPr lang="sr-Cyrl-RS" sz="2800" dirty="0" smtClean="0"/>
              <a:t>Уз плот избија трава, нежна, проретка:</a:t>
            </a:r>
          </a:p>
          <a:p>
            <a:pPr marL="82296" indent="0">
              <a:buNone/>
            </a:pPr>
            <a:r>
              <a:rPr lang="sr-Cyrl-RS" sz="2800" dirty="0" smtClean="0"/>
              <a:t>Пролеће почиње од бубице, травке и цветка.</a:t>
            </a:r>
            <a:endParaRPr lang="en-US" sz="2800" dirty="0"/>
          </a:p>
        </p:txBody>
      </p:sp>
    </p:spTree>
    <p:extLst>
      <p:ext uri="{BB962C8B-B14F-4D97-AF65-F5344CB8AC3E}">
        <p14:creationId xmlns:p14="http://schemas.microsoft.com/office/powerpoint/2010/main" val="41363819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06362"/>
          </a:xfrm>
        </p:spPr>
        <p:txBody>
          <a:bodyPr>
            <a:normAutofit fontScale="90000"/>
          </a:bodyPr>
          <a:lstStyle/>
          <a:p>
            <a:endParaRPr lang="en-US" dirty="0"/>
          </a:p>
        </p:txBody>
      </p:sp>
      <p:sp>
        <p:nvSpPr>
          <p:cNvPr id="3" name="Content Placeholder 2"/>
          <p:cNvSpPr>
            <a:spLocks noGrp="1"/>
          </p:cNvSpPr>
          <p:nvPr>
            <p:ph idx="1"/>
          </p:nvPr>
        </p:nvSpPr>
        <p:spPr>
          <a:xfrm>
            <a:off x="1143000" y="685800"/>
            <a:ext cx="7790688" cy="5867400"/>
          </a:xfrm>
        </p:spPr>
        <p:txBody>
          <a:bodyPr>
            <a:normAutofit/>
          </a:bodyPr>
          <a:lstStyle/>
          <a:p>
            <a:pPr marL="82296" indent="0">
              <a:buNone/>
            </a:pPr>
            <a:r>
              <a:rPr lang="sr-Cyrl-RS" sz="2800" dirty="0" smtClean="0"/>
              <a:t>Оно нема тетке, ни јетрве, ни тетка,</a:t>
            </a:r>
          </a:p>
          <a:p>
            <a:pPr marL="82296" indent="0">
              <a:buNone/>
            </a:pPr>
            <a:r>
              <a:rPr lang="sr-Cyrl-RS" sz="2800" dirty="0" smtClean="0"/>
              <a:t>Ни деде, ни прадеде, нити иједног претка.</a:t>
            </a:r>
          </a:p>
          <a:p>
            <a:pPr marL="82296" indent="0">
              <a:buNone/>
            </a:pPr>
            <a:endParaRPr lang="sr-Cyrl-RS" sz="2800" dirty="0"/>
          </a:p>
          <a:p>
            <a:pPr marL="82296" indent="0">
              <a:buNone/>
            </a:pPr>
            <a:r>
              <a:rPr lang="sr-Cyrl-RS" sz="2800" dirty="0" smtClean="0"/>
              <a:t>Букти сунце: небо је отворена крлетка!</a:t>
            </a:r>
          </a:p>
          <a:p>
            <a:pPr marL="82296" indent="0">
              <a:buNone/>
            </a:pPr>
            <a:r>
              <a:rPr lang="sr-Cyrl-RS" sz="2800" dirty="0" smtClean="0"/>
              <a:t>Из ничег ниче трава, зелена четка.</a:t>
            </a:r>
          </a:p>
          <a:p>
            <a:pPr marL="82296" indent="0">
              <a:buNone/>
            </a:pPr>
            <a:endParaRPr lang="sr-Cyrl-RS" sz="2800" dirty="0"/>
          </a:p>
          <a:p>
            <a:pPr marL="82296" indent="0">
              <a:buNone/>
            </a:pPr>
            <a:r>
              <a:rPr lang="sr-Cyrl-RS" sz="2800" dirty="0" smtClean="0"/>
              <a:t>Шта је Ништа? Шта Нешто? Заметак заметка</a:t>
            </a:r>
          </a:p>
          <a:p>
            <a:pPr marL="82296" indent="0">
              <a:buNone/>
            </a:pPr>
            <a:r>
              <a:rPr lang="sr-Cyrl-RS" sz="2800" dirty="0" smtClean="0"/>
              <a:t>Прва је и нерешива загонетка.</a:t>
            </a:r>
            <a:endParaRPr lang="en-US" sz="2800" dirty="0"/>
          </a:p>
        </p:txBody>
      </p:sp>
    </p:spTree>
    <p:extLst>
      <p:ext uri="{BB962C8B-B14F-4D97-AF65-F5344CB8AC3E}">
        <p14:creationId xmlns:p14="http://schemas.microsoft.com/office/powerpoint/2010/main" val="21947083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Cyrl-RS" dirty="0" smtClean="0"/>
              <a:t>Трешња у цвету</a:t>
            </a:r>
            <a:endParaRPr lang="en-US" dirty="0"/>
          </a:p>
        </p:txBody>
      </p:sp>
      <p:sp>
        <p:nvSpPr>
          <p:cNvPr id="3" name="Content Placeholder 2"/>
          <p:cNvSpPr>
            <a:spLocks noGrp="1"/>
          </p:cNvSpPr>
          <p:nvPr>
            <p:ph idx="1"/>
          </p:nvPr>
        </p:nvSpPr>
        <p:spPr/>
        <p:txBody>
          <a:bodyPr>
            <a:normAutofit lnSpcReduction="10000"/>
          </a:bodyPr>
          <a:lstStyle/>
          <a:p>
            <a:pPr>
              <a:buNone/>
            </a:pPr>
            <a:r>
              <a:rPr lang="sr-Cyrl-RS" dirty="0" smtClean="0"/>
              <a:t>Сва узаврела,           У миомирису</a:t>
            </a:r>
          </a:p>
          <a:p>
            <a:pPr>
              <a:buNone/>
            </a:pPr>
            <a:r>
              <a:rPr lang="sr-Cyrl-RS" dirty="0" smtClean="0"/>
              <a:t>и сва бела;                  цветног грмља</a:t>
            </a:r>
          </a:p>
          <a:p>
            <a:pPr>
              <a:buNone/>
            </a:pPr>
            <a:r>
              <a:rPr lang="sr-Cyrl-RS" dirty="0" smtClean="0"/>
              <a:t>у њој зузори              хиљаду пчела</a:t>
            </a:r>
          </a:p>
          <a:p>
            <a:pPr>
              <a:buNone/>
            </a:pPr>
            <a:r>
              <a:rPr lang="sr-Cyrl-RS" dirty="0" smtClean="0"/>
              <a:t>хиљаду пчела.         исту реч мрмља.</a:t>
            </a:r>
          </a:p>
          <a:p>
            <a:pPr>
              <a:buNone/>
            </a:pPr>
            <a:endParaRPr lang="sr-Cyrl-RS" dirty="0" smtClean="0"/>
          </a:p>
          <a:p>
            <a:pPr>
              <a:buNone/>
            </a:pPr>
            <a:r>
              <a:rPr lang="sr-Cyrl-RS" dirty="0" smtClean="0"/>
              <a:t>Зузоре, зузоре</a:t>
            </a:r>
          </a:p>
          <a:p>
            <a:pPr>
              <a:buNone/>
            </a:pPr>
            <a:r>
              <a:rPr lang="sr-Cyrl-RS" dirty="0" smtClean="0"/>
              <a:t>сложно, живо;</a:t>
            </a:r>
          </a:p>
          <a:p>
            <a:pPr>
              <a:buNone/>
            </a:pPr>
            <a:r>
              <a:rPr lang="sr-Cyrl-RS" dirty="0" smtClean="0"/>
              <a:t>читају неко </a:t>
            </a:r>
          </a:p>
          <a:p>
            <a:pPr>
              <a:buNone/>
            </a:pPr>
            <a:r>
              <a:rPr lang="sr-Cyrl-RS" dirty="0" smtClean="0"/>
              <a:t>древно штиво.</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87362"/>
          </a:xfrm>
        </p:spPr>
        <p:txBody>
          <a:bodyPr>
            <a:normAutofit fontScale="90000"/>
          </a:bodyPr>
          <a:lstStyle/>
          <a:p>
            <a:pPr algn="ctr"/>
            <a:r>
              <a:rPr lang="sr-Cyrl-RS" dirty="0" smtClean="0"/>
              <a:t>Орах </a:t>
            </a:r>
            <a:endParaRPr lang="en-US" dirty="0"/>
          </a:p>
        </p:txBody>
      </p:sp>
      <p:sp>
        <p:nvSpPr>
          <p:cNvPr id="3" name="Content Placeholder 2"/>
          <p:cNvSpPr>
            <a:spLocks noGrp="1"/>
          </p:cNvSpPr>
          <p:nvPr>
            <p:ph idx="1"/>
          </p:nvPr>
        </p:nvSpPr>
        <p:spPr>
          <a:xfrm>
            <a:off x="1219200" y="914400"/>
            <a:ext cx="7714488" cy="5715000"/>
          </a:xfrm>
        </p:spPr>
        <p:txBody>
          <a:bodyPr>
            <a:normAutofit fontScale="92500" lnSpcReduction="10000"/>
          </a:bodyPr>
          <a:lstStyle/>
          <a:p>
            <a:pPr>
              <a:buNone/>
            </a:pPr>
            <a:r>
              <a:rPr lang="sr-Cyrl-RS" sz="2400" dirty="0" smtClean="0"/>
              <a:t>Нити га копах, нити орах:</a:t>
            </a:r>
          </a:p>
          <a:p>
            <a:pPr>
              <a:buNone/>
            </a:pPr>
            <a:r>
              <a:rPr lang="sr-Cyrl-RS" sz="2400" dirty="0" smtClean="0"/>
              <a:t>као дар с небеса, пада орах.</a:t>
            </a:r>
          </a:p>
          <a:p>
            <a:pPr>
              <a:buNone/>
            </a:pPr>
            <a:endParaRPr lang="sr-Cyrl-RS" sz="2400" dirty="0" smtClean="0"/>
          </a:p>
          <a:p>
            <a:pPr>
              <a:buNone/>
            </a:pPr>
            <a:r>
              <a:rPr lang="sr-Cyrl-RS" sz="2400" dirty="0" smtClean="0"/>
              <a:t>Одбаци с леђа тешки капут</a:t>
            </a:r>
          </a:p>
          <a:p>
            <a:pPr>
              <a:buNone/>
            </a:pPr>
            <a:r>
              <a:rPr lang="sr-Cyrl-RS" sz="2400" dirty="0" smtClean="0"/>
              <a:t>и паде у суво лишће, на пут.</a:t>
            </a:r>
          </a:p>
          <a:p>
            <a:pPr>
              <a:buNone/>
            </a:pPr>
            <a:endParaRPr lang="sr-Cyrl-RS" sz="2400" dirty="0" smtClean="0"/>
          </a:p>
          <a:p>
            <a:pPr>
              <a:buNone/>
            </a:pPr>
            <a:r>
              <a:rPr lang="sr-Cyrl-RS" sz="2400" dirty="0" smtClean="0"/>
              <a:t>Разбиј га; у њему, ко у гнезду,</a:t>
            </a:r>
          </a:p>
          <a:p>
            <a:pPr>
              <a:buNone/>
            </a:pPr>
            <a:r>
              <a:rPr lang="sr-Cyrl-RS" sz="2400" dirty="0" smtClean="0"/>
              <a:t>Наћи ћеш кракату, млечну језгру.</a:t>
            </a:r>
          </a:p>
          <a:p>
            <a:pPr>
              <a:buNone/>
            </a:pPr>
            <a:endParaRPr lang="sr-Cyrl-RS" sz="2400" dirty="0"/>
          </a:p>
          <a:p>
            <a:pPr>
              <a:buNone/>
            </a:pPr>
            <a:r>
              <a:rPr lang="sr-Cyrl-RS" sz="2400" dirty="0"/>
              <a:t>Четири скакача, четири џамбса</a:t>
            </a:r>
          </a:p>
          <a:p>
            <a:pPr>
              <a:buNone/>
            </a:pPr>
            <a:r>
              <a:rPr lang="sr-Cyrl-RS" sz="2400" dirty="0"/>
              <a:t>који се држе око паса.</a:t>
            </a:r>
          </a:p>
          <a:p>
            <a:pPr>
              <a:buNone/>
            </a:pPr>
            <a:endParaRPr lang="sr-Cyrl-RS" sz="2400" dirty="0"/>
          </a:p>
          <a:p>
            <a:pPr>
              <a:buNone/>
            </a:pPr>
            <a:r>
              <a:rPr lang="sr-Cyrl-RS" sz="2400" dirty="0"/>
              <a:t>И плешу, у месту; четири брата</a:t>
            </a:r>
          </a:p>
          <a:p>
            <a:pPr>
              <a:buNone/>
            </a:pPr>
            <a:r>
              <a:rPr lang="sr-Cyrl-RS" sz="2400" dirty="0"/>
              <a:t>који се заглавише у кружна врата.</a:t>
            </a:r>
            <a:endParaRPr lang="en-US" sz="2400" dirty="0"/>
          </a:p>
          <a:p>
            <a:pPr>
              <a:buNone/>
            </a:pPr>
            <a:endParaRPr lang="en-US" sz="24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944880"/>
          </a:xfrm>
        </p:spPr>
        <p:txBody>
          <a:bodyPr/>
          <a:lstStyle/>
          <a:p>
            <a:pPr algn="ctr"/>
            <a:r>
              <a:rPr lang="sr-Cyrl-RS" dirty="0"/>
              <a:t>Мирис зове</a:t>
            </a:r>
            <a:endParaRPr lang="en-US" dirty="0"/>
          </a:p>
        </p:txBody>
      </p:sp>
      <p:sp>
        <p:nvSpPr>
          <p:cNvPr id="3" name="Content Placeholder 2"/>
          <p:cNvSpPr>
            <a:spLocks noGrp="1"/>
          </p:cNvSpPr>
          <p:nvPr>
            <p:ph sz="half" idx="1"/>
          </p:nvPr>
        </p:nvSpPr>
        <p:spPr>
          <a:xfrm>
            <a:off x="1435608" y="1295400"/>
            <a:ext cx="3657600" cy="4892040"/>
          </a:xfrm>
        </p:spPr>
        <p:txBody>
          <a:bodyPr/>
          <a:lstStyle/>
          <a:p>
            <a:pPr>
              <a:buNone/>
            </a:pPr>
            <a:r>
              <a:rPr lang="sr-Cyrl-RS" dirty="0"/>
              <a:t>Куда нас зове</a:t>
            </a:r>
          </a:p>
          <a:p>
            <a:pPr>
              <a:buNone/>
            </a:pPr>
            <a:r>
              <a:rPr lang="sr-Cyrl-RS" dirty="0"/>
              <a:t>Мирис зове?</a:t>
            </a:r>
          </a:p>
          <a:p>
            <a:pPr>
              <a:buFontTx/>
              <a:buChar char="-"/>
            </a:pPr>
            <a:r>
              <a:rPr lang="sr-Cyrl-RS" dirty="0"/>
              <a:t>У нека јутра,</a:t>
            </a:r>
          </a:p>
          <a:p>
            <a:pPr marL="82296" indent="0">
              <a:buNone/>
            </a:pPr>
            <a:r>
              <a:rPr lang="sr-Cyrl-RS" dirty="0"/>
              <a:t>Неке вртове:</a:t>
            </a:r>
          </a:p>
          <a:p>
            <a:pPr marL="82296" indent="0">
              <a:buNone/>
            </a:pPr>
            <a:r>
              <a:rPr lang="sr-Cyrl-RS" dirty="0"/>
              <a:t>Сунце је пасло</a:t>
            </a:r>
          </a:p>
          <a:p>
            <a:pPr marL="82296" indent="0">
              <a:buNone/>
            </a:pPr>
            <a:r>
              <a:rPr lang="sr-Cyrl-RS" dirty="0"/>
              <a:t>Мирне волове,</a:t>
            </a:r>
          </a:p>
          <a:p>
            <a:pPr marL="82296" indent="0">
              <a:buNone/>
            </a:pPr>
            <a:r>
              <a:rPr lang="sr-Cyrl-RS" dirty="0"/>
              <a:t>Светлост буктала</a:t>
            </a:r>
          </a:p>
          <a:p>
            <a:pPr marL="82296" indent="0">
              <a:buNone/>
            </a:pPr>
            <a:r>
              <a:rPr lang="sr-Cyrl-RS" dirty="0"/>
              <a:t>Уз долове;</a:t>
            </a:r>
          </a:p>
          <a:p>
            <a:pPr marL="82296" indent="0">
              <a:buNone/>
            </a:pPr>
            <a:endParaRPr lang="en-US" dirty="0"/>
          </a:p>
        </p:txBody>
      </p:sp>
      <p:sp>
        <p:nvSpPr>
          <p:cNvPr id="4" name="Content Placeholder 3"/>
          <p:cNvSpPr>
            <a:spLocks noGrp="1"/>
          </p:cNvSpPr>
          <p:nvPr>
            <p:ph sz="half" idx="2"/>
          </p:nvPr>
        </p:nvSpPr>
        <p:spPr>
          <a:xfrm>
            <a:off x="5276088" y="1295400"/>
            <a:ext cx="3657600" cy="4892040"/>
          </a:xfrm>
        </p:spPr>
        <p:txBody>
          <a:bodyPr/>
          <a:lstStyle/>
          <a:p>
            <a:pPr marL="82296" indent="0">
              <a:buNone/>
            </a:pPr>
            <a:r>
              <a:rPr lang="sr-Cyrl-RS" dirty="0"/>
              <a:t>На гранчици је</a:t>
            </a:r>
          </a:p>
          <a:p>
            <a:pPr marL="82296" indent="0">
              <a:buNone/>
            </a:pPr>
            <a:r>
              <a:rPr lang="sr-Cyrl-RS" dirty="0"/>
              <a:t>Зујкала пчела,</a:t>
            </a:r>
          </a:p>
          <a:p>
            <a:pPr marL="82296" indent="0">
              <a:buNone/>
            </a:pPr>
            <a:r>
              <a:rPr lang="sr-Cyrl-RS" dirty="0"/>
              <a:t>Управо стигла</a:t>
            </a:r>
          </a:p>
          <a:p>
            <a:pPr marL="82296" indent="0">
              <a:buNone/>
            </a:pPr>
            <a:r>
              <a:rPr lang="sr-Cyrl-RS" dirty="0"/>
              <a:t>Из другог села.</a:t>
            </a:r>
          </a:p>
          <a:p>
            <a:pPr marL="82296" indent="0">
              <a:buNone/>
            </a:pPr>
            <a:r>
              <a:rPr lang="sr-Cyrl-RS" dirty="0"/>
              <a:t>Из ове туге,</a:t>
            </a:r>
          </a:p>
          <a:p>
            <a:pPr marL="82296" indent="0">
              <a:buNone/>
            </a:pPr>
            <a:r>
              <a:rPr lang="sr-Cyrl-RS" dirty="0"/>
              <a:t>Самоће ове,</a:t>
            </a:r>
          </a:p>
          <a:p>
            <a:pPr marL="82296" indent="0">
              <a:buNone/>
            </a:pPr>
            <a:r>
              <a:rPr lang="sr-Cyrl-RS" dirty="0"/>
              <a:t>Тамо нас зове</a:t>
            </a:r>
          </a:p>
          <a:p>
            <a:pPr marL="82296" indent="0">
              <a:buNone/>
            </a:pPr>
            <a:r>
              <a:rPr lang="sr-Cyrl-RS" dirty="0"/>
              <a:t>Мирис зове.</a:t>
            </a:r>
            <a:endParaRPr lang="en-US" dirty="0"/>
          </a:p>
          <a:p>
            <a:pPr marL="82296" indent="0">
              <a:buNone/>
            </a:pPr>
            <a:endParaRPr lang="en-US" dirty="0"/>
          </a:p>
        </p:txBody>
      </p:sp>
    </p:spTree>
    <p:extLst>
      <p:ext uri="{BB962C8B-B14F-4D97-AF65-F5344CB8AC3E}">
        <p14:creationId xmlns:p14="http://schemas.microsoft.com/office/powerpoint/2010/main" val="150332286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Cyrl-RS" dirty="0" smtClean="0"/>
              <a:t>Дуња </a:t>
            </a:r>
            <a:endParaRPr lang="en-US" dirty="0"/>
          </a:p>
        </p:txBody>
      </p:sp>
      <p:sp>
        <p:nvSpPr>
          <p:cNvPr id="3" name="Content Placeholder 2"/>
          <p:cNvSpPr>
            <a:spLocks noGrp="1"/>
          </p:cNvSpPr>
          <p:nvPr>
            <p:ph idx="1"/>
          </p:nvPr>
        </p:nvSpPr>
        <p:spPr>
          <a:xfrm>
            <a:off x="1143000" y="1447800"/>
            <a:ext cx="7790688" cy="4800600"/>
          </a:xfrm>
        </p:spPr>
        <p:txBody>
          <a:bodyPr/>
          <a:lstStyle/>
          <a:p>
            <a:pPr>
              <a:buNone/>
            </a:pPr>
            <a:r>
              <a:rPr lang="sr-Cyrl-RS" dirty="0" smtClean="0"/>
              <a:t>Ко светиљка која тиња и куња, </a:t>
            </a:r>
          </a:p>
          <a:p>
            <a:pPr>
              <a:buNone/>
            </a:pPr>
            <a:r>
              <a:rPr lang="sr-Cyrl-RS" dirty="0" smtClean="0"/>
              <a:t>мутним се сјајем прелила дуња;</a:t>
            </a:r>
          </a:p>
          <a:p>
            <a:pPr>
              <a:buNone/>
            </a:pPr>
            <a:r>
              <a:rPr lang="sr-Cyrl-RS" dirty="0" smtClean="0"/>
              <a:t>тај сјај: све месечине у њ се слише,</a:t>
            </a:r>
          </a:p>
          <a:p>
            <a:pPr>
              <a:buNone/>
            </a:pPr>
            <a:r>
              <a:rPr lang="sr-Cyrl-RS" dirty="0" smtClean="0"/>
              <a:t>сјај, ал и </a:t>
            </a:r>
            <a:r>
              <a:rPr lang="sr-Cyrl-RS" dirty="0" smtClean="0"/>
              <a:t>мирис, </a:t>
            </a:r>
            <a:r>
              <a:rPr lang="sr-Cyrl-RS" dirty="0" smtClean="0"/>
              <a:t>јоште више,</a:t>
            </a:r>
          </a:p>
          <a:p>
            <a:pPr>
              <a:buNone/>
            </a:pPr>
            <a:r>
              <a:rPr lang="sr-Cyrl-RS" dirty="0" smtClean="0"/>
              <a:t>који нас, увек изнова, сећа</a:t>
            </a:r>
          </a:p>
          <a:p>
            <a:pPr>
              <a:buNone/>
            </a:pPr>
            <a:r>
              <a:rPr lang="sr-Cyrl-RS" dirty="0" smtClean="0"/>
              <a:t>да негде – ван земље – постоји срећа,</a:t>
            </a:r>
          </a:p>
          <a:p>
            <a:pPr>
              <a:buNone/>
            </a:pPr>
            <a:r>
              <a:rPr lang="sr-Cyrl-RS" dirty="0" smtClean="0"/>
              <a:t>и да смо, пре но што смо на земљу пали,</a:t>
            </a:r>
          </a:p>
          <a:p>
            <a:pPr>
              <a:buNone/>
            </a:pPr>
            <a:r>
              <a:rPr lang="sr-Cyrl-RS" dirty="0" smtClean="0"/>
              <a:t>све већ видели и све знали.</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Cyrl-RS" dirty="0" smtClean="0"/>
              <a:t>Љубавна песма</a:t>
            </a:r>
            <a:endParaRPr lang="en-US" dirty="0"/>
          </a:p>
        </p:txBody>
      </p:sp>
      <p:sp>
        <p:nvSpPr>
          <p:cNvPr id="3" name="Content Placeholder 2"/>
          <p:cNvSpPr>
            <a:spLocks noGrp="1"/>
          </p:cNvSpPr>
          <p:nvPr>
            <p:ph idx="1"/>
          </p:nvPr>
        </p:nvSpPr>
        <p:spPr>
          <a:xfrm>
            <a:off x="1219200" y="1371600"/>
            <a:ext cx="7714488" cy="5181600"/>
          </a:xfrm>
        </p:spPr>
        <p:txBody>
          <a:bodyPr>
            <a:normAutofit lnSpcReduction="10000"/>
          </a:bodyPr>
          <a:lstStyle/>
          <a:p>
            <a:pPr marL="82296" indent="0">
              <a:buNone/>
            </a:pPr>
            <a:r>
              <a:rPr lang="sr-Cyrl-RS" sz="2800" dirty="0" smtClean="0"/>
              <a:t>Био једном један маслачак.</a:t>
            </a:r>
          </a:p>
          <a:p>
            <a:pPr marL="82296" indent="0">
              <a:buNone/>
            </a:pPr>
            <a:r>
              <a:rPr lang="sr-Cyrl-RS" sz="2800" dirty="0" smtClean="0"/>
              <a:t>И био на небу бели облачак.</a:t>
            </a:r>
          </a:p>
          <a:p>
            <a:pPr marL="82296" indent="0">
              <a:buNone/>
            </a:pPr>
            <a:endParaRPr lang="sr-Cyrl-RS" sz="2800" dirty="0"/>
          </a:p>
          <a:p>
            <a:pPr marL="82296" indent="0">
              <a:buNone/>
            </a:pPr>
            <a:r>
              <a:rPr lang="sr-Cyrl-RS" sz="2800" dirty="0" smtClean="0"/>
              <a:t>Облачак горе, маслачак доле.</a:t>
            </a:r>
          </a:p>
          <a:p>
            <a:pPr marL="82296" indent="0">
              <a:buNone/>
            </a:pPr>
            <a:r>
              <a:rPr lang="sr-Cyrl-RS" sz="2800" dirty="0" smtClean="0"/>
              <a:t>Гледећи се, почеше да се воле.</a:t>
            </a:r>
          </a:p>
          <a:p>
            <a:pPr marL="82296" indent="0">
              <a:buNone/>
            </a:pPr>
            <a:endParaRPr lang="sr-Cyrl-RS" sz="2800" dirty="0"/>
          </a:p>
          <a:p>
            <a:pPr marL="82296" indent="0">
              <a:buNone/>
            </a:pPr>
            <a:r>
              <a:rPr lang="sr-Cyrl-RS" sz="2800" dirty="0" smtClean="0"/>
              <a:t>Дођоше врућине нечувене</a:t>
            </a:r>
          </a:p>
          <a:p>
            <a:pPr marL="82296" indent="0">
              <a:buNone/>
            </a:pPr>
            <a:r>
              <a:rPr lang="sr-Cyrl-RS" sz="2800" dirty="0"/>
              <a:t>и</a:t>
            </a:r>
            <a:r>
              <a:rPr lang="sr-Cyrl-RS" sz="2800" dirty="0" smtClean="0"/>
              <a:t> маслачак поче да вене.</a:t>
            </a:r>
          </a:p>
          <a:p>
            <a:pPr marL="82296" indent="0">
              <a:buNone/>
            </a:pPr>
            <a:endParaRPr lang="sr-Cyrl-RS" sz="2800" dirty="0"/>
          </a:p>
          <a:p>
            <a:pPr marL="82296" indent="0">
              <a:buNone/>
            </a:pPr>
            <a:r>
              <a:rPr lang="sr-Cyrl-RS" sz="2800" dirty="0" smtClean="0"/>
              <a:t>И кад је год било потребе,</a:t>
            </a:r>
          </a:p>
          <a:p>
            <a:pPr marL="82296" indent="0">
              <a:buNone/>
            </a:pPr>
            <a:r>
              <a:rPr lang="sr-Cyrl-RS" sz="2800" dirty="0"/>
              <a:t>о</a:t>
            </a:r>
            <a:r>
              <a:rPr lang="sr-Cyrl-RS" sz="2800" dirty="0" smtClean="0"/>
              <a:t>блачак даваше све од себе.</a:t>
            </a:r>
            <a:endParaRPr lang="en-US" sz="2800" dirty="0"/>
          </a:p>
        </p:txBody>
      </p:sp>
    </p:spTree>
    <p:extLst>
      <p:ext uri="{BB962C8B-B14F-4D97-AF65-F5344CB8AC3E}">
        <p14:creationId xmlns:p14="http://schemas.microsoft.com/office/powerpoint/2010/main" val="735416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82562"/>
          </a:xfrm>
        </p:spPr>
        <p:txBody>
          <a:bodyPr>
            <a:normAutofit fontScale="90000"/>
          </a:bodyPr>
          <a:lstStyle/>
          <a:p>
            <a:endParaRPr lang="en-US" dirty="0"/>
          </a:p>
        </p:txBody>
      </p:sp>
      <p:sp>
        <p:nvSpPr>
          <p:cNvPr id="3" name="Content Placeholder 2"/>
          <p:cNvSpPr>
            <a:spLocks noGrp="1"/>
          </p:cNvSpPr>
          <p:nvPr>
            <p:ph idx="1"/>
          </p:nvPr>
        </p:nvSpPr>
        <p:spPr>
          <a:xfrm>
            <a:off x="1219200" y="685800"/>
            <a:ext cx="7714488" cy="5867400"/>
          </a:xfrm>
        </p:spPr>
        <p:txBody>
          <a:bodyPr>
            <a:normAutofit/>
          </a:bodyPr>
          <a:lstStyle/>
          <a:p>
            <a:pPr marL="82296" indent="0">
              <a:buNone/>
            </a:pPr>
            <a:r>
              <a:rPr lang="sr-Cyrl-RS" sz="2800" dirty="0" smtClean="0"/>
              <a:t>Од благородне, топле кише</a:t>
            </a:r>
          </a:p>
          <a:p>
            <a:pPr marL="82296" indent="0">
              <a:buNone/>
            </a:pPr>
            <a:r>
              <a:rPr lang="sr-Cyrl-RS" sz="2800" dirty="0" smtClean="0"/>
              <a:t>Маслачак растао све више, више,</a:t>
            </a:r>
          </a:p>
          <a:p>
            <a:pPr marL="82296" indent="0">
              <a:buNone/>
            </a:pPr>
            <a:endParaRPr lang="sr-Cyrl-RS" sz="2800" dirty="0"/>
          </a:p>
          <a:p>
            <a:pPr marL="82296" indent="0">
              <a:buNone/>
            </a:pPr>
            <a:r>
              <a:rPr lang="sr-Cyrl-RS" sz="2800" dirty="0"/>
              <a:t>и</a:t>
            </a:r>
            <a:r>
              <a:rPr lang="sr-Cyrl-RS" sz="2800" dirty="0" smtClean="0"/>
              <a:t>шао све даље од овог света,</a:t>
            </a:r>
          </a:p>
          <a:p>
            <a:pPr marL="82296" indent="0">
              <a:buNone/>
            </a:pPr>
            <a:r>
              <a:rPr lang="sr-Cyrl-RS" sz="2800" dirty="0"/>
              <a:t>н</a:t>
            </a:r>
            <a:r>
              <a:rPr lang="sr-Cyrl-RS" sz="2800" dirty="0" smtClean="0"/>
              <a:t>адрастао је сва дрвета,</a:t>
            </a:r>
          </a:p>
          <a:p>
            <a:pPr marL="82296" indent="0">
              <a:buNone/>
            </a:pPr>
            <a:endParaRPr lang="sr-Cyrl-RS" sz="2800" dirty="0"/>
          </a:p>
          <a:p>
            <a:pPr marL="82296" indent="0">
              <a:buNone/>
            </a:pPr>
            <a:r>
              <a:rPr lang="sr-Cyrl-RS" sz="2800" dirty="0"/>
              <a:t>и</a:t>
            </a:r>
            <a:r>
              <a:rPr lang="sr-Cyrl-RS" sz="2800" dirty="0" smtClean="0"/>
              <a:t> једног је дана маслачак</a:t>
            </a:r>
          </a:p>
          <a:p>
            <a:pPr marL="82296" indent="0">
              <a:buNone/>
            </a:pPr>
            <a:r>
              <a:rPr lang="sr-Cyrl-RS" sz="2800" dirty="0"/>
              <a:t>н</a:t>
            </a:r>
            <a:r>
              <a:rPr lang="sr-Cyrl-RS" sz="2800" dirty="0" smtClean="0"/>
              <a:t>ежно дотакао бели облачак.</a:t>
            </a:r>
            <a:endParaRPr lang="en-US" sz="2800" dirty="0"/>
          </a:p>
        </p:txBody>
      </p:sp>
    </p:spTree>
    <p:extLst>
      <p:ext uri="{BB962C8B-B14F-4D97-AF65-F5344CB8AC3E}">
        <p14:creationId xmlns:p14="http://schemas.microsoft.com/office/powerpoint/2010/main" val="42899310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82562"/>
          </a:xfrm>
        </p:spPr>
        <p:txBody>
          <a:bodyPr>
            <a:normAutofit fontScale="90000"/>
          </a:bodyPr>
          <a:lstStyle/>
          <a:p>
            <a:endParaRPr lang="en-US" dirty="0"/>
          </a:p>
        </p:txBody>
      </p:sp>
      <p:sp>
        <p:nvSpPr>
          <p:cNvPr id="3" name="Content Placeholder 2"/>
          <p:cNvSpPr>
            <a:spLocks noGrp="1"/>
          </p:cNvSpPr>
          <p:nvPr>
            <p:ph idx="1"/>
          </p:nvPr>
        </p:nvSpPr>
        <p:spPr>
          <a:xfrm>
            <a:off x="1143000" y="762000"/>
            <a:ext cx="7790688" cy="5867400"/>
          </a:xfrm>
        </p:spPr>
        <p:txBody>
          <a:bodyPr/>
          <a:lstStyle/>
          <a:p>
            <a:pPr algn="just"/>
            <a:r>
              <a:rPr lang="sr-Cyrl-RS" dirty="0" smtClean="0"/>
              <a:t>„Уливати детету неприкосновену љубав према родитељима, без обзира на то како се ти родитељи према њему а и иначе понашали, или га учити безрезервном поштовању свих одраслих, или му наметати слепи патриотизам, значи подучавати га неслободи и некритичности, ропској послушности и духовном таворењу.“ (М. Данојлић)</a:t>
            </a:r>
            <a:endParaRPr lang="en-US" dirty="0"/>
          </a:p>
        </p:txBody>
      </p:sp>
    </p:spTree>
    <p:extLst>
      <p:ext uri="{BB962C8B-B14F-4D97-AF65-F5344CB8AC3E}">
        <p14:creationId xmlns:p14="http://schemas.microsoft.com/office/powerpoint/2010/main" val="233784042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Cyrl-RS" dirty="0" smtClean="0"/>
              <a:t>Како живи пољски миш</a:t>
            </a:r>
            <a:endParaRPr lang="en-US" dirty="0"/>
          </a:p>
        </p:txBody>
      </p:sp>
      <p:sp>
        <p:nvSpPr>
          <p:cNvPr id="3" name="Content Placeholder 2"/>
          <p:cNvSpPr>
            <a:spLocks noGrp="1"/>
          </p:cNvSpPr>
          <p:nvPr>
            <p:ph idx="1"/>
          </p:nvPr>
        </p:nvSpPr>
        <p:spPr>
          <a:xfrm>
            <a:off x="1219200" y="1295400"/>
            <a:ext cx="7714488" cy="5257800"/>
          </a:xfrm>
        </p:spPr>
        <p:txBody>
          <a:bodyPr>
            <a:normAutofit lnSpcReduction="10000"/>
          </a:bodyPr>
          <a:lstStyle/>
          <a:p>
            <a:pPr marL="82296" indent="0">
              <a:buNone/>
            </a:pPr>
            <a:r>
              <a:rPr lang="sr-Cyrl-RS" sz="2800" dirty="0" smtClean="0"/>
              <a:t>На рубу шуме, у брвнари, преко целе године</a:t>
            </a:r>
          </a:p>
          <a:p>
            <a:pPr marL="82296" indent="0">
              <a:buNone/>
            </a:pPr>
            <a:r>
              <a:rPr lang="sr-Cyrl-RS" sz="2800" dirty="0" smtClean="0"/>
              <a:t>Пољски миш неуморно грицка старе новине.</a:t>
            </a:r>
          </a:p>
          <a:p>
            <a:pPr marL="82296" indent="0">
              <a:buNone/>
            </a:pPr>
            <a:endParaRPr lang="sr-Cyrl-RS" sz="2800" dirty="0"/>
          </a:p>
          <a:p>
            <a:pPr marL="82296" indent="0">
              <a:buNone/>
            </a:pPr>
            <a:r>
              <a:rPr lang="sr-Cyrl-RS" sz="2800" dirty="0" smtClean="0"/>
              <a:t>Около, на сат хода, ниједне нема мачке:</a:t>
            </a:r>
          </a:p>
          <a:p>
            <a:pPr marL="82296" indent="0">
              <a:buNone/>
            </a:pPr>
            <a:r>
              <a:rPr lang="sr-Cyrl-RS" sz="2800" dirty="0" smtClean="0"/>
              <a:t>На миру, он гута упитнике, ускличнике и тачке.</a:t>
            </a:r>
          </a:p>
          <a:p>
            <a:pPr marL="82296" indent="0">
              <a:buNone/>
            </a:pPr>
            <a:endParaRPr lang="sr-Cyrl-RS" sz="2800" dirty="0"/>
          </a:p>
          <a:p>
            <a:pPr marL="82296" indent="0">
              <a:buNone/>
            </a:pPr>
            <a:r>
              <a:rPr lang="sr-Cyrl-RS" sz="2800" dirty="0" smtClean="0"/>
              <a:t>Заривши главу у папир (баш као у песак ној)</a:t>
            </a:r>
          </a:p>
          <a:p>
            <a:pPr marL="82296" indent="0">
              <a:buNone/>
            </a:pPr>
            <a:r>
              <a:rPr lang="sr-Cyrl-RS" sz="2800" dirty="0" smtClean="0"/>
              <a:t>Већ седам дана тамани дебели празнични број.</a:t>
            </a:r>
          </a:p>
          <a:p>
            <a:pPr marL="82296" indent="0">
              <a:buNone/>
            </a:pPr>
            <a:endParaRPr lang="sr-Cyrl-RS" sz="2800" dirty="0"/>
          </a:p>
          <a:p>
            <a:pPr marL="82296" indent="0">
              <a:buNone/>
            </a:pPr>
            <a:r>
              <a:rPr lang="sr-Cyrl-RS" sz="2800" dirty="0" smtClean="0"/>
              <a:t>Вести не чита, нити га занима шта има ново;</a:t>
            </a:r>
          </a:p>
          <a:p>
            <a:pPr marL="82296" indent="0">
              <a:buNone/>
            </a:pPr>
            <a:r>
              <a:rPr lang="sr-Cyrl-RS" sz="2800" dirty="0" smtClean="0"/>
              <a:t>Он једе, ред по ред, и гута, слово по слово.</a:t>
            </a:r>
            <a:endParaRPr lang="en-US" sz="2800" dirty="0"/>
          </a:p>
        </p:txBody>
      </p:sp>
    </p:spTree>
    <p:extLst>
      <p:ext uri="{BB962C8B-B14F-4D97-AF65-F5344CB8AC3E}">
        <p14:creationId xmlns:p14="http://schemas.microsoft.com/office/powerpoint/2010/main" val="111583359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82562"/>
          </a:xfrm>
        </p:spPr>
        <p:txBody>
          <a:bodyPr>
            <a:normAutofit fontScale="90000"/>
          </a:bodyPr>
          <a:lstStyle/>
          <a:p>
            <a:endParaRPr lang="en-US" dirty="0"/>
          </a:p>
        </p:txBody>
      </p:sp>
      <p:sp>
        <p:nvSpPr>
          <p:cNvPr id="3" name="Content Placeholder 2"/>
          <p:cNvSpPr>
            <a:spLocks noGrp="1"/>
          </p:cNvSpPr>
          <p:nvPr>
            <p:ph idx="1"/>
          </p:nvPr>
        </p:nvSpPr>
        <p:spPr>
          <a:xfrm>
            <a:off x="1143000" y="762000"/>
            <a:ext cx="7790688" cy="5791200"/>
          </a:xfrm>
        </p:spPr>
        <p:txBody>
          <a:bodyPr>
            <a:normAutofit/>
          </a:bodyPr>
          <a:lstStyle/>
          <a:p>
            <a:pPr marL="82296" indent="0">
              <a:buNone/>
            </a:pPr>
            <a:r>
              <a:rPr lang="sr-Cyrl-RS" sz="2800" dirty="0" smtClean="0"/>
              <a:t>Слике великих људи мрви малом вилицом,</a:t>
            </a:r>
          </a:p>
          <a:p>
            <a:pPr marL="82296" indent="0">
              <a:buNone/>
            </a:pPr>
            <a:r>
              <a:rPr lang="sr-Cyrl-RS" sz="2800" dirty="0" smtClean="0"/>
              <a:t>Мучи се с латиницом, бори се с ћирилицом.</a:t>
            </a:r>
          </a:p>
          <a:p>
            <a:pPr marL="82296" indent="0">
              <a:buNone/>
            </a:pPr>
            <a:endParaRPr lang="sr-Cyrl-RS" sz="2800" dirty="0"/>
          </a:p>
          <a:p>
            <a:pPr marL="82296" indent="0">
              <a:buNone/>
            </a:pPr>
            <a:r>
              <a:rPr lang="sr-Cyrl-RS" sz="2800" dirty="0" smtClean="0"/>
              <a:t>Ту спава, у хрпи новина, док ноћу, испод стреје</a:t>
            </a:r>
          </a:p>
          <a:p>
            <a:pPr marL="82296" indent="0">
              <a:buNone/>
            </a:pPr>
            <a:r>
              <a:rPr lang="sr-Cyrl-RS" sz="2800" dirty="0" smtClean="0"/>
              <a:t>Мећава луда дува, и снег у кланцу веје.</a:t>
            </a:r>
          </a:p>
          <a:p>
            <a:pPr marL="82296" indent="0">
              <a:buNone/>
            </a:pPr>
            <a:endParaRPr lang="sr-Cyrl-RS" sz="2800" dirty="0"/>
          </a:p>
          <a:p>
            <a:pPr marL="82296" indent="0">
              <a:buNone/>
            </a:pPr>
            <a:r>
              <a:rPr lang="sr-Cyrl-RS" sz="2800" dirty="0" smtClean="0"/>
              <a:t>То ти је прави живот: у каквој старој појати</a:t>
            </a:r>
          </a:p>
          <a:p>
            <a:pPr marL="82296" indent="0">
              <a:buNone/>
            </a:pPr>
            <a:r>
              <a:rPr lang="sr-Cyrl-RS" sz="2800" dirty="0" smtClean="0"/>
              <a:t>Спавати и грицкати; грицкати и постојати.</a:t>
            </a:r>
            <a:endParaRPr lang="en-US" sz="2800" dirty="0"/>
          </a:p>
        </p:txBody>
      </p:sp>
    </p:spTree>
    <p:extLst>
      <p:ext uri="{BB962C8B-B14F-4D97-AF65-F5344CB8AC3E}">
        <p14:creationId xmlns:p14="http://schemas.microsoft.com/office/powerpoint/2010/main" val="30972000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640080"/>
          </a:xfrm>
        </p:spPr>
        <p:txBody>
          <a:bodyPr>
            <a:normAutofit fontScale="90000"/>
          </a:bodyPr>
          <a:lstStyle/>
          <a:p>
            <a:pPr algn="ctr"/>
            <a:r>
              <a:rPr lang="sr-Cyrl-RS" dirty="0" smtClean="0"/>
              <a:t>Шта је живот</a:t>
            </a:r>
            <a:endParaRPr lang="en-US" dirty="0"/>
          </a:p>
        </p:txBody>
      </p:sp>
      <p:sp>
        <p:nvSpPr>
          <p:cNvPr id="3" name="Content Placeholder 2"/>
          <p:cNvSpPr>
            <a:spLocks noGrp="1"/>
          </p:cNvSpPr>
          <p:nvPr>
            <p:ph sz="half" idx="1"/>
          </p:nvPr>
        </p:nvSpPr>
        <p:spPr>
          <a:xfrm>
            <a:off x="1143000" y="1143000"/>
            <a:ext cx="3950208" cy="5257800"/>
          </a:xfrm>
        </p:spPr>
        <p:txBody>
          <a:bodyPr>
            <a:normAutofit lnSpcReduction="10000"/>
          </a:bodyPr>
          <a:lstStyle/>
          <a:p>
            <a:pPr marL="82296" indent="0">
              <a:buNone/>
            </a:pPr>
            <a:r>
              <a:rPr lang="sr-Cyrl-RS" dirty="0" smtClean="0"/>
              <a:t>Живот је један Живота</a:t>
            </a:r>
          </a:p>
          <a:p>
            <a:pPr marL="82296" indent="0">
              <a:buNone/>
            </a:pPr>
            <a:r>
              <a:rPr lang="sr-Cyrl-RS" dirty="0" smtClean="0"/>
              <a:t>Што стоји иза плота.</a:t>
            </a:r>
          </a:p>
          <a:p>
            <a:pPr marL="82296" indent="0">
              <a:buNone/>
            </a:pPr>
            <a:r>
              <a:rPr lang="sr-Cyrl-RS" dirty="0" smtClean="0"/>
              <a:t>Спазиш га у лето, из воза,</a:t>
            </a:r>
          </a:p>
          <a:p>
            <a:pPr marL="82296" indent="0">
              <a:buNone/>
            </a:pPr>
            <a:r>
              <a:rPr lang="sr-Cyrl-RS" dirty="0" smtClean="0"/>
              <a:t>И помислиш: дивота!</a:t>
            </a:r>
          </a:p>
          <a:p>
            <a:pPr marL="82296" indent="0">
              <a:buNone/>
            </a:pPr>
            <a:endParaRPr lang="sr-Cyrl-RS" dirty="0"/>
          </a:p>
          <a:p>
            <a:pPr marL="82296" indent="0">
              <a:buNone/>
            </a:pPr>
            <a:r>
              <a:rPr lang="sr-Cyrl-RS" dirty="0" smtClean="0"/>
              <a:t>Не питај зашто стоји,</a:t>
            </a:r>
          </a:p>
          <a:p>
            <a:pPr marL="82296" indent="0">
              <a:buNone/>
            </a:pPr>
            <a:r>
              <a:rPr lang="sr-Cyrl-RS" dirty="0" smtClean="0"/>
              <a:t>Ни о чем мисли Живота!</a:t>
            </a:r>
          </a:p>
          <a:p>
            <a:pPr marL="82296" indent="0">
              <a:buNone/>
            </a:pPr>
            <a:r>
              <a:rPr lang="sr-Cyrl-RS" dirty="0" smtClean="0"/>
              <a:t>Он нешто давно броји:</a:t>
            </a:r>
          </a:p>
          <a:p>
            <a:pPr marL="82296" indent="0">
              <a:buNone/>
            </a:pPr>
            <a:r>
              <a:rPr lang="sr-Cyrl-RS" dirty="0" smtClean="0"/>
              <a:t>Па зар то није дивота?</a:t>
            </a:r>
            <a:endParaRPr lang="en-US" dirty="0"/>
          </a:p>
        </p:txBody>
      </p:sp>
      <p:sp>
        <p:nvSpPr>
          <p:cNvPr id="4" name="Content Placeholder 3"/>
          <p:cNvSpPr>
            <a:spLocks noGrp="1"/>
          </p:cNvSpPr>
          <p:nvPr>
            <p:ph sz="half" idx="2"/>
          </p:nvPr>
        </p:nvSpPr>
        <p:spPr>
          <a:xfrm>
            <a:off x="5276088" y="1143000"/>
            <a:ext cx="3657600" cy="5257800"/>
          </a:xfrm>
        </p:spPr>
        <p:txBody>
          <a:bodyPr>
            <a:normAutofit lnSpcReduction="10000"/>
          </a:bodyPr>
          <a:lstStyle/>
          <a:p>
            <a:pPr marL="82296" indent="0">
              <a:buNone/>
            </a:pPr>
            <a:r>
              <a:rPr lang="sr-Cyrl-RS" dirty="0" smtClean="0"/>
              <a:t>Крај плота – век престаја.</a:t>
            </a:r>
          </a:p>
          <a:p>
            <a:pPr marL="82296" indent="0">
              <a:buNone/>
            </a:pPr>
            <a:r>
              <a:rPr lang="sr-Cyrl-RS" dirty="0" smtClean="0"/>
              <a:t>Кад прича – све ошљари.</a:t>
            </a:r>
          </a:p>
          <a:p>
            <a:pPr marL="82296" indent="0">
              <a:buNone/>
            </a:pPr>
            <a:r>
              <a:rPr lang="sr-Cyrl-RS" dirty="0" smtClean="0"/>
              <a:t>Сам самцат насред бескраја</a:t>
            </a:r>
          </a:p>
          <a:p>
            <a:pPr marL="82296" indent="0">
              <a:buNone/>
            </a:pPr>
            <a:r>
              <a:rPr lang="sr-Cyrl-RS" dirty="0" smtClean="0"/>
              <a:t>Живота животари.</a:t>
            </a:r>
            <a:endParaRPr lang="en-US" dirty="0"/>
          </a:p>
        </p:txBody>
      </p:sp>
    </p:spTree>
    <p:extLst>
      <p:ext uri="{BB962C8B-B14F-4D97-AF65-F5344CB8AC3E}">
        <p14:creationId xmlns:p14="http://schemas.microsoft.com/office/powerpoint/2010/main" val="284960881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944562"/>
          </a:xfrm>
        </p:spPr>
        <p:txBody>
          <a:bodyPr/>
          <a:lstStyle/>
          <a:p>
            <a:pPr algn="ctr"/>
            <a:r>
              <a:rPr lang="sr-Cyrl-RS" dirty="0" smtClean="0"/>
              <a:t>Наивна песма</a:t>
            </a:r>
            <a:endParaRPr lang="en-US" dirty="0"/>
          </a:p>
        </p:txBody>
      </p:sp>
      <p:sp>
        <p:nvSpPr>
          <p:cNvPr id="3" name="Content Placeholder 2"/>
          <p:cNvSpPr>
            <a:spLocks noGrp="1"/>
          </p:cNvSpPr>
          <p:nvPr>
            <p:ph idx="1"/>
          </p:nvPr>
        </p:nvSpPr>
        <p:spPr>
          <a:xfrm>
            <a:off x="1143000" y="1295400"/>
            <a:ext cx="7790688" cy="5334000"/>
          </a:xfrm>
        </p:spPr>
        <p:txBody>
          <a:bodyPr>
            <a:normAutofit fontScale="85000" lnSpcReduction="10000"/>
          </a:bodyPr>
          <a:lstStyle/>
          <a:p>
            <a:pPr algn="just"/>
            <a:r>
              <a:rPr lang="sr-Cyrl-RS" dirty="0" smtClean="0"/>
              <a:t>Дечја књижевност није истоветна са књижевном уметношћу у обичном смислу речи, иако у њу спада; у њу не иду сви ваљани књижевни текстови доступни или препоручљиви деци, о лошим да и не говоримо; није довољно да су творевине дечје књижевности писане са циљем да буду приступачне детету-читаоцу, него се тражи да поседују самосталну естетску вредност, која је несводива на уобичајене поступке и прописе; бављење тематиком детињства није предуслов настајања оваквих дела; најзад, у дечју књижевност сигурно не спадају ствари које пишу сама деца. ( 3)</a:t>
            </a:r>
            <a:endParaRPr lang="en-US" dirty="0"/>
          </a:p>
        </p:txBody>
      </p:sp>
    </p:spTree>
    <p:extLst>
      <p:ext uri="{BB962C8B-B14F-4D97-AF65-F5344CB8AC3E}">
        <p14:creationId xmlns:p14="http://schemas.microsoft.com/office/powerpoint/2010/main" val="107462287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82562"/>
          </a:xfrm>
        </p:spPr>
        <p:txBody>
          <a:bodyPr>
            <a:normAutofit fontScale="90000"/>
          </a:bodyPr>
          <a:lstStyle/>
          <a:p>
            <a:endParaRPr lang="en-US" dirty="0"/>
          </a:p>
        </p:txBody>
      </p:sp>
      <p:sp>
        <p:nvSpPr>
          <p:cNvPr id="3" name="Content Placeholder 2"/>
          <p:cNvSpPr>
            <a:spLocks noGrp="1"/>
          </p:cNvSpPr>
          <p:nvPr>
            <p:ph idx="1"/>
          </p:nvPr>
        </p:nvSpPr>
        <p:spPr>
          <a:xfrm>
            <a:off x="914400" y="533400"/>
            <a:ext cx="8019288" cy="6172200"/>
          </a:xfrm>
        </p:spPr>
        <p:txBody>
          <a:bodyPr>
            <a:normAutofit fontScale="92500" lnSpcReduction="10000"/>
          </a:bodyPr>
          <a:lstStyle/>
          <a:p>
            <a:pPr algn="just"/>
            <a:r>
              <a:rPr lang="sr-Cyrl-RS" dirty="0" smtClean="0"/>
              <a:t>Озбиљан и изворан дечји писац, будући да истински поштује дете и његову слободу, а не гаји илузије о његовој анђеоској чистоти и самоупућености на Лепо, одбиће да се прилагођава његовој могућности поимања, о којима, уосталом, има тек извесну мутну представу. Дечју психу и дечју душевност он неће узимати као спољашње контролне мере свог стваралаштва, већ као природну суседну средину у којој би његова реч могла повољно, то јест тачно да одјекне. [...] Дечја публика није једини, ни тако јасно утврђен разлог постојања онога што је у дечјој књижевности највредније. (18)</a:t>
            </a:r>
            <a:endParaRPr lang="en-US" dirty="0"/>
          </a:p>
        </p:txBody>
      </p:sp>
    </p:spTree>
    <p:extLst>
      <p:ext uri="{BB962C8B-B14F-4D97-AF65-F5344CB8AC3E}">
        <p14:creationId xmlns:p14="http://schemas.microsoft.com/office/powerpoint/2010/main" val="205820965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82562"/>
          </a:xfrm>
        </p:spPr>
        <p:txBody>
          <a:bodyPr>
            <a:normAutofit fontScale="90000"/>
          </a:bodyPr>
          <a:lstStyle/>
          <a:p>
            <a:endParaRPr lang="en-US" dirty="0"/>
          </a:p>
        </p:txBody>
      </p:sp>
      <p:sp>
        <p:nvSpPr>
          <p:cNvPr id="3" name="Content Placeholder 2"/>
          <p:cNvSpPr>
            <a:spLocks noGrp="1"/>
          </p:cNvSpPr>
          <p:nvPr>
            <p:ph idx="1"/>
          </p:nvPr>
        </p:nvSpPr>
        <p:spPr>
          <a:xfrm>
            <a:off x="914400" y="685800"/>
            <a:ext cx="8019288" cy="5867400"/>
          </a:xfrm>
        </p:spPr>
        <p:txBody>
          <a:bodyPr>
            <a:normAutofit fontScale="92500" lnSpcReduction="10000"/>
          </a:bodyPr>
          <a:lstStyle/>
          <a:p>
            <a:pPr algn="just"/>
            <a:r>
              <a:rPr lang="sr-Cyrl-RS" dirty="0" smtClean="0"/>
              <a:t>Дакле, и кад потпуно одбацује одговорност пред дететом као читаоцем, дечји писац је, природом свог дара, упућен на њ; он пише и за дете. Свако уметничко дело је пројекат одређеног саобраћања са људима, па не треба видети превелику несрећу у склопу посебних односа који су се између ваљане дечје литературе и дечје публике утврдили. Обавезе према детету као читаоцу одређују се слободно, преузимају се добровољно; песник се обраћа измишљеном детету, детету по сопственој мери и укусу, идеалном читаоцу кога може бити и нема. (19)</a:t>
            </a:r>
            <a:endParaRPr lang="en-US" dirty="0"/>
          </a:p>
        </p:txBody>
      </p:sp>
    </p:spTree>
    <p:extLst>
      <p:ext uri="{BB962C8B-B14F-4D97-AF65-F5344CB8AC3E}">
        <p14:creationId xmlns:p14="http://schemas.microsoft.com/office/powerpoint/2010/main" val="122172235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258762"/>
          </a:xfrm>
        </p:spPr>
        <p:txBody>
          <a:bodyPr>
            <a:normAutofit fontScale="90000"/>
          </a:bodyPr>
          <a:lstStyle/>
          <a:p>
            <a:endParaRPr lang="en-US" dirty="0"/>
          </a:p>
        </p:txBody>
      </p:sp>
      <p:sp>
        <p:nvSpPr>
          <p:cNvPr id="3" name="Content Placeholder 2"/>
          <p:cNvSpPr>
            <a:spLocks noGrp="1"/>
          </p:cNvSpPr>
          <p:nvPr>
            <p:ph idx="1"/>
          </p:nvPr>
        </p:nvSpPr>
        <p:spPr>
          <a:xfrm>
            <a:off x="1143000" y="1143000"/>
            <a:ext cx="7790688" cy="5410200"/>
          </a:xfrm>
        </p:spPr>
        <p:txBody>
          <a:bodyPr/>
          <a:lstStyle/>
          <a:p>
            <a:pPr algn="just"/>
            <a:r>
              <a:rPr lang="sr-Cyrl-RS" dirty="0" smtClean="0"/>
              <a:t>...несвесна, унутрашња упућеност на дечје осећање и доживљавање света, једино она, може да дадне привлачно делце, док свесно настојање, углавном, унижава књижевну уметност. Спонтано, по унутрашњој нужности, деци се приближавају неки писци, или неке давно написане књиге... (19–20)</a:t>
            </a:r>
            <a:endParaRPr lang="sr-Latn-RS" dirty="0" smtClean="0"/>
          </a:p>
        </p:txBody>
      </p:sp>
    </p:spTree>
    <p:extLst>
      <p:ext uri="{BB962C8B-B14F-4D97-AF65-F5344CB8AC3E}">
        <p14:creationId xmlns:p14="http://schemas.microsoft.com/office/powerpoint/2010/main" val="301666284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258762"/>
          </a:xfrm>
        </p:spPr>
        <p:txBody>
          <a:bodyPr>
            <a:normAutofit fontScale="90000"/>
          </a:bodyPr>
          <a:lstStyle/>
          <a:p>
            <a:endParaRPr lang="en-US" dirty="0"/>
          </a:p>
        </p:txBody>
      </p:sp>
      <p:sp>
        <p:nvSpPr>
          <p:cNvPr id="3" name="Content Placeholder 2"/>
          <p:cNvSpPr>
            <a:spLocks noGrp="1"/>
          </p:cNvSpPr>
          <p:nvPr>
            <p:ph idx="1"/>
          </p:nvPr>
        </p:nvSpPr>
        <p:spPr>
          <a:xfrm>
            <a:off x="1219200" y="914400"/>
            <a:ext cx="7498080" cy="5334000"/>
          </a:xfrm>
        </p:spPr>
        <p:txBody>
          <a:bodyPr/>
          <a:lstStyle/>
          <a:p>
            <a:pPr algn="just"/>
            <a:r>
              <a:rPr lang="sr-Cyrl-RS" dirty="0" smtClean="0"/>
              <a:t>Ваљане дечје песме, приче и романи доносе поједностављену, али притом целовиту визију. Иако избегавају неке поступке, теме и интелектуална искуства, они не дају ни лажну, ни окрњену, ни глупо упрошћену слику света: ако је визија изворна, она мора бити целовита и на том нивоу спознаје. (22)</a:t>
            </a:r>
            <a:endParaRPr lang="en-US" dirty="0"/>
          </a:p>
        </p:txBody>
      </p:sp>
    </p:spTree>
    <p:extLst>
      <p:ext uri="{BB962C8B-B14F-4D97-AF65-F5344CB8AC3E}">
        <p14:creationId xmlns:p14="http://schemas.microsoft.com/office/powerpoint/2010/main" val="317728386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258762"/>
          </a:xfrm>
        </p:spPr>
        <p:txBody>
          <a:bodyPr>
            <a:normAutofit fontScale="90000"/>
          </a:bodyPr>
          <a:lstStyle/>
          <a:p>
            <a:endParaRPr lang="en-US" dirty="0"/>
          </a:p>
        </p:txBody>
      </p:sp>
      <p:sp>
        <p:nvSpPr>
          <p:cNvPr id="3" name="Content Placeholder 2"/>
          <p:cNvSpPr>
            <a:spLocks noGrp="1"/>
          </p:cNvSpPr>
          <p:nvPr>
            <p:ph idx="1"/>
          </p:nvPr>
        </p:nvSpPr>
        <p:spPr>
          <a:xfrm>
            <a:off x="914400" y="685800"/>
            <a:ext cx="8019288" cy="6096000"/>
          </a:xfrm>
        </p:spPr>
        <p:txBody>
          <a:bodyPr>
            <a:normAutofit fontScale="85000" lnSpcReduction="10000"/>
          </a:bodyPr>
          <a:lstStyle/>
          <a:p>
            <a:pPr algn="just"/>
            <a:r>
              <a:rPr lang="sr-Cyrl-RS" dirty="0" smtClean="0"/>
              <a:t>По природи ствари, нама је највише стало до врховног, последњег одговора о смислу нашег постојања на земљи. Целокупна уметност, са религијом и философијом, није ништа друго до напор да се том одговору приближимо. Дечју књижевност, међутим, тај трагични напор не привлачи; она отворено нуди предах, опуштање од метафизичког безнађа. Схватимо ли њено опредељење као немоћно одустајање, можемо говорити о другоразредним производима; узмемо ли га као мудру и ведру игру против озбиљности, оцена ће бити друкчија. Коначно, озбиљна књижевност пуна је крша и претенциозних недомашаја; у дечјој се може наћи грумење злата којим она искупљује своје бекство са попришта. (28)</a:t>
            </a:r>
          </a:p>
        </p:txBody>
      </p:sp>
    </p:spTree>
    <p:extLst>
      <p:ext uri="{BB962C8B-B14F-4D97-AF65-F5344CB8AC3E}">
        <p14:creationId xmlns:p14="http://schemas.microsoft.com/office/powerpoint/2010/main" val="375503086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82562"/>
          </a:xfrm>
        </p:spPr>
        <p:txBody>
          <a:bodyPr>
            <a:normAutofit fontScale="90000"/>
          </a:bodyPr>
          <a:lstStyle/>
          <a:p>
            <a:endParaRPr lang="en-US" dirty="0"/>
          </a:p>
        </p:txBody>
      </p:sp>
      <p:sp>
        <p:nvSpPr>
          <p:cNvPr id="3" name="Content Placeholder 2"/>
          <p:cNvSpPr>
            <a:spLocks noGrp="1"/>
          </p:cNvSpPr>
          <p:nvPr>
            <p:ph idx="1"/>
          </p:nvPr>
        </p:nvSpPr>
        <p:spPr>
          <a:xfrm>
            <a:off x="990600" y="685800"/>
            <a:ext cx="7866888" cy="5943600"/>
          </a:xfrm>
        </p:spPr>
        <p:txBody>
          <a:bodyPr>
            <a:normAutofit/>
          </a:bodyPr>
          <a:lstStyle/>
          <a:p>
            <a:pPr algn="just"/>
            <a:r>
              <a:rPr lang="sr-Cyrl-RS" dirty="0" smtClean="0"/>
              <a:t>Дечја песма, односно дечји роман, говоре о оним стварима, осећањима и односима који се без остатка могу именовати; недовршено, безизгледно и неразрешиво у дечјем књижевном изразу доследно се избегава. Дечја књижевност не познаје вапај за немогућим и недостижним; она се с немогућим понекад ведро игра [...]; трагично засењена њиме никад није. (33)</a:t>
            </a:r>
            <a:endParaRPr lang="en-US" dirty="0"/>
          </a:p>
        </p:txBody>
      </p:sp>
    </p:spTree>
    <p:extLst>
      <p:ext uri="{BB962C8B-B14F-4D97-AF65-F5344CB8AC3E}">
        <p14:creationId xmlns:p14="http://schemas.microsoft.com/office/powerpoint/2010/main" val="30006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258762"/>
          </a:xfrm>
        </p:spPr>
        <p:txBody>
          <a:bodyPr>
            <a:normAutofit fontScale="90000"/>
          </a:bodyPr>
          <a:lstStyle/>
          <a:p>
            <a:endParaRPr lang="en-US" dirty="0"/>
          </a:p>
        </p:txBody>
      </p:sp>
      <p:sp>
        <p:nvSpPr>
          <p:cNvPr id="3" name="Content Placeholder 2"/>
          <p:cNvSpPr>
            <a:spLocks noGrp="1"/>
          </p:cNvSpPr>
          <p:nvPr>
            <p:ph idx="1"/>
          </p:nvPr>
        </p:nvSpPr>
        <p:spPr>
          <a:xfrm>
            <a:off x="1143000" y="685800"/>
            <a:ext cx="7790688" cy="6019800"/>
          </a:xfrm>
        </p:spPr>
        <p:txBody>
          <a:bodyPr>
            <a:normAutofit/>
          </a:bodyPr>
          <a:lstStyle/>
          <a:p>
            <a:pPr algn="just"/>
            <a:r>
              <a:rPr lang="sr-Cyrl-RS" dirty="0" smtClean="0"/>
              <a:t>„У неговању и подстицању правих моралних вредности дечја књижевност, као и сви видови ваљане уметности, имала је правог успеха. Другарство, саосећајност, пожртвовање, љубав према правди, слободи и истини, солидарност са пониженима и увређенима, мржња према насилницима – најважније су моралне и људске вредности које дечја књига може срећно уобличавати и истицати.“ (М. Данојлић)</a:t>
            </a:r>
            <a:endParaRPr lang="en-US" dirty="0"/>
          </a:p>
        </p:txBody>
      </p:sp>
    </p:spTree>
    <p:extLst>
      <p:ext uri="{BB962C8B-B14F-4D97-AF65-F5344CB8AC3E}">
        <p14:creationId xmlns:p14="http://schemas.microsoft.com/office/powerpoint/2010/main" val="365678639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334962"/>
          </a:xfrm>
        </p:spPr>
        <p:txBody>
          <a:bodyPr>
            <a:normAutofit fontScale="90000"/>
          </a:bodyPr>
          <a:lstStyle/>
          <a:p>
            <a:endParaRPr lang="en-US" dirty="0"/>
          </a:p>
        </p:txBody>
      </p:sp>
      <p:sp>
        <p:nvSpPr>
          <p:cNvPr id="3" name="Content Placeholder 2"/>
          <p:cNvSpPr>
            <a:spLocks noGrp="1"/>
          </p:cNvSpPr>
          <p:nvPr>
            <p:ph idx="1"/>
          </p:nvPr>
        </p:nvSpPr>
        <p:spPr>
          <a:xfrm>
            <a:off x="1143000" y="990600"/>
            <a:ext cx="7620000" cy="5562600"/>
          </a:xfrm>
        </p:spPr>
        <p:txBody>
          <a:bodyPr/>
          <a:lstStyle/>
          <a:p>
            <a:pPr algn="just"/>
            <a:r>
              <a:rPr lang="sr-Cyrl-RS" dirty="0" smtClean="0"/>
              <a:t>Обзир према душевном устројству и могућностима поимања млађе публике не мора ићи на уштрб размаха имагинације; он, напротив, може послужити као мера и упутство за проналажење одговарајућег тона, и обавезати писца да се доследно држи поједностављеног израза – под претпоставком да му је то поједностављивање истинска стваралачка потреба. (34)</a:t>
            </a:r>
            <a:endParaRPr lang="en-US" dirty="0"/>
          </a:p>
        </p:txBody>
      </p:sp>
    </p:spTree>
    <p:extLst>
      <p:ext uri="{BB962C8B-B14F-4D97-AF65-F5344CB8AC3E}">
        <p14:creationId xmlns:p14="http://schemas.microsoft.com/office/powerpoint/2010/main" val="107866498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06362"/>
          </a:xfrm>
        </p:spPr>
        <p:txBody>
          <a:bodyPr>
            <a:normAutofit fontScale="90000"/>
          </a:bodyPr>
          <a:lstStyle/>
          <a:p>
            <a:endParaRPr lang="en-US" dirty="0"/>
          </a:p>
        </p:txBody>
      </p:sp>
      <p:sp>
        <p:nvSpPr>
          <p:cNvPr id="3" name="Content Placeholder 2"/>
          <p:cNvSpPr>
            <a:spLocks noGrp="1"/>
          </p:cNvSpPr>
          <p:nvPr>
            <p:ph idx="1"/>
          </p:nvPr>
        </p:nvSpPr>
        <p:spPr>
          <a:xfrm>
            <a:off x="838200" y="685800"/>
            <a:ext cx="7848600" cy="5943600"/>
          </a:xfrm>
        </p:spPr>
        <p:txBody>
          <a:bodyPr>
            <a:normAutofit/>
          </a:bodyPr>
          <a:lstStyle/>
          <a:p>
            <a:pPr algn="just"/>
            <a:r>
              <a:rPr lang="sr-Cyrl-RS" dirty="0" smtClean="0"/>
              <a:t>Јасноћа и једноставност не постижу се грубим упрошћавањем стила и грађе. Механичко поједностављивање неизбежно води осиромашењу, упрошћавању, заглупљивању и ачењу. У визији правог дечјег писца, као у капи росе, огледа се својеврсна целовитост света. [...] Потребне су велика мудрост – и одређена храброст – да би се у појавним облицима трајања откривало оно што је јасно и поуздано, чисто, пре-времено. (35)</a:t>
            </a:r>
            <a:endParaRPr lang="en-US" dirty="0"/>
          </a:p>
        </p:txBody>
      </p:sp>
    </p:spTree>
    <p:extLst>
      <p:ext uri="{BB962C8B-B14F-4D97-AF65-F5344CB8AC3E}">
        <p14:creationId xmlns:p14="http://schemas.microsoft.com/office/powerpoint/2010/main" val="277495768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258762"/>
          </a:xfrm>
        </p:spPr>
        <p:txBody>
          <a:bodyPr>
            <a:normAutofit fontScale="90000"/>
          </a:bodyPr>
          <a:lstStyle/>
          <a:p>
            <a:endParaRPr lang="en-US" dirty="0"/>
          </a:p>
        </p:txBody>
      </p:sp>
      <p:sp>
        <p:nvSpPr>
          <p:cNvPr id="3" name="Content Placeholder 2"/>
          <p:cNvSpPr>
            <a:spLocks noGrp="1"/>
          </p:cNvSpPr>
          <p:nvPr>
            <p:ph idx="1"/>
          </p:nvPr>
        </p:nvSpPr>
        <p:spPr>
          <a:xfrm>
            <a:off x="1066800" y="685800"/>
            <a:ext cx="7866888" cy="5867400"/>
          </a:xfrm>
        </p:spPr>
        <p:txBody>
          <a:bodyPr>
            <a:normAutofit fontScale="92500" lnSpcReduction="10000"/>
          </a:bodyPr>
          <a:lstStyle/>
          <a:p>
            <a:pPr algn="just"/>
            <a:r>
              <a:rPr lang="sr-Cyrl-RS" dirty="0" smtClean="0"/>
              <a:t>Сложеност света не може се, због деце, укинути; она се, и у дечјој књижевности, назире. (35)</a:t>
            </a:r>
          </a:p>
          <a:p>
            <a:pPr algn="just"/>
            <a:r>
              <a:rPr lang="sr-Cyrl-RS" dirty="0" smtClean="0"/>
              <a:t>Дечје песме би, у начелу, ваљало уносити у антологије озбиљне поезије – подвргавати их, дакле, најстрожем вредновању. (36)</a:t>
            </a:r>
          </a:p>
          <a:p>
            <a:pPr algn="just"/>
            <a:r>
              <a:rPr lang="sr-Cyrl-RS" dirty="0" smtClean="0"/>
              <a:t>Пооштрити мерила вредновања, уз примену поређења која поново упостављају привидно пољуљани интегритет књижевне уметности, држати се општих закона а уважавати стилске посебности – ето једног начина да се књижевност праведно оцени и постави. (38)</a:t>
            </a:r>
            <a:endParaRPr lang="en-US" dirty="0"/>
          </a:p>
        </p:txBody>
      </p:sp>
    </p:spTree>
    <p:extLst>
      <p:ext uri="{BB962C8B-B14F-4D97-AF65-F5344CB8AC3E}">
        <p14:creationId xmlns:p14="http://schemas.microsoft.com/office/powerpoint/2010/main" val="282286756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258762"/>
          </a:xfrm>
        </p:spPr>
        <p:txBody>
          <a:bodyPr>
            <a:normAutofit fontScale="90000"/>
          </a:bodyPr>
          <a:lstStyle/>
          <a:p>
            <a:endParaRPr lang="en-US" dirty="0"/>
          </a:p>
        </p:txBody>
      </p:sp>
      <p:sp>
        <p:nvSpPr>
          <p:cNvPr id="3" name="Content Placeholder 2"/>
          <p:cNvSpPr>
            <a:spLocks noGrp="1"/>
          </p:cNvSpPr>
          <p:nvPr>
            <p:ph idx="1"/>
          </p:nvPr>
        </p:nvSpPr>
        <p:spPr>
          <a:xfrm>
            <a:off x="1066800" y="838200"/>
            <a:ext cx="7650480" cy="5638800"/>
          </a:xfrm>
        </p:spPr>
        <p:txBody>
          <a:bodyPr/>
          <a:lstStyle/>
          <a:p>
            <a:pPr algn="just"/>
            <a:r>
              <a:rPr lang="sr-Cyrl-RS" dirty="0" smtClean="0"/>
              <a:t>Уређен и осмишљен свет могућ је једино као тежња, односно конструкција наивне свести, на коју је дете природно упућено.</a:t>
            </a:r>
          </a:p>
          <a:p>
            <a:pPr algn="just"/>
            <a:r>
              <a:rPr lang="sr-Cyrl-RS" dirty="0" smtClean="0"/>
              <a:t>Довођење у ред и осмишљавање ствари, макар и по цену невероватних импровизација, за дете има смисао савлађивања хаоса у који је рођењем гурнуто; то је његова насушна потреба. За одраслог, пак, то је једино утешно сагласје до којег успева да се вине. </a:t>
            </a:r>
            <a:r>
              <a:rPr lang="sr-Cyrl-RS" dirty="0"/>
              <a:t>(</a:t>
            </a:r>
            <a:r>
              <a:rPr lang="sr-Cyrl-RS" dirty="0" smtClean="0"/>
              <a:t>42) </a:t>
            </a:r>
            <a:endParaRPr lang="en-US" dirty="0"/>
          </a:p>
        </p:txBody>
      </p:sp>
    </p:spTree>
    <p:extLst>
      <p:ext uri="{BB962C8B-B14F-4D97-AF65-F5344CB8AC3E}">
        <p14:creationId xmlns:p14="http://schemas.microsoft.com/office/powerpoint/2010/main" val="177163442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258762"/>
          </a:xfrm>
        </p:spPr>
        <p:txBody>
          <a:bodyPr>
            <a:normAutofit fontScale="90000"/>
          </a:bodyPr>
          <a:lstStyle/>
          <a:p>
            <a:endParaRPr lang="en-US" dirty="0"/>
          </a:p>
        </p:txBody>
      </p:sp>
      <p:sp>
        <p:nvSpPr>
          <p:cNvPr id="3" name="Content Placeholder 2"/>
          <p:cNvSpPr>
            <a:spLocks noGrp="1"/>
          </p:cNvSpPr>
          <p:nvPr>
            <p:ph idx="1"/>
          </p:nvPr>
        </p:nvSpPr>
        <p:spPr>
          <a:xfrm>
            <a:off x="1143000" y="838200"/>
            <a:ext cx="7620000" cy="5791200"/>
          </a:xfrm>
        </p:spPr>
        <p:txBody>
          <a:bodyPr/>
          <a:lstStyle/>
          <a:p>
            <a:pPr algn="just"/>
            <a:r>
              <a:rPr lang="sr-Cyrl-RS" dirty="0" smtClean="0"/>
              <a:t>Особина ових песама – не циљ, не задатак – јесте да су доступне и деци. Садржајем и техником, те су песме, у начелу, блиске детету. Али, и из једног другог разлога, назив дечје песме добро им одговара. Тај назив, наиме, може да значи: песма у дечјем добу свог живота, песма-дете, песма која није преузела сву одговорност за судбину света. </a:t>
            </a:r>
            <a:endParaRPr lang="en-US" dirty="0"/>
          </a:p>
        </p:txBody>
      </p:sp>
    </p:spTree>
    <p:extLst>
      <p:ext uri="{BB962C8B-B14F-4D97-AF65-F5344CB8AC3E}">
        <p14:creationId xmlns:p14="http://schemas.microsoft.com/office/powerpoint/2010/main" val="5359610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82562"/>
          </a:xfrm>
        </p:spPr>
        <p:txBody>
          <a:bodyPr>
            <a:normAutofit fontScale="90000"/>
          </a:bodyPr>
          <a:lstStyle/>
          <a:p>
            <a:endParaRPr lang="en-US" dirty="0"/>
          </a:p>
        </p:txBody>
      </p:sp>
      <p:sp>
        <p:nvSpPr>
          <p:cNvPr id="3" name="Content Placeholder 2"/>
          <p:cNvSpPr>
            <a:spLocks noGrp="1"/>
          </p:cNvSpPr>
          <p:nvPr>
            <p:ph idx="1"/>
          </p:nvPr>
        </p:nvSpPr>
        <p:spPr>
          <a:xfrm>
            <a:off x="1066800" y="838200"/>
            <a:ext cx="7467600" cy="5638800"/>
          </a:xfrm>
        </p:spPr>
        <p:txBody>
          <a:bodyPr/>
          <a:lstStyle/>
          <a:p>
            <a:pPr algn="just"/>
            <a:r>
              <a:rPr lang="sr-Cyrl-RS" dirty="0" smtClean="0"/>
              <a:t>Дечја песма, у значењу које овде сматрам битним, не дугује своје име толико деци, колико детињству уопште, и детињству поезије напосе. Реч је, наиме, о одређеном ступњу осећајности, те о начину на који се та осећајност исказује, и, још, о надмоћном опирању артистичкој самодовољности.</a:t>
            </a:r>
            <a:endParaRPr lang="en-US" dirty="0"/>
          </a:p>
        </p:txBody>
      </p:sp>
    </p:spTree>
    <p:extLst>
      <p:ext uri="{BB962C8B-B14F-4D97-AF65-F5344CB8AC3E}">
        <p14:creationId xmlns:p14="http://schemas.microsoft.com/office/powerpoint/2010/main" val="186158002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82562"/>
          </a:xfrm>
        </p:spPr>
        <p:txBody>
          <a:bodyPr>
            <a:normAutofit fontScale="90000"/>
          </a:bodyPr>
          <a:lstStyle/>
          <a:p>
            <a:endParaRPr lang="en-US" dirty="0"/>
          </a:p>
        </p:txBody>
      </p:sp>
      <p:sp>
        <p:nvSpPr>
          <p:cNvPr id="3" name="Content Placeholder 2"/>
          <p:cNvSpPr>
            <a:spLocks noGrp="1"/>
          </p:cNvSpPr>
          <p:nvPr>
            <p:ph idx="1"/>
          </p:nvPr>
        </p:nvSpPr>
        <p:spPr>
          <a:xfrm>
            <a:off x="1143000" y="1066800"/>
            <a:ext cx="7790688" cy="5181600"/>
          </a:xfrm>
        </p:spPr>
        <p:txBody>
          <a:bodyPr/>
          <a:lstStyle/>
          <a:p>
            <a:pPr algn="just"/>
            <a:r>
              <a:rPr lang="sr-Cyrl-RS" dirty="0" smtClean="0"/>
              <a:t>Оно што је дечје у човеку, у природи, у стварима и у речима – незаменљива је стварност ове поезије. Реч је о посебном склопу односа и веза, о нарочито изабраној висини мишљења и осећања – склопу сведеном и појашњеном, довршеном и себи довољном.</a:t>
            </a:r>
          </a:p>
          <a:p>
            <a:pPr algn="just"/>
            <a:r>
              <a:rPr lang="sr-Cyrl-RS" dirty="0" smtClean="0"/>
              <a:t>Дечја песма је песма која је решила да не порасте. (55)</a:t>
            </a:r>
            <a:endParaRPr lang="en-US" dirty="0"/>
          </a:p>
        </p:txBody>
      </p:sp>
    </p:spTree>
    <p:extLst>
      <p:ext uri="{BB962C8B-B14F-4D97-AF65-F5344CB8AC3E}">
        <p14:creationId xmlns:p14="http://schemas.microsoft.com/office/powerpoint/2010/main" val="361426476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06362"/>
          </a:xfrm>
        </p:spPr>
        <p:txBody>
          <a:bodyPr>
            <a:normAutofit fontScale="90000"/>
          </a:bodyPr>
          <a:lstStyle/>
          <a:p>
            <a:endParaRPr lang="en-US" dirty="0"/>
          </a:p>
        </p:txBody>
      </p:sp>
      <p:sp>
        <p:nvSpPr>
          <p:cNvPr id="3" name="Content Placeholder 2"/>
          <p:cNvSpPr>
            <a:spLocks noGrp="1"/>
          </p:cNvSpPr>
          <p:nvPr>
            <p:ph idx="1"/>
          </p:nvPr>
        </p:nvSpPr>
        <p:spPr>
          <a:xfrm>
            <a:off x="914400" y="762000"/>
            <a:ext cx="8019288" cy="5715000"/>
          </a:xfrm>
        </p:spPr>
        <p:txBody>
          <a:bodyPr>
            <a:normAutofit lnSpcReduction="10000"/>
          </a:bodyPr>
          <a:lstStyle/>
          <a:p>
            <a:pPr algn="just"/>
            <a:r>
              <a:rPr lang="sr-Cyrl-RS" dirty="0" smtClean="0"/>
              <a:t>Тренутак у којем песма свесно одустане од врховне, дакле неоствариве пуноће, кад се повуче из поднебља у коме су, чини се, једино могући озбиљни књижевни напори, кад јој се непосредно поетско осмишљавање учини привлачније од свих висина до којих би могла допрети – тренутак је настанка дечје песме. (55)</a:t>
            </a:r>
          </a:p>
          <a:p>
            <a:pPr algn="just"/>
            <a:r>
              <a:rPr lang="sr-Cyrl-RS" dirty="0" smtClean="0"/>
              <a:t>Ова поезија задржава основне елементе певања – јасно одређен повод, машту, игру, причу – у првобитном облику и стању.</a:t>
            </a:r>
            <a:endParaRPr lang="en-US" dirty="0"/>
          </a:p>
        </p:txBody>
      </p:sp>
    </p:spTree>
    <p:extLst>
      <p:ext uri="{BB962C8B-B14F-4D97-AF65-F5344CB8AC3E}">
        <p14:creationId xmlns:p14="http://schemas.microsoft.com/office/powerpoint/2010/main" val="21800633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06362"/>
          </a:xfrm>
        </p:spPr>
        <p:txBody>
          <a:bodyPr>
            <a:normAutofit fontScale="90000"/>
          </a:bodyPr>
          <a:lstStyle/>
          <a:p>
            <a:endParaRPr lang="en-US" dirty="0"/>
          </a:p>
        </p:txBody>
      </p:sp>
      <p:sp>
        <p:nvSpPr>
          <p:cNvPr id="3" name="Content Placeholder 2"/>
          <p:cNvSpPr>
            <a:spLocks noGrp="1"/>
          </p:cNvSpPr>
          <p:nvPr>
            <p:ph idx="1"/>
          </p:nvPr>
        </p:nvSpPr>
        <p:spPr>
          <a:xfrm>
            <a:off x="990600" y="685800"/>
            <a:ext cx="7943088" cy="5791200"/>
          </a:xfrm>
        </p:spPr>
        <p:txBody>
          <a:bodyPr>
            <a:normAutofit fontScale="92500"/>
          </a:bodyPr>
          <a:lstStyle/>
          <a:p>
            <a:pPr algn="just"/>
            <a:r>
              <a:rPr lang="sr-Cyrl-RS" dirty="0" smtClean="0"/>
              <a:t>...дечја песма се радо обраћа детету. Дете јој је, из многих разлога, блиско. Међутим, њу потајно или отворено прихватају и одрасли. Она је „примерена“ колико дечјем интелектуалном искуству, толико, ако не и више, и могућностима поетског доживљавања многих одраслих. Уопште, ако је тачно да води рачуна о читаоцу, биће да су јој одрасли за то захвалнији од деце.</a:t>
            </a:r>
          </a:p>
          <a:p>
            <a:pPr algn="just"/>
            <a:r>
              <a:rPr lang="sr-Cyrl-RS" dirty="0" smtClean="0"/>
              <a:t>Реч је о једном искуству уметности, једном схватању света: једно од тачнијих њених имена могло би бити </a:t>
            </a:r>
            <a:r>
              <a:rPr lang="sr-Cyrl-RS" i="1" dirty="0" smtClean="0"/>
              <a:t>наивна песма</a:t>
            </a:r>
            <a:r>
              <a:rPr lang="sr-Cyrl-RS" dirty="0" smtClean="0"/>
              <a:t>. (61)</a:t>
            </a:r>
            <a:endParaRPr lang="en-US" dirty="0"/>
          </a:p>
        </p:txBody>
      </p:sp>
    </p:spTree>
    <p:extLst>
      <p:ext uri="{BB962C8B-B14F-4D97-AF65-F5344CB8AC3E}">
        <p14:creationId xmlns:p14="http://schemas.microsoft.com/office/powerpoint/2010/main" val="416855872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258762"/>
          </a:xfrm>
        </p:spPr>
        <p:txBody>
          <a:bodyPr>
            <a:normAutofit fontScale="90000"/>
          </a:bodyPr>
          <a:lstStyle/>
          <a:p>
            <a:endParaRPr lang="en-US" dirty="0"/>
          </a:p>
        </p:txBody>
      </p:sp>
      <p:sp>
        <p:nvSpPr>
          <p:cNvPr id="3" name="Content Placeholder 2"/>
          <p:cNvSpPr>
            <a:spLocks noGrp="1"/>
          </p:cNvSpPr>
          <p:nvPr>
            <p:ph idx="1"/>
          </p:nvPr>
        </p:nvSpPr>
        <p:spPr>
          <a:xfrm>
            <a:off x="838200" y="609600"/>
            <a:ext cx="8095488" cy="5943600"/>
          </a:xfrm>
        </p:spPr>
        <p:txBody>
          <a:bodyPr>
            <a:normAutofit fontScale="92500" lnSpcReduction="10000"/>
          </a:bodyPr>
          <a:lstStyle/>
          <a:p>
            <a:pPr algn="just"/>
            <a:r>
              <a:rPr lang="sr-Cyrl-RS" dirty="0" smtClean="0"/>
              <a:t>Наивна песма се обраћа детету, у њему види свог идеалног читаоца, али истовремено она буди и призива дете у сваком човеку.</a:t>
            </a:r>
          </a:p>
          <a:p>
            <a:pPr algn="just"/>
            <a:r>
              <a:rPr lang="sr-Cyrl-RS" dirty="0" smtClean="0"/>
              <a:t>Наивном се песмом дете не може васпитавати на онај начин који би педагозима највише одговарао.</a:t>
            </a:r>
          </a:p>
          <a:p>
            <a:pPr algn="just"/>
            <a:r>
              <a:rPr lang="sr-Cyrl-RS" dirty="0" smtClean="0"/>
              <a:t>Изворна и чиста дечја песма не може бити неваспитна. Добар педагог увек ће се моћи њоме послужити, а да је притом не повреди. Уметничку лепоту не треба поучавати истини, моралности и племенитости, пошто нас она сама тим начелима и осећањима дубоко надахњује. (63)</a:t>
            </a:r>
            <a:endParaRPr lang="en-US" dirty="0"/>
          </a:p>
        </p:txBody>
      </p:sp>
    </p:spTree>
    <p:extLst>
      <p:ext uri="{BB962C8B-B14F-4D97-AF65-F5344CB8AC3E}">
        <p14:creationId xmlns:p14="http://schemas.microsoft.com/office/powerpoint/2010/main" val="4084151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152400"/>
            <a:ext cx="7498080" cy="228600"/>
          </a:xfrm>
        </p:spPr>
        <p:txBody>
          <a:bodyPr>
            <a:normAutofit fontScale="90000"/>
          </a:bodyPr>
          <a:lstStyle/>
          <a:p>
            <a:pPr algn="ctr"/>
            <a:endParaRPr lang="en-US" dirty="0"/>
          </a:p>
        </p:txBody>
      </p:sp>
      <p:sp>
        <p:nvSpPr>
          <p:cNvPr id="3" name="Content Placeholder 2"/>
          <p:cNvSpPr>
            <a:spLocks noGrp="1"/>
          </p:cNvSpPr>
          <p:nvPr>
            <p:ph idx="1"/>
          </p:nvPr>
        </p:nvSpPr>
        <p:spPr>
          <a:xfrm>
            <a:off x="1143000" y="533400"/>
            <a:ext cx="7848600" cy="6019800"/>
          </a:xfrm>
          <a:solidFill>
            <a:schemeClr val="accent2">
              <a:lumMod val="40000"/>
              <a:lumOff val="60000"/>
            </a:schemeClr>
          </a:solidFill>
          <a:ln>
            <a:solidFill>
              <a:schemeClr val="bg1">
                <a:lumMod val="50000"/>
              </a:schemeClr>
            </a:solidFill>
          </a:ln>
        </p:spPr>
        <p:txBody>
          <a:bodyPr>
            <a:noAutofit/>
          </a:bodyPr>
          <a:lstStyle/>
          <a:p>
            <a:pPr algn="just">
              <a:buNone/>
            </a:pPr>
            <a:r>
              <a:rPr lang="sr-Cyrl-RS" sz="2600" dirty="0" smtClean="0"/>
              <a:t>Насупрот многим „дечјим писцима”, који још увек потцењују маштовитост, разиграност и дубину дечјих поетских пријемника, сматрајући да ће одбранити „златно детињство” од тегобне слике данашњег света ако малишане засипају деминутивима из биљног и животињског света [...], Данојлић смело отвара очи својим малим читаоцима јавом и сном о појавама, догађајима и проблемима који занимају, опчињавају и забрињавају </a:t>
            </a:r>
            <a:r>
              <a:rPr lang="sr-Cyrl-RS" sz="2600" i="1" dirty="0" smtClean="0"/>
              <a:t>човека</a:t>
            </a:r>
            <a:r>
              <a:rPr lang="sr-Cyrl-RS" sz="2600" dirty="0" smtClean="0"/>
              <a:t>. Јер дете је човек, само је малог раста, човек који не чека да одрасте да би му се тек онда признало право да учествује у свему ономе у чему </a:t>
            </a:r>
            <a:r>
              <a:rPr lang="sr-Cyrl-RS" sz="2600" i="1" dirty="0" smtClean="0"/>
              <a:t>мора</a:t>
            </a:r>
            <a:r>
              <a:rPr lang="sr-Cyrl-RS" sz="2600" dirty="0" smtClean="0"/>
              <a:t> да учествује.</a:t>
            </a:r>
          </a:p>
          <a:p>
            <a:pPr algn="just">
              <a:buNone/>
            </a:pPr>
            <a:r>
              <a:rPr lang="sr-Cyrl-RS" sz="2600" dirty="0" smtClean="0"/>
              <a:t>А. Вучо</a:t>
            </a:r>
            <a:endParaRPr lang="en-US" sz="2600"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334962"/>
          </a:xfrm>
        </p:spPr>
        <p:txBody>
          <a:bodyPr>
            <a:normAutofit fontScale="90000"/>
          </a:bodyPr>
          <a:lstStyle/>
          <a:p>
            <a:endParaRPr lang="en-US" dirty="0"/>
          </a:p>
        </p:txBody>
      </p:sp>
      <p:sp>
        <p:nvSpPr>
          <p:cNvPr id="3" name="Content Placeholder 2"/>
          <p:cNvSpPr>
            <a:spLocks noGrp="1"/>
          </p:cNvSpPr>
          <p:nvPr>
            <p:ph idx="1"/>
          </p:nvPr>
        </p:nvSpPr>
        <p:spPr>
          <a:xfrm>
            <a:off x="1066800" y="685800"/>
            <a:ext cx="7866888" cy="5943600"/>
          </a:xfrm>
        </p:spPr>
        <p:txBody>
          <a:bodyPr>
            <a:normAutofit fontScale="85000" lnSpcReduction="20000"/>
          </a:bodyPr>
          <a:lstStyle/>
          <a:p>
            <a:pPr algn="just"/>
            <a:r>
              <a:rPr lang="sr-Cyrl-RS" dirty="0"/>
              <a:t>Д</a:t>
            </a:r>
            <a:r>
              <a:rPr lang="sr-Cyrl-RS" dirty="0" smtClean="0"/>
              <a:t>етињство у песништву Милована Данојлића јесте тежња ка првотности, исконском постојању и доброти.</a:t>
            </a:r>
          </a:p>
          <a:p>
            <a:pPr algn="just"/>
            <a:r>
              <a:rPr lang="sr-Cyrl-RS" dirty="0" smtClean="0"/>
              <a:t>Реч детињство у песништву овог аутора упућује на прабитак човека.</a:t>
            </a:r>
          </a:p>
          <a:p>
            <a:pPr algn="just"/>
            <a:r>
              <a:rPr lang="sr-Cyrl-RS" dirty="0" smtClean="0"/>
              <a:t>Простор детињства – ознака за живот човека изван и изнад историје</a:t>
            </a:r>
          </a:p>
          <a:p>
            <a:pPr algn="just"/>
            <a:r>
              <a:rPr lang="sr-Cyrl-RS" dirty="0" smtClean="0"/>
              <a:t>Данојлић опсервира појавности вечног детињства. Он то чини у оквиру предметности у којој се препознају знакови земље и народа. Из бића првотности он црпе највредније податке о животу.</a:t>
            </a:r>
          </a:p>
          <a:p>
            <a:pPr algn="just"/>
            <a:r>
              <a:rPr lang="sr-Cyrl-RS" dirty="0" smtClean="0"/>
              <a:t>У Данојлићевом песништву доминира свежа и богата, инвентивно нађена слика у којој се препознаје одсјај и одзвук завичаја. </a:t>
            </a:r>
          </a:p>
          <a:p>
            <a:pPr marL="82296" indent="0" algn="just">
              <a:buNone/>
            </a:pPr>
            <a:r>
              <a:rPr lang="sr-Cyrl-RS" dirty="0" smtClean="0"/>
              <a:t>(Владимир Миларић, Сигнали сунца)</a:t>
            </a:r>
            <a:endParaRPr lang="en-US" dirty="0"/>
          </a:p>
        </p:txBody>
      </p:sp>
    </p:spTree>
    <p:extLst>
      <p:ext uri="{BB962C8B-B14F-4D97-AF65-F5344CB8AC3E}">
        <p14:creationId xmlns:p14="http://schemas.microsoft.com/office/powerpoint/2010/main" val="246308658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325562"/>
          </a:xfrm>
        </p:spPr>
        <p:txBody>
          <a:bodyPr>
            <a:normAutofit fontScale="90000"/>
          </a:bodyPr>
          <a:lstStyle/>
          <a:p>
            <a:pPr algn="ctr"/>
            <a:r>
              <a:rPr lang="sr-Cyrl-RS" dirty="0" smtClean="0"/>
              <a:t>Ново Вуковић о песничкој збирци </a:t>
            </a:r>
            <a:r>
              <a:rPr lang="sr-Cyrl-RS" i="1" dirty="0" smtClean="0"/>
              <a:t>Како спавају трамваји</a:t>
            </a:r>
            <a:endParaRPr lang="en-US" i="1" dirty="0"/>
          </a:p>
        </p:txBody>
      </p:sp>
      <p:sp>
        <p:nvSpPr>
          <p:cNvPr id="3" name="Content Placeholder 2"/>
          <p:cNvSpPr>
            <a:spLocks noGrp="1"/>
          </p:cNvSpPr>
          <p:nvPr>
            <p:ph idx="1"/>
          </p:nvPr>
        </p:nvSpPr>
        <p:spPr>
          <a:xfrm>
            <a:off x="1143000" y="1905000"/>
            <a:ext cx="7790688" cy="4572000"/>
          </a:xfrm>
        </p:spPr>
        <p:txBody>
          <a:bodyPr>
            <a:normAutofit/>
          </a:bodyPr>
          <a:lstStyle/>
          <a:p>
            <a:pPr algn="just"/>
            <a:r>
              <a:rPr lang="sr-Cyrl-RS" dirty="0" smtClean="0"/>
              <a:t>Специфичност лексике – нови изрази и богатство жаргона; арома живота улице </a:t>
            </a:r>
          </a:p>
          <a:p>
            <a:pPr algn="just"/>
            <a:r>
              <a:rPr lang="sr-Cyrl-RS" dirty="0" smtClean="0"/>
              <a:t>Хуманизација/антропоморфизација градског амбијента</a:t>
            </a:r>
          </a:p>
          <a:p>
            <a:pPr algn="just"/>
            <a:r>
              <a:rPr lang="sr-Cyrl-RS" dirty="0" smtClean="0"/>
              <a:t>Симбиоза фантастичног и наивног, озбиљног и комичног, тужног и хуморног</a:t>
            </a:r>
            <a:endParaRPr lang="en-US" dirty="0"/>
          </a:p>
        </p:txBody>
      </p:sp>
    </p:spTree>
    <p:extLst>
      <p:ext uri="{BB962C8B-B14F-4D97-AF65-F5344CB8AC3E}">
        <p14:creationId xmlns:p14="http://schemas.microsoft.com/office/powerpoint/2010/main" val="36920855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82562"/>
          </a:xfrm>
        </p:spPr>
        <p:txBody>
          <a:bodyPr>
            <a:normAutofit fontScale="90000"/>
          </a:bodyPr>
          <a:lstStyle/>
          <a:p>
            <a:endParaRPr lang="en-US" dirty="0"/>
          </a:p>
        </p:txBody>
      </p:sp>
      <p:sp>
        <p:nvSpPr>
          <p:cNvPr id="3" name="Content Placeholder 2"/>
          <p:cNvSpPr>
            <a:spLocks noGrp="1"/>
          </p:cNvSpPr>
          <p:nvPr>
            <p:ph idx="1"/>
          </p:nvPr>
        </p:nvSpPr>
        <p:spPr>
          <a:xfrm>
            <a:off x="1066800" y="685800"/>
            <a:ext cx="7866888" cy="5562600"/>
          </a:xfrm>
        </p:spPr>
        <p:txBody>
          <a:bodyPr>
            <a:normAutofit/>
          </a:bodyPr>
          <a:lstStyle/>
          <a:p>
            <a:pPr algn="just"/>
            <a:r>
              <a:rPr lang="sr-Cyrl-RS" dirty="0" smtClean="0"/>
              <a:t>Данојлић ствара песничке бајке од обичне грађе.</a:t>
            </a:r>
          </a:p>
          <a:p>
            <a:pPr algn="just"/>
            <a:r>
              <a:rPr lang="sr-Cyrl-RS" dirty="0" smtClean="0"/>
              <a:t>Смисао за онеобичавање обичних ствари</a:t>
            </a:r>
          </a:p>
          <a:p>
            <a:pPr algn="just"/>
            <a:r>
              <a:rPr lang="sr-Cyrl-RS" dirty="0" smtClean="0"/>
              <a:t>Комплексан доживљај детињства</a:t>
            </a:r>
          </a:p>
          <a:p>
            <a:pPr algn="just"/>
            <a:r>
              <a:rPr lang="sr-Cyrl-RS" dirty="0" smtClean="0"/>
              <a:t>Без „обавезног“ оптимизма</a:t>
            </a:r>
          </a:p>
          <a:p>
            <a:pPr algn="just"/>
            <a:r>
              <a:rPr lang="sr-Cyrl-RS" dirty="0" smtClean="0"/>
              <a:t>Песнички слух за тамне стране детињства; префињено разумевање великих траума детињства (чија је основа, између осталог, и у проблемима социјалне природе)</a:t>
            </a:r>
            <a:endParaRPr lang="en-US" dirty="0"/>
          </a:p>
        </p:txBody>
      </p:sp>
    </p:spTree>
    <p:extLst>
      <p:ext uri="{BB962C8B-B14F-4D97-AF65-F5344CB8AC3E}">
        <p14:creationId xmlns:p14="http://schemas.microsoft.com/office/powerpoint/2010/main" val="16093187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258762"/>
          </a:xfrm>
        </p:spPr>
        <p:txBody>
          <a:bodyPr>
            <a:normAutofit fontScale="90000"/>
          </a:bodyPr>
          <a:lstStyle/>
          <a:p>
            <a:endParaRPr lang="en-US" dirty="0"/>
          </a:p>
        </p:txBody>
      </p:sp>
      <p:sp>
        <p:nvSpPr>
          <p:cNvPr id="3" name="Content Placeholder 2"/>
          <p:cNvSpPr>
            <a:spLocks noGrp="1"/>
          </p:cNvSpPr>
          <p:nvPr>
            <p:ph idx="1"/>
          </p:nvPr>
        </p:nvSpPr>
        <p:spPr>
          <a:xfrm>
            <a:off x="1066800" y="990600"/>
            <a:ext cx="7866888" cy="5486400"/>
          </a:xfrm>
        </p:spPr>
        <p:txBody>
          <a:bodyPr>
            <a:normAutofit lnSpcReduction="10000"/>
          </a:bodyPr>
          <a:lstStyle/>
          <a:p>
            <a:pPr algn="just"/>
            <a:r>
              <a:rPr lang="sr-Cyrl-RS" smtClean="0"/>
              <a:t>Дете без детињства као поетски мотив</a:t>
            </a:r>
            <a:endParaRPr lang="sr-Cyrl-RS" dirty="0" smtClean="0"/>
          </a:p>
          <a:p>
            <a:pPr algn="just"/>
            <a:r>
              <a:rPr lang="sr-Cyrl-RS" dirty="0" smtClean="0"/>
              <a:t>Гаји епску форму песме – велики значај фабуле.</a:t>
            </a:r>
          </a:p>
          <a:p>
            <a:pPr algn="just"/>
            <a:r>
              <a:rPr lang="sr-Cyrl-RS" dirty="0" smtClean="0"/>
              <a:t>Стих прилагођен приповедном тону</a:t>
            </a:r>
          </a:p>
          <a:p>
            <a:pPr algn="just"/>
            <a:r>
              <a:rPr lang="sr-Cyrl-RS" dirty="0" smtClean="0"/>
              <a:t>Нарација саображена „игри“ свих осталих елемената; она је подлога асоцијативне слободе и хумористичког ефекта.</a:t>
            </a:r>
          </a:p>
          <a:p>
            <a:pPr algn="just"/>
            <a:r>
              <a:rPr lang="sr-Cyrl-RS" dirty="0" smtClean="0"/>
              <a:t>Покушај да се створи дечја песма која уједињује вредности традиционалног и модерног</a:t>
            </a:r>
            <a:endParaRPr lang="en-US" dirty="0"/>
          </a:p>
        </p:txBody>
      </p:sp>
    </p:spTree>
    <p:extLst>
      <p:ext uri="{BB962C8B-B14F-4D97-AF65-F5344CB8AC3E}">
        <p14:creationId xmlns:p14="http://schemas.microsoft.com/office/powerpoint/2010/main" val="228004313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06362"/>
          </a:xfrm>
        </p:spPr>
        <p:txBody>
          <a:bodyPr>
            <a:normAutofit fontScale="90000"/>
          </a:bodyPr>
          <a:lstStyle/>
          <a:p>
            <a:endParaRPr lang="en-US" dirty="0"/>
          </a:p>
        </p:txBody>
      </p:sp>
      <p:sp>
        <p:nvSpPr>
          <p:cNvPr id="3" name="Content Placeholder 2"/>
          <p:cNvSpPr>
            <a:spLocks noGrp="1"/>
          </p:cNvSpPr>
          <p:nvPr>
            <p:ph idx="1"/>
          </p:nvPr>
        </p:nvSpPr>
        <p:spPr>
          <a:xfrm>
            <a:off x="914400" y="533400"/>
            <a:ext cx="7943088" cy="6096000"/>
          </a:xfrm>
        </p:spPr>
        <p:txBody>
          <a:bodyPr>
            <a:normAutofit lnSpcReduction="10000"/>
          </a:bodyPr>
          <a:lstStyle/>
          <a:p>
            <a:pPr algn="just"/>
            <a:r>
              <a:rPr lang="sr-Cyrl-RS" dirty="0" smtClean="0"/>
              <a:t>„Оно чиме нас дечји песник осваја јесте неочекивана, изненађујућа моћ непосредног поетског осмишљавања: фабула увек тежи извесном логичном реду и току, ограничавајући на тај начин облик. Њен подстицај може бити пука игра речи или каква друга, сасвим ирационална ситуација – дечја песма ће око тог надахњујућег језгра увек покушати да исплете једну логичну причицу, да то језгро угради у умирујућу конструкцију, да свему, а нарочито ономе што је неухватљиво, одреди главу и реп.“</a:t>
            </a:r>
            <a:endParaRPr lang="en-US" dirty="0"/>
          </a:p>
        </p:txBody>
      </p:sp>
    </p:spTree>
    <p:extLst>
      <p:ext uri="{BB962C8B-B14F-4D97-AF65-F5344CB8AC3E}">
        <p14:creationId xmlns:p14="http://schemas.microsoft.com/office/powerpoint/2010/main" val="288013834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82562"/>
          </a:xfrm>
        </p:spPr>
        <p:txBody>
          <a:bodyPr>
            <a:normAutofit fontScale="90000"/>
          </a:bodyPr>
          <a:lstStyle/>
          <a:p>
            <a:endParaRPr lang="en-US" dirty="0"/>
          </a:p>
        </p:txBody>
      </p:sp>
      <p:sp>
        <p:nvSpPr>
          <p:cNvPr id="3" name="Content Placeholder 2"/>
          <p:cNvSpPr>
            <a:spLocks noGrp="1"/>
          </p:cNvSpPr>
          <p:nvPr>
            <p:ph idx="1"/>
          </p:nvPr>
        </p:nvSpPr>
        <p:spPr>
          <a:xfrm>
            <a:off x="1219200" y="990600"/>
            <a:ext cx="7714488" cy="5257800"/>
          </a:xfrm>
        </p:spPr>
        <p:txBody>
          <a:bodyPr/>
          <a:lstStyle/>
          <a:p>
            <a:r>
              <a:rPr lang="sr-Cyrl-RS" dirty="0" smtClean="0"/>
              <a:t>Вредносно уздизање детињства, као потенцијалног изворишта среће и лепоте за цео људски век; али и свест о његовој изузетној рањивости</a:t>
            </a:r>
            <a:endParaRPr lang="en-US" dirty="0"/>
          </a:p>
        </p:txBody>
      </p:sp>
    </p:spTree>
    <p:extLst>
      <p:ext uri="{BB962C8B-B14F-4D97-AF65-F5344CB8AC3E}">
        <p14:creationId xmlns:p14="http://schemas.microsoft.com/office/powerpoint/2010/main" val="34267857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06362"/>
          </a:xfrm>
        </p:spPr>
        <p:txBody>
          <a:bodyPr>
            <a:normAutofit fontScale="90000"/>
          </a:bodyPr>
          <a:lstStyle/>
          <a:p>
            <a:endParaRPr lang="en-US" dirty="0"/>
          </a:p>
        </p:txBody>
      </p:sp>
      <p:sp>
        <p:nvSpPr>
          <p:cNvPr id="3" name="Content Placeholder 2"/>
          <p:cNvSpPr>
            <a:spLocks noGrp="1"/>
          </p:cNvSpPr>
          <p:nvPr>
            <p:ph idx="1"/>
          </p:nvPr>
        </p:nvSpPr>
        <p:spPr>
          <a:xfrm>
            <a:off x="1143000" y="609600"/>
            <a:ext cx="7790688" cy="5867400"/>
          </a:xfrm>
          <a:solidFill>
            <a:schemeClr val="bg2"/>
          </a:solidFill>
          <a:ln>
            <a:solidFill>
              <a:schemeClr val="bg1">
                <a:lumMod val="65000"/>
              </a:schemeClr>
            </a:solidFill>
          </a:ln>
        </p:spPr>
        <p:txBody>
          <a:bodyPr>
            <a:normAutofit fontScale="92500" lnSpcReduction="20000"/>
          </a:bodyPr>
          <a:lstStyle/>
          <a:p>
            <a:pPr marL="82296" indent="0" algn="just">
              <a:buNone/>
            </a:pPr>
            <a:r>
              <a:rPr lang="sr-Cyrl-RS" dirty="0" smtClean="0"/>
              <a:t>У писању дечје поезије Данојлић је нашао могућност да сачува своју слободу и природност, и при том му није било толико стало до дечјих читалаца, колико до сопствене песничке слободе. Доказ за то видим и у томе што се количина метафизичког материјала у тим такозваним дечјим песмама нимало није смањила. Чак је, можда, метафизичка жица заструјала јасније и чистије. [...] Данојлић је под окриљем дечје песме сачувао непосредан однос и према стварима, и према речима, а са тим је сачувао и своју песничку природу.</a:t>
            </a:r>
          </a:p>
          <a:p>
            <a:pPr marL="82296" indent="0">
              <a:buNone/>
            </a:pPr>
            <a:endParaRPr lang="sr-Cyrl-RS" dirty="0" smtClean="0"/>
          </a:p>
          <a:p>
            <a:pPr marL="82296" indent="0">
              <a:buNone/>
            </a:pPr>
            <a:r>
              <a:rPr lang="sr-Cyrl-RS" dirty="0" smtClean="0"/>
              <a:t>Љ. Симовић </a:t>
            </a:r>
            <a:endParaRPr lang="en-US" dirty="0"/>
          </a:p>
        </p:txBody>
      </p:sp>
    </p:spTree>
    <p:extLst>
      <p:ext uri="{BB962C8B-B14F-4D97-AF65-F5344CB8AC3E}">
        <p14:creationId xmlns:p14="http://schemas.microsoft.com/office/powerpoint/2010/main" val="39372778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82562"/>
          </a:xfrm>
        </p:spPr>
        <p:txBody>
          <a:bodyPr>
            <a:normAutofit fontScale="90000"/>
          </a:bodyPr>
          <a:lstStyle/>
          <a:p>
            <a:endParaRPr lang="en-US" dirty="0"/>
          </a:p>
        </p:txBody>
      </p:sp>
      <p:sp>
        <p:nvSpPr>
          <p:cNvPr id="3" name="Content Placeholder 2"/>
          <p:cNvSpPr>
            <a:spLocks noGrp="1"/>
          </p:cNvSpPr>
          <p:nvPr>
            <p:ph idx="1"/>
          </p:nvPr>
        </p:nvSpPr>
        <p:spPr>
          <a:xfrm>
            <a:off x="1219200" y="914400"/>
            <a:ext cx="7714488" cy="5715000"/>
          </a:xfrm>
        </p:spPr>
        <p:txBody>
          <a:bodyPr>
            <a:normAutofit/>
          </a:bodyPr>
          <a:lstStyle/>
          <a:p>
            <a:r>
              <a:rPr lang="sr-Cyrl-RS" dirty="0" smtClean="0"/>
              <a:t>Потпуна припадност природи [у збирци </a:t>
            </a:r>
            <a:r>
              <a:rPr lang="sr-Cyrl-RS" i="1" dirty="0" smtClean="0"/>
              <a:t>Родна година</a:t>
            </a:r>
            <a:r>
              <a:rPr lang="sr-Cyrl-RS" dirty="0" smtClean="0"/>
              <a:t>], праћење земаљског и небеског круга у њој, односно, поетички гледано, динамичне и тренутне песничке слике, све га је то водило ка једном општијем доживљају пролазности и метафизичке упитаности, једној врсти заштитног знака његове </a:t>
            </a:r>
            <a:r>
              <a:rPr lang="sr-Cyrl-RS" i="1" dirty="0" smtClean="0"/>
              <a:t>наивне</a:t>
            </a:r>
            <a:r>
              <a:rPr lang="sr-Cyrl-RS" dirty="0" smtClean="0"/>
              <a:t> песме... (Александар Јовановић, Модерна свест </a:t>
            </a:r>
            <a:r>
              <a:rPr lang="sr-Cyrl-RS" i="1" dirty="0" smtClean="0"/>
              <a:t>наивне</a:t>
            </a:r>
            <a:r>
              <a:rPr lang="sr-Cyrl-RS" dirty="0" smtClean="0"/>
              <a:t> песме)</a:t>
            </a:r>
            <a:endParaRPr lang="en-US" dirty="0"/>
          </a:p>
        </p:txBody>
      </p:sp>
    </p:spTree>
    <p:extLst>
      <p:ext uri="{BB962C8B-B14F-4D97-AF65-F5344CB8AC3E}">
        <p14:creationId xmlns:p14="http://schemas.microsoft.com/office/powerpoint/2010/main" val="24916759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82562"/>
          </a:xfrm>
        </p:spPr>
        <p:txBody>
          <a:bodyPr>
            <a:normAutofit fontScale="90000"/>
          </a:bodyPr>
          <a:lstStyle/>
          <a:p>
            <a:endParaRPr lang="en-US" dirty="0"/>
          </a:p>
        </p:txBody>
      </p:sp>
      <p:sp>
        <p:nvSpPr>
          <p:cNvPr id="3" name="Content Placeholder 2"/>
          <p:cNvSpPr>
            <a:spLocks noGrp="1"/>
          </p:cNvSpPr>
          <p:nvPr>
            <p:ph idx="1"/>
          </p:nvPr>
        </p:nvSpPr>
        <p:spPr>
          <a:xfrm>
            <a:off x="1143000" y="914400"/>
            <a:ext cx="7790688" cy="5562600"/>
          </a:xfrm>
        </p:spPr>
        <p:txBody>
          <a:bodyPr>
            <a:normAutofit/>
          </a:bodyPr>
          <a:lstStyle/>
          <a:p>
            <a:endParaRPr lang="sr-Cyrl-RS" dirty="0" smtClean="0"/>
          </a:p>
          <a:p>
            <a:pPr algn="just"/>
            <a:r>
              <a:rPr lang="sr-Cyrl-RS" dirty="0" smtClean="0"/>
              <a:t>Биљни свет је проговорио у Данојлићевој песми за децу свим својим постојањем и отворио бројна ведра и сетна, прва и последња питања. Његова песма пева детињству и обраћа се детињству, али га не лишава дубоких и болних сазнања. (А. Јовановић)</a:t>
            </a:r>
          </a:p>
        </p:txBody>
      </p:sp>
    </p:spTree>
    <p:extLst>
      <p:ext uri="{BB962C8B-B14F-4D97-AF65-F5344CB8AC3E}">
        <p14:creationId xmlns:p14="http://schemas.microsoft.com/office/powerpoint/2010/main" val="42138527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3363</TotalTime>
  <Words>4289</Words>
  <Application>Microsoft Office PowerPoint</Application>
  <PresentationFormat>On-screen Show (4:3)</PresentationFormat>
  <Paragraphs>353</Paragraphs>
  <Slides>65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65</vt:i4>
      </vt:variant>
    </vt:vector>
  </HeadingPairs>
  <TitlesOfParts>
    <vt:vector size="70" baseType="lpstr">
      <vt:lpstr>Corbel</vt:lpstr>
      <vt:lpstr>Gill Sans MT</vt:lpstr>
      <vt:lpstr>Verdana</vt:lpstr>
      <vt:lpstr>Wingdings 2</vt:lpstr>
      <vt:lpstr>Solstice</vt:lpstr>
      <vt:lpstr>Милован Данојлић</vt:lpstr>
      <vt:lpstr>Песничке збирке</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Шта је Данојлић рекао...</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Мартовско сунце</vt:lpstr>
      <vt:lpstr>PowerPoint Presentation</vt:lpstr>
      <vt:lpstr>Шта сунце вечера</vt:lpstr>
      <vt:lpstr>PowerPoint Presentation</vt:lpstr>
      <vt:lpstr>Два сапуна</vt:lpstr>
      <vt:lpstr>PowerPoint Presentation</vt:lpstr>
      <vt:lpstr>PowerPoint Presentation</vt:lpstr>
      <vt:lpstr>Старинскa песма</vt:lpstr>
      <vt:lpstr>PowerPoint Presentation</vt:lpstr>
      <vt:lpstr>PowerPoint Presentation</vt:lpstr>
      <vt:lpstr>Ограда на крају Београда</vt:lpstr>
      <vt:lpstr>PowerPoint Presentation</vt:lpstr>
      <vt:lpstr>PowerPoint Presentation</vt:lpstr>
      <vt:lpstr>PowerPoint Presentation</vt:lpstr>
      <vt:lpstr>Највећа загонетка</vt:lpstr>
      <vt:lpstr>PowerPoint Presentation</vt:lpstr>
      <vt:lpstr>Трешња у цвету</vt:lpstr>
      <vt:lpstr>Орах </vt:lpstr>
      <vt:lpstr>Мирис зове</vt:lpstr>
      <vt:lpstr>Дуња </vt:lpstr>
      <vt:lpstr>Љубавна песма</vt:lpstr>
      <vt:lpstr>PowerPoint Presentation</vt:lpstr>
      <vt:lpstr>Како живи пољски миш</vt:lpstr>
      <vt:lpstr>PowerPoint Presentation</vt:lpstr>
      <vt:lpstr>Шта је живот</vt:lpstr>
      <vt:lpstr>Наивна песма</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Ново Вуковић о песничкој збирци Како спавају трамваји</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Милован Данојлић</dc:title>
  <dc:creator>Nina</dc:creator>
  <cp:lastModifiedBy>Windows User</cp:lastModifiedBy>
  <cp:revision>111</cp:revision>
  <dcterms:created xsi:type="dcterms:W3CDTF">2006-08-16T00:00:00Z</dcterms:created>
  <dcterms:modified xsi:type="dcterms:W3CDTF">2019-03-13T07:49:16Z</dcterms:modified>
</cp:coreProperties>
</file>