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22" r:id="rId3"/>
    <p:sldId id="323" r:id="rId4"/>
    <p:sldId id="363" r:id="rId5"/>
    <p:sldId id="337" r:id="rId6"/>
    <p:sldId id="338" r:id="rId7"/>
    <p:sldId id="344" r:id="rId8"/>
    <p:sldId id="339" r:id="rId9"/>
    <p:sldId id="263" r:id="rId10"/>
    <p:sldId id="342" r:id="rId11"/>
    <p:sldId id="269" r:id="rId12"/>
    <p:sldId id="281" r:id="rId13"/>
    <p:sldId id="289" r:id="rId14"/>
    <p:sldId id="364" r:id="rId15"/>
    <p:sldId id="365" r:id="rId16"/>
    <p:sldId id="366" r:id="rId17"/>
    <p:sldId id="367" r:id="rId18"/>
    <p:sldId id="400" r:id="rId19"/>
    <p:sldId id="368" r:id="rId20"/>
    <p:sldId id="369" r:id="rId21"/>
    <p:sldId id="372" r:id="rId22"/>
    <p:sldId id="370" r:id="rId23"/>
    <p:sldId id="371" r:id="rId24"/>
    <p:sldId id="292" r:id="rId25"/>
    <p:sldId id="345" r:id="rId26"/>
    <p:sldId id="373" r:id="rId27"/>
    <p:sldId id="374" r:id="rId28"/>
    <p:sldId id="375" r:id="rId29"/>
    <p:sldId id="377" r:id="rId30"/>
    <p:sldId id="278" r:id="rId31"/>
    <p:sldId id="265" r:id="rId32"/>
    <p:sldId id="343" r:id="rId33"/>
    <p:sldId id="360" r:id="rId34"/>
    <p:sldId id="267" r:id="rId35"/>
    <p:sldId id="270" r:id="rId36"/>
    <p:sldId id="340" r:id="rId37"/>
    <p:sldId id="257" r:id="rId38"/>
    <p:sldId id="378" r:id="rId39"/>
    <p:sldId id="399" r:id="rId40"/>
    <p:sldId id="379" r:id="rId41"/>
    <p:sldId id="395" r:id="rId42"/>
    <p:sldId id="380" r:id="rId43"/>
    <p:sldId id="381" r:id="rId44"/>
    <p:sldId id="382" r:id="rId45"/>
    <p:sldId id="397" r:id="rId46"/>
    <p:sldId id="385" r:id="rId47"/>
    <p:sldId id="387" r:id="rId48"/>
    <p:sldId id="396" r:id="rId49"/>
    <p:sldId id="388" r:id="rId50"/>
    <p:sldId id="398" r:id="rId51"/>
    <p:sldId id="393" r:id="rId52"/>
    <p:sldId id="386" r:id="rId53"/>
    <p:sldId id="389" r:id="rId54"/>
    <p:sldId id="390" r:id="rId55"/>
    <p:sldId id="391" r:id="rId56"/>
    <p:sldId id="332" r:id="rId57"/>
    <p:sldId id="350" r:id="rId58"/>
    <p:sldId id="351" r:id="rId59"/>
    <p:sldId id="352" r:id="rId60"/>
    <p:sldId id="353" r:id="rId61"/>
    <p:sldId id="359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Dragan%20Luki&#263;,%20slike/Dragan%20Luki&#263;%20emisija.mp4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764302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7200" dirty="0" smtClean="0"/>
              <a:t>Поезија за децу Драгана Лукића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705600"/>
            <a:ext cx="7406640" cy="1524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4" name="Picture 3" descr="dragan_lukic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3124200"/>
            <a:ext cx="37338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111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"/>
            <a:ext cx="8458200" cy="6477000"/>
          </a:xfrm>
        </p:spPr>
        <p:txBody>
          <a:bodyPr>
            <a:normAutofit/>
          </a:bodyPr>
          <a:lstStyle/>
          <a:p>
            <a:pPr algn="just"/>
            <a:endParaRPr lang="sr-Cyrl-RS" dirty="0" smtClean="0"/>
          </a:p>
          <a:p>
            <a:pPr algn="just"/>
            <a:r>
              <a:rPr lang="sr-Latn-RS" sz="3200" dirty="0" smtClean="0"/>
              <a:t> </a:t>
            </a:r>
            <a:r>
              <a:rPr lang="sr-Cyrl-RS" sz="3200" dirty="0" smtClean="0"/>
              <a:t>У Лукићевим песмама пева и осећа дете</a:t>
            </a:r>
            <a:r>
              <a:rPr lang="sr-Latn-RS" sz="3200" dirty="0" smtClean="0"/>
              <a:t>; </a:t>
            </a:r>
            <a:r>
              <a:rPr lang="sr-Cyrl-RS" sz="3200" dirty="0" smtClean="0"/>
              <a:t>као да се песник и не враћа детињству, већ мисли и говори с њим, из њега. </a:t>
            </a:r>
            <a:endParaRPr lang="sr-Latn-RS" sz="3200" dirty="0" smtClean="0"/>
          </a:p>
          <a:p>
            <a:pPr algn="just"/>
            <a:r>
              <a:rPr lang="sr-Latn-RS" sz="3200" dirty="0" smtClean="0"/>
              <a:t> </a:t>
            </a:r>
            <a:r>
              <a:rPr lang="sr-Cyrl-RS" sz="3200" dirty="0" smtClean="0"/>
              <a:t>Дете из Лукића оглашава се јасно и непосредно; не осећа се раздаљина између песниковог и дечјег ја. </a:t>
            </a:r>
          </a:p>
          <a:p>
            <a:pPr algn="just"/>
            <a:r>
              <a:rPr lang="sr-Cyrl-RS" sz="3200" dirty="0"/>
              <a:t> </a:t>
            </a:r>
            <a:r>
              <a:rPr lang="sr-Cyrl-RS" sz="3200" dirty="0" smtClean="0"/>
              <a:t>Лукић се с дететом отворено поистовећује, прати га на сваком кораку, воли и заступа, и уме да искаже његове жеље, стрепње, радости.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49808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685800"/>
            <a:ext cx="7498080" cy="5867400"/>
          </a:xfrm>
        </p:spPr>
        <p:txBody>
          <a:bodyPr>
            <a:normAutofit/>
          </a:bodyPr>
          <a:lstStyle/>
          <a:p>
            <a:r>
              <a:rPr lang="sr-Latn-RS" sz="3600" dirty="0" smtClean="0"/>
              <a:t> O</a:t>
            </a:r>
            <a:r>
              <a:rPr lang="sr-Cyrl-RS" sz="3600" dirty="0" smtClean="0"/>
              <a:t>птимизам и склоност ка шали и смеху</a:t>
            </a:r>
          </a:p>
          <a:p>
            <a:r>
              <a:rPr lang="sr-Latn-RS" sz="3600" dirty="0" smtClean="0"/>
              <a:t> </a:t>
            </a:r>
            <a:r>
              <a:rPr lang="sr-Cyrl-RS" sz="3600" dirty="0" smtClean="0"/>
              <a:t>Ненаметљива дидактичност</a:t>
            </a:r>
          </a:p>
          <a:p>
            <a:r>
              <a:rPr lang="sr-Latn-RS" sz="3600" dirty="0" smtClean="0"/>
              <a:t> </a:t>
            </a:r>
            <a:r>
              <a:rPr lang="sr-Cyrl-RS" sz="3600" dirty="0" smtClean="0"/>
              <a:t>Способност за сликовито метафорично изражавање</a:t>
            </a:r>
            <a:endParaRPr lang="sr-Latn-RS" sz="3600" dirty="0" smtClean="0"/>
          </a:p>
          <a:p>
            <a:r>
              <a:rPr lang="sr-Latn-RS" sz="3600" dirty="0" smtClean="0"/>
              <a:t> </a:t>
            </a:r>
            <a:r>
              <a:rPr lang="sr-Cyrl-RS" sz="3600" dirty="0" smtClean="0"/>
              <a:t>Поетизовање урбаног света детињства</a:t>
            </a:r>
          </a:p>
          <a:p>
            <a:r>
              <a:rPr lang="sr-Latn-RS" sz="3600" dirty="0" smtClean="0"/>
              <a:t> </a:t>
            </a:r>
            <a:r>
              <a:rPr lang="sr-Cyrl-RS" sz="3600" dirty="0" smtClean="0"/>
              <a:t>На граници између традиционалног и модерног</a:t>
            </a:r>
            <a:endParaRPr lang="en-US" sz="3600" dirty="0" smtClean="0"/>
          </a:p>
          <a:p>
            <a:endParaRPr lang="en-US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98080" cy="685800"/>
          </a:xfrm>
        </p:spPr>
        <p:txBody>
          <a:bodyPr/>
          <a:lstStyle/>
          <a:p>
            <a:pPr algn="ctr"/>
            <a:r>
              <a:rPr lang="sr-Cyrl-RS" dirty="0" smtClean="0"/>
              <a:t>Успаванка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685800"/>
            <a:ext cx="8183880" cy="6172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r-Cyrl-RS" sz="2200" dirty="0" smtClean="0"/>
              <a:t>Кад спава дечак мој,</a:t>
            </a:r>
          </a:p>
          <a:p>
            <a:pPr algn="ctr">
              <a:buNone/>
            </a:pPr>
            <a:r>
              <a:rPr lang="sr-Cyrl-RS" sz="2200" dirty="0" smtClean="0"/>
              <a:t>спавају му и ноге</a:t>
            </a:r>
            <a:r>
              <a:rPr lang="sr-Cyrl-RS" sz="2200" dirty="0" smtClean="0"/>
              <a:t>,</a:t>
            </a:r>
          </a:p>
          <a:p>
            <a:pPr algn="ctr">
              <a:buNone/>
            </a:pPr>
            <a:r>
              <a:rPr lang="sr-Cyrl-RS" sz="2200" dirty="0"/>
              <a:t>у</a:t>
            </a:r>
            <a:r>
              <a:rPr lang="sr-Cyrl-RS" sz="2200" dirty="0" smtClean="0"/>
              <a:t> ногама ход,</a:t>
            </a:r>
            <a:endParaRPr lang="sr-Cyrl-RS" sz="2200" dirty="0" smtClean="0"/>
          </a:p>
          <a:p>
            <a:pPr algn="ctr">
              <a:buNone/>
            </a:pPr>
            <a:r>
              <a:rPr lang="sr-Cyrl-RS" sz="2200" dirty="0" smtClean="0"/>
              <a:t>у ходу пут,</a:t>
            </a:r>
          </a:p>
          <a:p>
            <a:pPr algn="ctr">
              <a:buNone/>
            </a:pPr>
            <a:r>
              <a:rPr lang="sr-Cyrl-RS" sz="2200" dirty="0" smtClean="0"/>
              <a:t>на путу птица.</a:t>
            </a:r>
          </a:p>
          <a:p>
            <a:pPr algn="ctr">
              <a:buNone/>
            </a:pPr>
            <a:endParaRPr lang="sr-Cyrl-RS" sz="2200" dirty="0" smtClean="0"/>
          </a:p>
          <a:p>
            <a:pPr algn="ctr">
              <a:buNone/>
            </a:pPr>
            <a:r>
              <a:rPr lang="sr-Cyrl-RS" sz="2200" dirty="0" smtClean="0"/>
              <a:t>Кад се пробуди дечак мој,</a:t>
            </a:r>
          </a:p>
          <a:p>
            <a:pPr algn="ctr">
              <a:buNone/>
            </a:pPr>
            <a:r>
              <a:rPr lang="sr-Cyrl-RS" sz="2200" dirty="0" smtClean="0"/>
              <a:t>поскоче му ноге,</a:t>
            </a:r>
          </a:p>
          <a:p>
            <a:pPr algn="ctr">
              <a:buNone/>
            </a:pPr>
            <a:r>
              <a:rPr lang="sr-Cyrl-RS" sz="2200" dirty="0" smtClean="0"/>
              <a:t>у ногама ход,</a:t>
            </a:r>
          </a:p>
          <a:p>
            <a:pPr algn="ctr">
              <a:buNone/>
            </a:pPr>
            <a:r>
              <a:rPr lang="sr-Cyrl-RS" sz="2200" dirty="0" smtClean="0"/>
              <a:t>у ходу пут,</a:t>
            </a:r>
          </a:p>
          <a:p>
            <a:pPr algn="ctr">
              <a:buNone/>
            </a:pPr>
            <a:r>
              <a:rPr lang="sr-Cyrl-RS" sz="2200" dirty="0" smtClean="0"/>
              <a:t>на путу птица.</a:t>
            </a:r>
          </a:p>
          <a:p>
            <a:pPr algn="ctr">
              <a:buNone/>
            </a:pPr>
            <a:r>
              <a:rPr lang="sr-Cyrl-RS" sz="2200" dirty="0" smtClean="0"/>
              <a:t>Нека узме птицу</a:t>
            </a:r>
          </a:p>
          <a:p>
            <a:pPr algn="ctr">
              <a:buNone/>
            </a:pPr>
            <a:r>
              <a:rPr lang="sr-Cyrl-RS" sz="2200" dirty="0" smtClean="0"/>
              <a:t>и нека се игра.</a:t>
            </a:r>
          </a:p>
          <a:p>
            <a:pPr algn="ctr">
              <a:buNone/>
            </a:pPr>
            <a:endParaRPr lang="sr-Cyrl-RS" dirty="0" smtClean="0"/>
          </a:p>
          <a:p>
            <a:pPr>
              <a:buNone/>
            </a:pPr>
            <a:r>
              <a:rPr lang="sr-Cyrl-RS" sz="2200" dirty="0" smtClean="0"/>
              <a:t>(прочитати и песму „Шта све има у јастуку“)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20762"/>
          </a:xfrm>
        </p:spPr>
        <p:txBody>
          <a:bodyPr/>
          <a:lstStyle/>
          <a:p>
            <a:pPr algn="ctr"/>
            <a:r>
              <a:rPr lang="sr-Cyrl-RS" sz="4400" dirty="0" smtClean="0"/>
              <a:t>Дечја песма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8382000" cy="45689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r-Cyrl-RS" sz="4000" dirty="0" smtClean="0"/>
              <a:t>Кад порастем</a:t>
            </a:r>
            <a:r>
              <a:rPr lang="sr-Latn-RS" sz="4000" dirty="0" smtClean="0"/>
              <a:t> </a:t>
            </a:r>
            <a:r>
              <a:rPr lang="sr-Cyrl-RS" sz="4000" dirty="0" smtClean="0"/>
              <a:t>бићу, бићу</a:t>
            </a:r>
            <a:r>
              <a:rPr lang="sr-Latn-RS" sz="4000" dirty="0" smtClean="0"/>
              <a:t>!</a:t>
            </a:r>
            <a:endParaRPr lang="sr-Cyrl-RS" sz="4000" dirty="0" smtClean="0"/>
          </a:p>
          <a:p>
            <a:pPr algn="ctr">
              <a:buNone/>
            </a:pPr>
            <a:r>
              <a:rPr lang="sr-Cyrl-RS" sz="4000" dirty="0"/>
              <a:t>С</a:t>
            </a:r>
            <a:r>
              <a:rPr lang="sr-Cyrl-RS" sz="4000" dirty="0" smtClean="0"/>
              <a:t>ве је моје, све је моје!</a:t>
            </a:r>
          </a:p>
          <a:p>
            <a:pPr algn="ctr">
              <a:buNone/>
            </a:pPr>
            <a:r>
              <a:rPr lang="sr-Cyrl-RS" sz="4000" dirty="0"/>
              <a:t>Ш</a:t>
            </a:r>
            <a:r>
              <a:rPr lang="sr-Cyrl-RS" sz="4000" dirty="0" smtClean="0"/>
              <a:t>иром срце отворићу</a:t>
            </a:r>
          </a:p>
          <a:p>
            <a:pPr algn="ctr">
              <a:buNone/>
            </a:pPr>
            <a:r>
              <a:rPr lang="sr-Cyrl-RS" sz="4000" dirty="0" smtClean="0"/>
              <a:t>за све ствари што постоје.</a:t>
            </a:r>
          </a:p>
          <a:p>
            <a:pPr algn="ctr">
              <a:buNone/>
            </a:pPr>
            <a:endParaRPr lang="sr-Cyrl-RS" sz="4000" dirty="0"/>
          </a:p>
          <a:p>
            <a:pPr>
              <a:buNone/>
            </a:pPr>
            <a:r>
              <a:rPr lang="sr-Cyrl-RS" sz="3200" dirty="0" smtClean="0"/>
              <a:t>(упоредити са песмом „Шта да будем“)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61" y="0"/>
            <a:ext cx="4605853" cy="6852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0"/>
            <a:ext cx="3962400" cy="6852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23559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-3981"/>
            <a:ext cx="5863998" cy="686198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55243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84" y="72562"/>
            <a:ext cx="5636616" cy="6785438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09804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07" y="-1"/>
            <a:ext cx="4126882" cy="6809239"/>
          </a:xfrm>
          <a:prstGeom prst="rect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286" y="1"/>
            <a:ext cx="4580314" cy="6809238"/>
          </a:xfrm>
          <a:prstGeom prst="rect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63944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Јунак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 smtClean="0"/>
              <a:t>Са леве стране</a:t>
            </a:r>
          </a:p>
          <a:p>
            <a:pPr marL="0" indent="0">
              <a:buNone/>
            </a:pPr>
            <a:r>
              <a:rPr lang="sr-Cyrl-RS" dirty="0"/>
              <a:t>м</a:t>
            </a:r>
            <a:r>
              <a:rPr lang="sr-Cyrl-RS" dirty="0" smtClean="0"/>
              <a:t>отри га лав.</a:t>
            </a:r>
          </a:p>
          <a:p>
            <a:pPr marL="0" indent="0">
              <a:buNone/>
            </a:pPr>
            <a:r>
              <a:rPr lang="sr-Cyrl-RS" dirty="0" smtClean="0"/>
              <a:t>Са десне – </a:t>
            </a:r>
          </a:p>
          <a:p>
            <a:pPr marL="0" indent="0">
              <a:buNone/>
            </a:pPr>
            <a:r>
              <a:rPr lang="sr-Cyrl-RS" dirty="0"/>
              <a:t>к</a:t>
            </a:r>
            <a:r>
              <a:rPr lang="sr-Cyrl-RS" dirty="0" smtClean="0"/>
              <a:t>рокодил плав.</a:t>
            </a:r>
          </a:p>
          <a:p>
            <a:pPr marL="0" indent="0">
              <a:buNone/>
            </a:pPr>
            <a:r>
              <a:rPr lang="sr-Cyrl-RS" dirty="0" smtClean="0"/>
              <a:t>Спреда – </a:t>
            </a:r>
          </a:p>
          <a:p>
            <a:pPr marL="0" indent="0">
              <a:buNone/>
            </a:pPr>
            <a:r>
              <a:rPr lang="sr-Cyrl-RS" dirty="0"/>
              <a:t>з</a:t>
            </a:r>
            <a:r>
              <a:rPr lang="sr-Cyrl-RS" dirty="0" smtClean="0"/>
              <a:t>мија га гледа.</a:t>
            </a:r>
          </a:p>
          <a:p>
            <a:pPr marL="0" indent="0">
              <a:buNone/>
            </a:pPr>
            <a:r>
              <a:rPr lang="sr-Cyrl-RS" dirty="0" smtClean="0"/>
              <a:t>Позади – </a:t>
            </a:r>
          </a:p>
          <a:p>
            <a:pPr marL="0" indent="0">
              <a:buNone/>
            </a:pPr>
            <a:r>
              <a:rPr lang="sr-Cyrl-RS" dirty="0"/>
              <a:t>т</a:t>
            </a:r>
            <a:r>
              <a:rPr lang="sr-Cyrl-RS" dirty="0" smtClean="0"/>
              <a:t>игар њушку глади.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 smtClean="0"/>
              <a:t>Сам пред њима стоји!</a:t>
            </a:r>
          </a:p>
          <a:p>
            <a:pPr marL="0" indent="0">
              <a:buNone/>
            </a:pPr>
            <a:r>
              <a:rPr lang="sr-Cyrl-RS" dirty="0" smtClean="0"/>
              <a:t>Никог се не боји!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 smtClean="0"/>
              <a:t>Све је тако јунак био</a:t>
            </a:r>
          </a:p>
          <a:p>
            <a:pPr marL="0" indent="0">
              <a:buNone/>
            </a:pPr>
            <a:r>
              <a:rPr lang="sr-Cyrl-RS" dirty="0"/>
              <a:t>д</a:t>
            </a:r>
            <a:r>
              <a:rPr lang="sr-Cyrl-RS" dirty="0" smtClean="0"/>
              <a:t>ок их није покупио,</a:t>
            </a:r>
          </a:p>
          <a:p>
            <a:pPr marL="0" indent="0">
              <a:buNone/>
            </a:pPr>
            <a:r>
              <a:rPr lang="sr-Cyrl-RS" dirty="0"/>
              <a:t>у</a:t>
            </a:r>
            <a:r>
              <a:rPr lang="sr-Cyrl-RS" dirty="0" smtClean="0"/>
              <a:t> фиоку оставио.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795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4419600" cy="6878754"/>
          </a:xfrm>
          <a:prstGeom prst="rect">
            <a:avLst/>
          </a:prstGeom>
          <a:ln w="57150">
            <a:solidFill>
              <a:schemeClr val="bg1">
                <a:lumMod val="7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19051"/>
            <a:ext cx="4457700" cy="6819900"/>
          </a:xfrm>
          <a:prstGeom prst="rect">
            <a:avLst/>
          </a:prstGeom>
          <a:ln w="5715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1596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868362"/>
          </a:xfrm>
        </p:spPr>
        <p:txBody>
          <a:bodyPr/>
          <a:lstStyle/>
          <a:p>
            <a:pPr algn="ctr"/>
            <a:r>
              <a:rPr lang="sr-Cyrl-RS" dirty="0" smtClean="0"/>
              <a:t>Драган Лукић (1928–2006)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305800" cy="4876800"/>
          </a:xfrm>
        </p:spPr>
        <p:txBody>
          <a:bodyPr>
            <a:noAutofit/>
          </a:bodyPr>
          <a:lstStyle/>
          <a:p>
            <a:pPr algn="just"/>
            <a:r>
              <a:rPr lang="sr-Cyrl-RS" sz="2800" dirty="0" smtClean="0"/>
              <a:t>Већ 1946. почео је да објављује своје прве радове</a:t>
            </a:r>
            <a:r>
              <a:rPr lang="sr-Latn-RS" sz="2800" dirty="0" smtClean="0"/>
              <a:t>.</a:t>
            </a:r>
            <a:endParaRPr lang="sr-Cyrl-RS" sz="2800" dirty="0" smtClean="0"/>
          </a:p>
          <a:p>
            <a:pPr algn="just"/>
            <a:r>
              <a:rPr lang="sr-Cyrl-RS" sz="2800" dirty="0" smtClean="0"/>
              <a:t>Песме и приче почео је да објављује у часописима за децу (у </a:t>
            </a:r>
            <a:r>
              <a:rPr lang="sr-Cyrl-RS" sz="2800" i="1" dirty="0" smtClean="0"/>
              <a:t>Полетарцу</a:t>
            </a:r>
            <a:r>
              <a:rPr lang="sr-Cyrl-RS" sz="2800" dirty="0" smtClean="0"/>
              <a:t>,</a:t>
            </a:r>
            <a:r>
              <a:rPr lang="sr-Cyrl-RS" sz="2800" i="1" dirty="0" smtClean="0"/>
              <a:t> Змају</a:t>
            </a:r>
            <a:r>
              <a:rPr lang="sr-Cyrl-RS" sz="2800" dirty="0" smtClean="0"/>
              <a:t>,</a:t>
            </a:r>
            <a:r>
              <a:rPr lang="sr-Cyrl-RS" sz="2800" i="1" dirty="0" smtClean="0"/>
              <a:t> Веселој свесци </a:t>
            </a:r>
            <a:r>
              <a:rPr lang="sr-Cyrl-RS" sz="2800" dirty="0" smtClean="0"/>
              <a:t>итд.).</a:t>
            </a:r>
          </a:p>
          <a:p>
            <a:pPr algn="just"/>
            <a:r>
              <a:rPr lang="sr-Cyrl-RS" sz="2800" dirty="0" smtClean="0"/>
              <a:t>Године 1952. објавио је своје прве књиге, поеме-сликовнице: </a:t>
            </a:r>
            <a:r>
              <a:rPr lang="sr-Cyrl-RS" sz="2800" i="1" dirty="0" smtClean="0"/>
              <a:t>Велика трка </a:t>
            </a:r>
            <a:r>
              <a:rPr lang="sr-Cyrl-RS" sz="2800" dirty="0" smtClean="0"/>
              <a:t>и </a:t>
            </a:r>
            <a:r>
              <a:rPr lang="sr-Cyrl-RS" sz="2800" i="1" dirty="0" smtClean="0"/>
              <a:t>Звери као фудбалери</a:t>
            </a:r>
            <a:r>
              <a:rPr lang="sr-Latn-RS" sz="2800" dirty="0" smtClean="0"/>
              <a:t>.</a:t>
            </a:r>
            <a:endParaRPr lang="sr-Cyrl-RS" sz="2800" dirty="0" smtClean="0"/>
          </a:p>
          <a:p>
            <a:endParaRPr lang="sr-Cyrl-R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0800"/>
            <a:ext cx="4724400" cy="6756399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04371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pPr algn="ctr"/>
            <a:r>
              <a:rPr lang="sr-Cyrl-RS" dirty="0" smtClean="0"/>
              <a:t>Радознала песма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3657600" cy="518160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dirty="0" smtClean="0"/>
              <a:t>Шта то ради</a:t>
            </a:r>
          </a:p>
          <a:p>
            <a:pPr marL="0" indent="0">
              <a:buNone/>
            </a:pPr>
            <a:r>
              <a:rPr lang="sr-Cyrl-RS" dirty="0"/>
              <a:t>п</a:t>
            </a:r>
            <a:r>
              <a:rPr lang="sr-Cyrl-RS" dirty="0" smtClean="0"/>
              <a:t>рипијена за дно мора</a:t>
            </a:r>
          </a:p>
          <a:p>
            <a:pPr marL="0" indent="0">
              <a:buNone/>
            </a:pPr>
            <a:r>
              <a:rPr lang="sr-Cyrl-RS" dirty="0"/>
              <a:t>ш</a:t>
            </a:r>
            <a:r>
              <a:rPr lang="sr-Cyrl-RS" dirty="0" smtClean="0"/>
              <a:t>кољка плава?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 smtClean="0"/>
              <a:t>– Спава.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 smtClean="0"/>
              <a:t>Шта јежеви морски раде</a:t>
            </a:r>
          </a:p>
          <a:p>
            <a:pPr marL="0" indent="0">
              <a:buNone/>
            </a:pPr>
            <a:r>
              <a:rPr lang="sr-Cyrl-RS" dirty="0"/>
              <a:t>к</a:t>
            </a:r>
            <a:r>
              <a:rPr lang="sr-Cyrl-RS" dirty="0" smtClean="0"/>
              <a:t>ад их гледа</a:t>
            </a:r>
          </a:p>
          <a:p>
            <a:pPr marL="0" indent="0">
              <a:buNone/>
            </a:pPr>
            <a:r>
              <a:rPr lang="sr-Cyrl-RS" dirty="0"/>
              <a:t>н</a:t>
            </a:r>
            <a:r>
              <a:rPr lang="sr-Cyrl-RS" dirty="0" smtClean="0"/>
              <a:t>еко дете?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 smtClean="0"/>
              <a:t>– Прете.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371600"/>
            <a:ext cx="3886200" cy="518160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dirty="0" smtClean="0"/>
              <a:t>Шта рибице мале раде</a:t>
            </a:r>
          </a:p>
          <a:p>
            <a:pPr marL="0" indent="0">
              <a:buNone/>
            </a:pPr>
            <a:r>
              <a:rPr lang="sr-Cyrl-RS" dirty="0"/>
              <a:t>к</a:t>
            </a:r>
            <a:r>
              <a:rPr lang="sr-Cyrl-RS" dirty="0" smtClean="0"/>
              <a:t>ад рибари</a:t>
            </a:r>
          </a:p>
          <a:p>
            <a:pPr marL="0" indent="0">
              <a:buNone/>
            </a:pPr>
            <a:r>
              <a:rPr lang="sr-Cyrl-RS" dirty="0"/>
              <a:t>б</a:t>
            </a:r>
            <a:r>
              <a:rPr lang="sr-Cyrl-RS" dirty="0" smtClean="0"/>
              <a:t>аце мреже?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 smtClean="0"/>
              <a:t>– Беже.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 smtClean="0"/>
              <a:t>А кад ја са стене скочим</a:t>
            </a:r>
          </a:p>
          <a:p>
            <a:pPr marL="0" indent="0">
              <a:buNone/>
            </a:pPr>
            <a:r>
              <a:rPr lang="sr-Cyrl-RS" dirty="0"/>
              <a:t>ш</a:t>
            </a:r>
            <a:r>
              <a:rPr lang="sr-Cyrl-RS" dirty="0" smtClean="0"/>
              <a:t>та то каже </a:t>
            </a:r>
          </a:p>
          <a:p>
            <a:pPr marL="0" indent="0">
              <a:buNone/>
            </a:pPr>
            <a:r>
              <a:rPr lang="sr-Cyrl-RS" dirty="0" smtClean="0"/>
              <a:t>море плаво?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 smtClean="0"/>
              <a:t>– Браво.</a:t>
            </a:r>
          </a:p>
        </p:txBody>
      </p:sp>
    </p:spTree>
    <p:extLst>
      <p:ext uri="{BB962C8B-B14F-4D97-AF65-F5344CB8AC3E}">
        <p14:creationId xmlns:p14="http://schemas.microsoft.com/office/powerpoint/2010/main" val="4018142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pPr algn="ctr"/>
            <a:r>
              <a:rPr lang="sr-Cyrl-RS" dirty="0" smtClean="0"/>
              <a:t>Ко се боји мрака још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3886200" cy="54102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r-Cyrl-RS" dirty="0"/>
              <a:t>Ја сам ноћас мрак чувао,</a:t>
            </a:r>
          </a:p>
          <a:p>
            <a:pPr>
              <a:buNone/>
            </a:pPr>
            <a:r>
              <a:rPr lang="sr-Cyrl-RS" dirty="0"/>
              <a:t>док га нисам одувао</a:t>
            </a:r>
          </a:p>
          <a:p>
            <a:pPr>
              <a:buNone/>
            </a:pPr>
            <a:r>
              <a:rPr lang="sr-Cyrl-RS" dirty="0"/>
              <a:t>јутрос с прага.</a:t>
            </a:r>
          </a:p>
          <a:p>
            <a:pPr>
              <a:buNone/>
            </a:pPr>
            <a:endParaRPr lang="sr-Cyrl-RS" dirty="0"/>
          </a:p>
          <a:p>
            <a:pPr>
              <a:buNone/>
            </a:pPr>
            <a:r>
              <a:rPr lang="sr-Cyrl-RS" dirty="0"/>
              <a:t>(А то значи –</a:t>
            </a:r>
          </a:p>
          <a:p>
            <a:pPr>
              <a:buNone/>
            </a:pPr>
            <a:r>
              <a:rPr lang="sr-Cyrl-RS" dirty="0"/>
              <a:t>од </a:t>
            </a:r>
            <a:r>
              <a:rPr lang="sr-Cyrl-RS" dirty="0" smtClean="0"/>
              <a:t>мрака </a:t>
            </a:r>
            <a:r>
              <a:rPr lang="sr-Cyrl-RS" dirty="0"/>
              <a:t>сам јачи</a:t>
            </a:r>
            <a:r>
              <a:rPr lang="sr-Cyrl-RS" dirty="0" smtClean="0"/>
              <a:t>.)</a:t>
            </a:r>
          </a:p>
          <a:p>
            <a:pPr>
              <a:buNone/>
            </a:pPr>
            <a:endParaRPr lang="sr-Cyrl-RS" dirty="0"/>
          </a:p>
          <a:p>
            <a:pPr>
              <a:buNone/>
            </a:pPr>
            <a:r>
              <a:rPr lang="sr-Cyrl-RS" dirty="0"/>
              <a:t>Ја сам светлост ноћас био,</a:t>
            </a:r>
          </a:p>
          <a:p>
            <a:pPr>
              <a:buNone/>
            </a:pPr>
            <a:r>
              <a:rPr lang="sr-Cyrl-RS" dirty="0"/>
              <a:t>над мраком сам стално бдио</a:t>
            </a:r>
          </a:p>
          <a:p>
            <a:pPr>
              <a:buNone/>
            </a:pPr>
            <a:r>
              <a:rPr lang="sr-Cyrl-RS" dirty="0"/>
              <a:t>све до јутра.</a:t>
            </a:r>
          </a:p>
          <a:p>
            <a:pPr>
              <a:buNone/>
            </a:pPr>
            <a:endParaRPr lang="sr-Cyrl-RS" dirty="0"/>
          </a:p>
          <a:p>
            <a:pPr>
              <a:buNone/>
            </a:pPr>
            <a:r>
              <a:rPr lang="sr-Cyrl-RS" dirty="0"/>
              <a:t>(А то значи –</a:t>
            </a:r>
          </a:p>
          <a:p>
            <a:pPr>
              <a:buNone/>
            </a:pPr>
            <a:r>
              <a:rPr lang="sr-Cyrl-RS" dirty="0"/>
              <a:t>од мрака сам јачи.)</a:t>
            </a: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3581400" cy="54102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r-Cyrl-RS" dirty="0"/>
              <a:t>Јурио сам страшне снове</a:t>
            </a:r>
          </a:p>
          <a:p>
            <a:pPr>
              <a:buNone/>
            </a:pPr>
            <a:r>
              <a:rPr lang="sr-Cyrl-RS" dirty="0"/>
              <a:t>што кроз црни мрак заплове</a:t>
            </a:r>
          </a:p>
          <a:p>
            <a:pPr>
              <a:buNone/>
            </a:pPr>
            <a:r>
              <a:rPr lang="sr-Cyrl-RS" dirty="0"/>
              <a:t>све до зоре.</a:t>
            </a:r>
          </a:p>
          <a:p>
            <a:pPr>
              <a:buNone/>
            </a:pPr>
            <a:endParaRPr lang="sr-Cyrl-RS" dirty="0"/>
          </a:p>
          <a:p>
            <a:pPr>
              <a:buNone/>
            </a:pPr>
            <a:r>
              <a:rPr lang="sr-Cyrl-RS" dirty="0"/>
              <a:t>(А то значи –</a:t>
            </a:r>
          </a:p>
          <a:p>
            <a:pPr>
              <a:buNone/>
            </a:pPr>
            <a:r>
              <a:rPr lang="sr-Cyrl-RS" dirty="0"/>
              <a:t>од мрака сам јачи.)</a:t>
            </a:r>
          </a:p>
          <a:p>
            <a:pPr>
              <a:buNone/>
            </a:pPr>
            <a:endParaRPr lang="sr-Cyrl-RS" dirty="0"/>
          </a:p>
          <a:p>
            <a:pPr>
              <a:buNone/>
            </a:pPr>
            <a:r>
              <a:rPr lang="sr-Cyrl-RS" dirty="0"/>
              <a:t>Храброст ми је таква дана</a:t>
            </a:r>
          </a:p>
          <a:p>
            <a:pPr>
              <a:buNone/>
            </a:pPr>
            <a:r>
              <a:rPr lang="sr-Cyrl-RS" dirty="0"/>
              <a:t>зато спавам преко дана.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733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792162"/>
          </a:xfrm>
        </p:spPr>
        <p:txBody>
          <a:bodyPr/>
          <a:lstStyle/>
          <a:p>
            <a:pPr algn="ctr"/>
            <a:r>
              <a:rPr lang="sr-Cyrl-RS" dirty="0"/>
              <a:t>Имењаци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3657600" cy="5181600"/>
          </a:xfrm>
          <a:ln>
            <a:solidFill>
              <a:schemeClr val="bg1">
                <a:lumMod val="65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Cyrl-RS" dirty="0"/>
              <a:t>Има код нас једна бака</a:t>
            </a:r>
          </a:p>
          <a:p>
            <a:pPr>
              <a:buNone/>
            </a:pPr>
            <a:r>
              <a:rPr lang="sr-Cyrl-RS" dirty="0"/>
              <a:t>са три мала имењака.</a:t>
            </a:r>
          </a:p>
          <a:p>
            <a:pPr>
              <a:buNone/>
            </a:pPr>
            <a:r>
              <a:rPr lang="sr-Cyrl-RS" dirty="0"/>
              <a:t>Она има мачка Жућу,</a:t>
            </a:r>
          </a:p>
          <a:p>
            <a:pPr>
              <a:buNone/>
            </a:pPr>
            <a:r>
              <a:rPr lang="sr-Cyrl-RS" dirty="0"/>
              <a:t>псето Жућу</a:t>
            </a:r>
          </a:p>
          <a:p>
            <a:pPr>
              <a:buNone/>
            </a:pPr>
            <a:r>
              <a:rPr lang="sr-Cyrl-RS" dirty="0"/>
              <a:t>и унука Жућу.</a:t>
            </a:r>
          </a:p>
          <a:p>
            <a:pPr>
              <a:buNone/>
            </a:pPr>
            <a:r>
              <a:rPr lang="sr-Cyrl-RS" dirty="0"/>
              <a:t>Сваког јутра бака ове</a:t>
            </a:r>
          </a:p>
          <a:p>
            <a:pPr>
              <a:buNone/>
            </a:pPr>
            <a:r>
              <a:rPr lang="sr-Cyrl-RS" dirty="0"/>
              <a:t>имењаке на рад зове.</a:t>
            </a:r>
          </a:p>
          <a:p>
            <a:pPr>
              <a:buNone/>
            </a:pPr>
            <a:r>
              <a:rPr lang="sr-Cyrl-RS" dirty="0"/>
              <a:t>Мачак мисли:</a:t>
            </a:r>
          </a:p>
          <a:p>
            <a:pPr>
              <a:buNone/>
            </a:pPr>
            <a:r>
              <a:rPr lang="sr-Cyrl-RS" dirty="0"/>
              <a:t>псето зове.</a:t>
            </a:r>
            <a:endParaRPr lang="en-US" dirty="0"/>
          </a:p>
          <a:p>
            <a:pPr lvl="0">
              <a:buClr>
                <a:srgbClr val="FE8637"/>
              </a:buClr>
              <a:buNone/>
            </a:pPr>
            <a:r>
              <a:rPr lang="sr-Cyrl-RS" dirty="0">
                <a:solidFill>
                  <a:prstClr val="black"/>
                </a:solidFill>
              </a:rPr>
              <a:t>Псето мисли:</a:t>
            </a:r>
          </a:p>
          <a:p>
            <a:pPr lvl="0">
              <a:buClr>
                <a:srgbClr val="FE8637"/>
              </a:buClr>
              <a:buNone/>
            </a:pPr>
            <a:r>
              <a:rPr lang="sr-Cyrl-RS" dirty="0">
                <a:solidFill>
                  <a:prstClr val="black"/>
                </a:solidFill>
              </a:rPr>
              <a:t>дете зове.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295400"/>
            <a:ext cx="3657600" cy="5257800"/>
          </a:xfrm>
          <a:ln>
            <a:solidFill>
              <a:schemeClr val="bg1">
                <a:lumMod val="65000"/>
              </a:schemeClr>
            </a:solidFill>
          </a:ln>
        </p:spPr>
        <p:txBody>
          <a:bodyPr>
            <a:normAutofit lnSpcReduction="10000"/>
          </a:bodyPr>
          <a:lstStyle/>
          <a:p>
            <a:pPr lvl="0">
              <a:buClr>
                <a:srgbClr val="FE8637"/>
              </a:buClr>
              <a:buNone/>
            </a:pPr>
            <a:r>
              <a:rPr lang="sr-Cyrl-RS" dirty="0" smtClean="0">
                <a:solidFill>
                  <a:prstClr val="black"/>
                </a:solidFill>
              </a:rPr>
              <a:t>Унук </a:t>
            </a:r>
            <a:r>
              <a:rPr lang="sr-Cyrl-RS" dirty="0">
                <a:solidFill>
                  <a:prstClr val="black"/>
                </a:solidFill>
              </a:rPr>
              <a:t>мисли:</a:t>
            </a:r>
          </a:p>
          <a:p>
            <a:pPr lvl="0">
              <a:buClr>
                <a:srgbClr val="FE8637"/>
              </a:buClr>
              <a:buNone/>
            </a:pPr>
            <a:r>
              <a:rPr lang="sr-Cyrl-RS" dirty="0">
                <a:solidFill>
                  <a:prstClr val="black"/>
                </a:solidFill>
              </a:rPr>
              <a:t>мачка зове...</a:t>
            </a:r>
          </a:p>
          <a:p>
            <a:pPr lvl="0">
              <a:buClr>
                <a:srgbClr val="FE8637"/>
              </a:buClr>
              <a:buNone/>
            </a:pPr>
            <a:r>
              <a:rPr lang="sr-Cyrl-RS" dirty="0">
                <a:solidFill>
                  <a:prstClr val="black"/>
                </a:solidFill>
              </a:rPr>
              <a:t>Кад на ручак зове бака</a:t>
            </a:r>
          </a:p>
          <a:p>
            <a:pPr lvl="0">
              <a:buClr>
                <a:srgbClr val="FE8637"/>
              </a:buClr>
              <a:buNone/>
            </a:pPr>
            <a:r>
              <a:rPr lang="sr-Cyrl-RS" dirty="0">
                <a:solidFill>
                  <a:prstClr val="black"/>
                </a:solidFill>
              </a:rPr>
              <a:t>сва три чују имењака.</a:t>
            </a:r>
          </a:p>
          <a:p>
            <a:pPr lvl="0">
              <a:buClr>
                <a:srgbClr val="FE8637"/>
              </a:buClr>
              <a:buNone/>
            </a:pPr>
            <a:r>
              <a:rPr lang="sr-Cyrl-RS" dirty="0">
                <a:solidFill>
                  <a:prstClr val="black"/>
                </a:solidFill>
              </a:rPr>
              <a:t>Мачак каже:</a:t>
            </a:r>
          </a:p>
          <a:p>
            <a:pPr lvl="0">
              <a:buClr>
                <a:srgbClr val="FE8637"/>
              </a:buClr>
              <a:buFontTx/>
              <a:buChar char="-"/>
            </a:pPr>
            <a:r>
              <a:rPr lang="sr-Cyrl-RS" dirty="0">
                <a:solidFill>
                  <a:prstClr val="black"/>
                </a:solidFill>
              </a:rPr>
              <a:t>Мене зове!</a:t>
            </a:r>
          </a:p>
          <a:p>
            <a:pPr lvl="0">
              <a:buClr>
                <a:srgbClr val="FE8637"/>
              </a:buClr>
              <a:buNone/>
            </a:pPr>
            <a:r>
              <a:rPr lang="sr-Cyrl-RS" dirty="0">
                <a:solidFill>
                  <a:prstClr val="black"/>
                </a:solidFill>
              </a:rPr>
              <a:t>Псето каже:</a:t>
            </a:r>
          </a:p>
          <a:p>
            <a:pPr lvl="0">
              <a:buClr>
                <a:srgbClr val="FE8637"/>
              </a:buClr>
              <a:buFontTx/>
              <a:buChar char="-"/>
            </a:pPr>
            <a:r>
              <a:rPr lang="sr-Cyrl-RS" dirty="0" smtClean="0">
                <a:solidFill>
                  <a:prstClr val="black"/>
                </a:solidFill>
              </a:rPr>
              <a:t>Мене </a:t>
            </a:r>
            <a:r>
              <a:rPr lang="sr-Cyrl-RS" dirty="0">
                <a:solidFill>
                  <a:prstClr val="black"/>
                </a:solidFill>
              </a:rPr>
              <a:t>зове</a:t>
            </a:r>
            <a:r>
              <a:rPr lang="sr-Cyrl-RS" dirty="0" smtClean="0">
                <a:solidFill>
                  <a:prstClr val="black"/>
                </a:solidFill>
              </a:rPr>
              <a:t>!</a:t>
            </a:r>
          </a:p>
          <a:p>
            <a:pPr>
              <a:buNone/>
            </a:pPr>
            <a:r>
              <a:rPr lang="sr-Cyrl-RS" dirty="0"/>
              <a:t>Унук каже:</a:t>
            </a:r>
          </a:p>
          <a:p>
            <a:pPr>
              <a:buFontTx/>
              <a:buChar char="-"/>
            </a:pPr>
            <a:r>
              <a:rPr lang="sr-Cyrl-RS" dirty="0"/>
              <a:t>Мене зове!</a:t>
            </a:r>
          </a:p>
          <a:p>
            <a:pPr>
              <a:buNone/>
            </a:pPr>
            <a:r>
              <a:rPr lang="sr-Cyrl-RS" dirty="0"/>
              <a:t>Ко да су им зечји краци</a:t>
            </a:r>
          </a:p>
          <a:p>
            <a:pPr>
              <a:buNone/>
            </a:pPr>
            <a:r>
              <a:rPr lang="sr-Cyrl-RS" dirty="0"/>
              <a:t>зачас стигну имењаци.</a:t>
            </a:r>
            <a:endParaRPr lang="en-US" dirty="0"/>
          </a:p>
          <a:p>
            <a:pPr lvl="0">
              <a:buClr>
                <a:srgbClr val="FE8637"/>
              </a:buClr>
              <a:buFontTx/>
              <a:buChar char="-"/>
            </a:pP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372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498080" cy="639762"/>
          </a:xfrm>
        </p:spPr>
        <p:txBody>
          <a:bodyPr>
            <a:normAutofit/>
          </a:bodyPr>
          <a:lstStyle/>
          <a:p>
            <a:pPr algn="ctr"/>
            <a:r>
              <a:rPr lang="sr-Cyrl-RS" dirty="0" smtClean="0"/>
              <a:t>Пардон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990600"/>
            <a:ext cx="7638288" cy="56388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sr-Cyrl-RS" dirty="0" smtClean="0"/>
              <a:t>Срео слон</a:t>
            </a:r>
          </a:p>
          <a:p>
            <a:pPr algn="ctr">
              <a:buNone/>
            </a:pPr>
            <a:r>
              <a:rPr lang="sr-Cyrl-RS" dirty="0" smtClean="0"/>
              <a:t>у шетњи</a:t>
            </a:r>
          </a:p>
          <a:p>
            <a:pPr algn="ctr">
              <a:buNone/>
            </a:pPr>
            <a:r>
              <a:rPr lang="sr-Cyrl-RS" dirty="0" smtClean="0"/>
              <a:t>стоногу</a:t>
            </a:r>
          </a:p>
          <a:p>
            <a:pPr algn="ctr">
              <a:buNone/>
            </a:pPr>
            <a:r>
              <a:rPr lang="sr-Cyrl-RS" dirty="0" smtClean="0"/>
              <a:t>и згази јој</a:t>
            </a:r>
          </a:p>
          <a:p>
            <a:pPr algn="ctr">
              <a:buNone/>
            </a:pPr>
            <a:r>
              <a:rPr lang="sr-Cyrl-RS" dirty="0" smtClean="0"/>
              <a:t>тридесет </a:t>
            </a:r>
          </a:p>
          <a:p>
            <a:pPr algn="ctr">
              <a:buNone/>
            </a:pPr>
            <a:r>
              <a:rPr lang="sr-Cyrl-RS" dirty="0" smtClean="0"/>
              <a:t>и трећу</a:t>
            </a:r>
          </a:p>
          <a:p>
            <a:pPr algn="ctr">
              <a:buNone/>
            </a:pPr>
            <a:r>
              <a:rPr lang="sr-Cyrl-RS" dirty="0" smtClean="0"/>
              <a:t>ногу.</a:t>
            </a:r>
          </a:p>
          <a:p>
            <a:pPr algn="ctr">
              <a:buNone/>
            </a:pPr>
            <a:endParaRPr lang="sr-Cyrl-RS" dirty="0" smtClean="0"/>
          </a:p>
          <a:p>
            <a:pPr algn="ctr">
              <a:buNone/>
            </a:pPr>
            <a:r>
              <a:rPr lang="sr-Cyrl-RS" dirty="0" smtClean="0"/>
              <a:t>Учтиво сурлу</a:t>
            </a:r>
          </a:p>
          <a:p>
            <a:pPr algn="ctr">
              <a:buNone/>
            </a:pPr>
            <a:r>
              <a:rPr lang="sr-Cyrl-RS" dirty="0" smtClean="0"/>
              <a:t>подиго слон</a:t>
            </a:r>
          </a:p>
          <a:p>
            <a:pPr algn="ctr">
              <a:buNone/>
            </a:pPr>
            <a:r>
              <a:rPr lang="sr-Cyrl-RS" dirty="0" smtClean="0"/>
              <a:t>и реко:</a:t>
            </a:r>
          </a:p>
          <a:p>
            <a:pPr algn="ctr">
              <a:buNone/>
            </a:pPr>
            <a:r>
              <a:rPr lang="sr-Cyrl-RS" dirty="0"/>
              <a:t>– </a:t>
            </a:r>
            <a:r>
              <a:rPr lang="sr-Cyrl-RS" dirty="0" smtClean="0"/>
              <a:t> Пардон.</a:t>
            </a:r>
          </a:p>
          <a:p>
            <a:pPr>
              <a:buNone/>
            </a:pPr>
            <a:endParaRPr lang="sr-Cyrl-RS" smtClean="0"/>
          </a:p>
          <a:p>
            <a:pPr>
              <a:buNone/>
            </a:pPr>
            <a:r>
              <a:rPr lang="sr-Cyrl-RS" smtClean="0"/>
              <a:t>(прочитати и песму „Он“)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34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762000"/>
            <a:ext cx="8382000" cy="5791200"/>
          </a:xfrm>
        </p:spPr>
        <p:txBody>
          <a:bodyPr/>
          <a:lstStyle/>
          <a:p>
            <a:endParaRPr lang="sr-Cyrl-RS" dirty="0" smtClean="0"/>
          </a:p>
          <a:p>
            <a:pPr algn="just"/>
            <a:r>
              <a:rPr lang="sr-Cyrl-RS" sz="3600" dirty="0" smtClean="0"/>
              <a:t> Лукић је склон идеализацији топле породичне атмосфере (разлика – песма </a:t>
            </a:r>
            <a:r>
              <a:rPr lang="sr-Cyrl-RS" sz="3600" i="1" dirty="0" smtClean="0"/>
              <a:t>Шта је отац</a:t>
            </a:r>
            <a:r>
              <a:rPr lang="sr-Cyrl-RS" sz="3600" dirty="0" smtClean="0"/>
              <a:t>);</a:t>
            </a:r>
          </a:p>
          <a:p>
            <a:pPr algn="just"/>
            <a:r>
              <a:rPr lang="sr-Cyrl-RS" sz="3600" dirty="0" smtClean="0"/>
              <a:t> Виђење дечје љубави према родитељима натопљено је кућном топлином и захвалношћу; из ње зрачи тиха срећа збринутог детињства...</a:t>
            </a:r>
            <a:endParaRPr lang="en-US" sz="3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2482"/>
            <a:ext cx="6095999" cy="6593035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68893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2936"/>
            <a:ext cx="5715000" cy="6532129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37637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-3543"/>
            <a:ext cx="6844026" cy="6861543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035140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15962"/>
          </a:xfrm>
        </p:spPr>
        <p:txBody>
          <a:bodyPr/>
          <a:lstStyle/>
          <a:p>
            <a:pPr algn="ctr"/>
            <a:r>
              <a:rPr lang="sr-Cyrl-RS" dirty="0"/>
              <a:t>Шта је отац?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3962400" cy="5334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Cyrl-RS" dirty="0"/>
              <a:t>Молим вас, реците</a:t>
            </a:r>
          </a:p>
          <a:p>
            <a:pPr>
              <a:buNone/>
            </a:pPr>
            <a:r>
              <a:rPr lang="sr-Cyrl-RS" dirty="0"/>
              <a:t>отац шта је?</a:t>
            </a:r>
          </a:p>
          <a:p>
            <a:pPr>
              <a:buNone/>
            </a:pPr>
            <a:r>
              <a:rPr lang="sr-Cyrl-RS" dirty="0"/>
              <a:t>Да ли је отац тата,</a:t>
            </a:r>
          </a:p>
          <a:p>
            <a:pPr>
              <a:buNone/>
            </a:pPr>
            <a:r>
              <a:rPr lang="sr-Cyrl-RS" dirty="0"/>
              <a:t>или – судија за прекршаје?</a:t>
            </a:r>
          </a:p>
          <a:p>
            <a:pPr>
              <a:buNone/>
            </a:pPr>
            <a:endParaRPr lang="sr-Cyrl-RS" dirty="0"/>
          </a:p>
          <a:p>
            <a:pPr>
              <a:buNone/>
            </a:pPr>
            <a:r>
              <a:rPr lang="sr-Cyrl-RS" dirty="0"/>
              <a:t>Мене отац стално испитује</a:t>
            </a:r>
          </a:p>
          <a:p>
            <a:pPr>
              <a:buNone/>
            </a:pPr>
            <a:r>
              <a:rPr lang="sr-Cyrl-RS" dirty="0"/>
              <a:t>и жели ово и оно да чује.</a:t>
            </a:r>
          </a:p>
          <a:p>
            <a:pPr>
              <a:buNone/>
            </a:pPr>
            <a:r>
              <a:rPr lang="sr-Cyrl-RS" dirty="0"/>
              <a:t>И, кад сам у школу пошла,</a:t>
            </a:r>
          </a:p>
          <a:p>
            <a:pPr>
              <a:buNone/>
            </a:pPr>
            <a:r>
              <a:rPr lang="sr-Cyrl-RS" dirty="0"/>
              <a:t>и кад сам из школе дошла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219200"/>
            <a:ext cx="4267200" cy="5334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Cyrl-RS" dirty="0"/>
              <a:t>и зашто је ово овако,</a:t>
            </a:r>
          </a:p>
          <a:p>
            <a:pPr>
              <a:buNone/>
            </a:pPr>
            <a:r>
              <a:rPr lang="sr-Cyrl-RS" dirty="0"/>
              <a:t>и зашто је оно онако,</a:t>
            </a:r>
          </a:p>
          <a:p>
            <a:pPr>
              <a:buNone/>
            </a:pPr>
            <a:r>
              <a:rPr lang="sr-Cyrl-RS" dirty="0"/>
              <a:t>и зашто је ово овде – </a:t>
            </a:r>
          </a:p>
          <a:p>
            <a:pPr>
              <a:buNone/>
            </a:pPr>
            <a:r>
              <a:rPr lang="sr-Cyrl-RS" dirty="0"/>
              <a:t>зашто оно није онде,</a:t>
            </a:r>
          </a:p>
          <a:p>
            <a:pPr>
              <a:buNone/>
            </a:pPr>
            <a:r>
              <a:rPr lang="sr-Cyrl-RS" dirty="0"/>
              <a:t>и како сам смела ово,</a:t>
            </a:r>
          </a:p>
          <a:p>
            <a:pPr>
              <a:buNone/>
            </a:pPr>
            <a:r>
              <a:rPr lang="sr-Cyrl-RS" dirty="0"/>
              <a:t>и како сам смела оно,</a:t>
            </a:r>
          </a:p>
          <a:p>
            <a:pPr>
              <a:buNone/>
            </a:pPr>
            <a:r>
              <a:rPr lang="sr-Cyrl-RS" dirty="0"/>
              <a:t>и знам ли ја да </a:t>
            </a:r>
            <a:r>
              <a:rPr lang="sr-Cyrl-RS" dirty="0" smtClean="0"/>
              <a:t>сам </a:t>
            </a:r>
            <a:r>
              <a:rPr lang="sr-Cyrl-RS" dirty="0"/>
              <a:t>већ велика,</a:t>
            </a:r>
          </a:p>
          <a:p>
            <a:pPr>
              <a:buNone/>
            </a:pPr>
            <a:r>
              <a:rPr lang="sr-Cyrl-RS" dirty="0"/>
              <a:t>и знам ли ја да више нисам мала,</a:t>
            </a:r>
          </a:p>
          <a:p>
            <a:pPr>
              <a:buNone/>
            </a:pPr>
            <a:r>
              <a:rPr lang="sr-Cyrl-RS" dirty="0"/>
              <a:t>знам ли ја шта је карактер тврђи од челика,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499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111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866888" cy="4495800"/>
          </a:xfrm>
        </p:spPr>
        <p:txBody>
          <a:bodyPr>
            <a:noAutofit/>
          </a:bodyPr>
          <a:lstStyle/>
          <a:p>
            <a:pPr algn="just"/>
            <a:r>
              <a:rPr lang="sr-Latn-RS" sz="3200" dirty="0" smtClean="0"/>
              <a:t> </a:t>
            </a:r>
            <a:r>
              <a:rPr lang="sr-Cyrl-RS" sz="3200" dirty="0" smtClean="0"/>
              <a:t>Уредник програма за децу на Радио Београду</a:t>
            </a:r>
          </a:p>
          <a:p>
            <a:pPr algn="just"/>
            <a:r>
              <a:rPr lang="sr-Latn-RS" sz="3200" dirty="0" smtClean="0"/>
              <a:t> </a:t>
            </a:r>
            <a:r>
              <a:rPr lang="sr-Cyrl-RS" sz="3200" dirty="0" smtClean="0"/>
              <a:t>Водио је емисије за децу на радију и телевизији</a:t>
            </a:r>
            <a:r>
              <a:rPr lang="sr-Latn-RS" sz="3200" dirty="0" smtClean="0"/>
              <a:t>.</a:t>
            </a:r>
            <a:endParaRPr lang="sr-Cyrl-RS" sz="3200" dirty="0" smtClean="0"/>
          </a:p>
          <a:p>
            <a:pPr algn="just"/>
            <a:r>
              <a:rPr lang="sr-Latn-RS" sz="3200" dirty="0" smtClean="0"/>
              <a:t> </a:t>
            </a:r>
            <a:r>
              <a:rPr lang="sr-Cyrl-RS" sz="3200" dirty="0" smtClean="0"/>
              <a:t>Писао је песме, приче, романе, драмске текстове...</a:t>
            </a:r>
          </a:p>
          <a:p>
            <a:pPr algn="just"/>
            <a:r>
              <a:rPr lang="sr-Latn-RS" sz="3200" dirty="0" smtClean="0"/>
              <a:t> </a:t>
            </a:r>
            <a:r>
              <a:rPr lang="sr-Cyrl-RS" sz="3200" dirty="0" smtClean="0"/>
              <a:t>Уређивао је часопис </a:t>
            </a:r>
            <a:r>
              <a:rPr lang="sr-Latn-RS" sz="3200" dirty="0" smtClean="0"/>
              <a:t>„</a:t>
            </a:r>
            <a:r>
              <a:rPr lang="sr-Cyrl-RS" sz="3200" dirty="0" smtClean="0"/>
              <a:t>Змај”.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35608" y="914400"/>
            <a:ext cx="749808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dirty="0" smtClean="0"/>
              <a:t>и знам ли ја пошто је шнала?</a:t>
            </a:r>
          </a:p>
          <a:p>
            <a:pPr>
              <a:buNone/>
            </a:pPr>
            <a:r>
              <a:rPr lang="sr-Cyrl-RS" dirty="0" smtClean="0"/>
              <a:t>И, зашто нисам мислила,</a:t>
            </a:r>
          </a:p>
          <a:p>
            <a:pPr>
              <a:buNone/>
            </a:pPr>
            <a:r>
              <a:rPr lang="sr-Cyrl-RS" dirty="0" smtClean="0"/>
              <a:t>и како нисам пазила,</a:t>
            </a:r>
          </a:p>
          <a:p>
            <a:pPr>
              <a:buNone/>
            </a:pPr>
            <a:r>
              <a:rPr lang="sr-Cyrl-RS" dirty="0" smtClean="0"/>
              <a:t>и шта сам опет згазила,</a:t>
            </a:r>
          </a:p>
          <a:p>
            <a:pPr>
              <a:buNone/>
            </a:pPr>
            <a:r>
              <a:rPr lang="sr-Cyrl-RS" dirty="0" smtClean="0"/>
              <a:t>и како, како,</a:t>
            </a:r>
          </a:p>
          <a:p>
            <a:pPr>
              <a:buNone/>
            </a:pPr>
            <a:r>
              <a:rPr lang="sr-Cyrl-RS" dirty="0" smtClean="0"/>
              <a:t>и зашто, зашто,</a:t>
            </a:r>
          </a:p>
          <a:p>
            <a:pPr>
              <a:buNone/>
            </a:pPr>
            <a:r>
              <a:rPr lang="sr-Cyrl-RS" dirty="0" smtClean="0"/>
              <a:t>и смем ли, смем ли,</a:t>
            </a:r>
          </a:p>
          <a:p>
            <a:pPr>
              <a:buNone/>
            </a:pPr>
            <a:r>
              <a:rPr lang="sr-Cyrl-RS" dirty="0" smtClean="0"/>
              <a:t>и знам ли, знам ли?</a:t>
            </a:r>
          </a:p>
          <a:p>
            <a:pPr>
              <a:buNone/>
            </a:pPr>
            <a:r>
              <a:rPr lang="sr-Cyrl-RS" dirty="0" smtClean="0"/>
              <a:t>Па зато питам</a:t>
            </a:r>
          </a:p>
          <a:p>
            <a:pPr>
              <a:buNone/>
            </a:pPr>
            <a:r>
              <a:rPr lang="sr-Cyrl-RS" dirty="0" smtClean="0"/>
              <a:t>отац шта је.</a:t>
            </a:r>
          </a:p>
          <a:p>
            <a:pPr>
              <a:buNone/>
            </a:pPr>
            <a:r>
              <a:rPr lang="sr-Cyrl-RS" dirty="0" smtClean="0"/>
              <a:t>Да ли је отац тата</a:t>
            </a:r>
          </a:p>
          <a:p>
            <a:pPr>
              <a:buNone/>
            </a:pPr>
            <a:r>
              <a:rPr lang="sr-Cyrl-RS" dirty="0" smtClean="0"/>
              <a:t>или – судија за прекршаје?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498080" cy="334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609600"/>
            <a:ext cx="8686800" cy="6096000"/>
          </a:xfrm>
        </p:spPr>
        <p:txBody>
          <a:bodyPr>
            <a:normAutofit lnSpcReduction="10000"/>
          </a:bodyPr>
          <a:lstStyle/>
          <a:p>
            <a:pPr algn="just"/>
            <a:r>
              <a:rPr lang="sr-Cyrl-RS" dirty="0" smtClean="0"/>
              <a:t>„</a:t>
            </a:r>
            <a:r>
              <a:rPr lang="sr-Cyrl-RS" sz="3600" dirty="0" smtClean="0"/>
              <a:t>И моја школа и наша кућа, у којој сам провео детињство, налазе се на периферији Београда. Ја то веома ценим. Мислим да се детињство може много лепше и пуније живети на периферији града или у неком малом месту него као заробљеник скучених простора, бетонских ограда и саобраћајних опасности центра града. Центар је, можда, привлачан и користан за одрасле. </a:t>
            </a:r>
          </a:p>
          <a:p>
            <a:endParaRPr lang="sr-Cyrl-RS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0"/>
            <a:ext cx="8305800" cy="69342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sr-Cyrl-RS" sz="3600" dirty="0" smtClean="0"/>
              <a:t>  Али деци је ипак најлепше у мом крају, на Лекином брду, код последње тролејбуске станице. Довољно је само истрчати из куће и већ си упао у жестоку битку Индијанаца и каубоја, или си једва дочекан бек у тек створеном фудбалском тиму, или си судија похватаним ‘лоповима’. Да си седам пута дечак, не би стигао у све игре – толико их има на Лекином брду.”</a:t>
            </a:r>
            <a:endParaRPr lang="en-US" sz="36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762000"/>
            <a:ext cx="8686800" cy="5711952"/>
          </a:xfrm>
        </p:spPr>
        <p:txBody>
          <a:bodyPr>
            <a:normAutofit/>
          </a:bodyPr>
          <a:lstStyle/>
          <a:p>
            <a:pPr algn="just"/>
            <a:r>
              <a:rPr lang="sr-Cyrl-RS" sz="2800" dirty="0" smtClean="0"/>
              <a:t>„ (...) У Лукићевој поезији доминирају тзв. урбани мотиви. Све оно што чини спољашнје обиљежје живота градске средине: улице и булевари, солитери, градски саобраћај, бензинске станице, тв антене начичкане на крововима и балконима, ријеке људи по улицама и тсл. постаје предмет Лукићеве пјесме. Тај амбијент, виђен оком некадашњег дјечака  с периферије, преломљен је кроз пјесникову призму асоцијација и фантазије и уткан у стихове који одишу свјежином и наивом дјечјег свијета“ (Вуковић 1996: 131).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62476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247888" cy="6096000"/>
          </a:xfrm>
        </p:spPr>
        <p:txBody>
          <a:bodyPr>
            <a:noAutofit/>
          </a:bodyPr>
          <a:lstStyle/>
          <a:p>
            <a:pPr algn="just"/>
            <a:endParaRPr lang="sr-Cyrl-RS" sz="3600" dirty="0" smtClean="0"/>
          </a:p>
          <a:p>
            <a:pPr algn="just"/>
            <a:r>
              <a:rPr lang="sr-Cyrl-RS" sz="3600" dirty="0"/>
              <a:t> </a:t>
            </a:r>
            <a:r>
              <a:rPr lang="sr-Cyrl-RS" sz="3600" dirty="0" smtClean="0"/>
              <a:t>Александар Вучо је први увео градске мотиве у поезију за децу, али нико пре Лукића није тако доживљено и надахнуто певао о граду.</a:t>
            </a:r>
          </a:p>
          <a:p>
            <a:pPr algn="just"/>
            <a:r>
              <a:rPr lang="sr-Cyrl-RS" sz="3600" dirty="0" smtClean="0"/>
              <a:t> </a:t>
            </a:r>
            <a:r>
              <a:rPr lang="sr-Cyrl-RS" sz="3600" dirty="0"/>
              <a:t>Песник градску атмосферу оживљује персонифицираним сликама.</a:t>
            </a:r>
          </a:p>
          <a:p>
            <a:pPr algn="just"/>
            <a:endParaRPr lang="en-US" sz="36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762000"/>
            <a:ext cx="8382000" cy="5715000"/>
          </a:xfrm>
        </p:spPr>
        <p:txBody>
          <a:bodyPr>
            <a:noAutofit/>
          </a:bodyPr>
          <a:lstStyle/>
          <a:p>
            <a:pPr algn="just"/>
            <a:r>
              <a:rPr lang="sr-Cyrl-RS" sz="3200" dirty="0" smtClean="0"/>
              <a:t> </a:t>
            </a:r>
            <a:r>
              <a:rPr lang="sr-Cyrl-RS" sz="3600" dirty="0" smtClean="0"/>
              <a:t>Те слике обогаћене су сликама о предметима и појмовима блиским детету, што ствара наивну поезију о граду сагледану дечјим очима.</a:t>
            </a:r>
          </a:p>
          <a:p>
            <a:pPr algn="just"/>
            <a:r>
              <a:rPr lang="sr-Cyrl-RS" sz="3600" dirty="0" smtClean="0"/>
              <a:t> Аутентична поетска слика града, који од јутра до вечери живи на точковима, на улицама које једва чекају да </a:t>
            </a:r>
            <a:r>
              <a:rPr lang="sr-Latn-RS" sz="3600" dirty="0" smtClean="0"/>
              <a:t>„</a:t>
            </a:r>
            <a:r>
              <a:rPr lang="sr-Cyrl-RS" sz="3600" dirty="0" smtClean="0"/>
              <a:t>испрате задњи трамвај до стана”...</a:t>
            </a:r>
            <a:endParaRPr lang="en-US" sz="3600" dirty="0" smtClean="0"/>
          </a:p>
          <a:p>
            <a:pPr algn="just"/>
            <a:endParaRPr lang="sr-Cyrl-RS" sz="3600" dirty="0" smtClean="0"/>
          </a:p>
          <a:p>
            <a:pPr algn="just"/>
            <a:endParaRPr lang="en-US" sz="36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304800"/>
            <a:ext cx="8763000" cy="61722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sr-Cyrl-RS" sz="2800" dirty="0" smtClean="0"/>
              <a:t>   „Живим у граду, у великом бетонском лавиринту од кућа, кроз чије се тунеле провлаче тролејбуси, задихани и зајапурени, свирајући градске песме на својим тролама – фрулицама. Тролејбусе осећам као велике и живе играчке које добри шофери навију ујутру у пет сати и које се, на радост деце и корист људи, врте по граду до касних вечерњих часова. Њихове дневне игре и њихове уличне вртешке уносим у песме које казујем деци желећи да децу и тролејбусе спријатељим. Волим уличне светиљке, које намигују мангупски летњој и зимској ноћи и  великом буцмастом уличном сату, који ‘стоји на једној нози и нечујно време вози’”.</a:t>
            </a:r>
            <a:endParaRPr lang="en-US" sz="28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534400" cy="6096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r-Cyrl-RS" dirty="0" smtClean="0"/>
              <a:t>  </a:t>
            </a:r>
            <a:r>
              <a:rPr lang="sr-Cyrl-RS" sz="3600" dirty="0" smtClean="0"/>
              <a:t>„Песма о тролејбусу није написана зато да покаже да тролејбус има четири точка и две троле, већ да се тролејбус осети као један живот који је присутан међу људима и који је оживљен људима у њему, да тај тролејбус живи као што живи брат и сестра, као што живи све живо на овом свету, и да то треба волети и поштовати, ценити и користити.”</a:t>
            </a:r>
            <a:endParaRPr lang="en-US" sz="36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948"/>
            <a:ext cx="5791200" cy="6712104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385902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34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990600"/>
            <a:ext cx="4572000" cy="5181600"/>
          </a:xfrm>
        </p:spPr>
        <p:txBody>
          <a:bodyPr/>
          <a:lstStyle/>
          <a:p>
            <a:pPr marL="0" indent="0">
              <a:buNone/>
            </a:pPr>
            <a:r>
              <a:rPr lang="sr-Cyrl-RS" dirty="0" smtClean="0"/>
              <a:t>Тролејбус има црвене образе</a:t>
            </a:r>
          </a:p>
          <a:p>
            <a:pPr marL="0" indent="0">
              <a:buNone/>
            </a:pPr>
            <a:r>
              <a:rPr lang="sr-Cyrl-RS" dirty="0"/>
              <a:t>а</a:t>
            </a:r>
            <a:r>
              <a:rPr lang="sr-Cyrl-RS" dirty="0" smtClean="0"/>
              <a:t> они старији и црни брк.</a:t>
            </a:r>
          </a:p>
          <a:p>
            <a:pPr marL="0" indent="0">
              <a:buNone/>
            </a:pPr>
            <a:r>
              <a:rPr lang="sr-Cyrl-RS" dirty="0" smtClean="0"/>
              <a:t>Стаклене очи његове пазе</a:t>
            </a:r>
          </a:p>
          <a:p>
            <a:pPr marL="0" indent="0">
              <a:buNone/>
            </a:pPr>
            <a:r>
              <a:rPr lang="sr-Cyrl-RS" dirty="0"/>
              <a:t>н</a:t>
            </a:r>
            <a:r>
              <a:rPr lang="sr-Cyrl-RS" dirty="0" smtClean="0"/>
              <a:t>а децу, људе, кад пође у трк.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 smtClean="0"/>
              <a:t>Две танке руке тролејбус носи</a:t>
            </a:r>
          </a:p>
          <a:p>
            <a:pPr marL="0" indent="0">
              <a:buNone/>
            </a:pPr>
            <a:r>
              <a:rPr lang="sr-Cyrl-RS" dirty="0"/>
              <a:t>д</a:t>
            </a:r>
            <a:r>
              <a:rPr lang="sr-Cyrl-RS" dirty="0" smtClean="0"/>
              <a:t>игнуте увис по читав дан,</a:t>
            </a:r>
          </a:p>
          <a:p>
            <a:pPr marL="0" indent="0">
              <a:buNone/>
            </a:pPr>
            <a:r>
              <a:rPr lang="sr-Cyrl-RS" dirty="0"/>
              <a:t>и</a:t>
            </a:r>
            <a:r>
              <a:rPr lang="sr-Cyrl-RS" dirty="0" smtClean="0"/>
              <a:t> тек их негде у поноћ склопи</a:t>
            </a:r>
          </a:p>
          <a:p>
            <a:pPr marL="0" indent="0">
              <a:buNone/>
            </a:pPr>
            <a:r>
              <a:rPr lang="sr-Cyrl-RS" dirty="0"/>
              <a:t>у</a:t>
            </a:r>
            <a:r>
              <a:rPr lang="sr-Cyrl-RS" dirty="0" smtClean="0"/>
              <a:t>моран када стигне у стан.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914400"/>
            <a:ext cx="4572000" cy="5334000"/>
          </a:xfrm>
        </p:spPr>
        <p:txBody>
          <a:bodyPr/>
          <a:lstStyle/>
          <a:p>
            <a:pPr marL="0" indent="0">
              <a:buNone/>
            </a:pPr>
            <a:r>
              <a:rPr lang="sr-Cyrl-RS" dirty="0" smtClean="0"/>
              <a:t>Тролејбус има гумене ципеле</a:t>
            </a:r>
          </a:p>
          <a:p>
            <a:pPr marL="0" indent="0">
              <a:buNone/>
            </a:pPr>
            <a:r>
              <a:rPr lang="sr-Cyrl-RS" dirty="0"/>
              <a:t>и</a:t>
            </a:r>
            <a:r>
              <a:rPr lang="sr-Cyrl-RS" dirty="0" smtClean="0"/>
              <a:t> никад не иде улицом бос,</a:t>
            </a:r>
          </a:p>
          <a:p>
            <a:pPr marL="0" indent="0">
              <a:buNone/>
            </a:pPr>
            <a:r>
              <a:rPr lang="sr-Cyrl-RS" dirty="0"/>
              <a:t>с</a:t>
            </a:r>
            <a:r>
              <a:rPr lang="sr-Cyrl-RS" dirty="0" smtClean="0"/>
              <a:t>амо је изгледа, негде на некој</a:t>
            </a:r>
          </a:p>
          <a:p>
            <a:pPr marL="0" indent="0">
              <a:buNone/>
            </a:pPr>
            <a:r>
              <a:rPr lang="sr-Cyrl-RS" dirty="0"/>
              <a:t>с</a:t>
            </a:r>
            <a:r>
              <a:rPr lang="sr-Cyrl-RS" dirty="0" smtClean="0"/>
              <a:t>таници бучној – изгубио нос.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57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34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685800"/>
            <a:ext cx="4495800" cy="5943600"/>
          </a:xfrm>
          <a:ln w="57150">
            <a:solidFill>
              <a:schemeClr val="bg1">
                <a:lumMod val="65000"/>
              </a:schemeClr>
            </a:solidFill>
          </a:ln>
        </p:spPr>
        <p:txBody>
          <a:bodyPr>
            <a:normAutofit/>
          </a:bodyPr>
          <a:lstStyle/>
          <a:p>
            <a:r>
              <a:rPr lang="sr-Cyrl-RS" dirty="0"/>
              <a:t>Збирке </a:t>
            </a:r>
            <a:r>
              <a:rPr lang="sr-Cyrl-RS" dirty="0" smtClean="0"/>
              <a:t>песама</a:t>
            </a:r>
            <a:endParaRPr lang="sr-Latn-RS" dirty="0" smtClean="0"/>
          </a:p>
          <a:p>
            <a:pPr marL="0" indent="0">
              <a:buNone/>
            </a:pPr>
            <a:r>
              <a:rPr lang="sr-Cyrl-RS" dirty="0" smtClean="0"/>
              <a:t>Како се коме чини (1956)</a:t>
            </a:r>
          </a:p>
          <a:p>
            <a:pPr marL="0" indent="0">
              <a:buNone/>
            </a:pPr>
            <a:r>
              <a:rPr lang="sr-Cyrl-RS" dirty="0" smtClean="0"/>
              <a:t>Из </a:t>
            </a:r>
            <a:r>
              <a:rPr lang="sr-Cyrl-RS" dirty="0"/>
              <a:t>једног џепа (1957)</a:t>
            </a:r>
          </a:p>
          <a:p>
            <a:pPr marL="0" indent="0">
              <a:buNone/>
            </a:pPr>
            <a:r>
              <a:rPr lang="sr-Cyrl-RS" dirty="0"/>
              <a:t>Како се коме чини (1958)</a:t>
            </a:r>
          </a:p>
          <a:p>
            <a:pPr marL="0" indent="0">
              <a:buNone/>
            </a:pPr>
            <a:r>
              <a:rPr lang="sr-Cyrl-RS" dirty="0"/>
              <a:t>Овде станују песме (1961)</a:t>
            </a:r>
          </a:p>
          <a:p>
            <a:pPr marL="0" indent="0">
              <a:buNone/>
            </a:pPr>
            <a:r>
              <a:rPr lang="sr-Cyrl-RS" dirty="0"/>
              <a:t>Мој тролејбус (1962)</a:t>
            </a:r>
          </a:p>
          <a:p>
            <a:pPr marL="0" indent="0">
              <a:buNone/>
            </a:pPr>
            <a:r>
              <a:rPr lang="sr-Cyrl-RS" dirty="0"/>
              <a:t>Вагон прве класе (1963)</a:t>
            </a:r>
          </a:p>
          <a:p>
            <a:pPr marL="0" indent="0">
              <a:buNone/>
            </a:pPr>
            <a:r>
              <a:rPr lang="sr-Cyrl-RS" dirty="0"/>
              <a:t>Фифи (1974)</a:t>
            </a:r>
          </a:p>
          <a:p>
            <a:pPr marL="0" indent="0">
              <a:buNone/>
            </a:pPr>
            <a:r>
              <a:rPr lang="sr-Cyrl-RS" dirty="0"/>
              <a:t>Како расту ногавице (1973)</a:t>
            </a:r>
          </a:p>
          <a:p>
            <a:pPr marL="0" indent="0">
              <a:buNone/>
            </a:pPr>
            <a:r>
              <a:rPr lang="sr-Cyrl-RS" dirty="0"/>
              <a:t>Од куће до школе (1981)</a:t>
            </a:r>
          </a:p>
          <a:p>
            <a:pPr marL="0" indent="0">
              <a:buNone/>
            </a:pPr>
            <a:r>
              <a:rPr lang="sr-Cyrl-RS" dirty="0"/>
              <a:t>Гусарева конзерва (1988)</a:t>
            </a:r>
          </a:p>
          <a:p>
            <a:pPr marL="0" indent="0">
              <a:buNone/>
            </a:pPr>
            <a:r>
              <a:rPr lang="sr-Cyrl-RS" dirty="0"/>
              <a:t>Вожња по граду (1994)</a:t>
            </a:r>
          </a:p>
          <a:p>
            <a:pPr marL="0" indent="0">
              <a:buNone/>
            </a:pPr>
            <a:r>
              <a:rPr lang="sr-Cyrl-RS" dirty="0"/>
              <a:t>Песниково игралиште (2002)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57800" y="2286000"/>
            <a:ext cx="3352800" cy="2438400"/>
          </a:xfrm>
          <a:ln w="57150">
            <a:solidFill>
              <a:schemeClr val="bg1">
                <a:lumMod val="65000"/>
              </a:schemeClr>
            </a:solidFill>
          </a:ln>
        </p:spPr>
        <p:txBody>
          <a:bodyPr>
            <a:normAutofit/>
          </a:bodyPr>
          <a:lstStyle/>
          <a:p>
            <a:r>
              <a:rPr lang="sr-Cyrl-RS" dirty="0"/>
              <a:t>Романи:</a:t>
            </a:r>
          </a:p>
          <a:p>
            <a:pPr>
              <a:buNone/>
            </a:pPr>
            <a:r>
              <a:rPr lang="sr-Cyrl-RS" dirty="0"/>
              <a:t>Небодер Ц17</a:t>
            </a:r>
          </a:p>
          <a:p>
            <a:pPr>
              <a:buNone/>
            </a:pPr>
            <a:r>
              <a:rPr lang="sr-Cyrl-RS" dirty="0"/>
              <a:t>Три гускетара</a:t>
            </a:r>
          </a:p>
          <a:p>
            <a:pPr>
              <a:buNone/>
            </a:pPr>
            <a:r>
              <a:rPr lang="sr-Cyrl-RS" dirty="0"/>
              <a:t>Бомба у белој кафи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57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2959"/>
            <a:ext cx="4572000" cy="6692081"/>
          </a:xfrm>
          <a:prstGeom prst="rect">
            <a:avLst/>
          </a:prstGeom>
          <a:ln w="7620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15096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r-Cyrl-RS" sz="3600" dirty="0" smtClean="0"/>
              <a:t> Погледати још и песме: </a:t>
            </a:r>
          </a:p>
          <a:p>
            <a:pPr marL="0" indent="0">
              <a:buNone/>
            </a:pPr>
            <a:r>
              <a:rPr lang="sr-Cyrl-RS" sz="3600" dirty="0" smtClean="0"/>
              <a:t>„Увек на време“ </a:t>
            </a:r>
          </a:p>
          <a:p>
            <a:pPr marL="0" indent="0">
              <a:buNone/>
            </a:pPr>
            <a:r>
              <a:rPr lang="sr-Cyrl-RS" sz="3600" dirty="0" smtClean="0"/>
              <a:t>„Градски каубој“ </a:t>
            </a:r>
          </a:p>
          <a:p>
            <a:pPr marL="0" indent="0">
              <a:buNone/>
            </a:pPr>
            <a:r>
              <a:rPr lang="sr-Cyrl-RS" sz="3600" dirty="0" smtClean="0"/>
              <a:t>„Градски коњ“ </a:t>
            </a:r>
          </a:p>
          <a:p>
            <a:pPr marL="0" indent="0">
              <a:buNone/>
            </a:pPr>
            <a:r>
              <a:rPr lang="sr-Cyrl-RS" sz="3600" dirty="0" smtClean="0"/>
              <a:t>„Песма за једног шофера“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978678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46888"/>
            <a:ext cx="5486400" cy="6473952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124417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6286"/>
            <a:ext cx="5410200" cy="6774512"/>
          </a:xfrm>
          <a:prstGeom prst="rect">
            <a:avLst/>
          </a:prstGeom>
          <a:ln w="5715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358878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pPr algn="ctr"/>
            <a:r>
              <a:rPr lang="sr-Cyrl-RS" dirty="0"/>
              <a:t>Гостионице за аутомобиле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752600"/>
            <a:ext cx="5029200" cy="434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dirty="0"/>
              <a:t>Бензинске станице су пивнице</a:t>
            </a:r>
          </a:p>
          <a:p>
            <a:pPr>
              <a:buNone/>
            </a:pPr>
            <a:r>
              <a:rPr lang="sr-Cyrl-RS" dirty="0"/>
              <a:t>за аутомобилски свет.</a:t>
            </a:r>
          </a:p>
          <a:p>
            <a:pPr>
              <a:buNone/>
            </a:pPr>
            <a:r>
              <a:rPr lang="sr-Cyrl-RS" dirty="0"/>
              <a:t>Ту свраћа </a:t>
            </a:r>
            <a:r>
              <a:rPr lang="sr-Cyrl-RS" dirty="0" smtClean="0"/>
              <a:t>„мерцедес“, „шевролет“</a:t>
            </a:r>
            <a:endParaRPr lang="sr-Cyrl-RS" dirty="0"/>
          </a:p>
          <a:p>
            <a:pPr>
              <a:buNone/>
            </a:pPr>
            <a:r>
              <a:rPr lang="sr-Cyrl-RS" dirty="0"/>
              <a:t>и </a:t>
            </a:r>
            <a:r>
              <a:rPr lang="sr-Cyrl-RS" dirty="0" smtClean="0"/>
              <a:t>„застава“,</a:t>
            </a:r>
            <a:endParaRPr lang="sr-Cyrl-RS" dirty="0"/>
          </a:p>
          <a:p>
            <a:pPr>
              <a:buNone/>
            </a:pPr>
            <a:r>
              <a:rPr lang="sr-Cyrl-RS" dirty="0"/>
              <a:t>југословенска марка.</a:t>
            </a:r>
          </a:p>
          <a:p>
            <a:pPr>
              <a:buNone/>
            </a:pPr>
            <a:r>
              <a:rPr lang="sr-Cyrl-RS" dirty="0"/>
              <a:t>Свако попије по бокал-два</a:t>
            </a:r>
          </a:p>
          <a:p>
            <a:pPr>
              <a:buNone/>
            </a:pPr>
            <a:r>
              <a:rPr lang="sr-Cyrl-RS" dirty="0"/>
              <a:t>као Шарац Краљевића Марка</a:t>
            </a:r>
            <a:r>
              <a:rPr lang="sr-Cyrl-RS" dirty="0" smtClean="0"/>
              <a:t>.</a:t>
            </a:r>
            <a:endParaRPr lang="sr-Latn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0" y="1828800"/>
            <a:ext cx="35052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dirty="0"/>
              <a:t>Ове гостионице</a:t>
            </a:r>
          </a:p>
          <a:p>
            <a:pPr>
              <a:buNone/>
            </a:pPr>
            <a:r>
              <a:rPr lang="sr-Cyrl-RS" dirty="0"/>
              <a:t>немају столове</a:t>
            </a:r>
          </a:p>
          <a:p>
            <a:pPr>
              <a:buNone/>
            </a:pPr>
            <a:r>
              <a:rPr lang="sr-Cyrl-RS" dirty="0"/>
              <a:t>ни столице,</a:t>
            </a:r>
          </a:p>
          <a:p>
            <a:pPr>
              <a:buNone/>
            </a:pPr>
            <a:r>
              <a:rPr lang="sr-Cyrl-RS" dirty="0"/>
              <a:t>нити келнери носе</a:t>
            </a:r>
          </a:p>
          <a:p>
            <a:pPr>
              <a:buNone/>
            </a:pPr>
            <a:r>
              <a:rPr lang="sr-Cyrl-RS" dirty="0"/>
              <a:t>блузе беле боје.</a:t>
            </a:r>
          </a:p>
          <a:p>
            <a:pPr>
              <a:buNone/>
            </a:pPr>
            <a:r>
              <a:rPr lang="sr-Cyrl-RS" dirty="0" smtClean="0"/>
              <a:t>Аутомобили </a:t>
            </a:r>
            <a:r>
              <a:rPr lang="sr-Cyrl-RS" dirty="0"/>
              <a:t>су сами</a:t>
            </a:r>
          </a:p>
          <a:p>
            <a:pPr>
              <a:buNone/>
            </a:pPr>
            <a:r>
              <a:rPr lang="sr-Cyrl-RS" dirty="0"/>
              <a:t>столови и столице</a:t>
            </a:r>
          </a:p>
          <a:p>
            <a:pPr>
              <a:buNone/>
            </a:pPr>
            <a:r>
              <a:rPr lang="sr-Cyrl-RS" dirty="0"/>
              <a:t>које иду</a:t>
            </a:r>
          </a:p>
          <a:p>
            <a:pPr>
              <a:buNone/>
            </a:pPr>
            <a:r>
              <a:rPr lang="sr-Cyrl-RS" dirty="0"/>
              <a:t>и које стоје</a:t>
            </a:r>
            <a:r>
              <a:rPr lang="sr-Cyrl-RS" dirty="0" smtClean="0"/>
              <a:t>.</a:t>
            </a:r>
            <a:endParaRPr lang="sr-Latn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610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38862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dirty="0"/>
              <a:t>Када код бензинске станице,</a:t>
            </a:r>
          </a:p>
          <a:p>
            <a:pPr>
              <a:buNone/>
            </a:pPr>
            <a:r>
              <a:rPr lang="sr-Cyrl-RS" dirty="0"/>
              <a:t>велике аутомобилске кафане,</a:t>
            </a:r>
          </a:p>
          <a:p>
            <a:pPr>
              <a:buNone/>
            </a:pPr>
            <a:r>
              <a:rPr lang="sr-Cyrl-RS" dirty="0"/>
              <a:t>десет аутомобила ставе</a:t>
            </a:r>
          </a:p>
          <a:p>
            <a:pPr>
              <a:buNone/>
            </a:pPr>
            <a:r>
              <a:rPr lang="sr-Cyrl-RS" dirty="0"/>
              <a:t>један другом иза леђа,</a:t>
            </a:r>
          </a:p>
          <a:p>
            <a:pPr>
              <a:buNone/>
            </a:pPr>
            <a:r>
              <a:rPr lang="sr-Cyrl-RS" dirty="0"/>
              <a:t>кад се десет аутомобила</a:t>
            </a:r>
          </a:p>
          <a:p>
            <a:pPr>
              <a:buNone/>
            </a:pPr>
            <a:r>
              <a:rPr lang="sr-Cyrl-RS" dirty="0"/>
              <a:t>поређа у једну штрафту,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114800" y="1219200"/>
            <a:ext cx="45720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dirty="0"/>
              <a:t>то личи на караван слонова</a:t>
            </a:r>
          </a:p>
          <a:p>
            <a:pPr>
              <a:buNone/>
            </a:pPr>
            <a:r>
              <a:rPr lang="sr-Cyrl-RS" dirty="0"/>
              <a:t>који сурлама пију</a:t>
            </a:r>
          </a:p>
          <a:p>
            <a:pPr>
              <a:buNone/>
            </a:pPr>
            <a:r>
              <a:rPr lang="sr-Cyrl-RS" dirty="0"/>
              <a:t>бензин, уље и нафту</a:t>
            </a:r>
            <a:r>
              <a:rPr lang="sr-Cyrl-RS" dirty="0" smtClean="0"/>
              <a:t>.</a:t>
            </a:r>
          </a:p>
          <a:p>
            <a:pPr>
              <a:buNone/>
            </a:pPr>
            <a:endParaRPr lang="sr-Cyrl-RS" dirty="0"/>
          </a:p>
          <a:p>
            <a:pPr>
              <a:buNone/>
            </a:pPr>
            <a:r>
              <a:rPr lang="sr-Cyrl-RS" dirty="0" smtClean="0"/>
              <a:t>Бензинске станице су пивнице</a:t>
            </a:r>
          </a:p>
          <a:p>
            <a:pPr>
              <a:buNone/>
            </a:pPr>
            <a:r>
              <a:rPr lang="sr-Cyrl-RS" dirty="0" smtClean="0"/>
              <a:t>За аутомобилски свет.</a:t>
            </a:r>
          </a:p>
          <a:p>
            <a:pPr>
              <a:buNone/>
            </a:pPr>
            <a:r>
              <a:rPr lang="sr-Cyrl-RS" dirty="0" smtClean="0"/>
              <a:t>Кад ожедне, сврате „мерцедес“ и „шевролет“.</a:t>
            </a:r>
          </a:p>
          <a:p>
            <a:pPr>
              <a:buNone/>
            </a:pPr>
            <a:r>
              <a:rPr lang="sr-Cyrl-RS" dirty="0" smtClean="0"/>
              <a:t>Ту се „фића“ тетура од пића.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7602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pPr algn="ctr"/>
            <a:r>
              <a:rPr lang="sr-Cyrl-RS" dirty="0"/>
              <a:t>Улице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4038600" cy="5334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sr-Cyrl-RS" dirty="0"/>
              <a:t>Сваке вечери улице многе</a:t>
            </a:r>
          </a:p>
          <a:p>
            <a:pPr>
              <a:buNone/>
            </a:pPr>
            <a:r>
              <a:rPr lang="sr-Cyrl-RS" dirty="0"/>
              <a:t>отпрате задњи трамвај до стана,</a:t>
            </a:r>
          </a:p>
          <a:p>
            <a:pPr>
              <a:buNone/>
            </a:pPr>
            <a:r>
              <a:rPr lang="sr-Cyrl-RS" dirty="0"/>
              <a:t>испруже своје уморне ноге,</a:t>
            </a:r>
          </a:p>
          <a:p>
            <a:pPr>
              <a:buNone/>
            </a:pPr>
            <a:r>
              <a:rPr lang="sr-Cyrl-RS" dirty="0"/>
              <a:t>дуге од једног до другог дана.</a:t>
            </a:r>
          </a:p>
          <a:p>
            <a:pPr>
              <a:buNone/>
            </a:pPr>
            <a:endParaRPr lang="sr-Cyrl-RS" dirty="0"/>
          </a:p>
          <a:p>
            <a:pPr>
              <a:buNone/>
            </a:pPr>
            <a:r>
              <a:rPr lang="sr-Cyrl-RS" dirty="0"/>
              <a:t>Умију улице тамно лице</a:t>
            </a:r>
          </a:p>
          <a:p>
            <a:pPr>
              <a:buNone/>
            </a:pPr>
            <a:r>
              <a:rPr lang="sr-Cyrl-RS" dirty="0"/>
              <a:t>за прелаз обоје своје стазе,</a:t>
            </a:r>
          </a:p>
          <a:p>
            <a:pPr>
              <a:buNone/>
            </a:pPr>
            <a:r>
              <a:rPr lang="sr-Cyrl-RS" dirty="0"/>
              <a:t>закрпе капут и ногавице</a:t>
            </a:r>
          </a:p>
          <a:p>
            <a:pPr>
              <a:buNone/>
            </a:pPr>
            <a:r>
              <a:rPr lang="sr-Cyrl-RS" dirty="0"/>
              <a:t>да сутра по њима људи газе.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191000" cy="5334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sr-Cyrl-RS" dirty="0"/>
              <a:t>Затворе капије и окна снена,</a:t>
            </a:r>
          </a:p>
          <a:p>
            <a:pPr>
              <a:buNone/>
            </a:pPr>
            <a:r>
              <a:rPr lang="sr-Cyrl-RS" dirty="0"/>
              <a:t>утуле беле светиљке своје</a:t>
            </a:r>
          </a:p>
          <a:p>
            <a:pPr>
              <a:buNone/>
            </a:pPr>
            <a:r>
              <a:rPr lang="sr-Cyrl-RS" dirty="0"/>
              <a:t>што као лептири без имена</a:t>
            </a:r>
          </a:p>
          <a:p>
            <a:pPr>
              <a:buNone/>
            </a:pPr>
            <a:r>
              <a:rPr lang="sr-Cyrl-RS" dirty="0"/>
              <a:t>челичним стубом прободени стоје.</a:t>
            </a:r>
          </a:p>
          <a:p>
            <a:pPr>
              <a:buNone/>
            </a:pPr>
            <a:endParaRPr lang="sr-Cyrl-RS" dirty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dirty="0" smtClean="0"/>
              <a:t>А </a:t>
            </a:r>
            <a:r>
              <a:rPr lang="sr-Cyrl-RS" dirty="0"/>
              <a:t>онда ћуте улице многе,</a:t>
            </a:r>
          </a:p>
          <a:p>
            <a:pPr>
              <a:buNone/>
            </a:pPr>
            <a:r>
              <a:rPr lang="sr-Cyrl-RS" dirty="0"/>
              <a:t>лежећи гледају звезде јасне,</a:t>
            </a:r>
          </a:p>
          <a:p>
            <a:pPr>
              <a:buNone/>
            </a:pPr>
            <a:r>
              <a:rPr lang="sr-Cyrl-RS" dirty="0"/>
              <a:t>само понеко </a:t>
            </a:r>
            <a:r>
              <a:rPr lang="sr-Cyrl-RS" dirty="0" smtClean="0"/>
              <a:t>шаптање </a:t>
            </a:r>
            <a:r>
              <a:rPr lang="sr-Cyrl-RS" dirty="0"/>
              <a:t>ноге</a:t>
            </a:r>
          </a:p>
          <a:p>
            <a:pPr>
              <a:buNone/>
            </a:pPr>
            <a:r>
              <a:rPr lang="sr-Cyrl-RS" dirty="0" smtClean="0"/>
              <a:t>подсети </a:t>
            </a:r>
            <a:r>
              <a:rPr lang="sr-Cyrl-RS" dirty="0"/>
              <a:t>улицу на госте касне.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5245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0978"/>
            <a:ext cx="5638800" cy="6434635"/>
          </a:xfrm>
          <a:prstGeom prst="rect">
            <a:avLst/>
          </a:prstGeom>
          <a:ln w="5715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61863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4286"/>
            <a:ext cx="5732233" cy="662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007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4144"/>
            <a:ext cx="4876800" cy="6690593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9" y="133173"/>
            <a:ext cx="3509963" cy="361908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73561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762000"/>
            <a:ext cx="8686800" cy="58674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r-Latn-RS" dirty="0"/>
              <a:t> </a:t>
            </a:r>
            <a:r>
              <a:rPr lang="sr-Latn-RS" dirty="0" smtClean="0"/>
              <a:t>  </a:t>
            </a:r>
            <a:r>
              <a:rPr lang="sr-Latn-RS" sz="3200" dirty="0" smtClean="0"/>
              <a:t>„</a:t>
            </a:r>
            <a:r>
              <a:rPr lang="sr-Cyrl-RS" sz="3200" dirty="0" smtClean="0"/>
              <a:t>Први ми је књигу донео отац. Он је био штампарски машинист и волео је књиге, нарочито оне које је сам штампао. </a:t>
            </a:r>
            <a:r>
              <a:rPr lang="sr-Latn-RS" sz="3200" dirty="0" smtClean="0"/>
              <a:t>(...) </a:t>
            </a:r>
            <a:r>
              <a:rPr lang="sr-Cyrl-RS" sz="3200" dirty="0" smtClean="0"/>
              <a:t>Често нам је свима читао наглас и то је било лепо. Тако сам се ја, са својим братом, уз фудбал, уз кликере, уз </a:t>
            </a:r>
            <a:r>
              <a:rPr lang="sr-Latn-RS" sz="3200" dirty="0" smtClean="0"/>
              <a:t>‘</a:t>
            </a:r>
            <a:r>
              <a:rPr lang="sr-Cyrl-RS" sz="3200" dirty="0" smtClean="0"/>
              <a:t>жмуре</a:t>
            </a:r>
            <a:r>
              <a:rPr lang="sr-Latn-RS" sz="3200" dirty="0" smtClean="0"/>
              <a:t>’</a:t>
            </a:r>
            <a:r>
              <a:rPr lang="sr-Cyrl-RS" sz="3200" dirty="0" smtClean="0"/>
              <a:t> и терање точка, највише играо књигом. Био сам или продавац новина, или књижар, или штампарски мајстор као мој</a:t>
            </a:r>
            <a:r>
              <a:rPr lang="sr-Latn-RS" sz="3200" dirty="0" smtClean="0"/>
              <a:t> </a:t>
            </a:r>
            <a:r>
              <a:rPr lang="sr-Cyrl-RS" sz="3200" dirty="0" smtClean="0"/>
              <a:t>тата, или уредник неког листа, док једног дана нисам почео да се играм писања...</a:t>
            </a:r>
            <a:endParaRPr lang="en-US" sz="32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715962"/>
          </a:xfrm>
        </p:spPr>
        <p:txBody>
          <a:bodyPr/>
          <a:lstStyle/>
          <a:p>
            <a:pPr algn="ctr"/>
            <a:r>
              <a:rPr lang="sr-Cyrl-RS" dirty="0"/>
              <a:t>Кад падају кише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3886200" cy="5181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sr-Cyrl-RS" dirty="0"/>
              <a:t>У нашем граду кад киша пада</a:t>
            </a:r>
          </a:p>
          <a:p>
            <a:pPr>
              <a:buNone/>
            </a:pPr>
            <a:r>
              <a:rPr lang="sr-Cyrl-RS" dirty="0"/>
              <a:t>и када мирно дремају баке,</a:t>
            </a:r>
          </a:p>
          <a:p>
            <a:pPr>
              <a:buNone/>
            </a:pPr>
            <a:r>
              <a:rPr lang="sr-Cyrl-RS" dirty="0"/>
              <a:t>појуре реке низ тротоаре,</a:t>
            </a:r>
          </a:p>
          <a:p>
            <a:pPr>
              <a:buNone/>
            </a:pPr>
            <a:r>
              <a:rPr lang="sr-Cyrl-RS" dirty="0"/>
              <a:t>зашуме реке уз ивичњаке.</a:t>
            </a:r>
          </a:p>
          <a:p>
            <a:pPr>
              <a:buNone/>
            </a:pPr>
            <a:endParaRPr lang="sr-Cyrl-RS" dirty="0"/>
          </a:p>
          <a:p>
            <a:pPr>
              <a:buNone/>
            </a:pPr>
            <a:r>
              <a:rPr lang="sr-Cyrl-RS" dirty="0"/>
              <a:t>С крова лију водопади</a:t>
            </a:r>
          </a:p>
          <a:p>
            <a:pPr>
              <a:buNone/>
            </a:pPr>
            <a:r>
              <a:rPr lang="sr-Cyrl-RS" dirty="0"/>
              <a:t>и воду носе улице стрме,</a:t>
            </a:r>
          </a:p>
          <a:p>
            <a:pPr>
              <a:buNone/>
            </a:pPr>
            <a:r>
              <a:rPr lang="sr-Cyrl-RS" dirty="0"/>
              <a:t>и мале тихе слапове гради</a:t>
            </a:r>
          </a:p>
          <a:p>
            <a:pPr>
              <a:buNone/>
            </a:pPr>
            <a:r>
              <a:rPr lang="sr-Cyrl-RS" dirty="0"/>
              <a:t>грбаво камење из калдрме.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70248" y="1295400"/>
            <a:ext cx="4492752" cy="5181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sr-Cyrl-RS" dirty="0"/>
              <a:t>Тада нестају странице лаке</a:t>
            </a:r>
          </a:p>
          <a:p>
            <a:pPr>
              <a:buNone/>
            </a:pPr>
            <a:r>
              <a:rPr lang="sr-Cyrl-RS" dirty="0"/>
              <a:t>новина старих. Односе воде:</a:t>
            </a:r>
          </a:p>
          <a:p>
            <a:pPr>
              <a:buNone/>
            </a:pPr>
            <a:r>
              <a:rPr lang="sr-Cyrl-RS" dirty="0"/>
              <a:t>тетине чланке, </a:t>
            </a:r>
            <a:r>
              <a:rPr lang="sr-Cyrl-RS" dirty="0" smtClean="0"/>
              <a:t>приче </a:t>
            </a:r>
            <a:r>
              <a:rPr lang="sr-Cyrl-RS" dirty="0"/>
              <a:t>за баке</a:t>
            </a:r>
          </a:p>
          <a:p>
            <a:pPr>
              <a:buNone/>
            </a:pPr>
            <a:r>
              <a:rPr lang="sr-Cyrl-RS" dirty="0"/>
              <a:t>и моје маме страницу моде.</a:t>
            </a:r>
          </a:p>
          <a:p>
            <a:pPr>
              <a:buNone/>
            </a:pPr>
            <a:endParaRPr lang="sr-Cyrl-RS" dirty="0"/>
          </a:p>
          <a:p>
            <a:pPr>
              <a:buNone/>
            </a:pPr>
            <a:r>
              <a:rPr lang="sr-Cyrl-RS" dirty="0"/>
              <a:t>Јер, од њих деца бродове праве,</a:t>
            </a:r>
          </a:p>
          <a:p>
            <a:pPr>
              <a:buNone/>
            </a:pPr>
            <a:r>
              <a:rPr lang="sr-Cyrl-RS" dirty="0"/>
              <a:t>шаљу, не чекајући да им се врате,</a:t>
            </a:r>
          </a:p>
          <a:p>
            <a:pPr>
              <a:buNone/>
            </a:pPr>
            <a:r>
              <a:rPr lang="sr-Cyrl-RS" dirty="0"/>
              <a:t>и зато воде мирно понесу</a:t>
            </a:r>
          </a:p>
          <a:p>
            <a:pPr>
              <a:buNone/>
            </a:pPr>
            <a:r>
              <a:rPr lang="sr-Cyrl-RS" dirty="0"/>
              <a:t>дечије лађе папирнате.</a:t>
            </a:r>
            <a:endParaRPr lang="en-US" dirty="0"/>
          </a:p>
          <a:p>
            <a:pPr marL="0" indent="0">
              <a:buNone/>
            </a:pPr>
            <a:endParaRPr lang="sr-Cyrl-RS" dirty="0" smtClean="0"/>
          </a:p>
        </p:txBody>
      </p:sp>
    </p:spTree>
    <p:extLst>
      <p:ext uri="{BB962C8B-B14F-4D97-AF65-F5344CB8AC3E}">
        <p14:creationId xmlns:p14="http://schemas.microsoft.com/office/powerpoint/2010/main" val="2737590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pPr algn="ctr"/>
            <a:r>
              <a:rPr lang="sr-Cyrl-RS" dirty="0"/>
              <a:t>Киша пада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4038600" cy="5105400"/>
          </a:xfrm>
        </p:spPr>
        <p:txBody>
          <a:bodyPr/>
          <a:lstStyle/>
          <a:p>
            <a:pPr>
              <a:buNone/>
            </a:pPr>
            <a:r>
              <a:rPr lang="sr-Cyrl-RS" dirty="0"/>
              <a:t>Облак у гуњу.</a:t>
            </a:r>
          </a:p>
          <a:p>
            <a:pPr>
              <a:buNone/>
            </a:pPr>
            <a:r>
              <a:rPr lang="sr-Cyrl-RS" dirty="0"/>
              <a:t>Облак што личи на дуњу.</a:t>
            </a:r>
          </a:p>
          <a:p>
            <a:pPr>
              <a:buNone/>
            </a:pPr>
            <a:r>
              <a:rPr lang="sr-Cyrl-RS" dirty="0"/>
              <a:t>Облак као брада.</a:t>
            </a:r>
          </a:p>
          <a:p>
            <a:pPr>
              <a:buNone/>
            </a:pPr>
            <a:r>
              <a:rPr lang="sr-Cyrl-RS" dirty="0"/>
              <a:t>И још таквих двеста</a:t>
            </a:r>
          </a:p>
          <a:p>
            <a:pPr>
              <a:buNone/>
            </a:pPr>
            <a:r>
              <a:rPr lang="sr-Cyrl-RS" dirty="0"/>
              <a:t>висе изнад града.</a:t>
            </a:r>
          </a:p>
          <a:p>
            <a:pPr>
              <a:buNone/>
            </a:pPr>
            <a:endParaRPr lang="sr-Cyrl-RS" dirty="0"/>
          </a:p>
          <a:p>
            <a:pPr>
              <a:buNone/>
            </a:pPr>
            <a:r>
              <a:rPr lang="sr-Cyrl-RS" dirty="0"/>
              <a:t>За облаке небо</a:t>
            </a:r>
          </a:p>
          <a:p>
            <a:pPr>
              <a:buNone/>
            </a:pPr>
            <a:r>
              <a:rPr lang="sr-Cyrl-RS" dirty="0"/>
              <a:t>нема више места,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3657600" cy="5029200"/>
          </a:xfrm>
        </p:spPr>
        <p:txBody>
          <a:bodyPr/>
          <a:lstStyle/>
          <a:p>
            <a:pPr>
              <a:buNone/>
            </a:pPr>
            <a:r>
              <a:rPr lang="sr-Cyrl-RS" dirty="0"/>
              <a:t>па је свађа честа</a:t>
            </a:r>
          </a:p>
          <a:p>
            <a:pPr>
              <a:buNone/>
            </a:pPr>
            <a:r>
              <a:rPr lang="sr-Cyrl-RS" dirty="0"/>
              <a:t>и облаци плачу.</a:t>
            </a:r>
          </a:p>
          <a:p>
            <a:pPr>
              <a:buNone/>
            </a:pPr>
            <a:endParaRPr lang="sr-Cyrl-RS" dirty="0"/>
          </a:p>
          <a:p>
            <a:pPr>
              <a:buNone/>
            </a:pPr>
            <a:r>
              <a:rPr lang="sr-Cyrl-RS" dirty="0"/>
              <a:t>А људи из града</a:t>
            </a:r>
          </a:p>
          <a:p>
            <a:pPr>
              <a:buNone/>
            </a:pPr>
            <a:r>
              <a:rPr lang="sr-Cyrl-RS" dirty="0"/>
              <a:t>кажу – </a:t>
            </a:r>
          </a:p>
          <a:p>
            <a:pPr>
              <a:buNone/>
            </a:pPr>
            <a:r>
              <a:rPr lang="sr-Cyrl-RS" dirty="0"/>
              <a:t>Киша пада!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347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57175"/>
            <a:ext cx="6096000" cy="646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045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47869"/>
            <a:ext cx="4191000" cy="668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6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pPr algn="ctr"/>
            <a:r>
              <a:rPr lang="sr-Cyrl-RS" dirty="0" smtClean="0"/>
              <a:t>Школе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657600" cy="5257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sr-Cyrl-RS" dirty="0"/>
              <a:t>Школе су велике мирне овце</a:t>
            </a:r>
          </a:p>
          <a:p>
            <a:pPr>
              <a:buNone/>
            </a:pPr>
            <a:r>
              <a:rPr lang="sr-Cyrl-RS" dirty="0"/>
              <a:t>које окаче велико звонце</a:t>
            </a:r>
          </a:p>
          <a:p>
            <a:pPr>
              <a:buNone/>
            </a:pPr>
            <a:r>
              <a:rPr lang="sr-Cyrl-RS" dirty="0"/>
              <a:t>па звоне, звоне и децу гоне</a:t>
            </a:r>
          </a:p>
          <a:p>
            <a:pPr>
              <a:buNone/>
            </a:pPr>
            <a:r>
              <a:rPr lang="sr-Cyrl-RS" dirty="0"/>
              <a:t>у жуте мале авионе.</a:t>
            </a:r>
          </a:p>
          <a:p>
            <a:pPr>
              <a:buNone/>
            </a:pPr>
            <a:endParaRPr lang="sr-Cyrl-RS" dirty="0"/>
          </a:p>
          <a:p>
            <a:pPr>
              <a:buNone/>
            </a:pPr>
            <a:r>
              <a:rPr lang="sr-Cyrl-RS" dirty="0"/>
              <a:t>Школе су велике и добре маме,</a:t>
            </a:r>
          </a:p>
          <a:p>
            <a:pPr>
              <a:buNone/>
            </a:pPr>
            <a:r>
              <a:rPr lang="sr-Cyrl-RS" dirty="0"/>
              <a:t>стотину деце негују саме,</a:t>
            </a:r>
          </a:p>
          <a:p>
            <a:pPr>
              <a:buNone/>
            </a:pPr>
            <a:r>
              <a:rPr lang="sr-Cyrl-RS" dirty="0"/>
              <a:t>напамет знају сву своју децу,</a:t>
            </a:r>
          </a:p>
          <a:p>
            <a:pPr>
              <a:buNone/>
            </a:pPr>
            <a:r>
              <a:rPr lang="sr-Cyrl-RS" dirty="0"/>
              <a:t>и бајке причају о </a:t>
            </a:r>
            <a:r>
              <a:rPr lang="sr-Cyrl-RS" dirty="0" smtClean="0"/>
              <a:t>Месецу</a:t>
            </a:r>
            <a:r>
              <a:rPr lang="sr-Cyrl-RS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219200"/>
            <a:ext cx="4267200" cy="5257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sr-Cyrl-RS" dirty="0"/>
              <a:t>Школе су велики чудни дворци</a:t>
            </a:r>
          </a:p>
          <a:p>
            <a:pPr>
              <a:buNone/>
            </a:pPr>
            <a:r>
              <a:rPr lang="sr-Cyrl-RS" dirty="0"/>
              <a:t>Које освоје храбри основци</a:t>
            </a:r>
          </a:p>
          <a:p>
            <a:pPr>
              <a:buNone/>
            </a:pPr>
            <a:r>
              <a:rPr lang="sr-Cyrl-RS" dirty="0"/>
              <a:t>Сваког септембра пушчаном паљбом</a:t>
            </a:r>
          </a:p>
          <a:p>
            <a:pPr>
              <a:buNone/>
            </a:pPr>
            <a:r>
              <a:rPr lang="sr-Cyrl-RS" dirty="0"/>
              <a:t>И оловкама – дугачком сабљом.</a:t>
            </a:r>
          </a:p>
          <a:p>
            <a:pPr>
              <a:buNone/>
            </a:pPr>
            <a:endParaRPr lang="sr-Cyrl-RS" dirty="0"/>
          </a:p>
          <a:p>
            <a:pPr>
              <a:buNone/>
            </a:pPr>
            <a:r>
              <a:rPr lang="sr-Cyrl-RS" dirty="0"/>
              <a:t>Сваког септембра</a:t>
            </a:r>
          </a:p>
          <a:p>
            <a:pPr>
              <a:buNone/>
            </a:pPr>
            <a:r>
              <a:rPr lang="sr-Cyrl-RS" dirty="0"/>
              <a:t>кад јесен ступи</a:t>
            </a:r>
          </a:p>
          <a:p>
            <a:pPr>
              <a:buNone/>
            </a:pPr>
            <a:r>
              <a:rPr lang="sr-Cyrl-RS" dirty="0"/>
              <a:t>по два су борца</a:t>
            </a:r>
          </a:p>
          <a:p>
            <a:pPr>
              <a:buNone/>
            </a:pPr>
            <a:r>
              <a:rPr lang="sr-Cyrl-RS" dirty="0"/>
              <a:t>у школској клупи.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7626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pPr algn="ctr"/>
            <a:r>
              <a:rPr lang="sr-Cyrl-RS" dirty="0" smtClean="0"/>
              <a:t>Учитељу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3810000" cy="5410200"/>
          </a:xfrm>
        </p:spPr>
        <p:txBody>
          <a:bodyPr/>
          <a:lstStyle/>
          <a:p>
            <a:pPr>
              <a:buNone/>
            </a:pPr>
            <a:r>
              <a:rPr lang="sr-Cyrl-RS" dirty="0"/>
              <a:t>О, учитељу,</a:t>
            </a:r>
          </a:p>
          <a:p>
            <a:pPr>
              <a:buNone/>
            </a:pPr>
            <a:r>
              <a:rPr lang="sr-Cyrl-RS" dirty="0"/>
              <a:t>врати ми кликере.</a:t>
            </a:r>
          </a:p>
          <a:p>
            <a:pPr>
              <a:buNone/>
            </a:pPr>
            <a:endParaRPr lang="sr-Cyrl-RS" dirty="0"/>
          </a:p>
          <a:p>
            <a:pPr>
              <a:buNone/>
            </a:pPr>
            <a:r>
              <a:rPr lang="sr-Cyrl-RS" dirty="0"/>
              <a:t>Три каменца</a:t>
            </a:r>
          </a:p>
          <a:p>
            <a:pPr>
              <a:buNone/>
            </a:pPr>
            <a:r>
              <a:rPr lang="sr-Cyrl-RS" dirty="0"/>
              <a:t>од камена</a:t>
            </a:r>
          </a:p>
          <a:p>
            <a:pPr>
              <a:buNone/>
            </a:pPr>
            <a:r>
              <a:rPr lang="sr-Cyrl-RS" dirty="0"/>
              <a:t>из пламена</a:t>
            </a:r>
          </a:p>
          <a:p>
            <a:pPr>
              <a:buNone/>
            </a:pPr>
            <a:r>
              <a:rPr lang="sr-Cyrl-RS" dirty="0"/>
              <a:t>лавине,</a:t>
            </a:r>
          </a:p>
          <a:p>
            <a:pPr>
              <a:buNone/>
            </a:pPr>
            <a:r>
              <a:rPr lang="sr-Cyrl-RS" dirty="0"/>
              <a:t> с рамена мермер-планине,</a:t>
            </a:r>
          </a:p>
          <a:p>
            <a:pPr>
              <a:buNone/>
            </a:pPr>
            <a:r>
              <a:rPr lang="sr-Cyrl-RS" dirty="0"/>
              <a:t>тридесет дана глачана</a:t>
            </a:r>
          </a:p>
          <a:p>
            <a:pPr>
              <a:buNone/>
            </a:pPr>
            <a:r>
              <a:rPr lang="sr-Cyrl-RS" dirty="0"/>
              <a:t>од три мајстора Брачана;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70248" y="1143000"/>
            <a:ext cx="3657600" cy="5410200"/>
          </a:xfrm>
        </p:spPr>
        <p:txBody>
          <a:bodyPr/>
          <a:lstStyle/>
          <a:p>
            <a:pPr>
              <a:buNone/>
            </a:pPr>
            <a:r>
              <a:rPr lang="sr-Cyrl-RS" dirty="0"/>
              <a:t>и три стакленца</a:t>
            </a:r>
          </a:p>
          <a:p>
            <a:pPr>
              <a:buNone/>
            </a:pPr>
            <a:r>
              <a:rPr lang="sr-Cyrl-RS" dirty="0"/>
              <a:t>обла,</a:t>
            </a:r>
          </a:p>
          <a:p>
            <a:pPr>
              <a:buNone/>
            </a:pPr>
            <a:r>
              <a:rPr lang="sr-Cyrl-RS" dirty="0"/>
              <a:t>к’о три коленца</a:t>
            </a:r>
          </a:p>
          <a:p>
            <a:pPr>
              <a:buNone/>
            </a:pPr>
            <a:r>
              <a:rPr lang="sr-Cyrl-RS" dirty="0"/>
              <a:t>на прсту,</a:t>
            </a:r>
          </a:p>
          <a:p>
            <a:pPr>
              <a:buNone/>
            </a:pPr>
            <a:r>
              <a:rPr lang="sr-Cyrl-RS" dirty="0"/>
              <a:t>к’о три бисерна зрна,</a:t>
            </a:r>
          </a:p>
          <a:p>
            <a:pPr>
              <a:buNone/>
            </a:pPr>
            <a:r>
              <a:rPr lang="sr-Cyrl-RS" dirty="0"/>
              <a:t>к’о очи срна;</a:t>
            </a:r>
          </a:p>
          <a:p>
            <a:pPr>
              <a:buNone/>
            </a:pPr>
            <a:r>
              <a:rPr lang="sr-Cyrl-RS" dirty="0"/>
              <a:t>и три сива оловца,</a:t>
            </a:r>
          </a:p>
          <a:p>
            <a:pPr>
              <a:buNone/>
            </a:pPr>
            <a:r>
              <a:rPr lang="sr-Cyrl-RS" dirty="0"/>
              <a:t>из џепа твога основца,</a:t>
            </a:r>
          </a:p>
          <a:p>
            <a:pPr>
              <a:buNone/>
            </a:pPr>
            <a:r>
              <a:rPr lang="sr-Cyrl-RS" dirty="0"/>
              <a:t>од три мајстора ливена,</a:t>
            </a:r>
          </a:p>
          <a:p>
            <a:pPr>
              <a:buNone/>
            </a:pPr>
            <a:r>
              <a:rPr lang="sr-Cyrl-RS" dirty="0"/>
              <a:t>у води сребрној мивена.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6989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95400" y="609600"/>
            <a:ext cx="7638288" cy="62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dirty="0" smtClean="0"/>
              <a:t>Кад три каменца скакућу,</a:t>
            </a:r>
          </a:p>
          <a:p>
            <a:pPr>
              <a:buNone/>
            </a:pPr>
            <a:r>
              <a:rPr lang="sr-Cyrl-RS" dirty="0" smtClean="0"/>
              <a:t>кад три стакленца шапућу,</a:t>
            </a:r>
          </a:p>
          <a:p>
            <a:pPr>
              <a:buNone/>
            </a:pPr>
            <a:r>
              <a:rPr lang="sr-Cyrl-RS" dirty="0" smtClean="0"/>
              <a:t>кад три оловца зазвоне,</a:t>
            </a:r>
          </a:p>
          <a:p>
            <a:pPr>
              <a:buNone/>
            </a:pPr>
            <a:r>
              <a:rPr lang="sr-Cyrl-RS" dirty="0" smtClean="0"/>
              <a:t>све на свету потоне.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dirty="0" smtClean="0"/>
              <a:t>О, учитељу,</a:t>
            </a:r>
          </a:p>
          <a:p>
            <a:pPr>
              <a:buNone/>
            </a:pPr>
            <a:r>
              <a:rPr lang="sr-Cyrl-RS" dirty="0" smtClean="0"/>
              <a:t>врати ми кликере.</a:t>
            </a:r>
          </a:p>
          <a:p>
            <a:pPr>
              <a:buNone/>
            </a:pPr>
            <a:r>
              <a:rPr lang="sr-Cyrl-RS" dirty="0" smtClean="0"/>
              <a:t>У свакоме</a:t>
            </a:r>
          </a:p>
          <a:p>
            <a:pPr>
              <a:buNone/>
            </a:pPr>
            <a:r>
              <a:rPr lang="sr-Cyrl-RS" dirty="0" smtClean="0"/>
              <a:t>по један дечак живи</a:t>
            </a:r>
          </a:p>
          <a:p>
            <a:pPr>
              <a:buNone/>
            </a:pPr>
            <a:r>
              <a:rPr lang="sr-Cyrl-RS" dirty="0" smtClean="0"/>
              <a:t>и нису они криви</a:t>
            </a:r>
          </a:p>
          <a:p>
            <a:pPr>
              <a:buNone/>
            </a:pPr>
            <a:r>
              <a:rPr lang="sr-Cyrl-RS" dirty="0" smtClean="0"/>
              <a:t>што данас не знам.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pPr algn="ctr"/>
            <a:r>
              <a:rPr lang="sr-Cyrl-RS" dirty="0" smtClean="0"/>
              <a:t>Друг другу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5483352"/>
          </a:xfrm>
        </p:spPr>
        <p:txBody>
          <a:bodyPr/>
          <a:lstStyle/>
          <a:p>
            <a:pPr>
              <a:buNone/>
            </a:pPr>
            <a:r>
              <a:rPr lang="sr-Cyrl-RS" dirty="0" smtClean="0"/>
              <a:t>Ко има друга, има све –</a:t>
            </a:r>
          </a:p>
          <a:p>
            <a:pPr>
              <a:buNone/>
            </a:pPr>
            <a:r>
              <a:rPr lang="sr-Cyrl-RS" dirty="0" smtClean="0"/>
              <a:t>и пријатеља, и помоћ у свакој прилици,</a:t>
            </a:r>
          </a:p>
          <a:p>
            <a:pPr>
              <a:buNone/>
            </a:pPr>
            <a:r>
              <a:rPr lang="sr-Cyrl-RS" dirty="0" smtClean="0"/>
              <a:t>и адресу за писма, и гитару за песму,</a:t>
            </a:r>
          </a:p>
          <a:p>
            <a:pPr>
              <a:buNone/>
            </a:pPr>
            <a:r>
              <a:rPr lang="sr-Cyrl-RS" dirty="0" smtClean="0"/>
              <a:t>и још десет прстију када је мало својих десет,</a:t>
            </a:r>
          </a:p>
          <a:p>
            <a:pPr>
              <a:buNone/>
            </a:pPr>
            <a:r>
              <a:rPr lang="sr-Cyrl-RS" dirty="0" smtClean="0"/>
              <a:t>и уво за тајну, и уво за жељу,</a:t>
            </a:r>
          </a:p>
          <a:p>
            <a:pPr>
              <a:buNone/>
            </a:pPr>
            <a:r>
              <a:rPr lang="sr-Cyrl-RS" dirty="0" smtClean="0"/>
              <a:t>и још једне очи, и још једну памет.</a:t>
            </a:r>
          </a:p>
          <a:p>
            <a:pPr>
              <a:buNone/>
            </a:pPr>
            <a:endParaRPr lang="sr-Cyrl-RS" dirty="0"/>
          </a:p>
          <a:p>
            <a:pPr>
              <a:buNone/>
            </a:pPr>
            <a:r>
              <a:rPr lang="sr-Cyrl-RS" dirty="0"/>
              <a:t>Другарство није птица</a:t>
            </a:r>
          </a:p>
          <a:p>
            <a:pPr>
              <a:buFontTx/>
              <a:buChar char="-"/>
            </a:pPr>
            <a:r>
              <a:rPr lang="sr-Cyrl-RS" dirty="0"/>
              <a:t>птица одлети.</a:t>
            </a:r>
          </a:p>
          <a:p>
            <a:pPr>
              <a:buNone/>
            </a:pPr>
            <a:r>
              <a:rPr lang="sr-Cyrl-RS" dirty="0"/>
              <a:t>другарство није зец</a:t>
            </a:r>
          </a:p>
          <a:p>
            <a:pPr>
              <a:buFontTx/>
              <a:buChar char="-"/>
            </a:pPr>
            <a:r>
              <a:rPr lang="sr-Cyrl-RS" dirty="0"/>
              <a:t>зец је плашљив.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34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9808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dirty="0" smtClean="0"/>
              <a:t>Другарство није пахуљица</a:t>
            </a:r>
          </a:p>
          <a:p>
            <a:pPr>
              <a:buFontTx/>
              <a:buChar char="-"/>
            </a:pPr>
            <a:r>
              <a:rPr lang="sr-Cyrl-RS" dirty="0" smtClean="0"/>
              <a:t>пахуљица је лепа, али се истопи.</a:t>
            </a:r>
          </a:p>
          <a:p>
            <a:pPr>
              <a:buNone/>
            </a:pPr>
            <a:r>
              <a:rPr lang="sr-Cyrl-RS" dirty="0" smtClean="0"/>
              <a:t>Другарство није злато</a:t>
            </a:r>
          </a:p>
          <a:p>
            <a:pPr>
              <a:buFontTx/>
              <a:buChar char="-"/>
            </a:pPr>
            <a:r>
              <a:rPr lang="sr-Cyrl-RS" dirty="0" smtClean="0"/>
              <a:t>злато се купује.</a:t>
            </a:r>
          </a:p>
          <a:p>
            <a:pPr>
              <a:buNone/>
            </a:pPr>
            <a:r>
              <a:rPr lang="sr-Cyrl-RS" dirty="0" smtClean="0"/>
              <a:t>Другарство није шапутање</a:t>
            </a:r>
          </a:p>
          <a:p>
            <a:pPr>
              <a:buFontTx/>
              <a:buChar char="-"/>
            </a:pPr>
            <a:r>
              <a:rPr lang="sr-Cyrl-RS" dirty="0" smtClean="0"/>
              <a:t>шапутање се претвара у </a:t>
            </a:r>
            <a:r>
              <a:rPr lang="sr-Cyrl-RS" dirty="0" smtClean="0"/>
              <a:t>јединицу</a:t>
            </a:r>
            <a:r>
              <a:rPr lang="sr-Cyrl-RS" dirty="0" smtClean="0"/>
              <a:t>.</a:t>
            </a:r>
          </a:p>
          <a:p>
            <a:pPr>
              <a:buFontTx/>
              <a:buChar char="-"/>
            </a:pPr>
            <a:endParaRPr lang="sr-Cyrl-RS" dirty="0"/>
          </a:p>
          <a:p>
            <a:pPr>
              <a:buNone/>
            </a:pPr>
            <a:r>
              <a:rPr lang="sr-Cyrl-RS" dirty="0"/>
              <a:t>Другарство је као храброст војничка,</a:t>
            </a:r>
          </a:p>
          <a:p>
            <a:pPr>
              <a:buNone/>
            </a:pPr>
            <a:r>
              <a:rPr lang="sr-Cyrl-RS" dirty="0"/>
              <a:t>као часна реч,</a:t>
            </a:r>
          </a:p>
          <a:p>
            <a:pPr>
              <a:buNone/>
            </a:pPr>
            <a:r>
              <a:rPr lang="sr-Cyrl-RS" dirty="0"/>
              <a:t>као стално сећање на друга.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35608" y="762000"/>
            <a:ext cx="7498080" cy="5486400"/>
          </a:xfrm>
        </p:spPr>
        <p:txBody>
          <a:bodyPr>
            <a:normAutofit/>
          </a:bodyPr>
          <a:lstStyle/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dirty="0" smtClean="0"/>
              <a:t>Друг </a:t>
            </a:r>
            <a:r>
              <a:rPr lang="sr-Cyrl-RS" smtClean="0"/>
              <a:t>је </a:t>
            </a:r>
            <a:r>
              <a:rPr lang="sr-Cyrl-RS" smtClean="0"/>
              <a:t>само </a:t>
            </a:r>
            <a:r>
              <a:rPr lang="sr-Cyrl-RS" dirty="0" smtClean="0"/>
              <a:t>другу друг!</a:t>
            </a:r>
          </a:p>
          <a:p>
            <a:pPr>
              <a:buNone/>
            </a:pPr>
            <a:r>
              <a:rPr lang="sr-Cyrl-RS" dirty="0" smtClean="0"/>
              <a:t>Дечак дечаку!</a:t>
            </a:r>
          </a:p>
          <a:p>
            <a:pPr>
              <a:buNone/>
            </a:pPr>
            <a:r>
              <a:rPr lang="sr-Cyrl-RS" dirty="0" smtClean="0"/>
              <a:t>Девојчица девојчици!</a:t>
            </a:r>
          </a:p>
          <a:p>
            <a:pPr>
              <a:buNone/>
            </a:pPr>
            <a:r>
              <a:rPr lang="sr-Cyrl-RS" dirty="0" smtClean="0"/>
              <a:t>Девојчица дечаку!</a:t>
            </a:r>
          </a:p>
          <a:p>
            <a:pPr>
              <a:buNone/>
            </a:pPr>
            <a:r>
              <a:rPr lang="sr-Cyrl-RS" dirty="0" smtClean="0"/>
              <a:t>Дечак девојчици!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dirty="0" smtClean="0"/>
              <a:t>Тражимо себи другове  -</a:t>
            </a:r>
          </a:p>
          <a:p>
            <a:pPr>
              <a:buNone/>
            </a:pPr>
            <a:r>
              <a:rPr lang="sr-Cyrl-RS" dirty="0" smtClean="0"/>
              <a:t>једног,</a:t>
            </a:r>
          </a:p>
          <a:p>
            <a:pPr>
              <a:buNone/>
            </a:pPr>
            <a:r>
              <a:rPr lang="sr-Cyrl-RS" dirty="0" smtClean="0"/>
              <a:t>десет,</a:t>
            </a:r>
          </a:p>
          <a:p>
            <a:pPr>
              <a:buNone/>
            </a:pPr>
            <a:r>
              <a:rPr lang="sr-Cyrl-RS" dirty="0" smtClean="0"/>
              <a:t>читав разред другова.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685800"/>
            <a:ext cx="749808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RS" sz="3600" dirty="0" smtClean="0"/>
              <a:t>  </a:t>
            </a:r>
            <a:r>
              <a:rPr lang="sr-Cyrl-RS" sz="3600" dirty="0" smtClean="0"/>
              <a:t>Ипак, не мислим да сам песник зато што сам се тако играо. Јер човек који песму носи у срцу, једноставно – мора и да је напише. То је нешто што би се увек десило. Чак и да се нисам тако играо књигом, јер то је као што срце у живог човека мора да куца. Тако некако.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RS" dirty="0" smtClean="0">
                <a:hlinkClick r:id="rId2" action="ppaction://hlinkfile"/>
              </a:rPr>
              <a:t>„Овај момак има стомак“ – емисија за децу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84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15962"/>
          </a:xfrm>
        </p:spPr>
        <p:txBody>
          <a:bodyPr/>
          <a:lstStyle/>
          <a:p>
            <a:pPr algn="ctr"/>
            <a:r>
              <a:rPr lang="sr-Cyrl-RS" dirty="0" smtClean="0"/>
              <a:t>Литература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467600" cy="5178552"/>
          </a:xfrm>
        </p:spPr>
        <p:txBody>
          <a:bodyPr/>
          <a:lstStyle/>
          <a:p>
            <a:r>
              <a:rPr lang="sr-Cyrl-RS" dirty="0" smtClean="0"/>
              <a:t>Н. Вуковић, </a:t>
            </a:r>
            <a:r>
              <a:rPr lang="sr-Cyrl-RS" i="1" dirty="0" smtClean="0"/>
              <a:t>Увод у књижевност за дјецу и омладину</a:t>
            </a:r>
            <a:r>
              <a:rPr lang="sr-Cyrl-RS" dirty="0" smtClean="0"/>
              <a:t>, Подгорица: Унирекс, 1996, стр. 131–135.</a:t>
            </a:r>
          </a:p>
          <a:p>
            <a:r>
              <a:rPr lang="sr-Cyrl-RS" dirty="0" smtClean="0"/>
              <a:t> М. Данојлић, </a:t>
            </a:r>
            <a:r>
              <a:rPr lang="sr-Cyrl-RS" i="1" dirty="0" smtClean="0"/>
              <a:t>Наивна песма</a:t>
            </a:r>
            <a:r>
              <a:rPr lang="sr-Cyrl-RS" dirty="0" smtClean="0"/>
              <a:t>, Београд: Завод за уџбенике и наставна средства, 2004, стр. 171–180.</a:t>
            </a:r>
          </a:p>
          <a:p>
            <a:r>
              <a:rPr lang="sr-Cyrl-RS" dirty="0" smtClean="0"/>
              <a:t> М. Милинковић, </a:t>
            </a:r>
            <a:r>
              <a:rPr lang="sr-Cyrl-RS" i="1" dirty="0" smtClean="0"/>
              <a:t>Историја српске књижевности за децу</a:t>
            </a:r>
            <a:r>
              <a:rPr lang="sr-Cyrl-RS" dirty="0" smtClean="0"/>
              <a:t>, Београд: </a:t>
            </a:r>
            <a:r>
              <a:rPr lang="sr-Latn-RS" dirty="0" smtClean="0"/>
              <a:t>Bookland</a:t>
            </a:r>
            <a:r>
              <a:rPr lang="sr-Cyrl-RS" dirty="0" smtClean="0"/>
              <a:t>, 2014, стр. 421–430. </a:t>
            </a:r>
          </a:p>
          <a:p>
            <a:r>
              <a:rPr lang="sr-Cyrl-RS" dirty="0"/>
              <a:t> </a:t>
            </a:r>
            <a:r>
              <a:rPr lang="sr-Cyrl-RS" dirty="0" smtClean="0"/>
              <a:t>Р. Животић, Овде станују песме, у: В. Марјановић, М. Ђуричковић, Књижевност за децу и младе у књижевној критици 2, Алексинац, 2007, стр. 125–130.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78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609600"/>
            <a:ext cx="7943088" cy="571500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sr-Latn-RS" sz="3600" dirty="0" smtClean="0"/>
              <a:t>  </a:t>
            </a:r>
            <a:r>
              <a:rPr lang="sr-Cyrl-RS" sz="3600" dirty="0" smtClean="0"/>
              <a:t>Чувао сам књиге које сам добијао. Тако сам успео да створим малу библиотеку књига за децу. Биле су то: песме Чика-Јове Змаја, Чика-Андре, приче Десанке Максимовић, ‘Робинсон Крусо’, ‘Винету’ и ‘Три мускетара’ Сакупљао сам и чувао</a:t>
            </a:r>
            <a:r>
              <a:rPr lang="sr-Latn-RS" sz="3600" dirty="0" smtClean="0"/>
              <a:t> </a:t>
            </a:r>
            <a:r>
              <a:rPr lang="sr-Cyrl-RS" sz="3600" dirty="0" smtClean="0"/>
              <a:t>’Политику за децу’, ’Мика-Миша’ и ‘Политикин забавник’. Тата ми је то коричио и правио књиге од тога.”</a:t>
            </a:r>
            <a:endParaRPr lang="en-US" sz="36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838200"/>
            <a:ext cx="8534400" cy="54102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r-Latn-RS" sz="3600" dirty="0"/>
              <a:t> </a:t>
            </a:r>
            <a:r>
              <a:rPr lang="sr-Latn-RS" sz="3600" dirty="0" smtClean="0"/>
              <a:t> „</a:t>
            </a:r>
            <a:r>
              <a:rPr lang="sr-Cyrl-RS" sz="3600" dirty="0" smtClean="0"/>
              <a:t>Књиге сам осећао као живе пријатеље и другове. Умеле су сатима да ми причају. Чинило ми се као да ме држе за руку и воде некуда по свету. Чинило ми се да јунаке из књига познајем као своје другове из улице и школе. Играјући се, често смо, моји другови и ја, живели као свет у књигама.”</a:t>
            </a:r>
            <a:endParaRPr lang="en-US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111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14400"/>
            <a:ext cx="8382000" cy="5562600"/>
          </a:xfrm>
        </p:spPr>
        <p:txBody>
          <a:bodyPr>
            <a:noAutofit/>
          </a:bodyPr>
          <a:lstStyle/>
          <a:p>
            <a:r>
              <a:rPr lang="sr-Cyrl-RS" sz="3600" dirty="0" smtClean="0"/>
              <a:t> </a:t>
            </a:r>
            <a:r>
              <a:rPr lang="sr-Cyrl-RS" sz="3600" dirty="0"/>
              <a:t>С</a:t>
            </a:r>
            <a:r>
              <a:rPr lang="sr-Cyrl-RS" sz="3600" dirty="0" smtClean="0"/>
              <a:t>ве што је написао – наменио је деци.</a:t>
            </a:r>
            <a:endParaRPr lang="sr-Latn-RS" sz="3600" dirty="0" smtClean="0"/>
          </a:p>
          <a:p>
            <a:r>
              <a:rPr lang="sr-Cyrl-RS" sz="3600" dirty="0" smtClean="0"/>
              <a:t> Деца и свет детињства – главна поетска преокупација</a:t>
            </a:r>
          </a:p>
          <a:p>
            <a:r>
              <a:rPr lang="sr-Cyrl-RS" sz="3600" dirty="0" smtClean="0"/>
              <a:t> Интимност и саживљеност са дечјим светом</a:t>
            </a:r>
          </a:p>
          <a:p>
            <a:r>
              <a:rPr lang="sr-Cyrl-RS" sz="3600" dirty="0" smtClean="0"/>
              <a:t> Разумевање и проницање у психу детета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5542</TotalTime>
  <Words>2649</Words>
  <Application>Microsoft Office PowerPoint</Application>
  <PresentationFormat>On-screen Show (4:3)</PresentationFormat>
  <Paragraphs>406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5" baseType="lpstr">
      <vt:lpstr>Century Schoolbook</vt:lpstr>
      <vt:lpstr>Wingdings</vt:lpstr>
      <vt:lpstr>Wingdings 2</vt:lpstr>
      <vt:lpstr>Oriel</vt:lpstr>
      <vt:lpstr>Поезија за децу Драгана Лукића</vt:lpstr>
      <vt:lpstr>Драган Лукић (1928–2006)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Успаванка </vt:lpstr>
      <vt:lpstr>Дечја песма</vt:lpstr>
      <vt:lpstr>PowerPoint Presentation</vt:lpstr>
      <vt:lpstr>PowerPoint Presentation</vt:lpstr>
      <vt:lpstr>PowerPoint Presentation</vt:lpstr>
      <vt:lpstr>PowerPoint Presentation</vt:lpstr>
      <vt:lpstr>Јунак</vt:lpstr>
      <vt:lpstr>PowerPoint Presentation</vt:lpstr>
      <vt:lpstr>PowerPoint Presentation</vt:lpstr>
      <vt:lpstr>Радознала песма</vt:lpstr>
      <vt:lpstr>Ко се боји мрака још</vt:lpstr>
      <vt:lpstr>Имењаци</vt:lpstr>
      <vt:lpstr>Пардон </vt:lpstr>
      <vt:lpstr>PowerPoint Presentation</vt:lpstr>
      <vt:lpstr>PowerPoint Presentation</vt:lpstr>
      <vt:lpstr>PowerPoint Presentation</vt:lpstr>
      <vt:lpstr>PowerPoint Presentation</vt:lpstr>
      <vt:lpstr>Шта је отац?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Гостионице за аутомобиле</vt:lpstr>
      <vt:lpstr>PowerPoint Presentation</vt:lpstr>
      <vt:lpstr>Улице</vt:lpstr>
      <vt:lpstr>PowerPoint Presentation</vt:lpstr>
      <vt:lpstr>PowerPoint Presentation</vt:lpstr>
      <vt:lpstr>PowerPoint Presentation</vt:lpstr>
      <vt:lpstr>Кад падају кише</vt:lpstr>
      <vt:lpstr>Киша пада</vt:lpstr>
      <vt:lpstr>PowerPoint Presentation</vt:lpstr>
      <vt:lpstr>PowerPoint Presentation</vt:lpstr>
      <vt:lpstr>Школе</vt:lpstr>
      <vt:lpstr>Учитељу</vt:lpstr>
      <vt:lpstr>PowerPoint Presentation</vt:lpstr>
      <vt:lpstr>Друг другу</vt:lpstr>
      <vt:lpstr>PowerPoint Presentation</vt:lpstr>
      <vt:lpstr>PowerPoint Presentation</vt:lpstr>
      <vt:lpstr>PowerPoint Presentation</vt:lpstr>
      <vt:lpstr>Литература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Поезија за децу Драгана Лукића</dc:title>
  <dc:creator>Nina</dc:creator>
  <cp:lastModifiedBy>Windows User</cp:lastModifiedBy>
  <cp:revision>147</cp:revision>
  <dcterms:created xsi:type="dcterms:W3CDTF">2006-08-16T00:00:00Z</dcterms:created>
  <dcterms:modified xsi:type="dcterms:W3CDTF">2019-03-12T08:05:13Z</dcterms:modified>
</cp:coreProperties>
</file>