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60E01-7FB6-4904-9803-A81541CD64DD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Latn-CS"/>
        </a:p>
      </dgm:t>
    </dgm:pt>
    <dgm:pt modelId="{08773967-A0C6-4645-AC77-75D80DD00D5B}">
      <dgm:prSet phldrT="[Text]"/>
      <dgm:spPr/>
      <dgm:t>
        <a:bodyPr/>
        <a:lstStyle/>
        <a:p>
          <a:r>
            <a:rPr lang="sr-Cyrl-CS" dirty="0" smtClean="0"/>
            <a:t>Курикулум (планирање васпитно-образовног процеса)</a:t>
          </a:r>
          <a:endParaRPr lang="sr-Latn-CS" dirty="0"/>
        </a:p>
      </dgm:t>
    </dgm:pt>
    <dgm:pt modelId="{9650A0DE-B210-4A51-91E5-FE050BE00F82}" type="parTrans" cxnId="{63683391-284D-475F-B740-639D313DC0CF}">
      <dgm:prSet/>
      <dgm:spPr/>
      <dgm:t>
        <a:bodyPr/>
        <a:lstStyle/>
        <a:p>
          <a:endParaRPr lang="sr-Latn-CS"/>
        </a:p>
      </dgm:t>
    </dgm:pt>
    <dgm:pt modelId="{85761433-F043-4DBE-8679-6E6C24F1DF4C}" type="sibTrans" cxnId="{63683391-284D-475F-B740-639D313DC0CF}">
      <dgm:prSet/>
      <dgm:spPr/>
      <dgm:t>
        <a:bodyPr/>
        <a:lstStyle/>
        <a:p>
          <a:endParaRPr lang="sr-Latn-CS"/>
        </a:p>
      </dgm:t>
    </dgm:pt>
    <dgm:pt modelId="{F9831E30-41C7-4F91-99AC-6C5F2AA8F9B5}">
      <dgm:prSet phldrT="[Text]"/>
      <dgm:spPr/>
      <dgm:t>
        <a:bodyPr/>
        <a:lstStyle/>
        <a:p>
          <a:r>
            <a:rPr lang="sr-Cyrl-CS" dirty="0" smtClean="0"/>
            <a:t>Настава  (реализација васпитно образовног процеса)</a:t>
          </a:r>
          <a:endParaRPr lang="sr-Latn-CS" dirty="0"/>
        </a:p>
      </dgm:t>
    </dgm:pt>
    <dgm:pt modelId="{9B85AFF4-2761-43DD-9276-B1A53A44B086}" type="parTrans" cxnId="{64991BCB-C697-4E6E-8999-A401C389E916}">
      <dgm:prSet/>
      <dgm:spPr/>
      <dgm:t>
        <a:bodyPr/>
        <a:lstStyle/>
        <a:p>
          <a:endParaRPr lang="sr-Latn-CS"/>
        </a:p>
      </dgm:t>
    </dgm:pt>
    <dgm:pt modelId="{725EE8E8-889B-4935-A6F9-C9AD0256203F}" type="sibTrans" cxnId="{64991BCB-C697-4E6E-8999-A401C389E916}">
      <dgm:prSet/>
      <dgm:spPr/>
      <dgm:t>
        <a:bodyPr/>
        <a:lstStyle/>
        <a:p>
          <a:endParaRPr lang="sr-Latn-CS"/>
        </a:p>
      </dgm:t>
    </dgm:pt>
    <dgm:pt modelId="{F390536B-3CF6-44CF-8F33-371E5A625A17}" type="pres">
      <dgm:prSet presAssocID="{50C60E01-7FB6-4904-9803-A81541CD64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B1B38-B449-43FE-8496-C267B8C4F097}" type="pres">
      <dgm:prSet presAssocID="{08773967-A0C6-4645-AC77-75D80DD00D5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B8E16-BA94-40A3-9C61-D1BD7C9DC84D}" type="pres">
      <dgm:prSet presAssocID="{F9831E30-41C7-4F91-99AC-6C5F2AA8F9B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08D85B2-7A4B-4CB7-9C14-234F7502156D}" type="presOf" srcId="{F9831E30-41C7-4F91-99AC-6C5F2AA8F9B5}" destId="{DD8B8E16-BA94-40A3-9C61-D1BD7C9DC84D}" srcOrd="0" destOrd="0" presId="urn:microsoft.com/office/officeart/2005/8/layout/arrow5"/>
    <dgm:cxn modelId="{64991BCB-C697-4E6E-8999-A401C389E916}" srcId="{50C60E01-7FB6-4904-9803-A81541CD64DD}" destId="{F9831E30-41C7-4F91-99AC-6C5F2AA8F9B5}" srcOrd="1" destOrd="0" parTransId="{9B85AFF4-2761-43DD-9276-B1A53A44B086}" sibTransId="{725EE8E8-889B-4935-A6F9-C9AD0256203F}"/>
    <dgm:cxn modelId="{63683391-284D-475F-B740-639D313DC0CF}" srcId="{50C60E01-7FB6-4904-9803-A81541CD64DD}" destId="{08773967-A0C6-4645-AC77-75D80DD00D5B}" srcOrd="0" destOrd="0" parTransId="{9650A0DE-B210-4A51-91E5-FE050BE00F82}" sibTransId="{85761433-F043-4DBE-8679-6E6C24F1DF4C}"/>
    <dgm:cxn modelId="{814AD72C-5467-466A-BF86-446C7465FDAE}" type="presOf" srcId="{08773967-A0C6-4645-AC77-75D80DD00D5B}" destId="{C1FB1B38-B449-43FE-8496-C267B8C4F097}" srcOrd="0" destOrd="0" presId="urn:microsoft.com/office/officeart/2005/8/layout/arrow5"/>
    <dgm:cxn modelId="{4DF112C9-F740-4078-BAF4-D8A708FA0424}" type="presOf" srcId="{50C60E01-7FB6-4904-9803-A81541CD64DD}" destId="{F390536B-3CF6-44CF-8F33-371E5A625A17}" srcOrd="0" destOrd="0" presId="urn:microsoft.com/office/officeart/2005/8/layout/arrow5"/>
    <dgm:cxn modelId="{39CF3FEA-EE6B-4FAF-A3D2-D5900A7F0481}" type="presParOf" srcId="{F390536B-3CF6-44CF-8F33-371E5A625A17}" destId="{C1FB1B38-B449-43FE-8496-C267B8C4F097}" srcOrd="0" destOrd="0" presId="urn:microsoft.com/office/officeart/2005/8/layout/arrow5"/>
    <dgm:cxn modelId="{32295E5D-24AA-479D-9FC3-3169088BC607}" type="presParOf" srcId="{F390536B-3CF6-44CF-8F33-371E5A625A17}" destId="{DD8B8E16-BA94-40A3-9C61-D1BD7C9DC84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BE2F40-8A19-4A2E-A627-78FCBD24AE37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r-Latn-CS"/>
        </a:p>
      </dgm:t>
    </dgm:pt>
    <dgm:pt modelId="{B08511B3-99DA-439E-9B82-870778A556F1}">
      <dgm:prSet phldrT="[Text]"/>
      <dgm:spPr/>
      <dgm:t>
        <a:bodyPr/>
        <a:lstStyle/>
        <a:p>
          <a:r>
            <a:rPr lang="sr-Cyrl-CS" dirty="0" smtClean="0"/>
            <a:t>Курикулум </a:t>
          </a:r>
          <a:endParaRPr lang="sr-Latn-CS" dirty="0"/>
        </a:p>
      </dgm:t>
    </dgm:pt>
    <dgm:pt modelId="{1B9C774E-3C60-4715-819E-0660C1AAF054}" type="parTrans" cxnId="{6C37BF97-61F7-405A-9045-4735F64E65DD}">
      <dgm:prSet/>
      <dgm:spPr/>
      <dgm:t>
        <a:bodyPr/>
        <a:lstStyle/>
        <a:p>
          <a:endParaRPr lang="sr-Latn-CS"/>
        </a:p>
      </dgm:t>
    </dgm:pt>
    <dgm:pt modelId="{A313A9F9-8768-4D35-899F-A69007F0B7F5}" type="sibTrans" cxnId="{6C37BF97-61F7-405A-9045-4735F64E65DD}">
      <dgm:prSet/>
      <dgm:spPr/>
      <dgm:t>
        <a:bodyPr/>
        <a:lstStyle/>
        <a:p>
          <a:endParaRPr lang="sr-Latn-CS"/>
        </a:p>
      </dgm:t>
    </dgm:pt>
    <dgm:pt modelId="{56AD9743-0F9C-4368-99EF-59D118D80CFB}">
      <dgm:prSet phldrT="[Text]"/>
      <dgm:spPr/>
      <dgm:t>
        <a:bodyPr/>
        <a:lstStyle/>
        <a:p>
          <a:r>
            <a:rPr lang="sr-Cyrl-CS" dirty="0" smtClean="0"/>
            <a:t>Настава </a:t>
          </a:r>
          <a:endParaRPr lang="sr-Latn-CS" dirty="0"/>
        </a:p>
      </dgm:t>
    </dgm:pt>
    <dgm:pt modelId="{CD89273E-8B7E-45C0-ABF2-EFCA6D5AD0AF}" type="parTrans" cxnId="{B77EF609-B93E-46CD-AA0B-D571B1922C88}">
      <dgm:prSet/>
      <dgm:spPr/>
      <dgm:t>
        <a:bodyPr/>
        <a:lstStyle/>
        <a:p>
          <a:endParaRPr lang="sr-Latn-CS"/>
        </a:p>
      </dgm:t>
    </dgm:pt>
    <dgm:pt modelId="{452144B5-B953-4C40-8FFB-524D68B74039}" type="sibTrans" cxnId="{B77EF609-B93E-46CD-AA0B-D571B1922C88}">
      <dgm:prSet/>
      <dgm:spPr/>
      <dgm:t>
        <a:bodyPr/>
        <a:lstStyle/>
        <a:p>
          <a:endParaRPr lang="sr-Latn-CS"/>
        </a:p>
      </dgm:t>
    </dgm:pt>
    <dgm:pt modelId="{07BD20FF-365D-48F4-A347-BE6CF95C02A1}" type="pres">
      <dgm:prSet presAssocID="{19BE2F40-8A19-4A2E-A627-78FCBD24AE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62B37B-6863-419E-B97A-36B551D1F8B9}" type="pres">
      <dgm:prSet presAssocID="{B08511B3-99DA-439E-9B82-870778A556F1}" presName="Name5" presStyleLbl="vennNode1" presStyleIdx="0" presStyleCnt="2" custScaleX="100211" custScaleY="100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BC736-8121-4F19-A4CF-2194F2C665C0}" type="pres">
      <dgm:prSet presAssocID="{A313A9F9-8768-4D35-899F-A69007F0B7F5}" presName="space" presStyleCnt="0"/>
      <dgm:spPr/>
    </dgm:pt>
    <dgm:pt modelId="{FBC2B56C-5893-413C-A711-DDB165598D40}" type="pres">
      <dgm:prSet presAssocID="{56AD9743-0F9C-4368-99EF-59D118D80CFB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7EF609-B93E-46CD-AA0B-D571B1922C88}" srcId="{19BE2F40-8A19-4A2E-A627-78FCBD24AE37}" destId="{56AD9743-0F9C-4368-99EF-59D118D80CFB}" srcOrd="1" destOrd="0" parTransId="{CD89273E-8B7E-45C0-ABF2-EFCA6D5AD0AF}" sibTransId="{452144B5-B953-4C40-8FFB-524D68B74039}"/>
    <dgm:cxn modelId="{D61C53FA-89C5-4DB9-AC91-BA135BFF1C29}" type="presOf" srcId="{B08511B3-99DA-439E-9B82-870778A556F1}" destId="{E462B37B-6863-419E-B97A-36B551D1F8B9}" srcOrd="0" destOrd="0" presId="urn:microsoft.com/office/officeart/2005/8/layout/venn3"/>
    <dgm:cxn modelId="{99D7565D-7EE0-41FD-B1AA-6A700462C614}" type="presOf" srcId="{56AD9743-0F9C-4368-99EF-59D118D80CFB}" destId="{FBC2B56C-5893-413C-A711-DDB165598D40}" srcOrd="0" destOrd="0" presId="urn:microsoft.com/office/officeart/2005/8/layout/venn3"/>
    <dgm:cxn modelId="{6C37BF97-61F7-405A-9045-4735F64E65DD}" srcId="{19BE2F40-8A19-4A2E-A627-78FCBD24AE37}" destId="{B08511B3-99DA-439E-9B82-870778A556F1}" srcOrd="0" destOrd="0" parTransId="{1B9C774E-3C60-4715-819E-0660C1AAF054}" sibTransId="{A313A9F9-8768-4D35-899F-A69007F0B7F5}"/>
    <dgm:cxn modelId="{CF2C64F9-3764-4F0C-87E8-03088CAA7935}" type="presOf" srcId="{19BE2F40-8A19-4A2E-A627-78FCBD24AE37}" destId="{07BD20FF-365D-48F4-A347-BE6CF95C02A1}" srcOrd="0" destOrd="0" presId="urn:microsoft.com/office/officeart/2005/8/layout/venn3"/>
    <dgm:cxn modelId="{EB837773-A5A6-44D1-A65B-33E8CD4AC336}" type="presParOf" srcId="{07BD20FF-365D-48F4-A347-BE6CF95C02A1}" destId="{E462B37B-6863-419E-B97A-36B551D1F8B9}" srcOrd="0" destOrd="0" presId="urn:microsoft.com/office/officeart/2005/8/layout/venn3"/>
    <dgm:cxn modelId="{71A89C3D-A4E6-4B86-B2F1-97B6FAEDD703}" type="presParOf" srcId="{07BD20FF-365D-48F4-A347-BE6CF95C02A1}" destId="{785BC736-8121-4F19-A4CF-2194F2C665C0}" srcOrd="1" destOrd="0" presId="urn:microsoft.com/office/officeart/2005/8/layout/venn3"/>
    <dgm:cxn modelId="{2A761C77-EF5A-4D5F-9BA0-0C9CD8D062FD}" type="presParOf" srcId="{07BD20FF-365D-48F4-A347-BE6CF95C02A1}" destId="{FBC2B56C-5893-413C-A711-DDB165598D40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59C527-2032-407D-ABE8-B8AB293A32FD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#9" csCatId="colorful" phldr="1"/>
      <dgm:spPr/>
    </dgm:pt>
    <dgm:pt modelId="{C00B2612-973E-4F53-80F2-BA1A6B5C6011}">
      <dgm:prSet phldrT="[Text]"/>
      <dgm:spPr/>
      <dgm:t>
        <a:bodyPr/>
        <a:lstStyle/>
        <a:p>
          <a:r>
            <a:rPr lang="sr-Cyrl-CS" dirty="0" smtClean="0"/>
            <a:t>А Курикулум</a:t>
          </a:r>
        </a:p>
        <a:p>
          <a:r>
            <a:rPr lang="sr-Cyrl-CS" dirty="0" smtClean="0"/>
            <a:t>Б Настава</a:t>
          </a:r>
          <a:endParaRPr lang="sr-Latn-CS" dirty="0"/>
        </a:p>
      </dgm:t>
    </dgm:pt>
    <dgm:pt modelId="{69F5AA5B-AC3D-4BE6-8895-6D1ABBC48DB6}" type="parTrans" cxnId="{3FDC6E2D-D5DD-4D3D-80A2-2AA22153EF35}">
      <dgm:prSet/>
      <dgm:spPr/>
      <dgm:t>
        <a:bodyPr/>
        <a:lstStyle/>
        <a:p>
          <a:endParaRPr lang="sr-Latn-CS"/>
        </a:p>
      </dgm:t>
    </dgm:pt>
    <dgm:pt modelId="{507179C4-7A95-47B0-A1BE-2E82E28E19CB}" type="sibTrans" cxnId="{3FDC6E2D-D5DD-4D3D-80A2-2AA22153EF35}">
      <dgm:prSet/>
      <dgm:spPr/>
      <dgm:t>
        <a:bodyPr/>
        <a:lstStyle/>
        <a:p>
          <a:endParaRPr lang="sr-Latn-CS"/>
        </a:p>
      </dgm:t>
    </dgm:pt>
    <dgm:pt modelId="{2EB15C95-1BAC-419F-B00C-8DDCCE9F7F89}">
      <dgm:prSet phldrT="[Text]"/>
      <dgm:spPr/>
      <dgm:t>
        <a:bodyPr/>
        <a:lstStyle/>
        <a:p>
          <a:r>
            <a:rPr lang="sr-Cyrl-CS" dirty="0" smtClean="0"/>
            <a:t>А Настава</a:t>
          </a:r>
        </a:p>
        <a:p>
          <a:r>
            <a:rPr lang="sr-Cyrl-CS" dirty="0" smtClean="0"/>
            <a:t>Б Курикулум</a:t>
          </a:r>
          <a:endParaRPr lang="sr-Latn-CS" dirty="0"/>
        </a:p>
      </dgm:t>
    </dgm:pt>
    <dgm:pt modelId="{F8DB3E5A-FB46-4962-9E42-8A8F13580805}" type="parTrans" cxnId="{966B35BA-A03F-46C3-8948-8B5D1C0266BA}">
      <dgm:prSet/>
      <dgm:spPr/>
      <dgm:t>
        <a:bodyPr/>
        <a:lstStyle/>
        <a:p>
          <a:endParaRPr lang="sr-Latn-CS"/>
        </a:p>
      </dgm:t>
    </dgm:pt>
    <dgm:pt modelId="{E2363043-8F4F-4850-BD6F-93C08BD4D573}" type="sibTrans" cxnId="{966B35BA-A03F-46C3-8948-8B5D1C0266BA}">
      <dgm:prSet/>
      <dgm:spPr/>
      <dgm:t>
        <a:bodyPr/>
        <a:lstStyle/>
        <a:p>
          <a:endParaRPr lang="sr-Latn-CS"/>
        </a:p>
      </dgm:t>
    </dgm:pt>
    <dgm:pt modelId="{AB4E6D70-65F8-4E91-8750-2ED91E11AD1B}">
      <dgm:prSet phldrT="[Text]"/>
      <dgm:spPr/>
      <dgm:t>
        <a:bodyPr/>
        <a:lstStyle/>
        <a:p>
          <a:r>
            <a:rPr lang="sr-Cyrl-CS" dirty="0" smtClean="0"/>
            <a:t>А, Б Образовање </a:t>
          </a:r>
          <a:endParaRPr lang="sr-Latn-CS" dirty="0"/>
        </a:p>
      </dgm:t>
    </dgm:pt>
    <dgm:pt modelId="{43775BF7-4881-4F20-8B1B-9ABDAAB0C8CF}" type="parTrans" cxnId="{F586BF6C-D992-43E0-BA25-005FD0B85AE7}">
      <dgm:prSet/>
      <dgm:spPr/>
      <dgm:t>
        <a:bodyPr/>
        <a:lstStyle/>
        <a:p>
          <a:endParaRPr lang="sr-Latn-CS"/>
        </a:p>
      </dgm:t>
    </dgm:pt>
    <dgm:pt modelId="{B34CC6BC-AE7F-4E95-889A-62241558B031}" type="sibTrans" cxnId="{F586BF6C-D992-43E0-BA25-005FD0B85AE7}">
      <dgm:prSet/>
      <dgm:spPr/>
      <dgm:t>
        <a:bodyPr/>
        <a:lstStyle/>
        <a:p>
          <a:endParaRPr lang="sr-Latn-CS"/>
        </a:p>
      </dgm:t>
    </dgm:pt>
    <dgm:pt modelId="{D684408E-CF9B-4933-84B9-17DE8C5203FB}" type="pres">
      <dgm:prSet presAssocID="{7159C527-2032-407D-ABE8-B8AB293A32FD}" presName="composite" presStyleCnt="0">
        <dgm:presLayoutVars>
          <dgm:chMax val="5"/>
          <dgm:dir/>
          <dgm:resizeHandles val="exact"/>
        </dgm:presLayoutVars>
      </dgm:prSet>
      <dgm:spPr/>
    </dgm:pt>
    <dgm:pt modelId="{1DCEEDAB-C92A-4836-BEBC-52D089272CA9}" type="pres">
      <dgm:prSet presAssocID="{C00B2612-973E-4F53-80F2-BA1A6B5C6011}" presName="circle1" presStyleLbl="lnNode1" presStyleIdx="0" presStyleCnt="3"/>
      <dgm:spPr/>
      <dgm:t>
        <a:bodyPr/>
        <a:lstStyle/>
        <a:p>
          <a:endParaRPr lang="en-US"/>
        </a:p>
      </dgm:t>
    </dgm:pt>
    <dgm:pt modelId="{31008931-DE7B-4FFD-9417-E3E0DABA9ED5}" type="pres">
      <dgm:prSet presAssocID="{C00B2612-973E-4F53-80F2-BA1A6B5C6011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E8C78-CA0E-4B95-9E02-4143E94B4B39}" type="pres">
      <dgm:prSet presAssocID="{C00B2612-973E-4F53-80F2-BA1A6B5C6011}" presName="line1" presStyleLbl="callout" presStyleIdx="0" presStyleCnt="6"/>
      <dgm:spPr/>
    </dgm:pt>
    <dgm:pt modelId="{5ADEEC05-D537-420A-B4F7-63AD62D214B9}" type="pres">
      <dgm:prSet presAssocID="{C00B2612-973E-4F53-80F2-BA1A6B5C6011}" presName="d1" presStyleLbl="callout" presStyleIdx="1" presStyleCnt="6"/>
      <dgm:spPr/>
    </dgm:pt>
    <dgm:pt modelId="{DBE839B8-D6B1-4DD2-B033-2A7E25809B77}" type="pres">
      <dgm:prSet presAssocID="{2EB15C95-1BAC-419F-B00C-8DDCCE9F7F89}" presName="circle2" presStyleLbl="lnNode1" presStyleIdx="1" presStyleCnt="3"/>
      <dgm:spPr/>
      <dgm:t>
        <a:bodyPr/>
        <a:lstStyle/>
        <a:p>
          <a:endParaRPr lang="en-US"/>
        </a:p>
      </dgm:t>
    </dgm:pt>
    <dgm:pt modelId="{B546AC54-BC15-4339-ACDE-D2BBA57E061D}" type="pres">
      <dgm:prSet presAssocID="{2EB15C95-1BAC-419F-B00C-8DDCCE9F7F89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FF657-7A8E-43F8-B96D-4F999B81384B}" type="pres">
      <dgm:prSet presAssocID="{2EB15C95-1BAC-419F-B00C-8DDCCE9F7F89}" presName="line2" presStyleLbl="callout" presStyleIdx="2" presStyleCnt="6"/>
      <dgm:spPr/>
    </dgm:pt>
    <dgm:pt modelId="{FCF2ED0B-3F50-4809-87E9-ED8499AEB824}" type="pres">
      <dgm:prSet presAssocID="{2EB15C95-1BAC-419F-B00C-8DDCCE9F7F89}" presName="d2" presStyleLbl="callout" presStyleIdx="3" presStyleCnt="6"/>
      <dgm:spPr/>
    </dgm:pt>
    <dgm:pt modelId="{0DD65138-DDD7-44AE-87A5-1F78740D89DA}" type="pres">
      <dgm:prSet presAssocID="{AB4E6D70-65F8-4E91-8750-2ED91E11AD1B}" presName="circle3" presStyleLbl="lnNode1" presStyleIdx="2" presStyleCnt="3"/>
      <dgm:spPr/>
      <dgm:t>
        <a:bodyPr/>
        <a:lstStyle/>
        <a:p>
          <a:endParaRPr lang="en-US"/>
        </a:p>
      </dgm:t>
    </dgm:pt>
    <dgm:pt modelId="{27894186-82FB-4E12-84BE-2467794B32F9}" type="pres">
      <dgm:prSet presAssocID="{AB4E6D70-65F8-4E91-8750-2ED91E11AD1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7F5E7-7597-4513-9FEA-52B672E38CA7}" type="pres">
      <dgm:prSet presAssocID="{AB4E6D70-65F8-4E91-8750-2ED91E11AD1B}" presName="line3" presStyleLbl="callout" presStyleIdx="4" presStyleCnt="6"/>
      <dgm:spPr/>
    </dgm:pt>
    <dgm:pt modelId="{188FD365-8668-4915-8B11-7BA817C53A85}" type="pres">
      <dgm:prSet presAssocID="{AB4E6D70-65F8-4E91-8750-2ED91E11AD1B}" presName="d3" presStyleLbl="callout" presStyleIdx="5" presStyleCnt="6"/>
      <dgm:spPr/>
    </dgm:pt>
  </dgm:ptLst>
  <dgm:cxnLst>
    <dgm:cxn modelId="{D457A30E-34C9-4B7F-9452-67FEDE806894}" type="presOf" srcId="{C00B2612-973E-4F53-80F2-BA1A6B5C6011}" destId="{31008931-DE7B-4FFD-9417-E3E0DABA9ED5}" srcOrd="0" destOrd="0" presId="urn:microsoft.com/office/officeart/2005/8/layout/target1"/>
    <dgm:cxn modelId="{F586BF6C-D992-43E0-BA25-005FD0B85AE7}" srcId="{7159C527-2032-407D-ABE8-B8AB293A32FD}" destId="{AB4E6D70-65F8-4E91-8750-2ED91E11AD1B}" srcOrd="2" destOrd="0" parTransId="{43775BF7-4881-4F20-8B1B-9ABDAAB0C8CF}" sibTransId="{B34CC6BC-AE7F-4E95-889A-62241558B031}"/>
    <dgm:cxn modelId="{55F0720E-E188-4027-922A-F8B5749B68F5}" type="presOf" srcId="{2EB15C95-1BAC-419F-B00C-8DDCCE9F7F89}" destId="{B546AC54-BC15-4339-ACDE-D2BBA57E061D}" srcOrd="0" destOrd="0" presId="urn:microsoft.com/office/officeart/2005/8/layout/target1"/>
    <dgm:cxn modelId="{3FDC6E2D-D5DD-4D3D-80A2-2AA22153EF35}" srcId="{7159C527-2032-407D-ABE8-B8AB293A32FD}" destId="{C00B2612-973E-4F53-80F2-BA1A6B5C6011}" srcOrd="0" destOrd="0" parTransId="{69F5AA5B-AC3D-4BE6-8895-6D1ABBC48DB6}" sibTransId="{507179C4-7A95-47B0-A1BE-2E82E28E19CB}"/>
    <dgm:cxn modelId="{DB34717D-9F48-4AA9-A0E8-86F30FF0BA76}" type="presOf" srcId="{AB4E6D70-65F8-4E91-8750-2ED91E11AD1B}" destId="{27894186-82FB-4E12-84BE-2467794B32F9}" srcOrd="0" destOrd="0" presId="urn:microsoft.com/office/officeart/2005/8/layout/target1"/>
    <dgm:cxn modelId="{966B35BA-A03F-46C3-8948-8B5D1C0266BA}" srcId="{7159C527-2032-407D-ABE8-B8AB293A32FD}" destId="{2EB15C95-1BAC-419F-B00C-8DDCCE9F7F89}" srcOrd="1" destOrd="0" parTransId="{F8DB3E5A-FB46-4962-9E42-8A8F13580805}" sibTransId="{E2363043-8F4F-4850-BD6F-93C08BD4D573}"/>
    <dgm:cxn modelId="{4E880F96-4B37-4E26-8487-2F3F658C7A42}" type="presOf" srcId="{7159C527-2032-407D-ABE8-B8AB293A32FD}" destId="{D684408E-CF9B-4933-84B9-17DE8C5203FB}" srcOrd="0" destOrd="0" presId="urn:microsoft.com/office/officeart/2005/8/layout/target1"/>
    <dgm:cxn modelId="{D74AFA63-A00D-464E-A044-D9A9D83C1D26}" type="presParOf" srcId="{D684408E-CF9B-4933-84B9-17DE8C5203FB}" destId="{1DCEEDAB-C92A-4836-BEBC-52D089272CA9}" srcOrd="0" destOrd="0" presId="urn:microsoft.com/office/officeart/2005/8/layout/target1"/>
    <dgm:cxn modelId="{A14E8E1D-8B24-41B8-ABF8-E756B4F8E745}" type="presParOf" srcId="{D684408E-CF9B-4933-84B9-17DE8C5203FB}" destId="{31008931-DE7B-4FFD-9417-E3E0DABA9ED5}" srcOrd="1" destOrd="0" presId="urn:microsoft.com/office/officeart/2005/8/layout/target1"/>
    <dgm:cxn modelId="{F870B880-7AB8-4B1D-919E-B67C5EB45ACE}" type="presParOf" srcId="{D684408E-CF9B-4933-84B9-17DE8C5203FB}" destId="{9C0E8C78-CA0E-4B95-9E02-4143E94B4B39}" srcOrd="2" destOrd="0" presId="urn:microsoft.com/office/officeart/2005/8/layout/target1"/>
    <dgm:cxn modelId="{CC731766-A25C-4423-BCEA-D9588F6E9735}" type="presParOf" srcId="{D684408E-CF9B-4933-84B9-17DE8C5203FB}" destId="{5ADEEC05-D537-420A-B4F7-63AD62D214B9}" srcOrd="3" destOrd="0" presId="urn:microsoft.com/office/officeart/2005/8/layout/target1"/>
    <dgm:cxn modelId="{12E6F5C3-5DEB-4872-AFBD-7CCE7D9F5C97}" type="presParOf" srcId="{D684408E-CF9B-4933-84B9-17DE8C5203FB}" destId="{DBE839B8-D6B1-4DD2-B033-2A7E25809B77}" srcOrd="4" destOrd="0" presId="urn:microsoft.com/office/officeart/2005/8/layout/target1"/>
    <dgm:cxn modelId="{1CFB045A-533F-4D6B-8409-BF3193051DAA}" type="presParOf" srcId="{D684408E-CF9B-4933-84B9-17DE8C5203FB}" destId="{B546AC54-BC15-4339-ACDE-D2BBA57E061D}" srcOrd="5" destOrd="0" presId="urn:microsoft.com/office/officeart/2005/8/layout/target1"/>
    <dgm:cxn modelId="{4A14C5BF-A209-46EB-B2D3-0EE1A28A983D}" type="presParOf" srcId="{D684408E-CF9B-4933-84B9-17DE8C5203FB}" destId="{2FAFF657-7A8E-43F8-B96D-4F999B81384B}" srcOrd="6" destOrd="0" presId="urn:microsoft.com/office/officeart/2005/8/layout/target1"/>
    <dgm:cxn modelId="{38DA93DE-704C-4EC9-AB96-6D9F56D7C506}" type="presParOf" srcId="{D684408E-CF9B-4933-84B9-17DE8C5203FB}" destId="{FCF2ED0B-3F50-4809-87E9-ED8499AEB824}" srcOrd="7" destOrd="0" presId="urn:microsoft.com/office/officeart/2005/8/layout/target1"/>
    <dgm:cxn modelId="{4DCCDC4A-E3CE-4E06-B4BF-3A175090EDCF}" type="presParOf" srcId="{D684408E-CF9B-4933-84B9-17DE8C5203FB}" destId="{0DD65138-DDD7-44AE-87A5-1F78740D89DA}" srcOrd="8" destOrd="0" presId="urn:microsoft.com/office/officeart/2005/8/layout/target1"/>
    <dgm:cxn modelId="{C2F5C2E5-C63C-4A45-BBBC-DF051581BA71}" type="presParOf" srcId="{D684408E-CF9B-4933-84B9-17DE8C5203FB}" destId="{27894186-82FB-4E12-84BE-2467794B32F9}" srcOrd="9" destOrd="0" presId="urn:microsoft.com/office/officeart/2005/8/layout/target1"/>
    <dgm:cxn modelId="{EE66B5D9-B5B7-4A72-9C8C-BD7E48B20971}" type="presParOf" srcId="{D684408E-CF9B-4933-84B9-17DE8C5203FB}" destId="{EC07F5E7-7597-4513-9FEA-52B672E38CA7}" srcOrd="10" destOrd="0" presId="urn:microsoft.com/office/officeart/2005/8/layout/target1"/>
    <dgm:cxn modelId="{BBB6B7F3-5D93-4297-A78C-E631245BAA0E}" type="presParOf" srcId="{D684408E-CF9B-4933-84B9-17DE8C5203FB}" destId="{188FD365-8668-4915-8B11-7BA817C53A8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06639C-D511-41B6-8719-5B5030BE1084}" type="doc">
      <dgm:prSet loTypeId="urn:microsoft.com/office/officeart/2005/8/layout/cycle1" loCatId="cycle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sr-Latn-CS"/>
        </a:p>
      </dgm:t>
    </dgm:pt>
    <dgm:pt modelId="{571AB1DA-D93E-4D15-8BD1-C8A88E43FAE3}">
      <dgm:prSet phldrT="[Text]"/>
      <dgm:spPr/>
      <dgm:t>
        <a:bodyPr/>
        <a:lstStyle/>
        <a:p>
          <a:r>
            <a:rPr lang="sr-Cyrl-CS" dirty="0" smtClean="0"/>
            <a:t>Настава </a:t>
          </a:r>
          <a:endParaRPr lang="sr-Latn-CS" dirty="0"/>
        </a:p>
      </dgm:t>
    </dgm:pt>
    <dgm:pt modelId="{4B3AA706-DF89-41BA-B223-FE6555E0B258}" type="parTrans" cxnId="{CAD30E51-A5B4-4819-B9DE-B4F7BD0A7685}">
      <dgm:prSet/>
      <dgm:spPr/>
      <dgm:t>
        <a:bodyPr/>
        <a:lstStyle/>
        <a:p>
          <a:endParaRPr lang="sr-Latn-CS"/>
        </a:p>
      </dgm:t>
    </dgm:pt>
    <dgm:pt modelId="{9901FFB6-86B8-4AEF-B551-1ABA465E7CBC}" type="sibTrans" cxnId="{CAD30E51-A5B4-4819-B9DE-B4F7BD0A7685}">
      <dgm:prSet/>
      <dgm:spPr/>
      <dgm:t>
        <a:bodyPr/>
        <a:lstStyle/>
        <a:p>
          <a:endParaRPr lang="sr-Latn-CS"/>
        </a:p>
      </dgm:t>
    </dgm:pt>
    <dgm:pt modelId="{72AA964A-1809-40AF-B185-637FEF4BCD48}">
      <dgm:prSet phldrT="[Text]"/>
      <dgm:spPr/>
      <dgm:t>
        <a:bodyPr/>
        <a:lstStyle/>
        <a:p>
          <a:r>
            <a:rPr lang="sr-Cyrl-CS" dirty="0" smtClean="0"/>
            <a:t>Курикулум </a:t>
          </a:r>
          <a:endParaRPr lang="sr-Latn-CS" dirty="0"/>
        </a:p>
      </dgm:t>
    </dgm:pt>
    <dgm:pt modelId="{D53DFE31-CA97-47EB-9AE5-CE37898BF094}" type="parTrans" cxnId="{DCEE96AA-8644-4F42-82EF-1AF1DC9D772F}">
      <dgm:prSet/>
      <dgm:spPr/>
      <dgm:t>
        <a:bodyPr/>
        <a:lstStyle/>
        <a:p>
          <a:endParaRPr lang="sr-Latn-CS"/>
        </a:p>
      </dgm:t>
    </dgm:pt>
    <dgm:pt modelId="{C666DFAD-C26F-4580-AA4D-A1A62E2E7638}" type="sibTrans" cxnId="{DCEE96AA-8644-4F42-82EF-1AF1DC9D772F}">
      <dgm:prSet/>
      <dgm:spPr/>
      <dgm:t>
        <a:bodyPr/>
        <a:lstStyle/>
        <a:p>
          <a:endParaRPr lang="sr-Latn-CS"/>
        </a:p>
      </dgm:t>
    </dgm:pt>
    <dgm:pt modelId="{CBE88E73-FDE4-450B-9861-BECACEDC6478}" type="pres">
      <dgm:prSet presAssocID="{2E06639C-D511-41B6-8719-5B5030BE10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ED68B-EC18-40DC-883E-68B73B20A16F}" type="pres">
      <dgm:prSet presAssocID="{571AB1DA-D93E-4D15-8BD1-C8A88E43FAE3}" presName="dummy" presStyleCnt="0"/>
      <dgm:spPr/>
    </dgm:pt>
    <dgm:pt modelId="{DF05E3A5-1FC2-4244-BCE8-774D2CB2F06F}" type="pres">
      <dgm:prSet presAssocID="{571AB1DA-D93E-4D15-8BD1-C8A88E43FAE3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F36E615-0F98-498B-BC09-B395B0E479D9}" type="pres">
      <dgm:prSet presAssocID="{9901FFB6-86B8-4AEF-B551-1ABA465E7CBC}" presName="sibTrans" presStyleLbl="node1" presStyleIdx="0" presStyleCnt="2"/>
      <dgm:spPr/>
      <dgm:t>
        <a:bodyPr/>
        <a:lstStyle/>
        <a:p>
          <a:endParaRPr lang="en-US"/>
        </a:p>
      </dgm:t>
    </dgm:pt>
    <dgm:pt modelId="{0E22661D-2A67-4F12-92ED-1229231B4010}" type="pres">
      <dgm:prSet presAssocID="{72AA964A-1809-40AF-B185-637FEF4BCD48}" presName="dummy" presStyleCnt="0"/>
      <dgm:spPr/>
    </dgm:pt>
    <dgm:pt modelId="{A0E1D9D5-3F43-432C-9077-762B8DA90693}" type="pres">
      <dgm:prSet presAssocID="{72AA964A-1809-40AF-B185-637FEF4BCD48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5A459-6BCC-414D-89CA-441BC538179B}" type="pres">
      <dgm:prSet presAssocID="{C666DFAD-C26F-4580-AA4D-A1A62E2E7638}" presName="sibTrans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AE635639-B710-4CF2-98A4-C4D5E7D29C0A}" type="presOf" srcId="{C666DFAD-C26F-4580-AA4D-A1A62E2E7638}" destId="{2495A459-6BCC-414D-89CA-441BC538179B}" srcOrd="0" destOrd="0" presId="urn:microsoft.com/office/officeart/2005/8/layout/cycle1"/>
    <dgm:cxn modelId="{2C54164B-E2FE-4917-9F4B-EC4319652130}" type="presOf" srcId="{571AB1DA-D93E-4D15-8BD1-C8A88E43FAE3}" destId="{DF05E3A5-1FC2-4244-BCE8-774D2CB2F06F}" srcOrd="0" destOrd="0" presId="urn:microsoft.com/office/officeart/2005/8/layout/cycle1"/>
    <dgm:cxn modelId="{CAD30E51-A5B4-4819-B9DE-B4F7BD0A7685}" srcId="{2E06639C-D511-41B6-8719-5B5030BE1084}" destId="{571AB1DA-D93E-4D15-8BD1-C8A88E43FAE3}" srcOrd="0" destOrd="0" parTransId="{4B3AA706-DF89-41BA-B223-FE6555E0B258}" sibTransId="{9901FFB6-86B8-4AEF-B551-1ABA465E7CBC}"/>
    <dgm:cxn modelId="{62CAB540-925B-40C1-B739-C3185B50DBC7}" type="presOf" srcId="{9901FFB6-86B8-4AEF-B551-1ABA465E7CBC}" destId="{AF36E615-0F98-498B-BC09-B395B0E479D9}" srcOrd="0" destOrd="0" presId="urn:microsoft.com/office/officeart/2005/8/layout/cycle1"/>
    <dgm:cxn modelId="{0224BA2B-C070-4C86-8385-385DD19F9D33}" type="presOf" srcId="{72AA964A-1809-40AF-B185-637FEF4BCD48}" destId="{A0E1D9D5-3F43-432C-9077-762B8DA90693}" srcOrd="0" destOrd="0" presId="urn:microsoft.com/office/officeart/2005/8/layout/cycle1"/>
    <dgm:cxn modelId="{A9F0000B-BD8B-466F-BE2E-E3ED3221B81B}" type="presOf" srcId="{2E06639C-D511-41B6-8719-5B5030BE1084}" destId="{CBE88E73-FDE4-450B-9861-BECACEDC6478}" srcOrd="0" destOrd="0" presId="urn:microsoft.com/office/officeart/2005/8/layout/cycle1"/>
    <dgm:cxn modelId="{DCEE96AA-8644-4F42-82EF-1AF1DC9D772F}" srcId="{2E06639C-D511-41B6-8719-5B5030BE1084}" destId="{72AA964A-1809-40AF-B185-637FEF4BCD48}" srcOrd="1" destOrd="0" parTransId="{D53DFE31-CA97-47EB-9AE5-CE37898BF094}" sibTransId="{C666DFAD-C26F-4580-AA4D-A1A62E2E7638}"/>
    <dgm:cxn modelId="{49361646-D968-497A-896B-5746EFC33906}" type="presParOf" srcId="{CBE88E73-FDE4-450B-9861-BECACEDC6478}" destId="{7C2ED68B-EC18-40DC-883E-68B73B20A16F}" srcOrd="0" destOrd="0" presId="urn:microsoft.com/office/officeart/2005/8/layout/cycle1"/>
    <dgm:cxn modelId="{47A3F6F1-6558-4A64-A240-2BA6D50CA564}" type="presParOf" srcId="{CBE88E73-FDE4-450B-9861-BECACEDC6478}" destId="{DF05E3A5-1FC2-4244-BCE8-774D2CB2F06F}" srcOrd="1" destOrd="0" presId="urn:microsoft.com/office/officeart/2005/8/layout/cycle1"/>
    <dgm:cxn modelId="{3AD5F19B-B5EB-45AB-8672-1761EDF6E630}" type="presParOf" srcId="{CBE88E73-FDE4-450B-9861-BECACEDC6478}" destId="{AF36E615-0F98-498B-BC09-B395B0E479D9}" srcOrd="2" destOrd="0" presId="urn:microsoft.com/office/officeart/2005/8/layout/cycle1"/>
    <dgm:cxn modelId="{F4C3100A-3400-4FFD-9D2C-E620FBDE9005}" type="presParOf" srcId="{CBE88E73-FDE4-450B-9861-BECACEDC6478}" destId="{0E22661D-2A67-4F12-92ED-1229231B4010}" srcOrd="3" destOrd="0" presId="urn:microsoft.com/office/officeart/2005/8/layout/cycle1"/>
    <dgm:cxn modelId="{6543D098-5F81-43DF-9F81-37EC5D0625B6}" type="presParOf" srcId="{CBE88E73-FDE4-450B-9861-BECACEDC6478}" destId="{A0E1D9D5-3F43-432C-9077-762B8DA90693}" srcOrd="4" destOrd="0" presId="urn:microsoft.com/office/officeart/2005/8/layout/cycle1"/>
    <dgm:cxn modelId="{6C7FD526-3303-4E2D-9766-FB43F4847CD8}" type="presParOf" srcId="{CBE88E73-FDE4-450B-9861-BECACEDC6478}" destId="{2495A459-6BCC-414D-89CA-441BC538179B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F469FE-490B-436D-8775-78816503B0FC}" type="doc">
      <dgm:prSet loTypeId="urn:microsoft.com/office/officeart/2005/8/layout/process2" loCatId="process" qsTypeId="urn:microsoft.com/office/officeart/2005/8/quickstyle/simple1" qsCatId="simple" csTypeId="urn:microsoft.com/office/officeart/2005/8/colors/colorful1#11" csCatId="colorful" phldr="1"/>
      <dgm:spPr/>
    </dgm:pt>
    <dgm:pt modelId="{BB0946BD-182B-442A-B4E9-98518719261E}">
      <dgm:prSet phldrT="[Text]" custT="1"/>
      <dgm:spPr/>
      <dgm:t>
        <a:bodyPr/>
        <a:lstStyle/>
        <a:p>
          <a:r>
            <a:rPr lang="sr-Cyrl-CS" sz="2000" dirty="0" smtClean="0"/>
            <a:t>Курикулум и настава су повезани, али различити. Курикулум је у најширем смислу план поучавања и учења, а настава је сам акт учења и имплементација плана.</a:t>
          </a:r>
          <a:endParaRPr lang="sr-Latn-CS" sz="2000" dirty="0"/>
        </a:p>
      </dgm:t>
    </dgm:pt>
    <dgm:pt modelId="{E32B43CA-0C79-4392-B4BD-D25B71FBE5E5}" type="parTrans" cxnId="{1D2020F7-CFBB-475D-B203-63D5E3B9AF4C}">
      <dgm:prSet/>
      <dgm:spPr/>
      <dgm:t>
        <a:bodyPr/>
        <a:lstStyle/>
        <a:p>
          <a:endParaRPr lang="sr-Latn-CS"/>
        </a:p>
      </dgm:t>
    </dgm:pt>
    <dgm:pt modelId="{8748FB1B-A57C-4B2B-AC67-168550C5D2B8}" type="sibTrans" cxnId="{1D2020F7-CFBB-475D-B203-63D5E3B9AF4C}">
      <dgm:prSet/>
      <dgm:spPr/>
      <dgm:t>
        <a:bodyPr/>
        <a:lstStyle/>
        <a:p>
          <a:endParaRPr lang="sr-Latn-CS"/>
        </a:p>
      </dgm:t>
    </dgm:pt>
    <dgm:pt modelId="{38EDC9B7-A600-41F5-9485-9B43D461BEAB}">
      <dgm:prSet phldrT="[Text]" custT="1"/>
      <dgm:spPr/>
      <dgm:t>
        <a:bodyPr/>
        <a:lstStyle/>
        <a:p>
          <a:r>
            <a:rPr lang="sr-Cyrl-CS" sz="2000" dirty="0" smtClean="0"/>
            <a:t>Курикулум и настава се преклапају и међусобно су зависни</a:t>
          </a:r>
          <a:r>
            <a:rPr lang="sr-Cyrl-CS" sz="2000" dirty="0" smtClean="0"/>
            <a:t>. Курикулум је пројекција постигнућа и процеса учења, а настава је њихова трансформација у конкретне, и предвиђеним циљевима и исходима, активности учења и поучавања.</a:t>
          </a:r>
          <a:endParaRPr lang="sr-Latn-CS" sz="2000" dirty="0"/>
        </a:p>
      </dgm:t>
    </dgm:pt>
    <dgm:pt modelId="{3C6A49F8-6E0D-4867-A2E1-B20355061731}" type="parTrans" cxnId="{7957B061-7199-48C6-8410-4112078E95EE}">
      <dgm:prSet/>
      <dgm:spPr/>
      <dgm:t>
        <a:bodyPr/>
        <a:lstStyle/>
        <a:p>
          <a:endParaRPr lang="sr-Latn-CS"/>
        </a:p>
      </dgm:t>
    </dgm:pt>
    <dgm:pt modelId="{EABD86E7-7002-47A5-A718-8F1070338EF9}" type="sibTrans" cxnId="{7957B061-7199-48C6-8410-4112078E95EE}">
      <dgm:prSet/>
      <dgm:spPr/>
      <dgm:t>
        <a:bodyPr/>
        <a:lstStyle/>
        <a:p>
          <a:endParaRPr lang="sr-Latn-CS"/>
        </a:p>
      </dgm:t>
    </dgm:pt>
    <dgm:pt modelId="{04FA07C5-D3A7-4912-8C40-9CEBB2EB0CC1}">
      <dgm:prSet phldrT="[Text]" custT="1"/>
      <dgm:spPr/>
      <dgm:t>
        <a:bodyPr/>
        <a:lstStyle/>
        <a:p>
          <a:r>
            <a:rPr lang="sr-Cyrl-CS" sz="2000" dirty="0" smtClean="0"/>
            <a:t>Курикулум и настава се могу проучавати и анализирати као одвојени ентитети, али не могу функционисати међусобно изоловани</a:t>
          </a:r>
          <a:r>
            <a:rPr lang="sr-Cyrl-CS" sz="2000" dirty="0" smtClean="0"/>
            <a:t>. Курикулум је основа за организацију и реализацију наставе, али је настава кључ за даљи развој и унапређивање курикулума.</a:t>
          </a:r>
          <a:endParaRPr lang="sr-Latn-CS" sz="2000" dirty="0"/>
        </a:p>
      </dgm:t>
    </dgm:pt>
    <dgm:pt modelId="{265E5EF4-31FF-4F07-8888-948A289F3311}" type="parTrans" cxnId="{24E8B33C-53EB-4CDE-99B6-2C57B0A182F3}">
      <dgm:prSet/>
      <dgm:spPr/>
      <dgm:t>
        <a:bodyPr/>
        <a:lstStyle/>
        <a:p>
          <a:endParaRPr lang="sr-Latn-CS"/>
        </a:p>
      </dgm:t>
    </dgm:pt>
    <dgm:pt modelId="{E78E9251-2F12-4997-A84B-BCC491C63E91}" type="sibTrans" cxnId="{24E8B33C-53EB-4CDE-99B6-2C57B0A182F3}">
      <dgm:prSet/>
      <dgm:spPr/>
      <dgm:t>
        <a:bodyPr/>
        <a:lstStyle/>
        <a:p>
          <a:endParaRPr lang="sr-Latn-CS"/>
        </a:p>
      </dgm:t>
    </dgm:pt>
    <dgm:pt modelId="{BBA32EAF-91BE-4DCC-941D-09CA3DAD007D}" type="pres">
      <dgm:prSet presAssocID="{9CF469FE-490B-436D-8775-78816503B0FC}" presName="linearFlow" presStyleCnt="0">
        <dgm:presLayoutVars>
          <dgm:resizeHandles val="exact"/>
        </dgm:presLayoutVars>
      </dgm:prSet>
      <dgm:spPr/>
    </dgm:pt>
    <dgm:pt modelId="{99E7B61B-8DE2-4552-A369-DDDB0661B749}" type="pres">
      <dgm:prSet presAssocID="{BB0946BD-182B-442A-B4E9-98518719261E}" presName="node" presStyleLbl="node1" presStyleIdx="0" presStyleCnt="3" custScaleX="21045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AC911F4-99D9-4EA8-AC2B-D4FCB6D8C612}" type="pres">
      <dgm:prSet presAssocID="{8748FB1B-A57C-4B2B-AC67-168550C5D2B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6608446-BF5D-409B-AA6F-0D3F4182837D}" type="pres">
      <dgm:prSet presAssocID="{8748FB1B-A57C-4B2B-AC67-168550C5D2B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CA6EBED-1395-4F75-98CD-E636CB0BCB54}" type="pres">
      <dgm:prSet presAssocID="{38EDC9B7-A600-41F5-9485-9B43D461BEAB}" presName="node" presStyleLbl="node1" presStyleIdx="1" presStyleCnt="3" custScaleX="21045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597DFD-C7D4-42BE-8844-FF71E81D6DA3}" type="pres">
      <dgm:prSet presAssocID="{EABD86E7-7002-47A5-A718-8F1070338EF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CA94EAA-E9A8-4667-9CE9-2CCE652A3C1D}" type="pres">
      <dgm:prSet presAssocID="{EABD86E7-7002-47A5-A718-8F1070338EF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870287-9634-475C-B318-2B62724FA5F9}" type="pres">
      <dgm:prSet presAssocID="{04FA07C5-D3A7-4912-8C40-9CEBB2EB0CC1}" presName="node" presStyleLbl="node1" presStyleIdx="2" presStyleCnt="3" custScaleX="21045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8874092B-63B0-4669-B0A4-6FFC2B5A9871}" type="presOf" srcId="{8748FB1B-A57C-4B2B-AC67-168550C5D2B8}" destId="{8AC911F4-99D9-4EA8-AC2B-D4FCB6D8C612}" srcOrd="0" destOrd="0" presId="urn:microsoft.com/office/officeart/2005/8/layout/process2"/>
    <dgm:cxn modelId="{D6531762-FA9E-4010-B837-5D248410FD7C}" type="presOf" srcId="{BB0946BD-182B-442A-B4E9-98518719261E}" destId="{99E7B61B-8DE2-4552-A369-DDDB0661B749}" srcOrd="0" destOrd="0" presId="urn:microsoft.com/office/officeart/2005/8/layout/process2"/>
    <dgm:cxn modelId="{40E672AD-77CF-4103-832B-410653A73017}" type="presOf" srcId="{8748FB1B-A57C-4B2B-AC67-168550C5D2B8}" destId="{E6608446-BF5D-409B-AA6F-0D3F4182837D}" srcOrd="1" destOrd="0" presId="urn:microsoft.com/office/officeart/2005/8/layout/process2"/>
    <dgm:cxn modelId="{A8727C73-CF6B-49DB-8F99-04E0564B5066}" type="presOf" srcId="{04FA07C5-D3A7-4912-8C40-9CEBB2EB0CC1}" destId="{88870287-9634-475C-B318-2B62724FA5F9}" srcOrd="0" destOrd="0" presId="urn:microsoft.com/office/officeart/2005/8/layout/process2"/>
    <dgm:cxn modelId="{D2695062-9C0E-4B7D-BC49-A22427D644F1}" type="presOf" srcId="{9CF469FE-490B-436D-8775-78816503B0FC}" destId="{BBA32EAF-91BE-4DCC-941D-09CA3DAD007D}" srcOrd="0" destOrd="0" presId="urn:microsoft.com/office/officeart/2005/8/layout/process2"/>
    <dgm:cxn modelId="{41354526-C4A2-4684-9F23-315B1FC41402}" type="presOf" srcId="{EABD86E7-7002-47A5-A718-8F1070338EF9}" destId="{0CA94EAA-E9A8-4667-9CE9-2CCE652A3C1D}" srcOrd="1" destOrd="0" presId="urn:microsoft.com/office/officeart/2005/8/layout/process2"/>
    <dgm:cxn modelId="{7957B061-7199-48C6-8410-4112078E95EE}" srcId="{9CF469FE-490B-436D-8775-78816503B0FC}" destId="{38EDC9B7-A600-41F5-9485-9B43D461BEAB}" srcOrd="1" destOrd="0" parTransId="{3C6A49F8-6E0D-4867-A2E1-B20355061731}" sibTransId="{EABD86E7-7002-47A5-A718-8F1070338EF9}"/>
    <dgm:cxn modelId="{5D71FF14-630A-49FA-97A1-E78D862AE5E5}" type="presOf" srcId="{38EDC9B7-A600-41F5-9485-9B43D461BEAB}" destId="{2CA6EBED-1395-4F75-98CD-E636CB0BCB54}" srcOrd="0" destOrd="0" presId="urn:microsoft.com/office/officeart/2005/8/layout/process2"/>
    <dgm:cxn modelId="{1D2020F7-CFBB-475D-B203-63D5E3B9AF4C}" srcId="{9CF469FE-490B-436D-8775-78816503B0FC}" destId="{BB0946BD-182B-442A-B4E9-98518719261E}" srcOrd="0" destOrd="0" parTransId="{E32B43CA-0C79-4392-B4BD-D25B71FBE5E5}" sibTransId="{8748FB1B-A57C-4B2B-AC67-168550C5D2B8}"/>
    <dgm:cxn modelId="{88DBCBE4-5D9C-49AF-9C6C-1279587D6843}" type="presOf" srcId="{EABD86E7-7002-47A5-A718-8F1070338EF9}" destId="{EA597DFD-C7D4-42BE-8844-FF71E81D6DA3}" srcOrd="0" destOrd="0" presId="urn:microsoft.com/office/officeart/2005/8/layout/process2"/>
    <dgm:cxn modelId="{24E8B33C-53EB-4CDE-99B6-2C57B0A182F3}" srcId="{9CF469FE-490B-436D-8775-78816503B0FC}" destId="{04FA07C5-D3A7-4912-8C40-9CEBB2EB0CC1}" srcOrd="2" destOrd="0" parTransId="{265E5EF4-31FF-4F07-8888-948A289F3311}" sibTransId="{E78E9251-2F12-4997-A84B-BCC491C63E91}"/>
    <dgm:cxn modelId="{62C388C4-B324-42E3-AC1F-FC268BFBCD60}" type="presParOf" srcId="{BBA32EAF-91BE-4DCC-941D-09CA3DAD007D}" destId="{99E7B61B-8DE2-4552-A369-DDDB0661B749}" srcOrd="0" destOrd="0" presId="urn:microsoft.com/office/officeart/2005/8/layout/process2"/>
    <dgm:cxn modelId="{E449681C-987E-4C77-B586-E65C12030CE6}" type="presParOf" srcId="{BBA32EAF-91BE-4DCC-941D-09CA3DAD007D}" destId="{8AC911F4-99D9-4EA8-AC2B-D4FCB6D8C612}" srcOrd="1" destOrd="0" presId="urn:microsoft.com/office/officeart/2005/8/layout/process2"/>
    <dgm:cxn modelId="{162FB72D-D68D-48AC-A5A7-6579A9BCFCC6}" type="presParOf" srcId="{8AC911F4-99D9-4EA8-AC2B-D4FCB6D8C612}" destId="{E6608446-BF5D-409B-AA6F-0D3F4182837D}" srcOrd="0" destOrd="0" presId="urn:microsoft.com/office/officeart/2005/8/layout/process2"/>
    <dgm:cxn modelId="{696F174B-6605-40F0-AE88-442CBDDC4BD7}" type="presParOf" srcId="{BBA32EAF-91BE-4DCC-941D-09CA3DAD007D}" destId="{2CA6EBED-1395-4F75-98CD-E636CB0BCB54}" srcOrd="2" destOrd="0" presId="urn:microsoft.com/office/officeart/2005/8/layout/process2"/>
    <dgm:cxn modelId="{0D363D2D-8477-46D0-91CB-3EC450532977}" type="presParOf" srcId="{BBA32EAF-91BE-4DCC-941D-09CA3DAD007D}" destId="{EA597DFD-C7D4-42BE-8844-FF71E81D6DA3}" srcOrd="3" destOrd="0" presId="urn:microsoft.com/office/officeart/2005/8/layout/process2"/>
    <dgm:cxn modelId="{983989FA-1188-4457-84D3-AA2EB8110277}" type="presParOf" srcId="{EA597DFD-C7D4-42BE-8844-FF71E81D6DA3}" destId="{0CA94EAA-E9A8-4667-9CE9-2CCE652A3C1D}" srcOrd="0" destOrd="0" presId="urn:microsoft.com/office/officeart/2005/8/layout/process2"/>
    <dgm:cxn modelId="{8B7A2ADC-FC98-4E92-A400-340F44755AED}" type="presParOf" srcId="{BBA32EAF-91BE-4DCC-941D-09CA3DAD007D}" destId="{88870287-9634-475C-B318-2B62724FA5F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86BB75-AD38-4896-863B-7E7A2FA002E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56781C7-550B-4A30-917D-E59D689AAB76}">
      <dgm:prSet phldrT="[Text]" phldr="1"/>
      <dgm:spPr/>
      <dgm:t>
        <a:bodyPr/>
        <a:lstStyle/>
        <a:p>
          <a:endParaRPr lang="en-US"/>
        </a:p>
      </dgm:t>
    </dgm:pt>
    <dgm:pt modelId="{F43546A3-88CC-474F-B131-6F5D454BD523}" type="parTrans" cxnId="{25682471-A74E-4A59-9CBE-F69DC4D15D96}">
      <dgm:prSet/>
      <dgm:spPr/>
      <dgm:t>
        <a:bodyPr/>
        <a:lstStyle/>
        <a:p>
          <a:endParaRPr lang="en-US"/>
        </a:p>
      </dgm:t>
    </dgm:pt>
    <dgm:pt modelId="{A8219211-0D65-495B-9219-DCEED836C971}" type="sibTrans" cxnId="{25682471-A74E-4A59-9CBE-F69DC4D15D96}">
      <dgm:prSet/>
      <dgm:spPr/>
      <dgm:t>
        <a:bodyPr/>
        <a:lstStyle/>
        <a:p>
          <a:endParaRPr lang="en-US"/>
        </a:p>
      </dgm:t>
    </dgm:pt>
    <dgm:pt modelId="{2C038BF0-21AA-4D21-A650-F30F16E96BB5}">
      <dgm:prSet phldrT="[Text]" phldr="1"/>
      <dgm:spPr/>
      <dgm:t>
        <a:bodyPr/>
        <a:lstStyle/>
        <a:p>
          <a:endParaRPr lang="en-US"/>
        </a:p>
      </dgm:t>
    </dgm:pt>
    <dgm:pt modelId="{FB48702A-3C51-4A4F-A24B-49A1A76A10E8}" type="parTrans" cxnId="{D6887919-35E9-407B-9A50-29636A9901F8}">
      <dgm:prSet/>
      <dgm:spPr/>
      <dgm:t>
        <a:bodyPr/>
        <a:lstStyle/>
        <a:p>
          <a:endParaRPr lang="en-US"/>
        </a:p>
      </dgm:t>
    </dgm:pt>
    <dgm:pt modelId="{8BC75439-08E4-4CCB-83F2-C4ADBB463CB6}" type="sibTrans" cxnId="{D6887919-35E9-407B-9A50-29636A9901F8}">
      <dgm:prSet/>
      <dgm:spPr/>
      <dgm:t>
        <a:bodyPr/>
        <a:lstStyle/>
        <a:p>
          <a:endParaRPr lang="en-US"/>
        </a:p>
      </dgm:t>
    </dgm:pt>
    <dgm:pt modelId="{E77DC47B-6F78-4216-8368-C81DD348EBFD}" type="pres">
      <dgm:prSet presAssocID="{8F86BB75-AD38-4896-863B-7E7A2FA002ED}" presName="compositeShape" presStyleCnt="0">
        <dgm:presLayoutVars>
          <dgm:chMax val="7"/>
          <dgm:dir/>
          <dgm:resizeHandles val="exact"/>
        </dgm:presLayoutVars>
      </dgm:prSet>
      <dgm:spPr/>
    </dgm:pt>
    <dgm:pt modelId="{1BBB2DFB-5DFD-4A5A-8642-E87177B4D38D}" type="pres">
      <dgm:prSet presAssocID="{556781C7-550B-4A30-917D-E59D689AAB76}" presName="circ1" presStyleLbl="vennNode1" presStyleIdx="0" presStyleCnt="2" custScaleX="139253"/>
      <dgm:spPr/>
    </dgm:pt>
    <dgm:pt modelId="{96DBAD8C-9C31-4FC6-B72F-9CACD2CFD3AC}" type="pres">
      <dgm:prSet presAssocID="{556781C7-550B-4A30-917D-E59D689AAB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D3DC3CF-E4A7-4725-BD8F-55EC406D5E5C}" type="pres">
      <dgm:prSet presAssocID="{2C038BF0-21AA-4D21-A650-F30F16E96BB5}" presName="circ2" presStyleLbl="vennNode1" presStyleIdx="1" presStyleCnt="2" custScaleX="136060"/>
      <dgm:spPr/>
    </dgm:pt>
    <dgm:pt modelId="{9DDC70A8-0DAA-49D6-9516-B795FD29EE11}" type="pres">
      <dgm:prSet presAssocID="{2C038BF0-21AA-4D21-A650-F30F16E96B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CBB2479-3FC4-4F58-AEF2-3220196AA729}" type="presOf" srcId="{556781C7-550B-4A30-917D-E59D689AAB76}" destId="{96DBAD8C-9C31-4FC6-B72F-9CACD2CFD3AC}" srcOrd="1" destOrd="0" presId="urn:microsoft.com/office/officeart/2005/8/layout/venn1"/>
    <dgm:cxn modelId="{331730E4-6E98-406C-96F4-165F247B5E03}" type="presOf" srcId="{2C038BF0-21AA-4D21-A650-F30F16E96BB5}" destId="{9DDC70A8-0DAA-49D6-9516-B795FD29EE11}" srcOrd="1" destOrd="0" presId="urn:microsoft.com/office/officeart/2005/8/layout/venn1"/>
    <dgm:cxn modelId="{8BECD5E2-2B29-40A3-962B-00E6D5EF5EC2}" type="presOf" srcId="{556781C7-550B-4A30-917D-E59D689AAB76}" destId="{1BBB2DFB-5DFD-4A5A-8642-E87177B4D38D}" srcOrd="0" destOrd="0" presId="urn:microsoft.com/office/officeart/2005/8/layout/venn1"/>
    <dgm:cxn modelId="{D6887919-35E9-407B-9A50-29636A9901F8}" srcId="{8F86BB75-AD38-4896-863B-7E7A2FA002ED}" destId="{2C038BF0-21AA-4D21-A650-F30F16E96BB5}" srcOrd="1" destOrd="0" parTransId="{FB48702A-3C51-4A4F-A24B-49A1A76A10E8}" sibTransId="{8BC75439-08E4-4CCB-83F2-C4ADBB463CB6}"/>
    <dgm:cxn modelId="{932662D2-69AA-4198-A401-ACC40AD79457}" type="presOf" srcId="{8F86BB75-AD38-4896-863B-7E7A2FA002ED}" destId="{E77DC47B-6F78-4216-8368-C81DD348EBFD}" srcOrd="0" destOrd="0" presId="urn:microsoft.com/office/officeart/2005/8/layout/venn1"/>
    <dgm:cxn modelId="{41431112-DCDF-4F0F-AEA3-2D3F819DC7B4}" type="presOf" srcId="{2C038BF0-21AA-4D21-A650-F30F16E96BB5}" destId="{2D3DC3CF-E4A7-4725-BD8F-55EC406D5E5C}" srcOrd="0" destOrd="0" presId="urn:microsoft.com/office/officeart/2005/8/layout/venn1"/>
    <dgm:cxn modelId="{25682471-A74E-4A59-9CBE-F69DC4D15D96}" srcId="{8F86BB75-AD38-4896-863B-7E7A2FA002ED}" destId="{556781C7-550B-4A30-917D-E59D689AAB76}" srcOrd="0" destOrd="0" parTransId="{F43546A3-88CC-474F-B131-6F5D454BD523}" sibTransId="{A8219211-0D65-495B-9219-DCEED836C971}"/>
    <dgm:cxn modelId="{98E0676A-E140-43FC-8E8F-BD4EC230384E}" type="presParOf" srcId="{E77DC47B-6F78-4216-8368-C81DD348EBFD}" destId="{1BBB2DFB-5DFD-4A5A-8642-E87177B4D38D}" srcOrd="0" destOrd="0" presId="urn:microsoft.com/office/officeart/2005/8/layout/venn1"/>
    <dgm:cxn modelId="{2BBB32C3-A4C4-4AFC-B251-396EB48AF430}" type="presParOf" srcId="{E77DC47B-6F78-4216-8368-C81DD348EBFD}" destId="{96DBAD8C-9C31-4FC6-B72F-9CACD2CFD3AC}" srcOrd="1" destOrd="0" presId="urn:microsoft.com/office/officeart/2005/8/layout/venn1"/>
    <dgm:cxn modelId="{EC5071E3-4A8C-42E6-8559-7B3502DE743E}" type="presParOf" srcId="{E77DC47B-6F78-4216-8368-C81DD348EBFD}" destId="{2D3DC3CF-E4A7-4725-BD8F-55EC406D5E5C}" srcOrd="2" destOrd="0" presId="urn:microsoft.com/office/officeart/2005/8/layout/venn1"/>
    <dgm:cxn modelId="{3A3EF061-1B0C-4A31-8943-5CA3D333E072}" type="presParOf" srcId="{E77DC47B-6F78-4216-8368-C81DD348EBFD}" destId="{9DDC70A8-0DAA-49D6-9516-B795FD29EE1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2AC846-BA10-4479-B9FC-5EA5016243B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408129-38F5-4F23-9939-4005B1A6C98A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Нормативна </a:t>
          </a:r>
          <a:endParaRPr lang="en-US" dirty="0">
            <a:latin typeface="+mn-lt"/>
          </a:endParaRPr>
        </a:p>
      </dgm:t>
    </dgm:pt>
    <dgm:pt modelId="{A5D360B0-5A80-4A72-8439-5A1F7818DE12}" type="parTrans" cxnId="{8E96485D-DD87-4E6E-96C8-ED4BD5D9613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FB7F8D6-AE17-49B2-BF8F-37DE8C49F2E9}" type="sibTrans" cxnId="{8E96485D-DD87-4E6E-96C8-ED4BD5D9613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F204C82-120F-46F0-8367-6FE9DEC66E09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Њиме се одредбе закона тумаче у целовитом оквиру општег образовања.</a:t>
          </a:r>
          <a:endParaRPr lang="en-US" dirty="0">
            <a:latin typeface="+mn-lt"/>
          </a:endParaRPr>
        </a:p>
      </dgm:t>
    </dgm:pt>
    <dgm:pt modelId="{C6FC13D9-4DFC-4AA6-82A7-2FCC0F609C07}" type="parTrans" cxnId="{09923D4B-442F-4B17-8275-24F16F7806C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5CB0D53-B32F-40F6-910F-6F9F182C1918}" type="sibTrans" cxnId="{09923D4B-442F-4B17-8275-24F16F7806C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62D647A-4B51-4D51-ACC5-3D642217010E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Администра-тивна</a:t>
          </a:r>
          <a:endParaRPr lang="en-US" dirty="0">
            <a:latin typeface="+mn-lt"/>
          </a:endParaRPr>
        </a:p>
      </dgm:t>
    </dgm:pt>
    <dgm:pt modelId="{AB6D4532-F171-42AB-BA60-FBAFE2B9CF58}" type="parTrans" cxnId="{BAC0D026-93F8-4A78-91DC-1FCF65AE015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AB3217E-37AE-4F55-972A-3AAAD5266AF6}" type="sibTrans" cxnId="{BAC0D026-93F8-4A78-91DC-1FCF65AE015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3622C8E-0E94-48F7-87A8-94D2F7BD64B5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Ствара претпоставке да се на нивоу школе ефикасно управља процесом планирања, организовања и остваривања наставе сагласно утврђеном концепту.</a:t>
          </a:r>
          <a:endParaRPr lang="en-US" dirty="0">
            <a:latin typeface="+mn-lt"/>
          </a:endParaRPr>
        </a:p>
      </dgm:t>
    </dgm:pt>
    <dgm:pt modelId="{CE819688-DDC1-4929-B444-2200943130F6}" type="parTrans" cxnId="{23EBDEEF-6B26-4708-B07D-1A42170538A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B282B48-6944-4190-8543-4062BD6F2687}" type="sibTrans" cxnId="{23EBDEEF-6B26-4708-B07D-1A42170538A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C3375D7-2E82-4D07-B9C9-F8A50D43C4AB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Интелекту-ална</a:t>
          </a:r>
          <a:endParaRPr lang="en-US" dirty="0">
            <a:latin typeface="+mn-lt"/>
          </a:endParaRPr>
        </a:p>
      </dgm:t>
    </dgm:pt>
    <dgm:pt modelId="{EC23A416-F4B8-44D1-A14E-FE21C81989A5}" type="parTrans" cxnId="{6AB96D63-2632-46BC-95B6-EF12C6A7456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8E8AF36-A62B-484D-A211-65228B8EECA3}" type="sibTrans" cxnId="{6AB96D63-2632-46BC-95B6-EF12C6A7456A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8C126FD-5975-4B0C-8881-4A44B7AF5BD4}">
      <dgm:prSet phldrT="[Text]"/>
      <dgm:spPr/>
      <dgm:t>
        <a:bodyPr/>
        <a:lstStyle/>
        <a:p>
          <a:r>
            <a:rPr lang="sr-Cyrl-RS" dirty="0" smtClean="0">
              <a:latin typeface="+mn-lt"/>
            </a:rPr>
            <a:t>Усмерава учење, образовно и свако друго напредовање ученика, а наставницима помаже и подстиче их да учење разумеју онако како је дефинисано у најзначајнијим документима.</a:t>
          </a:r>
          <a:endParaRPr lang="en-US" dirty="0">
            <a:latin typeface="+mn-lt"/>
          </a:endParaRPr>
        </a:p>
      </dgm:t>
    </dgm:pt>
    <dgm:pt modelId="{C83CA2F7-D90F-47BC-9852-7D6F31246AC7}" type="parTrans" cxnId="{5A5E97B1-D468-4F72-B459-1405B406CF4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5543355-8AFE-49F4-B2C5-9F7142953F6C}" type="sibTrans" cxnId="{5A5E97B1-D468-4F72-B459-1405B406CF4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466FFA7-134A-473B-9793-0E9677165E01}" type="pres">
      <dgm:prSet presAssocID="{A42AC846-BA10-4479-B9FC-5EA5016243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E8D9C-7CE1-4DD7-8534-702E51B3CD93}" type="pres">
      <dgm:prSet presAssocID="{3B408129-38F5-4F23-9939-4005B1A6C98A}" presName="linNode" presStyleCnt="0"/>
      <dgm:spPr/>
    </dgm:pt>
    <dgm:pt modelId="{9298E29D-A7B1-481C-9CE6-05162445ADDA}" type="pres">
      <dgm:prSet presAssocID="{3B408129-38F5-4F23-9939-4005B1A6C98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3C10D-71BA-403D-9690-A15946D50C06}" type="pres">
      <dgm:prSet presAssocID="{3B408129-38F5-4F23-9939-4005B1A6C98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DF902-5423-407A-B8F4-536026C357FC}" type="pres">
      <dgm:prSet presAssocID="{CFB7F8D6-AE17-49B2-BF8F-37DE8C49F2E9}" presName="sp" presStyleCnt="0"/>
      <dgm:spPr/>
    </dgm:pt>
    <dgm:pt modelId="{1FA7BBC8-B837-4E2F-AF22-9205B4D2F25E}" type="pres">
      <dgm:prSet presAssocID="{D62D647A-4B51-4D51-ACC5-3D642217010E}" presName="linNode" presStyleCnt="0"/>
      <dgm:spPr/>
    </dgm:pt>
    <dgm:pt modelId="{CF58C385-F7AF-4341-A99B-375EF453893A}" type="pres">
      <dgm:prSet presAssocID="{D62D647A-4B51-4D51-ACC5-3D642217010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AC5B3-ED1A-4109-B747-9CE69D703A16}" type="pres">
      <dgm:prSet presAssocID="{D62D647A-4B51-4D51-ACC5-3D642217010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59D57-EF23-4CC7-BAEF-DD76F3104A66}" type="pres">
      <dgm:prSet presAssocID="{CAB3217E-37AE-4F55-972A-3AAAD5266AF6}" presName="sp" presStyleCnt="0"/>
      <dgm:spPr/>
    </dgm:pt>
    <dgm:pt modelId="{52F1AC2E-D609-4B34-A4D7-C8D4C5ADEF62}" type="pres">
      <dgm:prSet presAssocID="{3C3375D7-2E82-4D07-B9C9-F8A50D43C4AB}" presName="linNode" presStyleCnt="0"/>
      <dgm:spPr/>
    </dgm:pt>
    <dgm:pt modelId="{9E00D089-AC99-4C71-A8EC-2CF0A59A3A6D}" type="pres">
      <dgm:prSet presAssocID="{3C3375D7-2E82-4D07-B9C9-F8A50D43C4A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35A70-9829-4E93-A586-F5F37D0F1F88}" type="pres">
      <dgm:prSet presAssocID="{3C3375D7-2E82-4D07-B9C9-F8A50D43C4AB}" presName="descendantText" presStyleLbl="alignAccFollowNode1" presStyleIdx="2" presStyleCnt="3" custScaleY="124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E22DB-EEB1-45A4-ADAD-9962A9FC42CC}" type="presOf" srcId="{7F204C82-120F-46F0-8367-6FE9DEC66E09}" destId="{3953C10D-71BA-403D-9690-A15946D50C06}" srcOrd="0" destOrd="0" presId="urn:microsoft.com/office/officeart/2005/8/layout/vList5"/>
    <dgm:cxn modelId="{323B5956-D2C2-4882-B7D4-4B746F82CFFB}" type="presOf" srcId="{18C126FD-5975-4B0C-8881-4A44B7AF5BD4}" destId="{C2535A70-9829-4E93-A586-F5F37D0F1F88}" srcOrd="0" destOrd="0" presId="urn:microsoft.com/office/officeart/2005/8/layout/vList5"/>
    <dgm:cxn modelId="{5A5E97B1-D468-4F72-B459-1405B406CF41}" srcId="{3C3375D7-2E82-4D07-B9C9-F8A50D43C4AB}" destId="{18C126FD-5975-4B0C-8881-4A44B7AF5BD4}" srcOrd="0" destOrd="0" parTransId="{C83CA2F7-D90F-47BC-9852-7D6F31246AC7}" sibTransId="{A5543355-8AFE-49F4-B2C5-9F7142953F6C}"/>
    <dgm:cxn modelId="{583FD4C1-6BB2-4EC4-B71D-F2F9AB3DB70F}" type="presOf" srcId="{D62D647A-4B51-4D51-ACC5-3D642217010E}" destId="{CF58C385-F7AF-4341-A99B-375EF453893A}" srcOrd="0" destOrd="0" presId="urn:microsoft.com/office/officeart/2005/8/layout/vList5"/>
    <dgm:cxn modelId="{67E9A566-46FD-469A-A74C-EBB77C30FA1C}" type="presOf" srcId="{03622C8E-0E94-48F7-87A8-94D2F7BD64B5}" destId="{642AC5B3-ED1A-4109-B747-9CE69D703A16}" srcOrd="0" destOrd="0" presId="urn:microsoft.com/office/officeart/2005/8/layout/vList5"/>
    <dgm:cxn modelId="{8E96485D-DD87-4E6E-96C8-ED4BD5D9613B}" srcId="{A42AC846-BA10-4479-B9FC-5EA5016243B4}" destId="{3B408129-38F5-4F23-9939-4005B1A6C98A}" srcOrd="0" destOrd="0" parTransId="{A5D360B0-5A80-4A72-8439-5A1F7818DE12}" sibTransId="{CFB7F8D6-AE17-49B2-BF8F-37DE8C49F2E9}"/>
    <dgm:cxn modelId="{488838CA-D0BB-4BA0-AAEB-DDCE821964E7}" type="presOf" srcId="{A42AC846-BA10-4479-B9FC-5EA5016243B4}" destId="{9466FFA7-134A-473B-9793-0E9677165E01}" srcOrd="0" destOrd="0" presId="urn:microsoft.com/office/officeart/2005/8/layout/vList5"/>
    <dgm:cxn modelId="{BAC0D026-93F8-4A78-91DC-1FCF65AE0151}" srcId="{A42AC846-BA10-4479-B9FC-5EA5016243B4}" destId="{D62D647A-4B51-4D51-ACC5-3D642217010E}" srcOrd="1" destOrd="0" parTransId="{AB6D4532-F171-42AB-BA60-FBAFE2B9CF58}" sibTransId="{CAB3217E-37AE-4F55-972A-3AAAD5266AF6}"/>
    <dgm:cxn modelId="{23EBDEEF-6B26-4708-B07D-1A42170538A7}" srcId="{D62D647A-4B51-4D51-ACC5-3D642217010E}" destId="{03622C8E-0E94-48F7-87A8-94D2F7BD64B5}" srcOrd="0" destOrd="0" parTransId="{CE819688-DDC1-4929-B444-2200943130F6}" sibTransId="{5B282B48-6944-4190-8543-4062BD6F2687}"/>
    <dgm:cxn modelId="{6AB96D63-2632-46BC-95B6-EF12C6A7456A}" srcId="{A42AC846-BA10-4479-B9FC-5EA5016243B4}" destId="{3C3375D7-2E82-4D07-B9C9-F8A50D43C4AB}" srcOrd="2" destOrd="0" parTransId="{EC23A416-F4B8-44D1-A14E-FE21C81989A5}" sibTransId="{08E8AF36-A62B-484D-A211-65228B8EECA3}"/>
    <dgm:cxn modelId="{09923D4B-442F-4B17-8275-24F16F7806C7}" srcId="{3B408129-38F5-4F23-9939-4005B1A6C98A}" destId="{7F204C82-120F-46F0-8367-6FE9DEC66E09}" srcOrd="0" destOrd="0" parTransId="{C6FC13D9-4DFC-4AA6-82A7-2FCC0F609C07}" sibTransId="{65CB0D53-B32F-40F6-910F-6F9F182C1918}"/>
    <dgm:cxn modelId="{C5400AD9-FEA4-47B2-93F3-C913D22280F4}" type="presOf" srcId="{3C3375D7-2E82-4D07-B9C9-F8A50D43C4AB}" destId="{9E00D089-AC99-4C71-A8EC-2CF0A59A3A6D}" srcOrd="0" destOrd="0" presId="urn:microsoft.com/office/officeart/2005/8/layout/vList5"/>
    <dgm:cxn modelId="{AE133B62-D5E4-404D-BBA6-5E96E62DEFB0}" type="presOf" srcId="{3B408129-38F5-4F23-9939-4005B1A6C98A}" destId="{9298E29D-A7B1-481C-9CE6-05162445ADDA}" srcOrd="0" destOrd="0" presId="urn:microsoft.com/office/officeart/2005/8/layout/vList5"/>
    <dgm:cxn modelId="{16B9FC8E-0603-46DF-8A86-DEDEF1C7A42F}" type="presParOf" srcId="{9466FFA7-134A-473B-9793-0E9677165E01}" destId="{1A0E8D9C-7CE1-4DD7-8534-702E51B3CD93}" srcOrd="0" destOrd="0" presId="urn:microsoft.com/office/officeart/2005/8/layout/vList5"/>
    <dgm:cxn modelId="{F2E3D751-7E63-47DB-AFEE-385A252DF31A}" type="presParOf" srcId="{1A0E8D9C-7CE1-4DD7-8534-702E51B3CD93}" destId="{9298E29D-A7B1-481C-9CE6-05162445ADDA}" srcOrd="0" destOrd="0" presId="urn:microsoft.com/office/officeart/2005/8/layout/vList5"/>
    <dgm:cxn modelId="{B075FF07-DE69-492B-8F72-D6704B303F56}" type="presParOf" srcId="{1A0E8D9C-7CE1-4DD7-8534-702E51B3CD93}" destId="{3953C10D-71BA-403D-9690-A15946D50C06}" srcOrd="1" destOrd="0" presId="urn:microsoft.com/office/officeart/2005/8/layout/vList5"/>
    <dgm:cxn modelId="{C92C8BC3-CC55-408D-8488-D71B83E49F08}" type="presParOf" srcId="{9466FFA7-134A-473B-9793-0E9677165E01}" destId="{946DF902-5423-407A-B8F4-536026C357FC}" srcOrd="1" destOrd="0" presId="urn:microsoft.com/office/officeart/2005/8/layout/vList5"/>
    <dgm:cxn modelId="{386CECC9-345D-4D4E-9977-8438B22CB735}" type="presParOf" srcId="{9466FFA7-134A-473B-9793-0E9677165E01}" destId="{1FA7BBC8-B837-4E2F-AF22-9205B4D2F25E}" srcOrd="2" destOrd="0" presId="urn:microsoft.com/office/officeart/2005/8/layout/vList5"/>
    <dgm:cxn modelId="{867A6033-7E38-40DC-8644-DA532E98FE37}" type="presParOf" srcId="{1FA7BBC8-B837-4E2F-AF22-9205B4D2F25E}" destId="{CF58C385-F7AF-4341-A99B-375EF453893A}" srcOrd="0" destOrd="0" presId="urn:microsoft.com/office/officeart/2005/8/layout/vList5"/>
    <dgm:cxn modelId="{E5B0087E-31A9-410C-AFF5-306E47C4CB02}" type="presParOf" srcId="{1FA7BBC8-B837-4E2F-AF22-9205B4D2F25E}" destId="{642AC5B3-ED1A-4109-B747-9CE69D703A16}" srcOrd="1" destOrd="0" presId="urn:microsoft.com/office/officeart/2005/8/layout/vList5"/>
    <dgm:cxn modelId="{E5FEC7CE-61C2-4EA3-9A91-AFB9C7364E74}" type="presParOf" srcId="{9466FFA7-134A-473B-9793-0E9677165E01}" destId="{5E159D57-EF23-4CC7-BAEF-DD76F3104A66}" srcOrd="3" destOrd="0" presId="urn:microsoft.com/office/officeart/2005/8/layout/vList5"/>
    <dgm:cxn modelId="{58400E3D-CC0D-4A92-97F4-789E9F0D5C81}" type="presParOf" srcId="{9466FFA7-134A-473B-9793-0E9677165E01}" destId="{52F1AC2E-D609-4B34-A4D7-C8D4C5ADEF62}" srcOrd="4" destOrd="0" presId="urn:microsoft.com/office/officeart/2005/8/layout/vList5"/>
    <dgm:cxn modelId="{5EB7A597-EB4E-49D5-95B0-172D6300A9CD}" type="presParOf" srcId="{52F1AC2E-D609-4B34-A4D7-C8D4C5ADEF62}" destId="{9E00D089-AC99-4C71-A8EC-2CF0A59A3A6D}" srcOrd="0" destOrd="0" presId="urn:microsoft.com/office/officeart/2005/8/layout/vList5"/>
    <dgm:cxn modelId="{5122B000-6D37-44E8-A3A6-C04979559016}" type="presParOf" srcId="{52F1AC2E-D609-4B34-A4D7-C8D4C5ADEF62}" destId="{C2535A70-9829-4E93-A586-F5F37D0F1F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B1B38-B449-43FE-8496-C267B8C4F097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Курикулум (планирање васпитно-образовног процеса)</a:t>
          </a:r>
          <a:endParaRPr lang="sr-Latn-CS" sz="2500" kern="1200" dirty="0"/>
        </a:p>
      </dsp:txBody>
      <dsp:txXfrm rot="5400000">
        <a:off x="702" y="1262409"/>
        <a:ext cx="3301885" cy="2001143"/>
      </dsp:txXfrm>
    </dsp:sp>
    <dsp:sp modelId="{DD8B8E16-BA94-40A3-9C61-D1BD7C9DC84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Настава  (реализација васпитно образовног процеса)</a:t>
          </a:r>
          <a:endParaRPr lang="sr-Latn-CS" sz="25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2B37B-6863-419E-B97A-36B551D1F8B9}">
      <dsp:nvSpPr>
        <dsp:cNvPr id="0" name=""/>
        <dsp:cNvSpPr/>
      </dsp:nvSpPr>
      <dsp:spPr>
        <a:xfrm>
          <a:off x="783046" y="1270"/>
          <a:ext cx="2434217" cy="242977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681" tIns="31750" rIns="133681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Курикулум </a:t>
          </a:r>
          <a:endParaRPr lang="sr-Latn-CS" sz="2500" kern="1200" dirty="0"/>
        </a:p>
      </dsp:txBody>
      <dsp:txXfrm>
        <a:off x="1139529" y="357102"/>
        <a:ext cx="1721251" cy="1718107"/>
      </dsp:txXfrm>
    </dsp:sp>
    <dsp:sp modelId="{FBC2B56C-5893-413C-A711-DDB165598D40}">
      <dsp:nvSpPr>
        <dsp:cNvPr id="0" name=""/>
        <dsp:cNvSpPr/>
      </dsp:nvSpPr>
      <dsp:spPr>
        <a:xfrm>
          <a:off x="2731445" y="1610"/>
          <a:ext cx="2429091" cy="2429091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681" tIns="31750" rIns="133681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Настава </a:t>
          </a:r>
          <a:endParaRPr lang="sr-Latn-CS" sz="2500" kern="1200" dirty="0"/>
        </a:p>
      </dsp:txBody>
      <dsp:txXfrm>
        <a:off x="3087177" y="357342"/>
        <a:ext cx="1717627" cy="1717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65138-DDD7-44AE-87A5-1F78740D89DA}">
      <dsp:nvSpPr>
        <dsp:cNvPr id="0" name=""/>
        <dsp:cNvSpPr/>
      </dsp:nvSpPr>
      <dsp:spPr>
        <a:xfrm>
          <a:off x="1979023" y="854310"/>
          <a:ext cx="2562932" cy="25629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839B8-D6B1-4DD2-B033-2A7E25809B77}">
      <dsp:nvSpPr>
        <dsp:cNvPr id="0" name=""/>
        <dsp:cNvSpPr/>
      </dsp:nvSpPr>
      <dsp:spPr>
        <a:xfrm>
          <a:off x="2491609" y="1366897"/>
          <a:ext cx="1537759" cy="15377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EEDAB-C92A-4836-BEBC-52D089272CA9}">
      <dsp:nvSpPr>
        <dsp:cNvPr id="0" name=""/>
        <dsp:cNvSpPr/>
      </dsp:nvSpPr>
      <dsp:spPr>
        <a:xfrm>
          <a:off x="3004196" y="1879483"/>
          <a:ext cx="512586" cy="5125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08931-DE7B-4FFD-9417-E3E0DABA9ED5}">
      <dsp:nvSpPr>
        <dsp:cNvPr id="0" name=""/>
        <dsp:cNvSpPr/>
      </dsp:nvSpPr>
      <dsp:spPr>
        <a:xfrm>
          <a:off x="4969110" y="0"/>
          <a:ext cx="1281466" cy="747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А Курикулум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Б Настава</a:t>
          </a:r>
          <a:endParaRPr lang="sr-Latn-CS" sz="1600" kern="1200" dirty="0"/>
        </a:p>
      </dsp:txBody>
      <dsp:txXfrm>
        <a:off x="4969110" y="0"/>
        <a:ext cx="1281466" cy="747521"/>
      </dsp:txXfrm>
    </dsp:sp>
    <dsp:sp modelId="{9C0E8C78-CA0E-4B95-9E02-4143E94B4B39}">
      <dsp:nvSpPr>
        <dsp:cNvPr id="0" name=""/>
        <dsp:cNvSpPr/>
      </dsp:nvSpPr>
      <dsp:spPr>
        <a:xfrm>
          <a:off x="4648744" y="373760"/>
          <a:ext cx="3203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EEC05-D537-420A-B4F7-63AD62D214B9}">
      <dsp:nvSpPr>
        <dsp:cNvPr id="0" name=""/>
        <dsp:cNvSpPr/>
      </dsp:nvSpPr>
      <dsp:spPr>
        <a:xfrm rot="5400000">
          <a:off x="3073181" y="561495"/>
          <a:ext cx="1761588" cy="138697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6AC54-BC15-4339-ACDE-D2BBA57E061D}">
      <dsp:nvSpPr>
        <dsp:cNvPr id="0" name=""/>
        <dsp:cNvSpPr/>
      </dsp:nvSpPr>
      <dsp:spPr>
        <a:xfrm>
          <a:off x="4969110" y="747521"/>
          <a:ext cx="1281466" cy="747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А Настава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Б Курикулум</a:t>
          </a:r>
          <a:endParaRPr lang="sr-Latn-CS" sz="1600" kern="1200" dirty="0"/>
        </a:p>
      </dsp:txBody>
      <dsp:txXfrm>
        <a:off x="4969110" y="747521"/>
        <a:ext cx="1281466" cy="747521"/>
      </dsp:txXfrm>
    </dsp:sp>
    <dsp:sp modelId="{2FAFF657-7A8E-43F8-B96D-4F999B81384B}">
      <dsp:nvSpPr>
        <dsp:cNvPr id="0" name=""/>
        <dsp:cNvSpPr/>
      </dsp:nvSpPr>
      <dsp:spPr>
        <a:xfrm>
          <a:off x="4648744" y="1121282"/>
          <a:ext cx="3203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2ED0B-3F50-4809-87E9-ED8499AEB824}">
      <dsp:nvSpPr>
        <dsp:cNvPr id="0" name=""/>
        <dsp:cNvSpPr/>
      </dsp:nvSpPr>
      <dsp:spPr>
        <a:xfrm rot="5400000">
          <a:off x="3451299" y="1297356"/>
          <a:ext cx="1372706" cy="1019619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94186-82FB-4E12-84BE-2467794B32F9}">
      <dsp:nvSpPr>
        <dsp:cNvPr id="0" name=""/>
        <dsp:cNvSpPr/>
      </dsp:nvSpPr>
      <dsp:spPr>
        <a:xfrm>
          <a:off x="4969110" y="1495043"/>
          <a:ext cx="1281466" cy="747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600" kern="1200" dirty="0" smtClean="0"/>
            <a:t>А, Б Образовање </a:t>
          </a:r>
          <a:endParaRPr lang="sr-Latn-CS" sz="1600" kern="1200" dirty="0"/>
        </a:p>
      </dsp:txBody>
      <dsp:txXfrm>
        <a:off x="4969110" y="1495043"/>
        <a:ext cx="1281466" cy="747521"/>
      </dsp:txXfrm>
    </dsp:sp>
    <dsp:sp modelId="{EC07F5E7-7597-4513-9FEA-52B672E38CA7}">
      <dsp:nvSpPr>
        <dsp:cNvPr id="0" name=""/>
        <dsp:cNvSpPr/>
      </dsp:nvSpPr>
      <dsp:spPr>
        <a:xfrm>
          <a:off x="4648744" y="1868804"/>
          <a:ext cx="3203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FD365-8668-4915-8B11-7BA817C53A85}">
      <dsp:nvSpPr>
        <dsp:cNvPr id="0" name=""/>
        <dsp:cNvSpPr/>
      </dsp:nvSpPr>
      <dsp:spPr>
        <a:xfrm rot="5400000">
          <a:off x="3829887" y="2032618"/>
          <a:ext cx="980748" cy="65226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5E3A5-1FC2-4244-BCE8-774D2CB2F06F}">
      <dsp:nvSpPr>
        <dsp:cNvPr id="0" name=""/>
        <dsp:cNvSpPr/>
      </dsp:nvSpPr>
      <dsp:spPr>
        <a:xfrm>
          <a:off x="4813276" y="1161951"/>
          <a:ext cx="2202060" cy="220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600" kern="1200" dirty="0" smtClean="0"/>
            <a:t>Настава </a:t>
          </a:r>
          <a:endParaRPr lang="sr-Latn-CS" sz="3600" kern="1200" dirty="0"/>
        </a:p>
      </dsp:txBody>
      <dsp:txXfrm>
        <a:off x="4813276" y="1161951"/>
        <a:ext cx="2202060" cy="2202060"/>
      </dsp:txXfrm>
    </dsp:sp>
    <dsp:sp modelId="{AF36E615-0F98-498B-BC09-B395B0E479D9}">
      <dsp:nvSpPr>
        <dsp:cNvPr id="0" name=""/>
        <dsp:cNvSpPr/>
      </dsp:nvSpPr>
      <dsp:spPr>
        <a:xfrm>
          <a:off x="1850107" y="-1710"/>
          <a:ext cx="4529384" cy="4529384"/>
        </a:xfrm>
        <a:prstGeom prst="circularArrow">
          <a:avLst>
            <a:gd name="adj1" fmla="val 9480"/>
            <a:gd name="adj2" fmla="val 684733"/>
            <a:gd name="adj3" fmla="val 7851859"/>
            <a:gd name="adj4" fmla="val 2263409"/>
            <a:gd name="adj5" fmla="val 110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1D9D5-3F43-432C-9077-762B8DA90693}">
      <dsp:nvSpPr>
        <dsp:cNvPr id="0" name=""/>
        <dsp:cNvSpPr/>
      </dsp:nvSpPr>
      <dsp:spPr>
        <a:xfrm>
          <a:off x="1214262" y="1161951"/>
          <a:ext cx="2202060" cy="220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600" kern="1200" dirty="0" smtClean="0"/>
            <a:t>Курикулум </a:t>
          </a:r>
          <a:endParaRPr lang="sr-Latn-CS" sz="3600" kern="1200" dirty="0"/>
        </a:p>
      </dsp:txBody>
      <dsp:txXfrm>
        <a:off x="1214262" y="1161951"/>
        <a:ext cx="2202060" cy="2202060"/>
      </dsp:txXfrm>
    </dsp:sp>
    <dsp:sp modelId="{2495A459-6BCC-414D-89CA-441BC538179B}">
      <dsp:nvSpPr>
        <dsp:cNvPr id="0" name=""/>
        <dsp:cNvSpPr/>
      </dsp:nvSpPr>
      <dsp:spPr>
        <a:xfrm>
          <a:off x="1850107" y="-1710"/>
          <a:ext cx="4529384" cy="4529384"/>
        </a:xfrm>
        <a:prstGeom prst="circularArrow">
          <a:avLst>
            <a:gd name="adj1" fmla="val 9480"/>
            <a:gd name="adj2" fmla="val 684733"/>
            <a:gd name="adj3" fmla="val 18651859"/>
            <a:gd name="adj4" fmla="val 13063409"/>
            <a:gd name="adj5" fmla="val 110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7B61B-8DE2-4552-A369-DDDB0661B749}">
      <dsp:nvSpPr>
        <dsp:cNvPr id="0" name=""/>
        <dsp:cNvSpPr/>
      </dsp:nvSpPr>
      <dsp:spPr>
        <a:xfrm>
          <a:off x="0" y="2371"/>
          <a:ext cx="8229600" cy="1213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Курикулум и настава су повезани, али различити. Курикулум је у најширем смислу план поучавања и учења, а настава је сам акт учења и имплементација плана.</a:t>
          </a:r>
          <a:endParaRPr lang="sr-Latn-CS" sz="2000" kern="1200" dirty="0"/>
        </a:p>
      </dsp:txBody>
      <dsp:txXfrm>
        <a:off x="35532" y="37903"/>
        <a:ext cx="8158536" cy="1142100"/>
      </dsp:txXfrm>
    </dsp:sp>
    <dsp:sp modelId="{8AC911F4-99D9-4EA8-AC2B-D4FCB6D8C612}">
      <dsp:nvSpPr>
        <dsp:cNvPr id="0" name=""/>
        <dsp:cNvSpPr/>
      </dsp:nvSpPr>
      <dsp:spPr>
        <a:xfrm rot="5400000">
          <a:off x="3887331" y="1245865"/>
          <a:ext cx="454936" cy="545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951023" y="1291359"/>
        <a:ext cx="327554" cy="318455"/>
      </dsp:txXfrm>
    </dsp:sp>
    <dsp:sp modelId="{2CA6EBED-1395-4F75-98CD-E636CB0BCB54}">
      <dsp:nvSpPr>
        <dsp:cNvPr id="0" name=""/>
        <dsp:cNvSpPr/>
      </dsp:nvSpPr>
      <dsp:spPr>
        <a:xfrm>
          <a:off x="0" y="1822119"/>
          <a:ext cx="8229600" cy="1213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Курикулум и настава се преклапају и међусобно су зависни</a:t>
          </a:r>
          <a:r>
            <a:rPr lang="sr-Cyrl-CS" sz="2000" kern="1200" dirty="0" smtClean="0"/>
            <a:t>. Курикулум је пројекција постигнућа и процеса учења, а настава је њихова трансформација у конкретне, и предвиђеним циљевима и исходима, активности учења и поучавања.</a:t>
          </a:r>
          <a:endParaRPr lang="sr-Latn-CS" sz="2000" kern="1200" dirty="0"/>
        </a:p>
      </dsp:txBody>
      <dsp:txXfrm>
        <a:off x="35532" y="1857651"/>
        <a:ext cx="8158536" cy="1142100"/>
      </dsp:txXfrm>
    </dsp:sp>
    <dsp:sp modelId="{EA597DFD-C7D4-42BE-8844-FF71E81D6DA3}">
      <dsp:nvSpPr>
        <dsp:cNvPr id="0" name=""/>
        <dsp:cNvSpPr/>
      </dsp:nvSpPr>
      <dsp:spPr>
        <a:xfrm rot="5400000">
          <a:off x="3887331" y="3065613"/>
          <a:ext cx="454936" cy="545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951023" y="3111107"/>
        <a:ext cx="327554" cy="318455"/>
      </dsp:txXfrm>
    </dsp:sp>
    <dsp:sp modelId="{88870287-9634-475C-B318-2B62724FA5F9}">
      <dsp:nvSpPr>
        <dsp:cNvPr id="0" name=""/>
        <dsp:cNvSpPr/>
      </dsp:nvSpPr>
      <dsp:spPr>
        <a:xfrm>
          <a:off x="0" y="3641866"/>
          <a:ext cx="8229600" cy="12131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Курикулум и настава се могу проучавати и анализирати као одвојени ентитети, али не могу функционисати међусобно изоловани</a:t>
          </a:r>
          <a:r>
            <a:rPr lang="sr-Cyrl-CS" sz="2000" kern="1200" dirty="0" smtClean="0"/>
            <a:t>. Курикулум је основа за организацију и реализацију наставе, али је настава кључ за даљи развој и унапређивање курикулума.</a:t>
          </a:r>
          <a:endParaRPr lang="sr-Latn-CS" sz="2000" kern="1200" dirty="0"/>
        </a:p>
      </dsp:txBody>
      <dsp:txXfrm>
        <a:off x="35532" y="3677398"/>
        <a:ext cx="8158536" cy="11421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B2DFB-5DFD-4A5A-8642-E87177B4D38D}">
      <dsp:nvSpPr>
        <dsp:cNvPr id="0" name=""/>
        <dsp:cNvSpPr/>
      </dsp:nvSpPr>
      <dsp:spPr>
        <a:xfrm>
          <a:off x="-199160" y="10861"/>
          <a:ext cx="5530549" cy="39715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73123" y="479196"/>
        <a:ext cx="3188785" cy="3034913"/>
      </dsp:txXfrm>
    </dsp:sp>
    <dsp:sp modelId="{2D3DC3CF-E4A7-4725-BD8F-55EC406D5E5C}">
      <dsp:nvSpPr>
        <dsp:cNvPr id="0" name=""/>
        <dsp:cNvSpPr/>
      </dsp:nvSpPr>
      <dsp:spPr>
        <a:xfrm>
          <a:off x="2726648" y="10861"/>
          <a:ext cx="5403736" cy="39715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60140" y="479196"/>
        <a:ext cx="3115667" cy="30349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3C10D-71BA-403D-9690-A15946D50C06}">
      <dsp:nvSpPr>
        <dsp:cNvPr id="0" name=""/>
        <dsp:cNvSpPr/>
      </dsp:nvSpPr>
      <dsp:spPr>
        <a:xfrm rot="5400000">
          <a:off x="4474193" y="-1603881"/>
          <a:ext cx="1280954" cy="4813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+mn-lt"/>
            </a:rPr>
            <a:t>Њиме се одредбе закона тумаче у целовитом оквиру општег образовања.</a:t>
          </a:r>
          <a:endParaRPr lang="en-US" sz="1900" kern="1200" dirty="0">
            <a:latin typeface="+mn-lt"/>
          </a:endParaRPr>
        </a:p>
      </dsp:txBody>
      <dsp:txXfrm rot="-5400000">
        <a:off x="2707767" y="225076"/>
        <a:ext cx="4751277" cy="1155892"/>
      </dsp:txXfrm>
    </dsp:sp>
    <dsp:sp modelId="{9298E29D-A7B1-481C-9CE6-05162445ADDA}">
      <dsp:nvSpPr>
        <dsp:cNvPr id="0" name=""/>
        <dsp:cNvSpPr/>
      </dsp:nvSpPr>
      <dsp:spPr>
        <a:xfrm>
          <a:off x="0" y="2426"/>
          <a:ext cx="2707767" cy="16011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100" kern="1200" dirty="0" smtClean="0">
              <a:latin typeface="+mn-lt"/>
            </a:rPr>
            <a:t>Нормативна </a:t>
          </a:r>
          <a:endParaRPr lang="en-US" sz="3100" kern="1200" dirty="0">
            <a:latin typeface="+mn-lt"/>
          </a:endParaRPr>
        </a:p>
      </dsp:txBody>
      <dsp:txXfrm>
        <a:off x="78164" y="80590"/>
        <a:ext cx="2551439" cy="1444865"/>
      </dsp:txXfrm>
    </dsp:sp>
    <dsp:sp modelId="{642AC5B3-ED1A-4109-B747-9CE69D703A16}">
      <dsp:nvSpPr>
        <dsp:cNvPr id="0" name=""/>
        <dsp:cNvSpPr/>
      </dsp:nvSpPr>
      <dsp:spPr>
        <a:xfrm rot="5400000">
          <a:off x="4474193" y="77371"/>
          <a:ext cx="1280954" cy="4813808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+mn-lt"/>
            </a:rPr>
            <a:t>Ствара претпоставке да се на нивоу школе ефикасно управља процесом планирања, организовања и остваривања наставе сагласно утврђеном концепту.</a:t>
          </a:r>
          <a:endParaRPr lang="en-US" sz="1900" kern="1200" dirty="0">
            <a:latin typeface="+mn-lt"/>
          </a:endParaRPr>
        </a:p>
      </dsp:txBody>
      <dsp:txXfrm rot="-5400000">
        <a:off x="2707767" y="1906329"/>
        <a:ext cx="4751277" cy="1155892"/>
      </dsp:txXfrm>
    </dsp:sp>
    <dsp:sp modelId="{CF58C385-F7AF-4341-A99B-375EF453893A}">
      <dsp:nvSpPr>
        <dsp:cNvPr id="0" name=""/>
        <dsp:cNvSpPr/>
      </dsp:nvSpPr>
      <dsp:spPr>
        <a:xfrm>
          <a:off x="0" y="1683679"/>
          <a:ext cx="2707767" cy="160119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100" kern="1200" dirty="0" smtClean="0">
              <a:latin typeface="+mn-lt"/>
            </a:rPr>
            <a:t>Администра-тивна</a:t>
          </a:r>
          <a:endParaRPr lang="en-US" sz="3100" kern="1200" dirty="0">
            <a:latin typeface="+mn-lt"/>
          </a:endParaRPr>
        </a:p>
      </dsp:txBody>
      <dsp:txXfrm>
        <a:off x="78164" y="1761843"/>
        <a:ext cx="2551439" cy="1444865"/>
      </dsp:txXfrm>
    </dsp:sp>
    <dsp:sp modelId="{C2535A70-9829-4E93-A586-F5F37D0F1F88}">
      <dsp:nvSpPr>
        <dsp:cNvPr id="0" name=""/>
        <dsp:cNvSpPr/>
      </dsp:nvSpPr>
      <dsp:spPr>
        <a:xfrm rot="5400000">
          <a:off x="4315873" y="1758625"/>
          <a:ext cx="1597594" cy="481380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900" kern="1200" dirty="0" smtClean="0">
              <a:latin typeface="+mn-lt"/>
            </a:rPr>
            <a:t>Усмерава учење, образовно и свако друго напредовање ученика, а наставницима помаже и подстиче их да учење разумеју онако како је дефинисано у најзначајнијим документима.</a:t>
          </a:r>
          <a:endParaRPr lang="en-US" sz="1900" kern="1200" dirty="0">
            <a:latin typeface="+mn-lt"/>
          </a:endParaRPr>
        </a:p>
      </dsp:txBody>
      <dsp:txXfrm rot="-5400000">
        <a:off x="2707766" y="3444720"/>
        <a:ext cx="4735820" cy="1441618"/>
      </dsp:txXfrm>
    </dsp:sp>
    <dsp:sp modelId="{9E00D089-AC99-4C71-A8EC-2CF0A59A3A6D}">
      <dsp:nvSpPr>
        <dsp:cNvPr id="0" name=""/>
        <dsp:cNvSpPr/>
      </dsp:nvSpPr>
      <dsp:spPr>
        <a:xfrm>
          <a:off x="0" y="3364932"/>
          <a:ext cx="2707767" cy="160119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100" kern="1200" dirty="0" smtClean="0">
              <a:latin typeface="+mn-lt"/>
            </a:rPr>
            <a:t>Интелекту-ална</a:t>
          </a:r>
          <a:endParaRPr lang="en-US" sz="3100" kern="1200" dirty="0">
            <a:latin typeface="+mn-lt"/>
          </a:endParaRPr>
        </a:p>
      </dsp:txBody>
      <dsp:txXfrm>
        <a:off x="78164" y="3443096"/>
        <a:ext cx="2551439" cy="1444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4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6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5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7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2A4B-57D4-4035-BFD0-93F2E37219B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B0EB-797B-4401-986F-E32C869E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68361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Курикулум и настава</a:t>
            </a:r>
            <a:br>
              <a:rPr lang="sr-Cyrl-RS" dirty="0" smtClean="0"/>
            </a:br>
            <a:r>
              <a:rPr lang="sr-Cyrl-RS" dirty="0" smtClean="0"/>
              <a:t>Нивои припреме и примене курикулума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Факултет педагошких наука Универзитета у Крагујевцу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9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>Нивои припреме и примене курикулума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194545" y="1100138"/>
            <a:ext cx="4777134" cy="4777134"/>
            <a:chOff x="2194545" y="1100138"/>
            <a:chExt cx="4777134" cy="4777134"/>
          </a:xfrm>
        </p:grpSpPr>
        <p:sp>
          <p:nvSpPr>
            <p:cNvPr id="6" name="Freeform 5"/>
            <p:cNvSpPr/>
            <p:nvPr/>
          </p:nvSpPr>
          <p:spPr>
            <a:xfrm>
              <a:off x="2194545" y="1100138"/>
              <a:ext cx="4777134" cy="4777134"/>
            </a:xfrm>
            <a:custGeom>
              <a:avLst/>
              <a:gdLst>
                <a:gd name="connsiteX0" fmla="*/ 0 w 4777134"/>
                <a:gd name="connsiteY0" fmla="*/ 2388567 h 4777134"/>
                <a:gd name="connsiteX1" fmla="*/ 2388567 w 4777134"/>
                <a:gd name="connsiteY1" fmla="*/ 0 h 4777134"/>
                <a:gd name="connsiteX2" fmla="*/ 4777134 w 4777134"/>
                <a:gd name="connsiteY2" fmla="*/ 2388567 h 4777134"/>
                <a:gd name="connsiteX3" fmla="*/ 2388567 w 4777134"/>
                <a:gd name="connsiteY3" fmla="*/ 4777134 h 4777134"/>
                <a:gd name="connsiteX4" fmla="*/ 0 w 4777134"/>
                <a:gd name="connsiteY4" fmla="*/ 2388567 h 477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7134" h="4777134">
                  <a:moveTo>
                    <a:pt x="0" y="2388567"/>
                  </a:moveTo>
                  <a:cubicBezTo>
                    <a:pt x="0" y="1069398"/>
                    <a:pt x="1069398" y="0"/>
                    <a:pt x="2388567" y="0"/>
                  </a:cubicBezTo>
                  <a:cubicBezTo>
                    <a:pt x="3707736" y="0"/>
                    <a:pt x="4777134" y="1069398"/>
                    <a:pt x="4777134" y="2388567"/>
                  </a:cubicBezTo>
                  <a:cubicBezTo>
                    <a:pt x="4777134" y="3707736"/>
                    <a:pt x="3707736" y="4777134"/>
                    <a:pt x="2388567" y="4777134"/>
                  </a:cubicBezTo>
                  <a:cubicBezTo>
                    <a:pt x="1069398" y="4777134"/>
                    <a:pt x="0" y="3707736"/>
                    <a:pt x="0" y="238856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6646" tIns="352648" rIns="1606647" bIns="417435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600" kern="1200" dirty="0" smtClean="0"/>
                <a:t>Национални </a:t>
              </a:r>
              <a:endParaRPr lang="en-US" sz="16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52830" y="1816708"/>
              <a:ext cx="4060563" cy="4060563"/>
            </a:xfrm>
            <a:custGeom>
              <a:avLst/>
              <a:gdLst>
                <a:gd name="connsiteX0" fmla="*/ 0 w 4060563"/>
                <a:gd name="connsiteY0" fmla="*/ 2030282 h 4060563"/>
                <a:gd name="connsiteX1" fmla="*/ 2030282 w 4060563"/>
                <a:gd name="connsiteY1" fmla="*/ 0 h 4060563"/>
                <a:gd name="connsiteX2" fmla="*/ 4060564 w 4060563"/>
                <a:gd name="connsiteY2" fmla="*/ 2030282 h 4060563"/>
                <a:gd name="connsiteX3" fmla="*/ 2030282 w 4060563"/>
                <a:gd name="connsiteY3" fmla="*/ 4060564 h 4060563"/>
                <a:gd name="connsiteX4" fmla="*/ 0 w 4060563"/>
                <a:gd name="connsiteY4" fmla="*/ 2030282 h 406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0563" h="4060563">
                  <a:moveTo>
                    <a:pt x="0" y="2030282"/>
                  </a:moveTo>
                  <a:cubicBezTo>
                    <a:pt x="0" y="908988"/>
                    <a:pt x="908988" y="0"/>
                    <a:pt x="2030282" y="0"/>
                  </a:cubicBezTo>
                  <a:cubicBezTo>
                    <a:pt x="3151576" y="0"/>
                    <a:pt x="4060564" y="908988"/>
                    <a:pt x="4060564" y="2030282"/>
                  </a:cubicBezTo>
                  <a:cubicBezTo>
                    <a:pt x="4060564" y="3151576"/>
                    <a:pt x="3151576" y="4060564"/>
                    <a:pt x="2030282" y="4060564"/>
                  </a:cubicBezTo>
                  <a:cubicBezTo>
                    <a:pt x="908988" y="4060564"/>
                    <a:pt x="0" y="3151576"/>
                    <a:pt x="0" y="203028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515" tIns="347274" rIns="1268514" bIns="347390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600" kern="1200" dirty="0" smtClean="0"/>
                <a:t>Школски </a:t>
              </a:r>
              <a:endParaRPr lang="en-US" sz="16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11115" y="2533278"/>
              <a:ext cx="3343993" cy="3343993"/>
            </a:xfrm>
            <a:custGeom>
              <a:avLst/>
              <a:gdLst>
                <a:gd name="connsiteX0" fmla="*/ 0 w 3343993"/>
                <a:gd name="connsiteY0" fmla="*/ 1671997 h 3343993"/>
                <a:gd name="connsiteX1" fmla="*/ 1671997 w 3343993"/>
                <a:gd name="connsiteY1" fmla="*/ 0 h 3343993"/>
                <a:gd name="connsiteX2" fmla="*/ 3343994 w 3343993"/>
                <a:gd name="connsiteY2" fmla="*/ 1671997 h 3343993"/>
                <a:gd name="connsiteX3" fmla="*/ 1671997 w 3343993"/>
                <a:gd name="connsiteY3" fmla="*/ 3343994 h 3343993"/>
                <a:gd name="connsiteX4" fmla="*/ 0 w 3343993"/>
                <a:gd name="connsiteY4" fmla="*/ 1671997 h 334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993" h="3343993">
                  <a:moveTo>
                    <a:pt x="0" y="1671997"/>
                  </a:moveTo>
                  <a:cubicBezTo>
                    <a:pt x="0" y="748579"/>
                    <a:pt x="748579" y="0"/>
                    <a:pt x="1671997" y="0"/>
                  </a:cubicBezTo>
                  <a:cubicBezTo>
                    <a:pt x="2595415" y="0"/>
                    <a:pt x="3343994" y="748579"/>
                    <a:pt x="3343994" y="1671997"/>
                  </a:cubicBezTo>
                  <a:cubicBezTo>
                    <a:pt x="3343994" y="2595415"/>
                    <a:pt x="2595415" y="3343994"/>
                    <a:pt x="1671997" y="3343994"/>
                  </a:cubicBezTo>
                  <a:cubicBezTo>
                    <a:pt x="748579" y="3343994"/>
                    <a:pt x="0" y="2595415"/>
                    <a:pt x="0" y="167199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0531" tIns="344527" rIns="920530" bIns="276557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600" kern="1200" dirty="0" smtClean="0"/>
                <a:t>Наставни </a:t>
              </a:r>
              <a:endParaRPr lang="en-US" sz="16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269400" y="3249848"/>
              <a:ext cx="2627423" cy="2627423"/>
            </a:xfrm>
            <a:custGeom>
              <a:avLst/>
              <a:gdLst>
                <a:gd name="connsiteX0" fmla="*/ 0 w 2627423"/>
                <a:gd name="connsiteY0" fmla="*/ 1313712 h 2627423"/>
                <a:gd name="connsiteX1" fmla="*/ 1313712 w 2627423"/>
                <a:gd name="connsiteY1" fmla="*/ 0 h 2627423"/>
                <a:gd name="connsiteX2" fmla="*/ 2627424 w 2627423"/>
                <a:gd name="connsiteY2" fmla="*/ 1313712 h 2627423"/>
                <a:gd name="connsiteX3" fmla="*/ 1313712 w 2627423"/>
                <a:gd name="connsiteY3" fmla="*/ 2627424 h 2627423"/>
                <a:gd name="connsiteX4" fmla="*/ 0 w 2627423"/>
                <a:gd name="connsiteY4" fmla="*/ 1313712 h 2627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423" h="2627423">
                  <a:moveTo>
                    <a:pt x="0" y="1313712"/>
                  </a:moveTo>
                  <a:cubicBezTo>
                    <a:pt x="0" y="588169"/>
                    <a:pt x="588169" y="0"/>
                    <a:pt x="1313712" y="0"/>
                  </a:cubicBezTo>
                  <a:cubicBezTo>
                    <a:pt x="2039255" y="0"/>
                    <a:pt x="2627424" y="588169"/>
                    <a:pt x="2627424" y="1313712"/>
                  </a:cubicBezTo>
                  <a:cubicBezTo>
                    <a:pt x="2627424" y="2039255"/>
                    <a:pt x="2039255" y="2627424"/>
                    <a:pt x="1313712" y="2627424"/>
                  </a:cubicBezTo>
                  <a:cubicBezTo>
                    <a:pt x="588169" y="2627424"/>
                    <a:pt x="0" y="2039255"/>
                    <a:pt x="0" y="131371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8100" tIns="350260" rIns="718099" bIns="203181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600" kern="1200" dirty="0" smtClean="0"/>
                <a:t>Ученички </a:t>
              </a:r>
              <a:endParaRPr lang="en-US" sz="16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27685" y="3966418"/>
              <a:ext cx="1910853" cy="1910853"/>
            </a:xfrm>
            <a:custGeom>
              <a:avLst/>
              <a:gdLst>
                <a:gd name="connsiteX0" fmla="*/ 0 w 1910853"/>
                <a:gd name="connsiteY0" fmla="*/ 955427 h 1910853"/>
                <a:gd name="connsiteX1" fmla="*/ 955427 w 1910853"/>
                <a:gd name="connsiteY1" fmla="*/ 0 h 1910853"/>
                <a:gd name="connsiteX2" fmla="*/ 1910854 w 1910853"/>
                <a:gd name="connsiteY2" fmla="*/ 955427 h 1910853"/>
                <a:gd name="connsiteX3" fmla="*/ 955427 w 1910853"/>
                <a:gd name="connsiteY3" fmla="*/ 1910854 h 1910853"/>
                <a:gd name="connsiteX4" fmla="*/ 0 w 1910853"/>
                <a:gd name="connsiteY4" fmla="*/ 955427 h 191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853" h="1910853">
                  <a:moveTo>
                    <a:pt x="0" y="955427"/>
                  </a:moveTo>
                  <a:cubicBezTo>
                    <a:pt x="0" y="427759"/>
                    <a:pt x="427759" y="0"/>
                    <a:pt x="955427" y="0"/>
                  </a:cubicBezTo>
                  <a:cubicBezTo>
                    <a:pt x="1483095" y="0"/>
                    <a:pt x="1910854" y="427759"/>
                    <a:pt x="1910854" y="955427"/>
                  </a:cubicBezTo>
                  <a:cubicBezTo>
                    <a:pt x="1910854" y="1483095"/>
                    <a:pt x="1483095" y="1910854"/>
                    <a:pt x="955427" y="1910854"/>
                  </a:cubicBezTo>
                  <a:cubicBezTo>
                    <a:pt x="427759" y="1910854"/>
                    <a:pt x="0" y="1483095"/>
                    <a:pt x="0" y="95542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3630" tIns="591505" rIns="393630" bIns="59150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RS" sz="1600" kern="1200" dirty="0" smtClean="0"/>
                <a:t>Скривени 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756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+mn-lt"/>
              </a:rPr>
              <a:t>Оквир Националног курикулума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4464496"/>
          </a:xfrm>
        </p:spPr>
        <p:txBody>
          <a:bodyPr>
            <a:noAutofit/>
          </a:bodyPr>
          <a:lstStyle/>
          <a:p>
            <a:r>
              <a:rPr lang="sr-Cyrl-RS" sz="1800" b="0" dirty="0" smtClean="0"/>
              <a:t>Оквир националног курикулума је један од основних докумената којим се регулишу активности у образовном систему. У њему </a:t>
            </a:r>
            <a:r>
              <a:rPr lang="sr-Cyrl-RS" sz="1800" b="0" dirty="0" smtClean="0"/>
              <a:t>се:</a:t>
            </a:r>
            <a:endParaRPr lang="sr-Cyrl-R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Национално усаглашена визија образовања, привредног развоја и образовне политике смешта у контекст курикулума;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Износе општи циљеви курикулума у различитим фазама школовања;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Дају објашњења образовне филозофије која се налази у основи курикулума;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Наводе приступи настави, учењу и оцењивању засновани на тој филозофији;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Предлажу смернице за развој наставног програма, обуку и стручно усавршавање наставника, као и за израду уџбеника;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800" b="0" dirty="0" smtClean="0"/>
              <a:t>Дају претпоставке за успешну примену курикулума и праћење и вредновање резултата примене курикулума.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0365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+mn-lt"/>
              </a:rPr>
              <a:t>Природа оквира националног курикулума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114502"/>
              </p:ext>
            </p:extLst>
          </p:nvPr>
        </p:nvGraphicFramePr>
        <p:xfrm>
          <a:off x="822325" y="1268760"/>
          <a:ext cx="752157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3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+mn-lt"/>
              </a:rPr>
              <a:t>Школски курикулум (програм)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159553"/>
              </p:ext>
            </p:extLst>
          </p:nvPr>
        </p:nvGraphicFramePr>
        <p:xfrm>
          <a:off x="467544" y="1412777"/>
          <a:ext cx="8229600" cy="4968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090"/>
                <a:gridCol w="7329510"/>
              </a:tblGrid>
              <a:tr h="681958">
                <a:tc rowSpan="6">
                  <a:txBody>
                    <a:bodyPr/>
                    <a:lstStyle/>
                    <a:p>
                      <a:pPr algn="ctr"/>
                      <a:r>
                        <a:rPr lang="sr-Cyrl-CS" dirty="0" smtClean="0">
                          <a:latin typeface="+mn-lt"/>
                        </a:rPr>
                        <a:t>Кључне</a:t>
                      </a:r>
                      <a:r>
                        <a:rPr lang="sr-Cyrl-CS" baseline="0" dirty="0" smtClean="0">
                          <a:latin typeface="+mn-lt"/>
                        </a:rPr>
                        <a:t> тачке школског </a:t>
                      </a:r>
                      <a:r>
                        <a:rPr lang="sr-Cyrl-RS" baseline="0" dirty="0" smtClean="0">
                          <a:latin typeface="+mn-lt"/>
                        </a:rPr>
                        <a:t>курикулума</a:t>
                      </a:r>
                      <a:endParaRPr lang="sr-Latn-CS" dirty="0"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Школски програм је документ на основу којег се остварује развојни план и укупан oбразовно-васпитни рад у школи.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  <a:tr h="681958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Школски програм представља основу на којој сваки наставник и стручни сарадник планира и реализује свој рад.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  <a:tr h="1266494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Школски програм омогућава оријентацију ученика и родитеља, односно старатеља у избору школе, праћење квалитета образовно-васпитног процеса и његових резултата, као и процену индивидуалног рада и напредовања сваког ученика.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  <a:tr h="974226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Школски програм се доноси на основу наставног плана и програма у складу са Законом. Школски програм усваја школски одбор, по правилу, сваке четврте године.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  <a:tr h="681958">
                <a:tc vMerge="1"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Поједини делови школског програма иновирају се у току његовог остваривања.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  <a:tr h="681958">
                <a:tc vMerge="1">
                  <a:txBody>
                    <a:bodyPr/>
                    <a:lstStyle/>
                    <a:p>
                      <a:pPr algn="ctr"/>
                      <a:endParaRPr lang="sr-Latn-C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latin typeface="+mn-lt"/>
                        </a:rPr>
                        <a:t>Школа објављује школски програм у складу са Законом и општим актом школе. </a:t>
                      </a:r>
                      <a:endParaRPr lang="sr-Latn-C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2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+mn-lt"/>
              </a:rPr>
              <a:t>Елементи школског програма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4896544"/>
          </a:xfrm>
        </p:spPr>
        <p:txBody>
          <a:bodyPr>
            <a:normAutofit/>
          </a:bodyPr>
          <a:lstStyle/>
          <a:p>
            <a:r>
              <a:rPr lang="sr-Cyrl-CS" sz="2000" b="0" dirty="0"/>
              <a:t>1) циљеви школског програма; </a:t>
            </a:r>
          </a:p>
          <a:p>
            <a:r>
              <a:rPr lang="ru-RU" sz="2000" b="0" dirty="0"/>
              <a:t>2) наставни план основног образовања и васпитања; </a:t>
            </a:r>
          </a:p>
          <a:p>
            <a:r>
              <a:rPr lang="ru-RU" sz="2000" b="0" dirty="0"/>
              <a:t>3) програми обавезних и изборних предмета по разредима, са начинима и поступцима за њихово остваривање; </a:t>
            </a:r>
          </a:p>
          <a:p>
            <a:r>
              <a:rPr lang="ru-RU" sz="2000" b="0" dirty="0"/>
              <a:t>4) програм допунске и додатне наставе; </a:t>
            </a:r>
          </a:p>
          <a:p>
            <a:r>
              <a:rPr lang="ru-RU" sz="2000" b="0" dirty="0"/>
              <a:t>5) програм културних активности школе; </a:t>
            </a:r>
          </a:p>
          <a:p>
            <a:r>
              <a:rPr lang="ru-RU" sz="2000" b="0" dirty="0"/>
              <a:t>6) програм школског спорта и спортских активности; </a:t>
            </a:r>
          </a:p>
          <a:p>
            <a:r>
              <a:rPr lang="ru-RU" sz="2000" b="0" dirty="0"/>
              <a:t>7) програм заштите од насиља, злостављања и занемаривања и програми превенције других облика ризичног понашања; </a:t>
            </a:r>
          </a:p>
          <a:p>
            <a:r>
              <a:rPr lang="ru-RU" sz="2000" b="0" dirty="0"/>
              <a:t>8) програм слободних активности ученика; </a:t>
            </a:r>
          </a:p>
          <a:p>
            <a:r>
              <a:rPr lang="sr-Cyrl-CS" sz="2000" b="0" dirty="0"/>
              <a:t>9) програм професионалне оријентације; </a:t>
            </a:r>
          </a:p>
          <a:p>
            <a:r>
              <a:rPr lang="sr-Cyrl-CS" sz="2000" b="0" dirty="0"/>
              <a:t>10) програм здравствене заштите; </a:t>
            </a:r>
            <a:endParaRPr lang="sr-Latn-CS" sz="20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+mn-lt"/>
              </a:rPr>
              <a:t>Елементи школског програма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4680520"/>
          </a:xfrm>
        </p:spPr>
        <p:txBody>
          <a:bodyPr>
            <a:normAutofit fontScale="92500" lnSpcReduction="10000"/>
          </a:bodyPr>
          <a:lstStyle/>
          <a:p>
            <a:r>
              <a:rPr lang="sr-Cyrl-CS" sz="2000" b="0" dirty="0"/>
              <a:t>11) програм социјалне заштите; </a:t>
            </a:r>
          </a:p>
          <a:p>
            <a:r>
              <a:rPr lang="ru-RU" sz="2000" b="0" dirty="0"/>
              <a:t>12) програм заштите животне средине; </a:t>
            </a:r>
          </a:p>
          <a:p>
            <a:r>
              <a:rPr lang="ru-RU" sz="2000" b="0" dirty="0"/>
              <a:t>13) програм сарадње са локалном самоуправом; </a:t>
            </a:r>
          </a:p>
          <a:p>
            <a:r>
              <a:rPr lang="ru-RU" sz="2000" b="0" dirty="0"/>
              <a:t>14) програм сарадње са породицом; </a:t>
            </a:r>
          </a:p>
          <a:p>
            <a:r>
              <a:rPr lang="ru-RU" sz="2000" b="0" dirty="0"/>
              <a:t>15) програм излета, екскурзија и наставе у природи; </a:t>
            </a:r>
          </a:p>
          <a:p>
            <a:r>
              <a:rPr lang="ru-RU" sz="2000" b="0" dirty="0"/>
              <a:t>16) програм рада школске библиотеке; </a:t>
            </a:r>
          </a:p>
          <a:p>
            <a:r>
              <a:rPr lang="ru-RU" sz="2000" b="0" dirty="0"/>
              <a:t>17) начин остваривања других области развојног плана школе који утичу на образовно-васпитни рад;</a:t>
            </a:r>
          </a:p>
          <a:p>
            <a:r>
              <a:rPr lang="ru-RU" sz="2000" b="0" dirty="0"/>
              <a:t>18) индивидуални образовни планови свих ученика који се образују по индивидуалном образовном плану чине прилог школског програма;</a:t>
            </a:r>
          </a:p>
          <a:p>
            <a:r>
              <a:rPr lang="ru-RU" sz="2000" b="0" dirty="0"/>
              <a:t>19) Када школа реализује факултативни предмет, његов програм саставни је део школског програма;</a:t>
            </a:r>
          </a:p>
          <a:p>
            <a:r>
              <a:rPr lang="ru-RU" sz="2000" b="0" dirty="0"/>
              <a:t>20) Саставни део школског програма је и програм безбедности и здравља на </a:t>
            </a:r>
            <a:r>
              <a:rPr lang="ru-RU" sz="2000" b="0" dirty="0" smtClean="0"/>
              <a:t>раду</a:t>
            </a:r>
            <a:r>
              <a:rPr lang="ru-RU" dirty="0" smtClean="0"/>
              <a:t>.</a:t>
            </a:r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1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>
                <a:latin typeface="+mn-lt"/>
              </a:rPr>
              <a:t>Наставни курикулум (курикулум на нивоу поучавања)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680520"/>
          </a:xfrm>
        </p:spPr>
        <p:txBody>
          <a:bodyPr>
            <a:normAutofit/>
          </a:bodyPr>
          <a:lstStyle/>
          <a:p>
            <a:r>
              <a:rPr lang="sr-Cyrl-RS" sz="2000" b="0" dirty="0" smtClean="0"/>
              <a:t>Наставни курикулум је саставни део школског курикулума и омогућује да се: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0" dirty="0" smtClean="0"/>
              <a:t>Испитају потребе ученика;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0" dirty="0" smtClean="0"/>
              <a:t>Потребе преведу у циљеве учења;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0" dirty="0" smtClean="0"/>
              <a:t>Одаберу садржаји за постизање циљева;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0" dirty="0" smtClean="0"/>
              <a:t>Планира </a:t>
            </a:r>
            <a:r>
              <a:rPr lang="sr-Cyrl-RS" sz="2000" b="0" dirty="0" smtClean="0"/>
              <a:t>организацију </a:t>
            </a:r>
            <a:r>
              <a:rPr lang="sr-Cyrl-RS" sz="2000" b="0" dirty="0" smtClean="0"/>
              <a:t>поучавања и учења;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2000" b="0" dirty="0" smtClean="0"/>
              <a:t>Утврде врсте и технике вредновања постигнућа ученика.</a:t>
            </a:r>
          </a:p>
          <a:p>
            <a:pPr marL="0" indent="0">
              <a:buNone/>
            </a:pPr>
            <a:r>
              <a:rPr lang="sr-Cyrl-RS" sz="2000" b="0" dirty="0" smtClean="0"/>
              <a:t>Наставни курикулум омогућује планирање и програмирање наставног рада, а његова израда омогућује сједињавање активности свих субјеката васпитно-образовног рада: учитеља, ученика, стручне службе и руководства школе.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058799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+mn-lt"/>
              </a:rPr>
              <a:t>Скривени курикулум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4680520"/>
          </a:xfrm>
        </p:spPr>
        <p:txBody>
          <a:bodyPr>
            <a:normAutofit fontScale="55000" lnSpcReduction="20000"/>
          </a:bodyPr>
          <a:lstStyle/>
          <a:p>
            <a:r>
              <a:rPr lang="en-US" b="0" dirty="0" err="1"/>
              <a:t>Скривени</a:t>
            </a:r>
            <a:r>
              <a:rPr lang="en-US" b="0" dirty="0"/>
              <a:t> </a:t>
            </a:r>
            <a:r>
              <a:rPr lang="en-US" b="0" dirty="0" err="1"/>
              <a:t>курикулум</a:t>
            </a:r>
            <a:r>
              <a:rPr lang="en-US" b="0" dirty="0"/>
              <a:t> </a:t>
            </a:r>
            <a:r>
              <a:rPr lang="en-US" b="0" dirty="0" err="1"/>
              <a:t>означава</a:t>
            </a:r>
            <a:r>
              <a:rPr lang="en-US" b="0" dirty="0"/>
              <a:t> </a:t>
            </a:r>
            <a:r>
              <a:rPr lang="en-US" b="0" dirty="0" err="1" smtClean="0"/>
              <a:t>вредности</a:t>
            </a:r>
            <a:r>
              <a:rPr lang="en-US" b="0" dirty="0" smtClean="0"/>
              <a:t> </a:t>
            </a:r>
            <a:r>
              <a:rPr lang="en-US" b="0" dirty="0" err="1"/>
              <a:t>које</a:t>
            </a:r>
            <a:r>
              <a:rPr lang="en-US" b="0" dirty="0"/>
              <a:t> </a:t>
            </a:r>
            <a:r>
              <a:rPr lang="en-US" b="0" dirty="0" err="1"/>
              <a:t>ученици</a:t>
            </a:r>
            <a:r>
              <a:rPr lang="en-US" b="0" dirty="0"/>
              <a:t> </a:t>
            </a:r>
            <a:r>
              <a:rPr lang="en-US" b="0" dirty="0" err="1"/>
              <a:t>науче</a:t>
            </a:r>
            <a:r>
              <a:rPr lang="en-US" b="0" dirty="0"/>
              <a:t> у </a:t>
            </a:r>
            <a:r>
              <a:rPr lang="en-US" b="0" dirty="0" err="1"/>
              <a:t>школи</a:t>
            </a:r>
            <a:r>
              <a:rPr lang="en-US" b="0" dirty="0"/>
              <a:t> </a:t>
            </a:r>
            <a:r>
              <a:rPr lang="en-US" b="0" dirty="0" err="1"/>
              <a:t>због</a:t>
            </a:r>
            <a:r>
              <a:rPr lang="en-US" b="0" dirty="0"/>
              <a:t> </a:t>
            </a:r>
            <a:r>
              <a:rPr lang="en-US" b="0" dirty="0" err="1"/>
              <a:t>начина</a:t>
            </a:r>
            <a:r>
              <a:rPr lang="en-US" b="0" dirty="0"/>
              <a:t> </a:t>
            </a:r>
            <a:r>
              <a:rPr lang="en-US" b="0" dirty="0" err="1"/>
              <a:t>на</a:t>
            </a:r>
            <a:r>
              <a:rPr lang="en-US" b="0" dirty="0"/>
              <a:t> </a:t>
            </a:r>
            <a:r>
              <a:rPr lang="en-US" b="0" dirty="0" err="1"/>
              <a:t>који</a:t>
            </a:r>
            <a:r>
              <a:rPr lang="en-US" b="0" dirty="0"/>
              <a:t> </a:t>
            </a:r>
            <a:r>
              <a:rPr lang="en-US" b="0" dirty="0" err="1"/>
              <a:t>се</a:t>
            </a:r>
            <a:r>
              <a:rPr lang="en-US" b="0" dirty="0"/>
              <a:t> у </a:t>
            </a:r>
            <a:r>
              <a:rPr lang="en-US" b="0" dirty="0" err="1"/>
              <a:t>школи</a:t>
            </a:r>
            <a:r>
              <a:rPr lang="en-US" b="0" dirty="0"/>
              <a:t> </a:t>
            </a:r>
            <a:r>
              <a:rPr lang="en-US" b="0" dirty="0" err="1"/>
              <a:t>планира</a:t>
            </a:r>
            <a:r>
              <a:rPr lang="en-US" b="0" dirty="0"/>
              <a:t> </a:t>
            </a:r>
            <a:r>
              <a:rPr lang="en-US" b="0" dirty="0" smtClean="0"/>
              <a:t>и</a:t>
            </a:r>
            <a:r>
              <a:rPr lang="sr-Cyrl-RS" b="0" dirty="0" smtClean="0"/>
              <a:t> </a:t>
            </a:r>
            <a:r>
              <a:rPr lang="en-US" b="0" dirty="0" err="1" smtClean="0"/>
              <a:t>начина</a:t>
            </a:r>
            <a:r>
              <a:rPr lang="en-US" b="0" dirty="0" smtClean="0"/>
              <a:t> </a:t>
            </a:r>
            <a:r>
              <a:rPr lang="en-US" b="0" dirty="0" err="1"/>
              <a:t>на</a:t>
            </a:r>
            <a:r>
              <a:rPr lang="en-US" b="0" dirty="0"/>
              <a:t> </a:t>
            </a:r>
            <a:r>
              <a:rPr lang="en-US" b="0" dirty="0" err="1"/>
              <a:t>који</a:t>
            </a:r>
            <a:r>
              <a:rPr lang="en-US" b="0" dirty="0"/>
              <a:t> </a:t>
            </a:r>
            <a:r>
              <a:rPr lang="en-US" b="0" dirty="0" err="1"/>
              <a:t>је</a:t>
            </a:r>
            <a:r>
              <a:rPr lang="en-US" b="0" dirty="0"/>
              <a:t> </a:t>
            </a:r>
            <a:r>
              <a:rPr lang="en-US" b="0" dirty="0" err="1"/>
              <a:t>школа</a:t>
            </a:r>
            <a:r>
              <a:rPr lang="en-US" b="0" dirty="0"/>
              <a:t> </a:t>
            </a:r>
            <a:r>
              <a:rPr lang="en-US" b="0" dirty="0" err="1" smtClean="0"/>
              <a:t>организ</a:t>
            </a:r>
            <a:r>
              <a:rPr lang="sr-Cyrl-RS" b="0" dirty="0" smtClean="0"/>
              <a:t>ована.</a:t>
            </a:r>
            <a:r>
              <a:rPr lang="en-US" b="0" dirty="0" smtClean="0"/>
              <a:t> </a:t>
            </a:r>
            <a:r>
              <a:rPr lang="en-US" b="0" dirty="0" err="1" smtClean="0"/>
              <a:t>Тако</a:t>
            </a:r>
            <a:r>
              <a:rPr lang="en-US" b="0" dirty="0" smtClean="0"/>
              <a:t> </a:t>
            </a:r>
            <a:r>
              <a:rPr lang="en-US" b="0" dirty="0" err="1"/>
              <a:t>се</a:t>
            </a:r>
            <a:r>
              <a:rPr lang="en-US" b="0" dirty="0"/>
              <a:t> </a:t>
            </a:r>
            <a:r>
              <a:rPr lang="en-US" b="0" dirty="0" err="1"/>
              <a:t>уче</a:t>
            </a:r>
            <a:r>
              <a:rPr lang="en-US" b="0" dirty="0"/>
              <a:t> </a:t>
            </a:r>
            <a:r>
              <a:rPr lang="en-US" b="0" dirty="0" err="1" smtClean="0"/>
              <a:t>вредности</a:t>
            </a:r>
            <a:r>
              <a:rPr lang="en-US" b="0" dirty="0" smtClean="0"/>
              <a:t> </a:t>
            </a:r>
            <a:r>
              <a:rPr lang="en-US" b="0" dirty="0" err="1" smtClean="0"/>
              <a:t>попут</a:t>
            </a:r>
            <a:r>
              <a:rPr lang="sr-Cyrl-RS" b="0" dirty="0" smtClean="0"/>
              <a:t> </a:t>
            </a:r>
            <a:r>
              <a:rPr lang="en-US" b="0" dirty="0" err="1" smtClean="0"/>
              <a:t>друштвених</a:t>
            </a:r>
            <a:r>
              <a:rPr lang="en-US" b="0" dirty="0" smtClean="0"/>
              <a:t> </a:t>
            </a:r>
            <a:r>
              <a:rPr lang="en-US" b="0" dirty="0"/>
              <a:t>и </a:t>
            </a:r>
            <a:r>
              <a:rPr lang="en-US" b="0" dirty="0" err="1" smtClean="0"/>
              <a:t>полних</a:t>
            </a:r>
            <a:r>
              <a:rPr lang="en-US" b="0" dirty="0" smtClean="0"/>
              <a:t> </a:t>
            </a:r>
            <a:r>
              <a:rPr lang="en-US" b="0" dirty="0" err="1"/>
              <a:t>улога</a:t>
            </a:r>
            <a:r>
              <a:rPr lang="en-US" b="0" dirty="0"/>
              <a:t>, </a:t>
            </a:r>
            <a:r>
              <a:rPr lang="en-US" b="0" dirty="0" err="1"/>
              <a:t>ставова</a:t>
            </a:r>
            <a:r>
              <a:rPr lang="en-US" b="0" dirty="0"/>
              <a:t>, </a:t>
            </a:r>
            <a:r>
              <a:rPr lang="en-US" b="0" dirty="0" err="1" smtClean="0"/>
              <a:t>вредности</a:t>
            </a:r>
            <a:r>
              <a:rPr lang="en-US" b="0" dirty="0" smtClean="0"/>
              <a:t> </a:t>
            </a:r>
            <a:r>
              <a:rPr lang="en-US" b="0" dirty="0"/>
              <a:t>и </a:t>
            </a:r>
            <a:r>
              <a:rPr lang="en-US" b="0" dirty="0" err="1"/>
              <a:t>других</a:t>
            </a:r>
            <a:r>
              <a:rPr lang="en-US" b="0" dirty="0"/>
              <a:t> </a:t>
            </a:r>
            <a:r>
              <a:rPr lang="en-US" b="0" dirty="0" err="1"/>
              <a:t>аспеката</a:t>
            </a:r>
            <a:r>
              <a:rPr lang="en-US" b="0" dirty="0"/>
              <a:t> </a:t>
            </a:r>
            <a:r>
              <a:rPr lang="en-US" b="0" dirty="0" err="1"/>
              <a:t>живљења</a:t>
            </a:r>
            <a:r>
              <a:rPr lang="en-US" b="0" dirty="0"/>
              <a:t> </a:t>
            </a:r>
            <a:r>
              <a:rPr lang="en-US" b="0" dirty="0" err="1"/>
              <a:t>који</a:t>
            </a:r>
            <a:r>
              <a:rPr lang="en-US" b="0" dirty="0"/>
              <a:t> </a:t>
            </a:r>
            <a:r>
              <a:rPr lang="en-US" b="0" dirty="0" err="1"/>
              <a:t>се</a:t>
            </a:r>
            <a:r>
              <a:rPr lang="en-US" b="0" dirty="0"/>
              <a:t> </a:t>
            </a:r>
            <a:r>
              <a:rPr lang="en-US" b="0" dirty="0" err="1" smtClean="0"/>
              <a:t>преносе</a:t>
            </a:r>
            <a:r>
              <a:rPr lang="en-US" b="0" dirty="0" smtClean="0"/>
              <a:t> </a:t>
            </a:r>
            <a:r>
              <a:rPr lang="en-US" b="0" dirty="0" err="1" smtClean="0"/>
              <a:t>из</a:t>
            </a:r>
            <a:r>
              <a:rPr lang="sr-Cyrl-RS" b="0" dirty="0" smtClean="0"/>
              <a:t> </a:t>
            </a:r>
            <a:r>
              <a:rPr lang="en-US" b="0" dirty="0" err="1" smtClean="0"/>
              <a:t>генерације</a:t>
            </a:r>
            <a:r>
              <a:rPr lang="en-US" b="0" dirty="0" smtClean="0"/>
              <a:t> </a:t>
            </a:r>
            <a:r>
              <a:rPr lang="en-US" b="0" dirty="0"/>
              <a:t>у </a:t>
            </a:r>
            <a:r>
              <a:rPr lang="en-US" b="0" dirty="0" err="1"/>
              <a:t>генерацију</a:t>
            </a:r>
            <a:r>
              <a:rPr lang="en-US" b="0" dirty="0"/>
              <a:t> </a:t>
            </a:r>
            <a:r>
              <a:rPr lang="en-US" b="0" dirty="0" err="1"/>
              <a:t>као</a:t>
            </a:r>
            <a:r>
              <a:rPr lang="en-US" b="0" dirty="0"/>
              <a:t> </a:t>
            </a:r>
            <a:r>
              <a:rPr lang="en-US" b="0" dirty="0" err="1"/>
              <a:t>саморазумљиве</a:t>
            </a:r>
            <a:r>
              <a:rPr lang="en-US" b="0" dirty="0"/>
              <a:t>, </a:t>
            </a:r>
            <a:r>
              <a:rPr lang="en-US" b="0" dirty="0" err="1"/>
              <a:t>неупитне</a:t>
            </a:r>
            <a:r>
              <a:rPr lang="en-US" b="0" dirty="0"/>
              <a:t>, </a:t>
            </a:r>
            <a:r>
              <a:rPr lang="en-US" b="0" dirty="0" err="1" smtClean="0"/>
              <a:t>оп</a:t>
            </a:r>
            <a:r>
              <a:rPr lang="sr-Cyrl-RS" b="0" dirty="0" smtClean="0"/>
              <a:t>ште</a:t>
            </a:r>
            <a:r>
              <a:rPr lang="en-US" b="0" dirty="0" err="1" smtClean="0"/>
              <a:t>културне</a:t>
            </a:r>
            <a:r>
              <a:rPr lang="en-US" b="0" dirty="0"/>
              <a:t>, </a:t>
            </a:r>
            <a:r>
              <a:rPr lang="en-US" b="0" dirty="0" err="1"/>
              <a:t>трајне</a:t>
            </a:r>
            <a:r>
              <a:rPr lang="en-US" b="0" dirty="0"/>
              <a:t> </a:t>
            </a:r>
            <a:r>
              <a:rPr lang="en-US" b="0" dirty="0" err="1"/>
              <a:t>чињенице</a:t>
            </a:r>
            <a:r>
              <a:rPr lang="en-US" b="0" dirty="0"/>
              <a:t>. </a:t>
            </a:r>
            <a:r>
              <a:rPr lang="en-US" b="0" dirty="0" err="1"/>
              <a:t>Важна</a:t>
            </a:r>
            <a:r>
              <a:rPr lang="en-US" b="0" dirty="0"/>
              <a:t> </a:t>
            </a:r>
            <a:r>
              <a:rPr lang="en-US" b="0" dirty="0" err="1" smtClean="0"/>
              <a:t>карактеристика</a:t>
            </a:r>
            <a:r>
              <a:rPr lang="sr-Cyrl-RS" b="0" dirty="0" smtClean="0"/>
              <a:t> </a:t>
            </a:r>
            <a:r>
              <a:rPr lang="en-US" b="0" dirty="0" err="1" smtClean="0"/>
              <a:t>скривеног</a:t>
            </a:r>
            <a:r>
              <a:rPr lang="en-US" b="0" dirty="0" smtClean="0"/>
              <a:t> </a:t>
            </a:r>
            <a:r>
              <a:rPr lang="en-US" b="0" dirty="0" err="1"/>
              <a:t>курикулума</a:t>
            </a:r>
            <a:r>
              <a:rPr lang="en-US" b="0" dirty="0"/>
              <a:t> </a:t>
            </a:r>
            <a:r>
              <a:rPr lang="en-US" b="0" dirty="0" err="1"/>
              <a:t>његова</a:t>
            </a:r>
            <a:r>
              <a:rPr lang="en-US" b="0" dirty="0"/>
              <a:t> </a:t>
            </a:r>
            <a:r>
              <a:rPr lang="en-US" b="0" dirty="0" err="1"/>
              <a:t>је</a:t>
            </a:r>
            <a:r>
              <a:rPr lang="en-US" b="0" dirty="0"/>
              <a:t> </a:t>
            </a:r>
            <a:r>
              <a:rPr lang="en-US" b="0" dirty="0" err="1"/>
              <a:t>имплицитност</a:t>
            </a:r>
            <a:r>
              <a:rPr lang="en-US" b="0" dirty="0"/>
              <a:t>, </a:t>
            </a:r>
            <a:r>
              <a:rPr lang="en-US" b="0" dirty="0" err="1"/>
              <a:t>често</a:t>
            </a:r>
            <a:r>
              <a:rPr lang="en-US" b="0" dirty="0"/>
              <a:t> </a:t>
            </a:r>
            <a:r>
              <a:rPr lang="en-US" b="0" dirty="0" err="1"/>
              <a:t>скривена</a:t>
            </a:r>
            <a:r>
              <a:rPr lang="en-US" b="0" dirty="0"/>
              <a:t> </a:t>
            </a:r>
            <a:r>
              <a:rPr lang="en-US" b="0" dirty="0" err="1"/>
              <a:t>не</a:t>
            </a:r>
            <a:r>
              <a:rPr lang="en-US" b="0" dirty="0"/>
              <a:t> </a:t>
            </a:r>
            <a:r>
              <a:rPr lang="en-US" b="0" dirty="0" err="1"/>
              <a:t>само</a:t>
            </a:r>
            <a:r>
              <a:rPr lang="en-US" b="0" dirty="0"/>
              <a:t> </a:t>
            </a:r>
            <a:r>
              <a:rPr lang="en-US" b="0" dirty="0" err="1" smtClean="0"/>
              <a:t>деци</a:t>
            </a:r>
            <a:r>
              <a:rPr lang="en-US" b="0" dirty="0" smtClean="0"/>
              <a:t> </a:t>
            </a:r>
            <a:r>
              <a:rPr lang="en-US" b="0" dirty="0" err="1"/>
              <a:t>већ</a:t>
            </a:r>
            <a:r>
              <a:rPr lang="en-US" b="0" dirty="0"/>
              <a:t> и </a:t>
            </a:r>
            <a:r>
              <a:rPr lang="en-US" b="0" dirty="0" err="1"/>
              <a:t>наставницима</a:t>
            </a:r>
            <a:r>
              <a:rPr lang="en-US" b="0" dirty="0"/>
              <a:t> и </a:t>
            </a:r>
            <a:r>
              <a:rPr lang="en-US" b="0" dirty="0" err="1" smtClean="0"/>
              <a:t>другим</a:t>
            </a:r>
            <a:r>
              <a:rPr lang="sr-Cyrl-RS" b="0" dirty="0" smtClean="0"/>
              <a:t> актерима васпитно-образовног система</a:t>
            </a:r>
            <a:r>
              <a:rPr lang="en-US" b="0" dirty="0" smtClean="0"/>
              <a:t>. </a:t>
            </a:r>
            <a:r>
              <a:rPr lang="sr-Cyrl-RS" b="0" dirty="0" smtClean="0"/>
              <a:t>С</a:t>
            </a:r>
            <a:r>
              <a:rPr lang="en-US" b="0" dirty="0" err="1" smtClean="0"/>
              <a:t>кривени</a:t>
            </a:r>
            <a:r>
              <a:rPr lang="en-US" b="0" dirty="0" smtClean="0"/>
              <a:t> </a:t>
            </a:r>
            <a:r>
              <a:rPr lang="en-US" b="0" dirty="0" err="1"/>
              <a:t>курикулум</a:t>
            </a:r>
            <a:r>
              <a:rPr lang="en-US" b="0" dirty="0"/>
              <a:t> </a:t>
            </a:r>
            <a:r>
              <a:rPr lang="en-US" b="0" dirty="0" err="1"/>
              <a:t>не</a:t>
            </a:r>
            <a:r>
              <a:rPr lang="en-US" b="0" dirty="0"/>
              <a:t> </a:t>
            </a:r>
            <a:r>
              <a:rPr lang="en-US" b="0" dirty="0" err="1"/>
              <a:t>преносе</a:t>
            </a:r>
            <a:r>
              <a:rPr lang="en-US" b="0" dirty="0"/>
              <a:t> </a:t>
            </a:r>
            <a:r>
              <a:rPr lang="en-US" b="0" dirty="0" err="1"/>
              <a:t>само</a:t>
            </a:r>
            <a:r>
              <a:rPr lang="en-US" b="0" dirty="0"/>
              <a:t> </a:t>
            </a:r>
            <a:r>
              <a:rPr lang="en-US" b="0" dirty="0" err="1"/>
              <a:t>наставници</a:t>
            </a:r>
            <a:r>
              <a:rPr lang="en-US" b="0" dirty="0"/>
              <a:t> </a:t>
            </a:r>
            <a:r>
              <a:rPr lang="en-US" b="0" dirty="0" err="1" smtClean="0"/>
              <a:t>већ</a:t>
            </a:r>
            <a:r>
              <a:rPr lang="sr-Cyrl-RS" b="0" dirty="0" smtClean="0"/>
              <a:t> </a:t>
            </a:r>
            <a:r>
              <a:rPr lang="en-US" b="0" dirty="0" smtClean="0"/>
              <a:t>и </a:t>
            </a:r>
            <a:r>
              <a:rPr lang="en-US" b="0" dirty="0" err="1"/>
              <a:t>заједница</a:t>
            </a:r>
            <a:r>
              <a:rPr lang="en-US" b="0" dirty="0"/>
              <a:t> и </a:t>
            </a:r>
            <a:r>
              <a:rPr lang="en-US" b="0" dirty="0" err="1"/>
              <a:t>друштво</a:t>
            </a:r>
            <a:r>
              <a:rPr lang="en-US" b="0" dirty="0"/>
              <a:t> у </a:t>
            </a:r>
            <a:r>
              <a:rPr lang="en-US" b="0" dirty="0" err="1" smtClean="0"/>
              <a:t>целини</a:t>
            </a:r>
            <a:r>
              <a:rPr lang="sr-Cyrl-RS" b="0" dirty="0" smtClean="0"/>
              <a:t>.</a:t>
            </a:r>
          </a:p>
          <a:p>
            <a:r>
              <a:rPr lang="en-US" b="0" dirty="0"/>
              <a:t>У </a:t>
            </a:r>
            <a:r>
              <a:rPr lang="en-US" b="0" dirty="0" err="1"/>
              <a:t>школском</a:t>
            </a:r>
            <a:r>
              <a:rPr lang="en-US" b="0" dirty="0"/>
              <a:t> </a:t>
            </a:r>
            <a:r>
              <a:rPr lang="en-US" b="0" dirty="0" err="1"/>
              <a:t>контексту</a:t>
            </a:r>
            <a:r>
              <a:rPr lang="en-US" b="0" dirty="0"/>
              <a:t> </a:t>
            </a:r>
            <a:r>
              <a:rPr lang="en-US" b="0" dirty="0" err="1"/>
              <a:t>скривени</a:t>
            </a:r>
            <a:r>
              <a:rPr lang="en-US" b="0" dirty="0"/>
              <a:t> </a:t>
            </a:r>
            <a:r>
              <a:rPr lang="en-US" b="0" dirty="0" err="1" smtClean="0"/>
              <a:t>курикулум</a:t>
            </a:r>
            <a:r>
              <a:rPr lang="en-US" b="0" dirty="0" smtClean="0"/>
              <a:t> </a:t>
            </a:r>
            <a:r>
              <a:rPr lang="sr-Cyrl-RS" b="0" dirty="0" smtClean="0"/>
              <a:t> је </a:t>
            </a:r>
            <a:r>
              <a:rPr lang="en-US" b="0" dirty="0" err="1" smtClean="0"/>
              <a:t>неписана</a:t>
            </a:r>
            <a:r>
              <a:rPr lang="sr-Cyrl-RS" b="0" dirty="0" smtClean="0"/>
              <a:t> </a:t>
            </a:r>
            <a:r>
              <a:rPr lang="en-US" b="0" dirty="0" err="1" smtClean="0"/>
              <a:t>култура</a:t>
            </a:r>
            <a:r>
              <a:rPr lang="en-US" b="0" dirty="0" smtClean="0"/>
              <a:t> </a:t>
            </a:r>
            <a:r>
              <a:rPr lang="en-US" b="0" dirty="0" err="1"/>
              <a:t>школе</a:t>
            </a:r>
            <a:r>
              <a:rPr lang="en-US" b="0" dirty="0"/>
              <a:t> и </a:t>
            </a:r>
            <a:r>
              <a:rPr lang="en-US" b="0" dirty="0" err="1"/>
              <a:t>укључује</a:t>
            </a:r>
            <a:r>
              <a:rPr lang="en-US" b="0" dirty="0"/>
              <a:t> </a:t>
            </a:r>
            <a:r>
              <a:rPr lang="en-US" b="0" dirty="0" err="1"/>
              <a:t>начин</a:t>
            </a:r>
            <a:r>
              <a:rPr lang="en-US" b="0" dirty="0"/>
              <a:t> </a:t>
            </a:r>
            <a:r>
              <a:rPr lang="en-US" b="0" dirty="0" err="1" smtClean="0"/>
              <a:t>одевања</a:t>
            </a:r>
            <a:r>
              <a:rPr lang="en-US" b="0" dirty="0"/>
              <a:t>, </a:t>
            </a:r>
            <a:r>
              <a:rPr lang="en-US" b="0" dirty="0" err="1" smtClean="0"/>
              <a:t>избор</a:t>
            </a:r>
            <a:r>
              <a:rPr lang="sr-Cyrl-RS" b="0" dirty="0" smtClean="0"/>
              <a:t> </a:t>
            </a:r>
            <a:r>
              <a:rPr lang="en-US" b="0" dirty="0" err="1" smtClean="0"/>
              <a:t>опреме</a:t>
            </a:r>
            <a:r>
              <a:rPr lang="en-US" b="0" dirty="0" smtClean="0"/>
              <a:t> </a:t>
            </a:r>
            <a:r>
              <a:rPr lang="en-US" b="0" dirty="0" err="1"/>
              <a:t>за</a:t>
            </a:r>
            <a:r>
              <a:rPr lang="en-US" b="0" dirty="0"/>
              <a:t> </a:t>
            </a:r>
            <a:r>
              <a:rPr lang="en-US" b="0" dirty="0" err="1"/>
              <a:t>школу</a:t>
            </a:r>
            <a:r>
              <a:rPr lang="en-US" b="0" dirty="0"/>
              <a:t>, </a:t>
            </a:r>
            <a:r>
              <a:rPr lang="en-US" b="0" dirty="0" err="1"/>
              <a:t>начине</a:t>
            </a:r>
            <a:r>
              <a:rPr lang="en-US" b="0" dirty="0"/>
              <a:t> </a:t>
            </a:r>
            <a:r>
              <a:rPr lang="en-US" b="0" dirty="0" err="1"/>
              <a:t>поздрављања</a:t>
            </a:r>
            <a:r>
              <a:rPr lang="en-US" b="0" dirty="0"/>
              <a:t> и </a:t>
            </a:r>
            <a:r>
              <a:rPr lang="en-US" b="0" dirty="0" err="1" smtClean="0"/>
              <a:t>комуникације</a:t>
            </a:r>
            <a:r>
              <a:rPr lang="sr-Cyrl-RS" b="0" dirty="0" smtClean="0"/>
              <a:t> </a:t>
            </a:r>
            <a:r>
              <a:rPr lang="en-US" b="0" dirty="0" err="1" smtClean="0"/>
              <a:t>међу</a:t>
            </a:r>
            <a:r>
              <a:rPr lang="en-US" b="0" dirty="0" smtClean="0"/>
              <a:t> </a:t>
            </a:r>
            <a:r>
              <a:rPr lang="en-US" b="0" dirty="0" err="1"/>
              <a:t>вршњацима</a:t>
            </a:r>
            <a:r>
              <a:rPr lang="en-US" b="0" dirty="0"/>
              <a:t>, </a:t>
            </a:r>
            <a:r>
              <a:rPr lang="en-US" b="0" dirty="0" err="1"/>
              <a:t>начин</a:t>
            </a:r>
            <a:r>
              <a:rPr lang="en-US" b="0" dirty="0"/>
              <a:t> </a:t>
            </a:r>
            <a:r>
              <a:rPr lang="en-US" b="0" dirty="0" err="1"/>
              <a:t>провођења</a:t>
            </a:r>
            <a:r>
              <a:rPr lang="en-US" b="0" dirty="0"/>
              <a:t> </a:t>
            </a:r>
            <a:r>
              <a:rPr lang="en-US" b="0" dirty="0" err="1" smtClean="0"/>
              <a:t>школских</a:t>
            </a:r>
            <a:r>
              <a:rPr lang="sr-Cyrl-RS" b="0" dirty="0" smtClean="0"/>
              <a:t> </a:t>
            </a:r>
            <a:r>
              <a:rPr lang="en-US" b="0" dirty="0" err="1" smtClean="0"/>
              <a:t>одмора</a:t>
            </a:r>
            <a:r>
              <a:rPr lang="en-US" b="0" dirty="0"/>
              <a:t>, </a:t>
            </a:r>
            <a:r>
              <a:rPr lang="en-US" b="0" dirty="0" err="1"/>
              <a:t>избор</a:t>
            </a:r>
            <a:r>
              <a:rPr lang="en-US" b="0" dirty="0"/>
              <a:t> </a:t>
            </a:r>
            <a:r>
              <a:rPr lang="en-US" b="0" dirty="0" err="1"/>
              <a:t>игара</a:t>
            </a:r>
            <a:r>
              <a:rPr lang="en-US" b="0" dirty="0"/>
              <a:t>... </a:t>
            </a:r>
            <a:r>
              <a:rPr lang="en-US" b="0" dirty="0" err="1"/>
              <a:t>Курикулум</a:t>
            </a:r>
            <a:r>
              <a:rPr lang="en-US" b="0" dirty="0"/>
              <a:t> </a:t>
            </a:r>
            <a:r>
              <a:rPr lang="en-US" b="0" dirty="0" err="1"/>
              <a:t>се</a:t>
            </a:r>
            <a:r>
              <a:rPr lang="en-US" b="0" dirty="0"/>
              <a:t> </a:t>
            </a:r>
            <a:r>
              <a:rPr lang="en-US" b="0" dirty="0" err="1"/>
              <a:t>учи</a:t>
            </a:r>
            <a:r>
              <a:rPr lang="en-US" b="0" dirty="0"/>
              <a:t> </a:t>
            </a:r>
            <a:r>
              <a:rPr lang="en-US" b="0" dirty="0" err="1" smtClean="0"/>
              <a:t>по</a:t>
            </a:r>
            <a:r>
              <a:rPr lang="sr-Cyrl-RS" b="0" dirty="0" smtClean="0"/>
              <a:t>с</a:t>
            </a:r>
            <a:r>
              <a:rPr lang="en-US" b="0" dirty="0" err="1" smtClean="0"/>
              <a:t>матрајући</a:t>
            </a:r>
            <a:r>
              <a:rPr lang="en-US" b="0" dirty="0" smtClean="0"/>
              <a:t>,</a:t>
            </a:r>
            <a:r>
              <a:rPr lang="sr-Cyrl-RS" b="0" dirty="0" smtClean="0"/>
              <a:t> </a:t>
            </a:r>
            <a:r>
              <a:rPr lang="en-US" b="0" dirty="0" err="1" smtClean="0"/>
              <a:t>суделујући</a:t>
            </a:r>
            <a:r>
              <a:rPr lang="en-US" b="0" dirty="0" smtClean="0"/>
              <a:t> </a:t>
            </a:r>
            <a:r>
              <a:rPr lang="en-US" b="0" dirty="0"/>
              <a:t>у </a:t>
            </a:r>
            <a:r>
              <a:rPr lang="en-US" b="0" dirty="0" err="1"/>
              <a:t>контексту</a:t>
            </a:r>
            <a:r>
              <a:rPr lang="en-US" b="0" dirty="0"/>
              <a:t>. </a:t>
            </a:r>
            <a:r>
              <a:rPr lang="en-US" b="0" dirty="0" err="1"/>
              <a:t>Скривени</a:t>
            </a:r>
            <a:r>
              <a:rPr lang="en-US" b="0" dirty="0"/>
              <a:t> </a:t>
            </a:r>
            <a:r>
              <a:rPr lang="en-US" b="0" dirty="0" err="1"/>
              <a:t>курикулум</a:t>
            </a:r>
            <a:r>
              <a:rPr lang="en-US" b="0" dirty="0"/>
              <a:t> </a:t>
            </a:r>
            <a:r>
              <a:rPr lang="en-US" b="0" dirty="0" err="1" smtClean="0"/>
              <a:t>који</a:t>
            </a:r>
            <a:r>
              <a:rPr lang="sr-Cyrl-RS" b="0" dirty="0" smtClean="0"/>
              <a:t> постављају </a:t>
            </a:r>
            <a:r>
              <a:rPr lang="en-US" b="0" dirty="0" err="1" smtClean="0"/>
              <a:t>наставници</a:t>
            </a:r>
            <a:r>
              <a:rPr lang="en-US" b="0" dirty="0" smtClean="0"/>
              <a:t> </a:t>
            </a:r>
            <a:r>
              <a:rPr lang="en-US" b="0" dirty="0" err="1"/>
              <a:t>сматрамо</a:t>
            </a:r>
            <a:r>
              <a:rPr lang="en-US" b="0" dirty="0"/>
              <a:t> </a:t>
            </a:r>
            <a:r>
              <a:rPr lang="en-US" b="0" dirty="0" err="1"/>
              <a:t>наставничким</a:t>
            </a:r>
            <a:r>
              <a:rPr lang="en-US" b="0" dirty="0"/>
              <a:t> </a:t>
            </a:r>
            <a:r>
              <a:rPr lang="en-US" b="0" dirty="0" err="1" smtClean="0"/>
              <a:t>очекивањима</a:t>
            </a:r>
            <a:r>
              <a:rPr lang="sr-Cyrl-RS" b="0" dirty="0" smtClean="0"/>
              <a:t> </a:t>
            </a:r>
            <a:r>
              <a:rPr lang="en-US" b="0" dirty="0" err="1" smtClean="0"/>
              <a:t>за</a:t>
            </a:r>
            <a:r>
              <a:rPr lang="en-US" b="0" dirty="0" smtClean="0"/>
              <a:t> </a:t>
            </a:r>
            <a:r>
              <a:rPr lang="en-US" b="0" dirty="0" err="1"/>
              <a:t>која</a:t>
            </a:r>
            <a:r>
              <a:rPr lang="en-US" b="0" dirty="0"/>
              <a:t> </a:t>
            </a:r>
            <a:r>
              <a:rPr lang="en-US" b="0" dirty="0" err="1"/>
              <a:t>наставници</a:t>
            </a:r>
            <a:r>
              <a:rPr lang="en-US" b="0" dirty="0"/>
              <a:t> </a:t>
            </a:r>
            <a:r>
              <a:rPr lang="sr-Cyrl-RS" b="0" dirty="0" smtClean="0"/>
              <a:t>п</a:t>
            </a:r>
            <a:r>
              <a:rPr lang="en-US" b="0" dirty="0" err="1" smtClean="0"/>
              <a:t>одразумевају</a:t>
            </a:r>
            <a:r>
              <a:rPr lang="en-US" b="0" dirty="0" smtClean="0"/>
              <a:t> </a:t>
            </a:r>
            <a:r>
              <a:rPr lang="en-US" b="0" dirty="0" err="1"/>
              <a:t>да</a:t>
            </a:r>
            <a:r>
              <a:rPr lang="en-US" b="0" dirty="0"/>
              <a:t> </a:t>
            </a:r>
            <a:r>
              <a:rPr lang="en-US" b="0" dirty="0" err="1" smtClean="0"/>
              <a:t>су</a:t>
            </a:r>
            <a:r>
              <a:rPr lang="sr-Cyrl-RS" b="0" dirty="0" smtClean="0"/>
              <a:t> </a:t>
            </a:r>
            <a:r>
              <a:rPr lang="en-US" b="0" dirty="0" err="1" smtClean="0"/>
              <a:t>очита</a:t>
            </a:r>
            <a:r>
              <a:rPr lang="en-US" b="0" dirty="0"/>
              <a:t>, </a:t>
            </a:r>
            <a:r>
              <a:rPr lang="en-US" b="0" dirty="0" err="1"/>
              <a:t>научена</a:t>
            </a:r>
            <a:r>
              <a:rPr lang="en-US" b="0" dirty="0"/>
              <a:t> </a:t>
            </a:r>
            <a:r>
              <a:rPr lang="en-US" b="0" dirty="0" err="1"/>
              <a:t>већ</a:t>
            </a:r>
            <a:r>
              <a:rPr lang="en-US" b="0" dirty="0"/>
              <a:t> </a:t>
            </a:r>
            <a:r>
              <a:rPr lang="en-US" b="0" dirty="0" smtClean="0"/>
              <a:t>т</a:t>
            </a:r>
            <a:r>
              <a:rPr lang="sr-Cyrl-RS" b="0" dirty="0" smtClean="0"/>
              <a:t>о</a:t>
            </a:r>
            <a:r>
              <a:rPr lang="en-US" b="0" dirty="0" err="1" smtClean="0"/>
              <a:t>ком</a:t>
            </a:r>
            <a:r>
              <a:rPr lang="en-US" b="0" dirty="0" smtClean="0"/>
              <a:t> </a:t>
            </a:r>
            <a:r>
              <a:rPr lang="en-US" b="0" dirty="0" err="1"/>
              <a:t>примарне</a:t>
            </a:r>
            <a:r>
              <a:rPr lang="en-US" b="0" dirty="0"/>
              <a:t> </a:t>
            </a:r>
            <a:r>
              <a:rPr lang="en-US" b="0" dirty="0" err="1" smtClean="0"/>
              <a:t>социјализације</a:t>
            </a:r>
            <a:r>
              <a:rPr lang="sr-Cyrl-RS" b="0" dirty="0" smtClean="0"/>
              <a:t>,</a:t>
            </a:r>
            <a:r>
              <a:rPr lang="en-US" b="0" dirty="0" smtClean="0"/>
              <a:t> </a:t>
            </a:r>
            <a:r>
              <a:rPr lang="en-US" b="0" dirty="0" err="1" smtClean="0"/>
              <a:t>те</a:t>
            </a:r>
            <a:r>
              <a:rPr lang="sr-Cyrl-RS" b="0" dirty="0" smtClean="0"/>
              <a:t> </a:t>
            </a:r>
            <a:r>
              <a:rPr lang="en-US" b="0" dirty="0" err="1" smtClean="0"/>
              <a:t>да</a:t>
            </a:r>
            <a:r>
              <a:rPr lang="en-US" b="0" dirty="0" smtClean="0"/>
              <a:t> </a:t>
            </a:r>
            <a:r>
              <a:rPr lang="en-US" b="0" dirty="0" err="1" smtClean="0"/>
              <a:t>произ</a:t>
            </a:r>
            <a:r>
              <a:rPr lang="sr-Cyrl-RS" b="0" dirty="0" smtClean="0"/>
              <a:t>и</a:t>
            </a:r>
            <a:r>
              <a:rPr lang="en-US" b="0" dirty="0" err="1" smtClean="0"/>
              <a:t>лазе</a:t>
            </a:r>
            <a:r>
              <a:rPr lang="en-US" b="0" dirty="0" smtClean="0"/>
              <a:t> </a:t>
            </a:r>
            <a:r>
              <a:rPr lang="en-US" b="0" dirty="0" err="1"/>
              <a:t>из</a:t>
            </a:r>
            <a:r>
              <a:rPr lang="en-US" b="0" dirty="0"/>
              <a:t> </a:t>
            </a:r>
            <a:r>
              <a:rPr lang="en-US" b="0" dirty="0" err="1"/>
              <a:t>здравог</a:t>
            </a:r>
            <a:r>
              <a:rPr lang="en-US" b="0" dirty="0"/>
              <a:t> </a:t>
            </a:r>
            <a:r>
              <a:rPr lang="en-US" b="0" dirty="0" err="1"/>
              <a:t>разума</a:t>
            </a:r>
            <a:r>
              <a:rPr lang="en-US" b="0" dirty="0"/>
              <a:t>. </a:t>
            </a:r>
            <a:r>
              <a:rPr lang="en-US" b="0" dirty="0" err="1"/>
              <a:t>Тај</a:t>
            </a:r>
            <a:r>
              <a:rPr lang="en-US" b="0" dirty="0"/>
              <a:t> </a:t>
            </a:r>
            <a:r>
              <a:rPr lang="en-US" b="0" dirty="0" err="1" smtClean="0"/>
              <a:t>курикулум</a:t>
            </a:r>
            <a:r>
              <a:rPr lang="en-US" b="0" dirty="0" smtClean="0"/>
              <a:t> </a:t>
            </a:r>
            <a:r>
              <a:rPr lang="sr-Cyrl-RS" b="0" dirty="0" smtClean="0"/>
              <a:t>се </a:t>
            </a:r>
            <a:r>
              <a:rPr lang="en-US" b="0" dirty="0" err="1" smtClean="0"/>
              <a:t>рефлект</a:t>
            </a:r>
            <a:r>
              <a:rPr lang="sr-Cyrl-RS" b="0" dirty="0" smtClean="0"/>
              <a:t>ује </a:t>
            </a:r>
            <a:r>
              <a:rPr lang="en-US" b="0" dirty="0" err="1" smtClean="0"/>
              <a:t>на</a:t>
            </a:r>
            <a:r>
              <a:rPr lang="en-US" b="0" dirty="0" smtClean="0"/>
              <a:t> </a:t>
            </a:r>
            <a:r>
              <a:rPr lang="en-US" b="0" dirty="0" err="1"/>
              <a:t>правила</a:t>
            </a:r>
            <a:r>
              <a:rPr lang="en-US" b="0" dirty="0"/>
              <a:t> </a:t>
            </a:r>
            <a:r>
              <a:rPr lang="en-US" b="0" dirty="0" err="1"/>
              <a:t>понашања</a:t>
            </a:r>
            <a:r>
              <a:rPr lang="en-US" b="0" dirty="0"/>
              <a:t> у </a:t>
            </a:r>
            <a:r>
              <a:rPr lang="en-US" b="0" dirty="0" err="1"/>
              <a:t>школи</a:t>
            </a:r>
            <a:r>
              <a:rPr lang="en-US" b="0" dirty="0"/>
              <a:t>, </a:t>
            </a:r>
            <a:r>
              <a:rPr lang="en-US" b="0" dirty="0" err="1"/>
              <a:t>попут</a:t>
            </a:r>
            <a:r>
              <a:rPr lang="en-US" b="0" dirty="0"/>
              <a:t> </a:t>
            </a:r>
            <a:r>
              <a:rPr lang="en-US" b="0" dirty="0" err="1"/>
              <a:t>кашњења</a:t>
            </a:r>
            <a:r>
              <a:rPr lang="en-US" b="0" dirty="0" smtClean="0"/>
              <a:t>,</a:t>
            </a:r>
            <a:r>
              <a:rPr lang="sr-Cyrl-RS" b="0" dirty="0" smtClean="0"/>
              <a:t> </a:t>
            </a:r>
            <a:r>
              <a:rPr lang="en-US" b="0" dirty="0" err="1" smtClean="0"/>
              <a:t>дневног</a:t>
            </a:r>
            <a:r>
              <a:rPr lang="en-US" b="0" dirty="0" smtClean="0"/>
              <a:t> </a:t>
            </a:r>
            <a:r>
              <a:rPr lang="en-US" b="0" dirty="0" err="1" smtClean="0"/>
              <a:t>распореда</a:t>
            </a:r>
            <a:r>
              <a:rPr lang="sr-Cyrl-RS" b="0" dirty="0"/>
              <a:t> </a:t>
            </a:r>
            <a:r>
              <a:rPr lang="sr-Cyrl-RS" b="0" dirty="0" smtClean="0"/>
              <a:t>или</a:t>
            </a:r>
            <a:r>
              <a:rPr lang="en-US" b="0" dirty="0" smtClean="0"/>
              <a:t> </a:t>
            </a:r>
            <a:r>
              <a:rPr lang="en-US" b="0" dirty="0" err="1"/>
              <a:t>писања</a:t>
            </a:r>
            <a:r>
              <a:rPr lang="en-US" b="0" dirty="0"/>
              <a:t> </a:t>
            </a:r>
            <a:r>
              <a:rPr lang="en-US" b="0" dirty="0" err="1" smtClean="0"/>
              <a:t>зада</a:t>
            </a:r>
            <a:r>
              <a:rPr lang="sr-Cyrl-RS" b="0" dirty="0" smtClean="0"/>
              <a:t>тка</a:t>
            </a:r>
            <a:r>
              <a:rPr lang="en-US" b="0" dirty="0" smtClean="0"/>
              <a:t>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 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Деспотовић</a:t>
            </a:r>
            <a:r>
              <a:rPr lang="sr-Cyrl-CS" sz="2400" dirty="0" smtClean="0"/>
              <a:t>, М.: </a:t>
            </a:r>
            <a:r>
              <a:rPr lang="sr-Cyrl-CS" sz="2400" i="1" dirty="0" smtClean="0"/>
              <a:t>Развој курикулума – приступ усмерен на компетенције</a:t>
            </a:r>
            <a:endParaRPr lang="sr-Cyrl-CS" sz="2400" dirty="0" smtClean="0"/>
          </a:p>
          <a:p>
            <a:r>
              <a:rPr lang="sr-Cyrl-CS" sz="2400" dirty="0" smtClean="0"/>
              <a:t>Ђорђевић, Ј. (2003): Схватања о курикулуму и његова улога у настави, </a:t>
            </a:r>
            <a:r>
              <a:rPr lang="sr-Cyrl-CS" sz="2400" i="1" dirty="0" smtClean="0"/>
              <a:t>Педагошка стварност, </a:t>
            </a:r>
            <a:r>
              <a:rPr lang="sr-Cyrl-CS" sz="2400" dirty="0" smtClean="0"/>
              <a:t>бр. 1-2, 31-46.</a:t>
            </a:r>
          </a:p>
          <a:p>
            <a:r>
              <a:rPr lang="sr-Latn-CS" sz="2400" dirty="0" smtClean="0"/>
              <a:t>Oliva, P.F. (2001): </a:t>
            </a:r>
            <a:r>
              <a:rPr lang="sr-Latn-CS" sz="2400" i="1" dirty="0" smtClean="0"/>
              <a:t>Developing the curriculum</a:t>
            </a:r>
            <a:r>
              <a:rPr lang="sr-Latn-CS" sz="2400" dirty="0" smtClean="0"/>
              <a:t>, New York: Longman</a:t>
            </a:r>
            <a:r>
              <a:rPr lang="sr-Cyrl-CS" sz="2400" dirty="0" smtClean="0"/>
              <a:t>.</a:t>
            </a:r>
          </a:p>
          <a:p>
            <a:r>
              <a:rPr lang="sr-Latn-CS" sz="2400" dirty="0" smtClean="0"/>
              <a:t>Previšić, V, ur. (2007): </a:t>
            </a:r>
            <a:r>
              <a:rPr lang="sr-Latn-CS" sz="2400" i="1" dirty="0" smtClean="0"/>
              <a:t>Kurikulum</a:t>
            </a:r>
            <a:r>
              <a:rPr lang="sr-Latn-CS" sz="2400" dirty="0" smtClean="0"/>
              <a:t>, Zagreb: Školska </a:t>
            </a:r>
            <a:r>
              <a:rPr lang="sr-Latn-CS" sz="2400" dirty="0" smtClean="0"/>
              <a:t>knjiga</a:t>
            </a:r>
            <a:endParaRPr lang="sr-Cyrl-RS" sz="2400" dirty="0" smtClean="0"/>
          </a:p>
          <a:p>
            <a:r>
              <a:rPr lang="sr-Latn-RS" sz="2400" b="0" dirty="0" smtClean="0"/>
              <a:t>Cindrić, M, Miljković, D, Strugar, V. (2016). </a:t>
            </a:r>
            <a:r>
              <a:rPr lang="sr-Latn-RS" sz="2400" b="0" i="1" dirty="0" smtClean="0"/>
              <a:t>Didaktika i kurikulum, </a:t>
            </a:r>
            <a:r>
              <a:rPr lang="sr-Latn-RS" sz="2400" b="0" dirty="0" smtClean="0"/>
              <a:t>Zagreb: Učiteljski fakultet</a:t>
            </a:r>
            <a:endParaRPr lang="en-US" sz="2400" b="0" dirty="0" smtClean="0"/>
          </a:p>
          <a:p>
            <a:endParaRPr lang="sr-Latn-CS" sz="2400" dirty="0" smtClean="0"/>
          </a:p>
          <a:p>
            <a:pPr>
              <a:buNone/>
            </a:pPr>
            <a:endParaRPr lang="sr-Latn-CS" sz="2400" dirty="0"/>
          </a:p>
        </p:txBody>
      </p:sp>
    </p:spTree>
    <p:extLst>
      <p:ext uri="{BB962C8B-B14F-4D97-AF65-F5344CB8AC3E}">
        <p14:creationId xmlns:p14="http://schemas.microsoft.com/office/powerpoint/2010/main" val="175023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Однос између курикулума и наставе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51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Дуалистички модел односа између курикулума и наставе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400" dirty="0" smtClean="0"/>
              <a:t>Између курикулума и наставе не постоји повезаност. Процеси који се одвијају у учионици имају мало везе са оним што је курикулумом планирано да се дешава у учионици. Састављачи курикулума игноришу наставнике, а на крају су игнорисани од стране наставника. По овом моделу, курикулум и наставни процес се могу мењати без значајног утицаја једног на друго.</a:t>
            </a:r>
          </a:p>
          <a:p>
            <a:endParaRPr lang="sr-Cyrl-CS" sz="2400" dirty="0" smtClean="0"/>
          </a:p>
          <a:p>
            <a:endParaRPr lang="sr-Cyrl-CS" dirty="0" smtClean="0"/>
          </a:p>
          <a:p>
            <a:pPr>
              <a:buNone/>
            </a:pPr>
            <a:r>
              <a:rPr lang="sr-Cyrl-CS" dirty="0" smtClean="0"/>
              <a:t>             </a:t>
            </a:r>
          </a:p>
          <a:p>
            <a:pPr>
              <a:buNone/>
            </a:pPr>
            <a:r>
              <a:rPr lang="sr-Cyrl-CS" sz="2400" dirty="0" smtClean="0"/>
              <a:t>		         курикулум                                 настава </a:t>
            </a:r>
          </a:p>
          <a:p>
            <a:endParaRPr lang="sr-Cyrl-CS" dirty="0" smtClean="0"/>
          </a:p>
          <a:p>
            <a:pPr>
              <a:buNone/>
            </a:pPr>
            <a:endParaRPr lang="sr-Latn-CS" dirty="0"/>
          </a:p>
        </p:txBody>
      </p:sp>
      <p:sp>
        <p:nvSpPr>
          <p:cNvPr id="5" name="Oval 4"/>
          <p:cNvSpPr/>
          <p:nvPr/>
        </p:nvSpPr>
        <p:spPr>
          <a:xfrm>
            <a:off x="1928794" y="4000504"/>
            <a:ext cx="1500198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Oval 5"/>
          <p:cNvSpPr/>
          <p:nvPr/>
        </p:nvSpPr>
        <p:spPr>
          <a:xfrm>
            <a:off x="5286380" y="4000504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5204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Преклапајући модел односа између курикулума и наставе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19835"/>
              </p:ext>
            </p:extLst>
          </p:nvPr>
        </p:nvGraphicFramePr>
        <p:xfrm>
          <a:off x="1643042" y="2996951"/>
          <a:ext cx="5943584" cy="243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141277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Курикулум</a:t>
            </a:r>
            <a:r>
              <a:rPr lang="en-US" dirty="0"/>
              <a:t> и </a:t>
            </a:r>
            <a:r>
              <a:rPr lang="en-US" dirty="0" err="1"/>
              <a:t>настава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 smtClean="0"/>
              <a:t>ме</a:t>
            </a:r>
            <a:r>
              <a:rPr lang="sr-Cyrl-RS" dirty="0" smtClean="0"/>
              <a:t>ђ</a:t>
            </a:r>
            <a:r>
              <a:rPr lang="en-US" dirty="0" err="1" smtClean="0"/>
              <a:t>узависни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делимично</a:t>
            </a:r>
            <a:r>
              <a:rPr lang="en-US" dirty="0"/>
              <a:t> </a:t>
            </a:r>
            <a:r>
              <a:rPr lang="en-US" dirty="0" err="1"/>
              <a:t>интегрисани</a:t>
            </a:r>
            <a:r>
              <a:rPr lang="en-US" dirty="0"/>
              <a:t> </a:t>
            </a:r>
            <a:r>
              <a:rPr lang="en-US" dirty="0" err="1"/>
              <a:t>системи</a:t>
            </a:r>
            <a:r>
              <a:rPr lang="en-US" dirty="0"/>
              <a:t>. </a:t>
            </a:r>
            <a:r>
              <a:rPr lang="en-US" dirty="0" err="1"/>
              <a:t>Курикулум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значајнију</a:t>
            </a:r>
            <a:r>
              <a:rPr lang="en-US" dirty="0"/>
              <a:t> </a:t>
            </a:r>
            <a:r>
              <a:rPr lang="en-US" dirty="0" err="1"/>
              <a:t>позицију</a:t>
            </a:r>
            <a:r>
              <a:rPr lang="en-US" dirty="0"/>
              <a:t> у </a:t>
            </a:r>
            <a:r>
              <a:rPr lang="en-US" dirty="0" err="1"/>
              <a:t>односу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наставу</a:t>
            </a:r>
            <a:r>
              <a:rPr lang="en-US" dirty="0"/>
              <a:t>, </a:t>
            </a:r>
            <a:r>
              <a:rPr lang="en-US" dirty="0" err="1"/>
              <a:t>нити</a:t>
            </a:r>
            <a:r>
              <a:rPr lang="en-US" dirty="0"/>
              <a:t> </a:t>
            </a:r>
            <a:r>
              <a:rPr lang="en-US" dirty="0" err="1"/>
              <a:t>настава</a:t>
            </a:r>
            <a:r>
              <a:rPr lang="en-US" dirty="0"/>
              <a:t> у </a:t>
            </a:r>
            <a:r>
              <a:rPr lang="en-US" dirty="0" err="1"/>
              <a:t>односу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курикулум</a:t>
            </a:r>
            <a:r>
              <a:rPr lang="en-US" dirty="0"/>
              <a:t>,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обзира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редослед</a:t>
            </a:r>
            <a:r>
              <a:rPr lang="en-US" dirty="0"/>
              <a:t> </a:t>
            </a:r>
            <a:r>
              <a:rPr lang="en-US" dirty="0" err="1"/>
              <a:t>њиховог</a:t>
            </a:r>
            <a:r>
              <a:rPr lang="en-US" dirty="0"/>
              <a:t> </a:t>
            </a:r>
            <a:r>
              <a:rPr lang="en-US" dirty="0" err="1"/>
              <a:t>јављања</a:t>
            </a:r>
            <a:r>
              <a:rPr lang="en-US" dirty="0"/>
              <a:t> у </a:t>
            </a:r>
            <a:r>
              <a:rPr lang="en-US" dirty="0" err="1"/>
              <a:t>моделу</a:t>
            </a:r>
            <a:r>
              <a:rPr lang="en-US" dirty="0"/>
              <a:t>. </a:t>
            </a:r>
            <a:r>
              <a:rPr lang="en-US" dirty="0" err="1"/>
              <a:t>Одвајање</a:t>
            </a:r>
            <a:r>
              <a:rPr lang="en-US" dirty="0"/>
              <a:t> </a:t>
            </a:r>
            <a:r>
              <a:rPr lang="en-US" dirty="0" err="1"/>
              <a:t>једног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другог</a:t>
            </a:r>
            <a:r>
              <a:rPr lang="en-US" dirty="0"/>
              <a:t> </a:t>
            </a:r>
            <a:r>
              <a:rPr lang="en-US" dirty="0" err="1"/>
              <a:t>представљало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озбиљну</a:t>
            </a:r>
            <a:r>
              <a:rPr lang="en-US" dirty="0"/>
              <a:t> </a:t>
            </a:r>
            <a:r>
              <a:rPr lang="en-US" dirty="0" err="1"/>
              <a:t>штету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оба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4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Концентрични модел односа између курикулума и наставе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52823"/>
              </p:ext>
            </p:extLst>
          </p:nvPr>
        </p:nvGraphicFramePr>
        <p:xfrm>
          <a:off x="457200" y="2708920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134076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Ме</a:t>
            </a:r>
            <a:r>
              <a:rPr lang="sr-Cyrl-RS" dirty="0"/>
              <a:t>ђ</a:t>
            </a:r>
            <a:r>
              <a:rPr lang="en-US" dirty="0" err="1"/>
              <a:t>узависност</a:t>
            </a:r>
            <a:r>
              <a:rPr lang="en-US" dirty="0"/>
              <a:t> и </a:t>
            </a:r>
            <a:r>
              <a:rPr lang="en-US" dirty="0" err="1"/>
              <a:t>субординираност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кљу</a:t>
            </a:r>
            <a:r>
              <a:rPr lang="sr-Cyrl-RS" dirty="0"/>
              <a:t>ч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карактеристика</a:t>
            </a:r>
            <a:r>
              <a:rPr lang="en-US" dirty="0"/>
              <a:t> </a:t>
            </a:r>
            <a:r>
              <a:rPr lang="en-US" dirty="0" err="1"/>
              <a:t>концентричног</a:t>
            </a:r>
            <a:r>
              <a:rPr lang="en-US" dirty="0"/>
              <a:t> </a:t>
            </a:r>
            <a:r>
              <a:rPr lang="en-US" dirty="0" err="1"/>
              <a:t>модела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варијанте</a:t>
            </a:r>
            <a:r>
              <a:rPr lang="en-US" dirty="0"/>
              <a:t>. У </a:t>
            </a:r>
            <a:r>
              <a:rPr lang="en-US" dirty="0" err="1"/>
              <a:t>моделу</a:t>
            </a:r>
            <a:r>
              <a:rPr lang="en-US" dirty="0"/>
              <a:t> А </a:t>
            </a:r>
            <a:r>
              <a:rPr lang="en-US" dirty="0" err="1"/>
              <a:t>настава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субсистем</a:t>
            </a:r>
            <a:r>
              <a:rPr lang="en-US" dirty="0"/>
              <a:t> </a:t>
            </a:r>
            <a:r>
              <a:rPr lang="en-US" dirty="0" err="1"/>
              <a:t>курикулума</a:t>
            </a:r>
            <a:r>
              <a:rPr lang="en-US" dirty="0"/>
              <a:t> и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таква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њега</a:t>
            </a:r>
            <a:r>
              <a:rPr lang="en-US" dirty="0"/>
              <a:t> </a:t>
            </a:r>
            <a:r>
              <a:rPr lang="en-US" dirty="0" err="1"/>
              <a:t>потпуно</a:t>
            </a:r>
            <a:r>
              <a:rPr lang="en-US" dirty="0"/>
              <a:t> </a:t>
            </a:r>
            <a:r>
              <a:rPr lang="en-US" dirty="0" err="1"/>
              <a:t>зависна</a:t>
            </a:r>
            <a:r>
              <a:rPr lang="en-US" dirty="0"/>
              <a:t>. У </a:t>
            </a:r>
            <a:r>
              <a:rPr lang="en-US" dirty="0" err="1"/>
              <a:t>моделу</a:t>
            </a:r>
            <a:r>
              <a:rPr lang="en-US" dirty="0"/>
              <a:t> Б </a:t>
            </a:r>
            <a:r>
              <a:rPr lang="en-US" dirty="0" err="1"/>
              <a:t>курикулум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субсистем</a:t>
            </a:r>
            <a:r>
              <a:rPr lang="en-US" dirty="0"/>
              <a:t> </a:t>
            </a:r>
            <a:r>
              <a:rPr lang="en-US" dirty="0" err="1"/>
              <a:t>наставе</a:t>
            </a:r>
            <a:r>
              <a:rPr lang="en-US" dirty="0"/>
              <a:t> и </a:t>
            </a:r>
            <a:r>
              <a:rPr lang="en-US" dirty="0" err="1"/>
              <a:t>изведен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ње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709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Циклични модел односа између курикулума и наставе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Циклични модел односа курикулума и наставе наглашава постојање повратне информације. </a:t>
            </a:r>
          </a:p>
          <a:p>
            <a:r>
              <a:rPr lang="sr-Cyrl-CS" dirty="0" smtClean="0"/>
              <a:t>Курикулум и настава су одвојени ентитети, у сталном кружном односу. Курикулум има континуирани утицај на наставу, и с друге стране, настава има утицај на курикулум. </a:t>
            </a:r>
          </a:p>
          <a:p>
            <a:r>
              <a:rPr lang="sr-Cyrl-CS" dirty="0" smtClean="0"/>
              <a:t>Циклични модел показује да се наставне одлуке доносе након курикуларних одлука, које се модификују након што се наставне одлуке имплементирају и евалуирају. Овај процес је континуиран, понавља се и никад се не завршава. Евалуација наставних процедура утиче на следећу рунду доношења курикуларних одлука које се, касније, примењују у настави. 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0695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Циклични модел односа између курикулума и наставе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51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Суштина односа између курикулума и наставе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735569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Посебни и заједнички аспекти развијања курикулума и наставе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28028"/>
              </p:ext>
            </p:extLst>
          </p:nvPr>
        </p:nvGraphicFramePr>
        <p:xfrm>
          <a:off x="755576" y="2132856"/>
          <a:ext cx="7931224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1960" y="2708920"/>
            <a:ext cx="1512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Писање циљева;</a:t>
            </a:r>
          </a:p>
          <a:p>
            <a:r>
              <a:rPr lang="sr-Cyrl-RS" sz="1600" dirty="0" smtClean="0"/>
              <a:t>Одређивање редоследа циљева;</a:t>
            </a:r>
          </a:p>
          <a:p>
            <a:r>
              <a:rPr lang="sr-Cyrl-RS" sz="1600" dirty="0" smtClean="0"/>
              <a:t>Одређивање потреба и интереса;</a:t>
            </a:r>
          </a:p>
          <a:p>
            <a:r>
              <a:rPr lang="sr-Cyrl-RS" sz="1600" dirty="0" smtClean="0"/>
              <a:t>Развој и евалуација материјала.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2636912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Планирање и припремање часа;</a:t>
            </a:r>
          </a:p>
          <a:p>
            <a:r>
              <a:rPr lang="sr-Cyrl-RS" dirty="0" smtClean="0"/>
              <a:t>Обезбеђивање ресурса;</a:t>
            </a:r>
          </a:p>
          <a:p>
            <a:r>
              <a:rPr lang="sr-Cyrl-RS" dirty="0" smtClean="0"/>
              <a:t>Обезбеђивање услова; </a:t>
            </a:r>
          </a:p>
          <a:p>
            <a:r>
              <a:rPr lang="sr-Cyrl-RS" dirty="0" smtClean="0"/>
              <a:t>Припрема материјала;</a:t>
            </a:r>
          </a:p>
          <a:p>
            <a:r>
              <a:rPr lang="sr-Cyrl-RS" dirty="0" smtClean="0"/>
              <a:t>Развој искуства учења.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212976"/>
            <a:ext cx="461665" cy="187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r-Cyrl-RS" b="1" dirty="0" smtClean="0"/>
              <a:t>Развој наставе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2636912"/>
            <a:ext cx="1584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Развој циљева;</a:t>
            </a:r>
          </a:p>
          <a:p>
            <a:r>
              <a:rPr lang="sr-Cyrl-RS" dirty="0" smtClean="0"/>
              <a:t>Доношење одлука;</a:t>
            </a:r>
          </a:p>
          <a:p>
            <a:r>
              <a:rPr lang="sr-Cyrl-RS" dirty="0" smtClean="0"/>
              <a:t>Прибављање релевантних података о школи, окружењу...</a:t>
            </a:r>
          </a:p>
          <a:p>
            <a:r>
              <a:rPr lang="sr-Cyrl-RS" dirty="0" smtClean="0"/>
              <a:t>Одређивање садржаја курикулума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40352" y="3212977"/>
            <a:ext cx="461665" cy="20882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r-Cyrl-RS" b="1" dirty="0" smtClean="0"/>
              <a:t>Развој курикулума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28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1396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Курикулум и настава Нивои припреме и примене курикулума</vt:lpstr>
      <vt:lpstr>Однос између курикулума и наставе</vt:lpstr>
      <vt:lpstr>Дуалистички модел односа између курикулума и наставе</vt:lpstr>
      <vt:lpstr>Преклапајући модел односа између курикулума и наставе</vt:lpstr>
      <vt:lpstr>Концентрични модел односа између курикулума и наставе</vt:lpstr>
      <vt:lpstr>Циклични модел односа између курикулума и наставе</vt:lpstr>
      <vt:lpstr>Циклични модел односа између курикулума и наставе</vt:lpstr>
      <vt:lpstr>Суштина односа између курикулума и наставе</vt:lpstr>
      <vt:lpstr>Посебни и заједнички аспекти развијања курикулума и наставе</vt:lpstr>
      <vt:lpstr>Нивои припреме и примене курикулума</vt:lpstr>
      <vt:lpstr>Оквир Националног курикулума</vt:lpstr>
      <vt:lpstr>Природа оквира националног курикулума</vt:lpstr>
      <vt:lpstr>Школски курикулум (програм)</vt:lpstr>
      <vt:lpstr>Елементи школског програма</vt:lpstr>
      <vt:lpstr>Елементи школског програма</vt:lpstr>
      <vt:lpstr>Наставни курикулум (курикулум на нивоу поучавања)</vt:lpstr>
      <vt:lpstr>Скривени курикулум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Курикулум и настава Нивои припреме и примене курикулума</dc:title>
  <dc:creator>Dusan</dc:creator>
  <cp:lastModifiedBy>Dusan</cp:lastModifiedBy>
  <cp:revision>7</cp:revision>
  <dcterms:created xsi:type="dcterms:W3CDTF">2019-02-05T19:53:48Z</dcterms:created>
  <dcterms:modified xsi:type="dcterms:W3CDTF">2019-02-05T21:32:16Z</dcterms:modified>
</cp:coreProperties>
</file>