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82"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6" d="100"/>
          <a:sy n="46" d="100"/>
        </p:scale>
        <p:origin x="-2059" y="-89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47FFCA-02F7-40FC-B169-A95B304349A2}"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630B6-67AB-4166-9B77-CD7268DF76AA}" type="slidenum">
              <a:rPr lang="en-US" smtClean="0"/>
              <a:t>‹#›</a:t>
            </a:fld>
            <a:endParaRPr lang="en-US"/>
          </a:p>
        </p:txBody>
      </p:sp>
    </p:spTree>
    <p:extLst>
      <p:ext uri="{BB962C8B-B14F-4D97-AF65-F5344CB8AC3E}">
        <p14:creationId xmlns:p14="http://schemas.microsoft.com/office/powerpoint/2010/main" val="1062605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47FFCA-02F7-40FC-B169-A95B304349A2}"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630B6-67AB-4166-9B77-CD7268DF76AA}" type="slidenum">
              <a:rPr lang="en-US" smtClean="0"/>
              <a:t>‹#›</a:t>
            </a:fld>
            <a:endParaRPr lang="en-US"/>
          </a:p>
        </p:txBody>
      </p:sp>
    </p:spTree>
    <p:extLst>
      <p:ext uri="{BB962C8B-B14F-4D97-AF65-F5344CB8AC3E}">
        <p14:creationId xmlns:p14="http://schemas.microsoft.com/office/powerpoint/2010/main" val="2611524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47FFCA-02F7-40FC-B169-A95B304349A2}"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630B6-67AB-4166-9B77-CD7268DF76AA}" type="slidenum">
              <a:rPr lang="en-US" smtClean="0"/>
              <a:t>‹#›</a:t>
            </a:fld>
            <a:endParaRPr lang="en-US"/>
          </a:p>
        </p:txBody>
      </p:sp>
    </p:spTree>
    <p:extLst>
      <p:ext uri="{BB962C8B-B14F-4D97-AF65-F5344CB8AC3E}">
        <p14:creationId xmlns:p14="http://schemas.microsoft.com/office/powerpoint/2010/main" val="2611685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47FFCA-02F7-40FC-B169-A95B304349A2}"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630B6-67AB-4166-9B77-CD7268DF76AA}"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83435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47FFCA-02F7-40FC-B169-A95B304349A2}"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630B6-67AB-4166-9B77-CD7268DF76AA}" type="slidenum">
              <a:rPr lang="en-US" smtClean="0"/>
              <a:t>‹#›</a:t>
            </a:fld>
            <a:endParaRPr lang="en-US"/>
          </a:p>
        </p:txBody>
      </p:sp>
    </p:spTree>
    <p:extLst>
      <p:ext uri="{BB962C8B-B14F-4D97-AF65-F5344CB8AC3E}">
        <p14:creationId xmlns:p14="http://schemas.microsoft.com/office/powerpoint/2010/main" val="3747417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247FFCA-02F7-40FC-B169-A95B304349A2}" type="datetimeFigureOut">
              <a:rPr lang="en-US" smtClean="0"/>
              <a:t>10/23/2018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6630B6-67AB-4166-9B77-CD7268DF76AA}" type="slidenum">
              <a:rPr lang="en-US" smtClean="0"/>
              <a:t>‹#›</a:t>
            </a:fld>
            <a:endParaRPr lang="en-US"/>
          </a:p>
        </p:txBody>
      </p:sp>
    </p:spTree>
    <p:extLst>
      <p:ext uri="{BB962C8B-B14F-4D97-AF65-F5344CB8AC3E}">
        <p14:creationId xmlns:p14="http://schemas.microsoft.com/office/powerpoint/2010/main" val="2081832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247FFCA-02F7-40FC-B169-A95B304349A2}" type="datetimeFigureOut">
              <a:rPr lang="en-US" smtClean="0"/>
              <a:t>10/23/2018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6630B6-67AB-4166-9B77-CD7268DF76AA}" type="slidenum">
              <a:rPr lang="en-US" smtClean="0"/>
              <a:t>‹#›</a:t>
            </a:fld>
            <a:endParaRPr lang="en-US"/>
          </a:p>
        </p:txBody>
      </p:sp>
    </p:spTree>
    <p:extLst>
      <p:ext uri="{BB962C8B-B14F-4D97-AF65-F5344CB8AC3E}">
        <p14:creationId xmlns:p14="http://schemas.microsoft.com/office/powerpoint/2010/main" val="2395921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47FFCA-02F7-40FC-B169-A95B304349A2}"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630B6-67AB-4166-9B77-CD7268DF76AA}" type="slidenum">
              <a:rPr lang="en-US" smtClean="0"/>
              <a:t>‹#›</a:t>
            </a:fld>
            <a:endParaRPr lang="en-US"/>
          </a:p>
        </p:txBody>
      </p:sp>
    </p:spTree>
    <p:extLst>
      <p:ext uri="{BB962C8B-B14F-4D97-AF65-F5344CB8AC3E}">
        <p14:creationId xmlns:p14="http://schemas.microsoft.com/office/powerpoint/2010/main" val="4188542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47FFCA-02F7-40FC-B169-A95B304349A2}"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630B6-67AB-4166-9B77-CD7268DF76AA}" type="slidenum">
              <a:rPr lang="en-US" smtClean="0"/>
              <a:t>‹#›</a:t>
            </a:fld>
            <a:endParaRPr lang="en-US"/>
          </a:p>
        </p:txBody>
      </p:sp>
    </p:spTree>
    <p:extLst>
      <p:ext uri="{BB962C8B-B14F-4D97-AF65-F5344CB8AC3E}">
        <p14:creationId xmlns:p14="http://schemas.microsoft.com/office/powerpoint/2010/main" val="3474600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47FFCA-02F7-40FC-B169-A95B304349A2}"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630B6-67AB-4166-9B77-CD7268DF76AA}" type="slidenum">
              <a:rPr lang="en-US" smtClean="0"/>
              <a:t>‹#›</a:t>
            </a:fld>
            <a:endParaRPr lang="en-US"/>
          </a:p>
        </p:txBody>
      </p:sp>
    </p:spTree>
    <p:extLst>
      <p:ext uri="{BB962C8B-B14F-4D97-AF65-F5344CB8AC3E}">
        <p14:creationId xmlns:p14="http://schemas.microsoft.com/office/powerpoint/2010/main" val="2579537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47FFCA-02F7-40FC-B169-A95B304349A2}"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630B6-67AB-4166-9B77-CD7268DF76AA}" type="slidenum">
              <a:rPr lang="en-US" smtClean="0"/>
              <a:t>‹#›</a:t>
            </a:fld>
            <a:endParaRPr lang="en-US"/>
          </a:p>
        </p:txBody>
      </p:sp>
    </p:spTree>
    <p:extLst>
      <p:ext uri="{BB962C8B-B14F-4D97-AF65-F5344CB8AC3E}">
        <p14:creationId xmlns:p14="http://schemas.microsoft.com/office/powerpoint/2010/main" val="1689873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47FFCA-02F7-40FC-B169-A95B304349A2}"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630B6-67AB-4166-9B77-CD7268DF76AA}" type="slidenum">
              <a:rPr lang="en-US" smtClean="0"/>
              <a:t>‹#›</a:t>
            </a:fld>
            <a:endParaRPr lang="en-US"/>
          </a:p>
        </p:txBody>
      </p:sp>
    </p:spTree>
    <p:extLst>
      <p:ext uri="{BB962C8B-B14F-4D97-AF65-F5344CB8AC3E}">
        <p14:creationId xmlns:p14="http://schemas.microsoft.com/office/powerpoint/2010/main" val="1454173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47FFCA-02F7-40FC-B169-A95B304349A2}" type="datetimeFigureOut">
              <a:rPr lang="en-US" smtClean="0"/>
              <a:t>10/23/2018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6630B6-67AB-4166-9B77-CD7268DF76AA}" type="slidenum">
              <a:rPr lang="en-US" smtClean="0"/>
              <a:t>‹#›</a:t>
            </a:fld>
            <a:endParaRPr lang="en-US"/>
          </a:p>
        </p:txBody>
      </p:sp>
    </p:spTree>
    <p:extLst>
      <p:ext uri="{BB962C8B-B14F-4D97-AF65-F5344CB8AC3E}">
        <p14:creationId xmlns:p14="http://schemas.microsoft.com/office/powerpoint/2010/main" val="4192666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47FFCA-02F7-40FC-B169-A95B304349A2}" type="datetimeFigureOut">
              <a:rPr lang="en-US" smtClean="0"/>
              <a:t>10/23/2018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6630B6-67AB-4166-9B77-CD7268DF76AA}" type="slidenum">
              <a:rPr lang="en-US" smtClean="0"/>
              <a:t>‹#›</a:t>
            </a:fld>
            <a:endParaRPr lang="en-US"/>
          </a:p>
        </p:txBody>
      </p:sp>
    </p:spTree>
    <p:extLst>
      <p:ext uri="{BB962C8B-B14F-4D97-AF65-F5344CB8AC3E}">
        <p14:creationId xmlns:p14="http://schemas.microsoft.com/office/powerpoint/2010/main" val="3095153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A247FFCA-02F7-40FC-B169-A95B304349A2}" type="datetimeFigureOut">
              <a:rPr lang="en-US" smtClean="0"/>
              <a:t>10/23/2018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6630B6-67AB-4166-9B77-CD7268DF76AA}" type="slidenum">
              <a:rPr lang="en-US" smtClean="0"/>
              <a:t>‹#›</a:t>
            </a:fld>
            <a:endParaRPr lang="en-US"/>
          </a:p>
        </p:txBody>
      </p:sp>
    </p:spTree>
    <p:extLst>
      <p:ext uri="{BB962C8B-B14F-4D97-AF65-F5344CB8AC3E}">
        <p14:creationId xmlns:p14="http://schemas.microsoft.com/office/powerpoint/2010/main" val="299278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47FFCA-02F7-40FC-B169-A95B304349A2}"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630B6-67AB-4166-9B77-CD7268DF76AA}" type="slidenum">
              <a:rPr lang="en-US" smtClean="0"/>
              <a:t>‹#›</a:t>
            </a:fld>
            <a:endParaRPr lang="en-US"/>
          </a:p>
        </p:txBody>
      </p:sp>
    </p:spTree>
    <p:extLst>
      <p:ext uri="{BB962C8B-B14F-4D97-AF65-F5344CB8AC3E}">
        <p14:creationId xmlns:p14="http://schemas.microsoft.com/office/powerpoint/2010/main" val="2276697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47FFCA-02F7-40FC-B169-A95B304349A2}"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6630B6-67AB-4166-9B77-CD7268DF76AA}" type="slidenum">
              <a:rPr lang="en-US" smtClean="0"/>
              <a:t>‹#›</a:t>
            </a:fld>
            <a:endParaRPr lang="en-US"/>
          </a:p>
        </p:txBody>
      </p:sp>
    </p:spTree>
    <p:extLst>
      <p:ext uri="{BB962C8B-B14F-4D97-AF65-F5344CB8AC3E}">
        <p14:creationId xmlns:p14="http://schemas.microsoft.com/office/powerpoint/2010/main" val="2802832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A247FFCA-02F7-40FC-B169-A95B304349A2}" type="datetimeFigureOut">
              <a:rPr lang="en-US" smtClean="0"/>
              <a:t>10/23/2018</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5F6630B6-67AB-4166-9B77-CD7268DF76AA}" type="slidenum">
              <a:rPr lang="en-US" smtClean="0"/>
              <a:t>‹#›</a:t>
            </a:fld>
            <a:endParaRPr lang="en-US"/>
          </a:p>
        </p:txBody>
      </p:sp>
    </p:spTree>
    <p:extLst>
      <p:ext uri="{BB962C8B-B14F-4D97-AF65-F5344CB8AC3E}">
        <p14:creationId xmlns:p14="http://schemas.microsoft.com/office/powerpoint/2010/main" val="1517405579"/>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1.bin"/><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ideo" Target="file:///C:\My%20Documents\Milivoj%20Dopsaj\Sportska%20Akademija\Predavanja\Video%20Klipovi\Plutanje%20skupljeno.mpg" TargetMode="Externa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video" Target="file:///C:\My%20Documents\Milivoj%20Dopsaj\PLIVANJE\Obuka%201%20cas%20pliutanje%20sa%20drzanjem%20za%20ivicu%202.m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5"/>
            <a:ext cx="8689976" cy="2342747"/>
          </a:xfrm>
        </p:spPr>
        <p:txBody>
          <a:bodyPr/>
          <a:lstStyle/>
          <a:p>
            <a:r>
              <a:rPr lang="sr-Cyrl-RS" b="1" dirty="0" smtClean="0">
                <a:solidFill>
                  <a:schemeClr val="accent6">
                    <a:lumMod val="75000"/>
                  </a:schemeClr>
                </a:solidFill>
                <a:latin typeface="Times New Roman" panose="02020603050405020304" pitchFamily="18" charset="0"/>
                <a:cs typeface="Times New Roman" panose="02020603050405020304" pitchFamily="18" charset="0"/>
              </a:rPr>
              <a:t>АРХИМЕД У АКВА ПАРКУ</a:t>
            </a:r>
            <a:endParaRPr lang="en-US"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3944202"/>
            <a:ext cx="9144000" cy="1313597"/>
          </a:xfrm>
        </p:spPr>
        <p:txBody>
          <a:bodyPr/>
          <a:lstStyle/>
          <a:p>
            <a:r>
              <a:rPr lang="sr-Cyrl-RS"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Факултет педагошких наука </a:t>
            </a:r>
          </a:p>
          <a:p>
            <a:r>
              <a:rPr lang="sr-Cyrl-RS"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Универзитета у Крагујевцу, Јагодина</a:t>
            </a:r>
            <a:endParaRPr lang="en-US"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945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6947"/>
          </a:xfrm>
        </p:spPr>
        <p:txBody>
          <a:bodyPr>
            <a:normAutofit/>
          </a:bodyPr>
          <a:lstStyle/>
          <a:p>
            <a:r>
              <a:rPr lang="sr-Cyrl-RS" b="1" dirty="0">
                <a:solidFill>
                  <a:srgbClr val="00B050"/>
                </a:solidFill>
                <a:latin typeface="Times New Roman" pitchFamily="18" charset="0"/>
                <a:cs typeface="Times New Roman" pitchFamily="18" charset="0"/>
              </a:rPr>
              <a:t>Архимедов закон. Потисак</a:t>
            </a:r>
            <a:endParaRPr lang="en-US" b="1" dirty="0">
              <a:solidFill>
                <a:srgbClr val="00B050"/>
              </a:solidFill>
            </a:endParaRPr>
          </a:p>
        </p:txBody>
      </p:sp>
      <p:sp>
        <p:nvSpPr>
          <p:cNvPr id="3" name="Content Placeholder 2"/>
          <p:cNvSpPr>
            <a:spLocks noGrp="1"/>
          </p:cNvSpPr>
          <p:nvPr>
            <p:ph sz="quarter" idx="13"/>
          </p:nvPr>
        </p:nvSpPr>
        <p:spPr>
          <a:xfrm>
            <a:off x="838200" y="1392072"/>
            <a:ext cx="10515600" cy="3534770"/>
          </a:xfrm>
        </p:spPr>
        <p:txBody>
          <a:bodyPr>
            <a:normAutofit fontScale="92500" lnSpcReduction="10000"/>
          </a:bodyPr>
          <a:lstStyle/>
          <a:p>
            <a:pPr marL="342900" lvl="0" indent="-342900">
              <a:lnSpc>
                <a:spcPct val="110000"/>
              </a:lnSpc>
              <a:spcBef>
                <a:spcPct val="20000"/>
              </a:spcBef>
            </a:pPr>
            <a:r>
              <a:rPr lang="sr-Cyrl-CS" sz="2200" b="1" dirty="0">
                <a:solidFill>
                  <a:srgbClr val="002060"/>
                </a:solidFill>
                <a:latin typeface="Times New Roman" pitchFamily="18" charset="0"/>
                <a:cs typeface="Times New Roman" pitchFamily="18" charset="0"/>
              </a:rPr>
              <a:t>Са порастом дубине расте притисак – хидростатички притисак.</a:t>
            </a:r>
          </a:p>
          <a:p>
            <a:pPr marL="342900" lvl="0" indent="-342900">
              <a:lnSpc>
                <a:spcPct val="110000"/>
              </a:lnSpc>
              <a:spcBef>
                <a:spcPct val="20000"/>
              </a:spcBef>
            </a:pPr>
            <a:r>
              <a:rPr lang="sr-Cyrl-CS" sz="2200" dirty="0">
                <a:solidFill>
                  <a:prstClr val="black"/>
                </a:solidFill>
                <a:latin typeface="Times New Roman" pitchFamily="18" charset="0"/>
                <a:cs typeface="Times New Roman" pitchFamily="18" charset="0"/>
              </a:rPr>
              <a:t>Сила која делује на доњи део предмета </a:t>
            </a:r>
          </a:p>
          <a:p>
            <a:pPr marL="342900" lvl="0" indent="-342900">
              <a:lnSpc>
                <a:spcPct val="110000"/>
              </a:lnSpc>
              <a:spcBef>
                <a:spcPct val="20000"/>
              </a:spcBef>
              <a:buNone/>
            </a:pPr>
            <a:r>
              <a:rPr lang="sr-Cyrl-CS" sz="2200" dirty="0">
                <a:solidFill>
                  <a:prstClr val="black"/>
                </a:solidFill>
                <a:latin typeface="Times New Roman" pitchFamily="18" charset="0"/>
                <a:cs typeface="Times New Roman" pitchFamily="18" charset="0"/>
              </a:rPr>
              <a:t>	је већа од оне која делује на горњи – </a:t>
            </a:r>
          </a:p>
          <a:p>
            <a:pPr marL="342900" lvl="0" indent="-342900">
              <a:lnSpc>
                <a:spcPct val="110000"/>
              </a:lnSpc>
              <a:spcBef>
                <a:spcPct val="20000"/>
              </a:spcBef>
              <a:buNone/>
            </a:pPr>
            <a:r>
              <a:rPr lang="sr-Cyrl-CS" sz="2200" dirty="0">
                <a:solidFill>
                  <a:prstClr val="black"/>
                </a:solidFill>
                <a:latin typeface="Times New Roman" pitchFamily="18" charset="0"/>
                <a:cs typeface="Times New Roman" pitchFamily="18" charset="0"/>
              </a:rPr>
              <a:t>	резултујућа сила делује на горе.</a:t>
            </a:r>
          </a:p>
          <a:p>
            <a:pPr marL="342900" lvl="0" indent="-342900">
              <a:lnSpc>
                <a:spcPct val="110000"/>
              </a:lnSpc>
              <a:spcBef>
                <a:spcPct val="20000"/>
              </a:spcBef>
            </a:pPr>
            <a:r>
              <a:rPr lang="sr-Cyrl-RS" sz="2200" b="1" dirty="0">
                <a:solidFill>
                  <a:srgbClr val="002060"/>
                </a:solidFill>
              </a:rPr>
              <a:t> </a:t>
            </a:r>
            <a:r>
              <a:rPr lang="sr-Cyrl-RS" sz="2200" b="1" dirty="0">
                <a:solidFill>
                  <a:srgbClr val="002060"/>
                </a:solidFill>
                <a:latin typeface="Times New Roman" pitchFamily="18" charset="0"/>
                <a:cs typeface="Times New Roman" pitchFamily="18" charset="0"/>
              </a:rPr>
              <a:t>На сва тела потопљена у течности </a:t>
            </a:r>
          </a:p>
          <a:p>
            <a:pPr marL="342900" lvl="0" indent="-342900">
              <a:lnSpc>
                <a:spcPct val="110000"/>
              </a:lnSpc>
              <a:spcBef>
                <a:spcPct val="20000"/>
              </a:spcBef>
              <a:buNone/>
            </a:pPr>
            <a:r>
              <a:rPr lang="sr-Cyrl-RS" sz="2200" b="1" dirty="0">
                <a:solidFill>
                  <a:srgbClr val="002060"/>
                </a:solidFill>
                <a:latin typeface="Times New Roman" pitchFamily="18" charset="0"/>
                <a:cs typeface="Times New Roman" pitchFamily="18" charset="0"/>
              </a:rPr>
              <a:t>	(флуид уопште) делује сила супротног</a:t>
            </a:r>
          </a:p>
          <a:p>
            <a:pPr marL="342900" lvl="0" indent="-342900">
              <a:lnSpc>
                <a:spcPct val="110000"/>
              </a:lnSpc>
              <a:spcBef>
                <a:spcPct val="20000"/>
              </a:spcBef>
              <a:buNone/>
            </a:pPr>
            <a:r>
              <a:rPr lang="sr-Cyrl-RS" sz="2200" b="1" dirty="0">
                <a:solidFill>
                  <a:srgbClr val="002060"/>
                </a:solidFill>
                <a:latin typeface="Times New Roman" pitchFamily="18" charset="0"/>
                <a:cs typeface="Times New Roman" pitchFamily="18" charset="0"/>
              </a:rPr>
              <a:t>	смера од гравитационе које тежи да </a:t>
            </a:r>
          </a:p>
          <a:p>
            <a:pPr marL="342900" lvl="0" indent="-342900">
              <a:lnSpc>
                <a:spcPct val="110000"/>
              </a:lnSpc>
              <a:spcBef>
                <a:spcPct val="20000"/>
              </a:spcBef>
              <a:buNone/>
            </a:pPr>
            <a:r>
              <a:rPr lang="sr-Cyrl-RS" sz="2200" b="1" dirty="0">
                <a:solidFill>
                  <a:srgbClr val="002060"/>
                </a:solidFill>
                <a:latin typeface="Times New Roman" pitchFamily="18" charset="0"/>
                <a:cs typeface="Times New Roman" pitchFamily="18" charset="0"/>
              </a:rPr>
              <a:t>	истисне тело из течности – </a:t>
            </a:r>
          </a:p>
          <a:p>
            <a:pPr marL="342900" lvl="0" indent="-342900">
              <a:lnSpc>
                <a:spcPct val="110000"/>
              </a:lnSpc>
              <a:spcBef>
                <a:spcPct val="20000"/>
              </a:spcBef>
              <a:buNone/>
            </a:pPr>
            <a:r>
              <a:rPr lang="sr-Cyrl-RS" sz="2200" b="1" dirty="0">
                <a:solidFill>
                  <a:srgbClr val="002060"/>
                </a:solidFill>
                <a:latin typeface="Times New Roman" pitchFamily="18" charset="0"/>
                <a:cs typeface="Times New Roman" pitchFamily="18" charset="0"/>
              </a:rPr>
              <a:t>	</a:t>
            </a:r>
            <a:r>
              <a:rPr lang="sr-Cyrl-RS" sz="2200" b="1" dirty="0">
                <a:solidFill>
                  <a:srgbClr val="FF0000"/>
                </a:solidFill>
                <a:latin typeface="Times New Roman" pitchFamily="18" charset="0"/>
                <a:cs typeface="Times New Roman" pitchFamily="18" charset="0"/>
              </a:rPr>
              <a:t>сила потиска. </a:t>
            </a:r>
            <a:endParaRPr lang="en-US" sz="2200" b="1" dirty="0">
              <a:solidFill>
                <a:srgbClr val="FF0000"/>
              </a:solidFill>
              <a:latin typeface="Times New Roman" pitchFamily="18" charset="0"/>
              <a:cs typeface="Times New Roman" pitchFamily="18" charset="0"/>
            </a:endParaRPr>
          </a:p>
          <a:p>
            <a:endParaRPr lang="en-US" dirty="0"/>
          </a:p>
        </p:txBody>
      </p:sp>
      <p:pic>
        <p:nvPicPr>
          <p:cNvPr id="4" name="Picture 2" descr="https://encrypted-tbn0.gstatic.com/images?q=tbn:ANd9GcSgwxseS9DTfxb3FlMd47FG2daeb2E_BTwo_N6YkMVT1HENz5iOEA"/>
          <p:cNvPicPr>
            <a:picLocks noChangeAspect="1" noChangeArrowheads="1"/>
          </p:cNvPicPr>
          <p:nvPr/>
        </p:nvPicPr>
        <p:blipFill>
          <a:blip r:embed="rId2"/>
          <a:srcRect/>
          <a:stretch>
            <a:fillRect/>
          </a:stretch>
        </p:blipFill>
        <p:spPr bwMode="auto">
          <a:xfrm>
            <a:off x="7352731" y="1761923"/>
            <a:ext cx="3164957" cy="2895601"/>
          </a:xfrm>
          <a:prstGeom prst="rect">
            <a:avLst/>
          </a:prstGeom>
          <a:noFill/>
        </p:spPr>
      </p:pic>
      <p:pic>
        <p:nvPicPr>
          <p:cNvPr id="6" name="Picture 5"/>
          <p:cNvPicPr>
            <a:picLocks noChangeAspect="1"/>
          </p:cNvPicPr>
          <p:nvPr/>
        </p:nvPicPr>
        <p:blipFill>
          <a:blip r:embed="rId3"/>
          <a:stretch>
            <a:fillRect/>
          </a:stretch>
        </p:blipFill>
        <p:spPr>
          <a:xfrm>
            <a:off x="838200" y="4834945"/>
            <a:ext cx="8742422" cy="1597290"/>
          </a:xfrm>
          <a:prstGeom prst="rect">
            <a:avLst/>
          </a:prstGeom>
        </p:spPr>
      </p:pic>
    </p:spTree>
    <p:extLst>
      <p:ext uri="{BB962C8B-B14F-4D97-AF65-F5344CB8AC3E}">
        <p14:creationId xmlns:p14="http://schemas.microsoft.com/office/powerpoint/2010/main" val="363651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3">
                                            <p:txEl>
                                              <p:pRg st="8" end="8"/>
                                            </p:txEl>
                                          </p:spTgt>
                                        </p:tgtEl>
                                        <p:attrNameLst>
                                          <p:attrName>r</p:attrName>
                                        </p:attrNameLst>
                                      </p:cBhvr>
                                    </p:animRot>
                                    <p:animRot by="-240000">
                                      <p:cBhvr>
                                        <p:cTn id="14" dur="200" fill="hold">
                                          <p:stCondLst>
                                            <p:cond delay="200"/>
                                          </p:stCondLst>
                                        </p:cTn>
                                        <p:tgtEl>
                                          <p:spTgt spid="3">
                                            <p:txEl>
                                              <p:pRg st="8" end="8"/>
                                            </p:txEl>
                                          </p:spTgt>
                                        </p:tgtEl>
                                        <p:attrNameLst>
                                          <p:attrName>r</p:attrName>
                                        </p:attrNameLst>
                                      </p:cBhvr>
                                    </p:animRot>
                                    <p:animRot by="240000">
                                      <p:cBhvr>
                                        <p:cTn id="15" dur="200" fill="hold">
                                          <p:stCondLst>
                                            <p:cond delay="400"/>
                                          </p:stCondLst>
                                        </p:cTn>
                                        <p:tgtEl>
                                          <p:spTgt spid="3">
                                            <p:txEl>
                                              <p:pRg st="8" end="8"/>
                                            </p:txEl>
                                          </p:spTgt>
                                        </p:tgtEl>
                                        <p:attrNameLst>
                                          <p:attrName>r</p:attrName>
                                        </p:attrNameLst>
                                      </p:cBhvr>
                                    </p:animRot>
                                    <p:animRot by="-240000">
                                      <p:cBhvr>
                                        <p:cTn id="16" dur="200" fill="hold">
                                          <p:stCondLst>
                                            <p:cond delay="600"/>
                                          </p:stCondLst>
                                        </p:cTn>
                                        <p:tgtEl>
                                          <p:spTgt spid="3">
                                            <p:txEl>
                                              <p:pRg st="8" end="8"/>
                                            </p:txEl>
                                          </p:spTgt>
                                        </p:tgtEl>
                                        <p:attrNameLst>
                                          <p:attrName>r</p:attrName>
                                        </p:attrNameLst>
                                      </p:cBhvr>
                                    </p:animRot>
                                    <p:animRot by="120000">
                                      <p:cBhvr>
                                        <p:cTn id="17" dur="200" fill="hold">
                                          <p:stCondLst>
                                            <p:cond delay="800"/>
                                          </p:stCondLst>
                                        </p:cTn>
                                        <p:tgtEl>
                                          <p:spTgt spid="3">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53219"/>
            <a:ext cx="6666419" cy="1631852"/>
          </a:xfrm>
        </p:spPr>
        <p:txBody>
          <a:bodyPr/>
          <a:lstStyle/>
          <a:p>
            <a:r>
              <a:rPr lang="sr-Cyrl-CS" b="1" dirty="0">
                <a:solidFill>
                  <a:srgbClr val="00B050"/>
                </a:solidFill>
                <a:latin typeface="Times New Roman" pitchFamily="18" charset="0"/>
                <a:cs typeface="Times New Roman" pitchFamily="18" charset="0"/>
              </a:rPr>
              <a:t>Архимедов закон</a:t>
            </a:r>
            <a:endParaRPr lang="en-US" b="1" dirty="0">
              <a:solidFill>
                <a:srgbClr val="00B050"/>
              </a:solidFill>
            </a:endParaRPr>
          </a:p>
        </p:txBody>
      </p:sp>
      <p:sp>
        <p:nvSpPr>
          <p:cNvPr id="3" name="Content Placeholder 2"/>
          <p:cNvSpPr>
            <a:spLocks noGrp="1"/>
          </p:cNvSpPr>
          <p:nvPr>
            <p:ph sz="quarter" idx="13"/>
          </p:nvPr>
        </p:nvSpPr>
        <p:spPr>
          <a:xfrm>
            <a:off x="253218" y="1446662"/>
            <a:ext cx="6829971" cy="4730301"/>
          </a:xfrm>
        </p:spPr>
        <p:txBody>
          <a:bodyPr>
            <a:normAutofit fontScale="92500" lnSpcReduction="10000"/>
          </a:bodyPr>
          <a:lstStyle/>
          <a:p>
            <a:pPr marL="342900" lvl="0" indent="-342900">
              <a:lnSpc>
                <a:spcPct val="120000"/>
              </a:lnSpc>
              <a:spcBef>
                <a:spcPct val="20000"/>
              </a:spcBef>
            </a:pPr>
            <a:r>
              <a:rPr lang="sr-Cyrl-CS" sz="2200" dirty="0">
                <a:solidFill>
                  <a:srgbClr val="7030A0"/>
                </a:solidFill>
                <a:latin typeface="Times New Roman" pitchFamily="18" charset="0"/>
                <a:cs typeface="Times New Roman" pitchFamily="18" charset="0"/>
              </a:rPr>
              <a:t>Када тело извадимо из флуида простор које је оно заузимало сада заузме флуид, његова тежина је компензована околним флуидом, па је сила потиска једнака тежини флуида који је дошао на место тела.</a:t>
            </a:r>
          </a:p>
          <a:p>
            <a:pPr marL="342900" lvl="0" indent="-342900">
              <a:lnSpc>
                <a:spcPct val="120000"/>
              </a:lnSpc>
              <a:spcBef>
                <a:spcPct val="20000"/>
              </a:spcBef>
            </a:pPr>
            <a:r>
              <a:rPr lang="sr-Cyrl-CS" sz="2200" b="1" dirty="0">
                <a:solidFill>
                  <a:srgbClr val="FF0000"/>
                </a:solidFill>
                <a:latin typeface="Times New Roman" pitchFamily="18" charset="0"/>
                <a:cs typeface="Times New Roman" pitchFamily="18" charset="0"/>
              </a:rPr>
              <a:t>Архимедо закон: </a:t>
            </a:r>
            <a:r>
              <a:rPr lang="ru-RU" sz="2200" b="1" dirty="0">
                <a:solidFill>
                  <a:srgbClr val="002060"/>
                </a:solidFill>
                <a:latin typeface="Times New Roman" pitchFamily="18" charset="0"/>
                <a:cs typeface="Times New Roman" pitchFamily="18" charset="0"/>
              </a:rPr>
              <a:t>на свако тело потопљено у течност делује сила потиска која је једнака тежини истиснуте течности.</a:t>
            </a:r>
            <a:r>
              <a:rPr lang="ru-RU" sz="2200" dirty="0">
                <a:solidFill>
                  <a:srgbClr val="002060"/>
                </a:solidFill>
                <a:latin typeface="Times New Roman" pitchFamily="18" charset="0"/>
                <a:cs typeface="Times New Roman" pitchFamily="18" charset="0"/>
              </a:rPr>
              <a:t> </a:t>
            </a:r>
          </a:p>
          <a:p>
            <a:pPr marL="342900" lvl="0" indent="-342900">
              <a:lnSpc>
                <a:spcPct val="120000"/>
              </a:lnSpc>
              <a:spcBef>
                <a:spcPct val="20000"/>
              </a:spcBef>
            </a:pPr>
            <a:r>
              <a:rPr lang="ru-RU" sz="2200" b="1" dirty="0">
                <a:solidFill>
                  <a:srgbClr val="FF0000"/>
                </a:solidFill>
                <a:latin typeface="Times New Roman" pitchFamily="18" charset="0"/>
                <a:cs typeface="Times New Roman" pitchFamily="18" charset="0"/>
              </a:rPr>
              <a:t>Другим речима, тело потопљено у течност бива лакше за колико износи тежина истиснуте течности. </a:t>
            </a:r>
            <a:endParaRPr lang="en-US" sz="2200" b="1" dirty="0">
              <a:solidFill>
                <a:srgbClr val="FF0000"/>
              </a:solidFill>
              <a:latin typeface="Times New Roman" pitchFamily="18" charset="0"/>
              <a:cs typeface="Times New Roman" pitchFamily="18" charset="0"/>
            </a:endParaRPr>
          </a:p>
          <a:p>
            <a:endParaRPr lang="en-US" dirty="0"/>
          </a:p>
        </p:txBody>
      </p:sp>
      <p:pic>
        <p:nvPicPr>
          <p:cNvPr id="4" name="Picture 2" descr="http://www.znanje.org/i/i27/07iv06fll/07iv0610fll/arhimed.JPG"/>
          <p:cNvPicPr>
            <a:picLocks noChangeAspect="1" noChangeArrowheads="1"/>
          </p:cNvPicPr>
          <p:nvPr/>
        </p:nvPicPr>
        <p:blipFill>
          <a:blip r:embed="rId3"/>
          <a:srcRect r="11868"/>
          <a:stretch>
            <a:fillRect/>
          </a:stretch>
        </p:blipFill>
        <p:spPr bwMode="auto">
          <a:xfrm>
            <a:off x="7580194" y="796120"/>
            <a:ext cx="3276600" cy="2514600"/>
          </a:xfrm>
          <a:prstGeom prst="rect">
            <a:avLst/>
          </a:prstGeom>
          <a:noFill/>
        </p:spPr>
      </p:pic>
      <p:pic>
        <p:nvPicPr>
          <p:cNvPr id="5" name="Picture 4"/>
          <p:cNvPicPr>
            <a:picLocks noChangeAspect="1" noChangeArrowheads="1"/>
          </p:cNvPicPr>
          <p:nvPr/>
        </p:nvPicPr>
        <p:blipFill>
          <a:blip r:embed="rId4"/>
          <a:srcRect/>
          <a:stretch>
            <a:fillRect/>
          </a:stretch>
        </p:blipFill>
        <p:spPr bwMode="auto">
          <a:xfrm>
            <a:off x="7414737" y="3325598"/>
            <a:ext cx="3442057" cy="2851365"/>
          </a:xfrm>
          <a:prstGeom prst="rect">
            <a:avLst/>
          </a:prstGeom>
          <a:noFill/>
          <a:ln w="9525">
            <a:noFill/>
            <a:miter lim="800000"/>
            <a:headEnd/>
            <a:tailEnd/>
          </a:ln>
        </p:spPr>
      </p:pic>
      <p:graphicFrame>
        <p:nvGraphicFramePr>
          <p:cNvPr id="6" name="Object 1"/>
          <p:cNvGraphicFramePr>
            <a:graphicFrameLocks noChangeAspect="1"/>
          </p:cNvGraphicFramePr>
          <p:nvPr>
            <p:extLst>
              <p:ext uri="{D42A27DB-BD31-4B8C-83A1-F6EECF244321}">
                <p14:modId xmlns:p14="http://schemas.microsoft.com/office/powerpoint/2010/main" val="2503237756"/>
              </p:ext>
            </p:extLst>
          </p:nvPr>
        </p:nvGraphicFramePr>
        <p:xfrm>
          <a:off x="6292374" y="4236930"/>
          <a:ext cx="1122363" cy="514350"/>
        </p:xfrm>
        <a:graphic>
          <a:graphicData uri="http://schemas.openxmlformats.org/presentationml/2006/ole">
            <mc:AlternateContent xmlns:mc="http://schemas.openxmlformats.org/markup-compatibility/2006">
              <mc:Choice xmlns:v="urn:schemas-microsoft-com:vml" Requires="v">
                <p:oleObj spid="_x0000_s1052" name="Equation" r:id="rId5" imgW="444240" imgH="203040" progId="Equation.3">
                  <p:embed/>
                </p:oleObj>
              </mc:Choice>
              <mc:Fallback>
                <p:oleObj name="Equation" r:id="rId5" imgW="444240" imgH="203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2374" y="4236930"/>
                        <a:ext cx="1122363" cy="514350"/>
                      </a:xfrm>
                      <a:prstGeom prst="rect">
                        <a:avLst/>
                      </a:prstGeom>
                      <a:solidFill>
                        <a:srgbClr val="FFCC99"/>
                      </a:solidFill>
                      <a:ln w="28575">
                        <a:solidFill>
                          <a:srgbClr val="800000"/>
                        </a:solidFill>
                        <a:miter lim="800000"/>
                        <a:headEnd/>
                        <a:tailEnd/>
                      </a:ln>
                    </p:spPr>
                  </p:pic>
                </p:oleObj>
              </mc:Fallback>
            </mc:AlternateContent>
          </a:graphicData>
        </a:graphic>
      </p:graphicFrame>
    </p:spTree>
    <p:extLst>
      <p:ext uri="{BB962C8B-B14F-4D97-AF65-F5344CB8AC3E}">
        <p14:creationId xmlns:p14="http://schemas.microsoft.com/office/powerpoint/2010/main" val="337732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0710" y="1396529"/>
            <a:ext cx="6056527" cy="3453253"/>
          </a:xfrm>
          <a:prstGeom prst="rect">
            <a:avLst/>
          </a:prstGeom>
        </p:spPr>
        <p:txBody>
          <a:bodyPr wrap="square">
            <a:spAutoFit/>
          </a:bodyPr>
          <a:lstStyle/>
          <a:p>
            <a:pPr marL="342900" lvl="0" indent="-342900">
              <a:lnSpc>
                <a:spcPct val="90000"/>
              </a:lnSpc>
              <a:spcBef>
                <a:spcPct val="20000"/>
              </a:spcBef>
              <a:buFont typeface="Arial" pitchFamily="34" charset="0"/>
              <a:buChar char="•"/>
            </a:pPr>
            <a:r>
              <a:rPr lang="sr-Cyrl-CS" sz="2800" dirty="0">
                <a:solidFill>
                  <a:srgbClr val="0070C0"/>
                </a:solidFill>
                <a:latin typeface="Times New Roman" pitchFamily="18" charset="0"/>
                <a:cs typeface="Times New Roman" pitchFamily="18" charset="0"/>
              </a:rPr>
              <a:t>Грумен глине на води тоне.</a:t>
            </a:r>
          </a:p>
          <a:p>
            <a:pPr marL="342900" lvl="0" indent="-342900">
              <a:lnSpc>
                <a:spcPct val="90000"/>
              </a:lnSpc>
              <a:spcBef>
                <a:spcPct val="20000"/>
              </a:spcBef>
              <a:buFont typeface="Arial" pitchFamily="34" charset="0"/>
              <a:buChar char="•"/>
            </a:pPr>
            <a:r>
              <a:rPr lang="sr-Cyrl-CS" sz="2800" dirty="0">
                <a:solidFill>
                  <a:srgbClr val="0070C0"/>
                </a:solidFill>
                <a:latin typeface="Times New Roman" pitchFamily="18" charset="0"/>
                <a:cs typeface="Times New Roman" pitchFamily="18" charset="0"/>
              </a:rPr>
              <a:t>Ако га </a:t>
            </a:r>
            <a:r>
              <a:rPr lang="sr-Cyrl-CS" sz="2800" i="1" dirty="0">
                <a:solidFill>
                  <a:srgbClr val="0070C0"/>
                </a:solidFill>
                <a:latin typeface="Times New Roman" pitchFamily="18" charset="0"/>
                <a:cs typeface="Times New Roman" pitchFamily="18" charset="0"/>
              </a:rPr>
              <a:t>обликујемо</a:t>
            </a:r>
            <a:r>
              <a:rPr lang="sr-Cyrl-CS" sz="2800" dirty="0">
                <a:solidFill>
                  <a:srgbClr val="0070C0"/>
                </a:solidFill>
                <a:latin typeface="Times New Roman" pitchFamily="18" charset="0"/>
                <a:cs typeface="Times New Roman" pitchFamily="18" charset="0"/>
              </a:rPr>
              <a:t> у облику брода, односно орахове љуске, пливаће.</a:t>
            </a:r>
          </a:p>
          <a:p>
            <a:pPr marL="342900" lvl="0" indent="-342900">
              <a:lnSpc>
                <a:spcPct val="90000"/>
              </a:lnSpc>
              <a:spcBef>
                <a:spcPct val="20000"/>
              </a:spcBef>
              <a:buFont typeface="Arial" pitchFamily="34" charset="0"/>
              <a:buChar char="•"/>
            </a:pPr>
            <a:r>
              <a:rPr lang="sr-Cyrl-CS" sz="2800" dirty="0">
                <a:solidFill>
                  <a:srgbClr val="0070C0"/>
                </a:solidFill>
                <a:latin typeface="Times New Roman" pitchFamily="18" charset="0"/>
                <a:cs typeface="Times New Roman" pitchFamily="18" charset="0"/>
              </a:rPr>
              <a:t>Разлог је што кад промени облик истискује више воде – већа је сила потиска.</a:t>
            </a:r>
          </a:p>
          <a:p>
            <a:pPr marL="342900" lvl="0" indent="-342900">
              <a:lnSpc>
                <a:spcPct val="90000"/>
              </a:lnSpc>
              <a:spcBef>
                <a:spcPct val="20000"/>
              </a:spcBef>
              <a:buFont typeface="Arial" pitchFamily="34" charset="0"/>
              <a:buChar char="•"/>
            </a:pPr>
            <a:r>
              <a:rPr lang="sr-Cyrl-CS" sz="2800" dirty="0">
                <a:solidFill>
                  <a:srgbClr val="0070C0"/>
                </a:solidFill>
                <a:latin typeface="Times New Roman" pitchFamily="18" charset="0"/>
                <a:cs typeface="Times New Roman" pitchFamily="18" charset="0"/>
              </a:rPr>
              <a:t>Бродови иако су од челика – пливају на води. </a:t>
            </a:r>
            <a:endParaRPr lang="en-US" sz="2800" b="1" dirty="0">
              <a:solidFill>
                <a:srgbClr val="0070C0"/>
              </a:solidFill>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a:srcRect/>
          <a:stretch>
            <a:fillRect/>
          </a:stretch>
        </p:blipFill>
        <p:spPr bwMode="auto">
          <a:xfrm>
            <a:off x="7110483" y="722757"/>
            <a:ext cx="2667000" cy="4653064"/>
          </a:xfrm>
          <a:prstGeom prst="rect">
            <a:avLst/>
          </a:prstGeom>
          <a:noFill/>
          <a:ln w="9525">
            <a:noFill/>
            <a:miter lim="800000"/>
            <a:headEnd/>
            <a:tailEnd/>
          </a:ln>
          <a:effectLst/>
        </p:spPr>
      </p:pic>
    </p:spTree>
    <p:extLst>
      <p:ext uri="{BB962C8B-B14F-4D97-AF65-F5344CB8AC3E}">
        <p14:creationId xmlns:p14="http://schemas.microsoft.com/office/powerpoint/2010/main" val="50041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7540" y="273263"/>
            <a:ext cx="8475260" cy="2246769"/>
          </a:xfrm>
          <a:prstGeom prst="rect">
            <a:avLst/>
          </a:prstGeom>
        </p:spPr>
        <p:txBody>
          <a:bodyPr wrap="square">
            <a:spAutoFit/>
          </a:bodyPr>
          <a:lstStyle/>
          <a:p>
            <a:r>
              <a:rPr lang="ru-RU" sz="2000" dirty="0" smtClean="0">
                <a:latin typeface="Times New Roman" panose="02020603050405020304" pitchFamily="18" charset="0"/>
                <a:cs typeface="Times New Roman" panose="02020603050405020304" pitchFamily="18" charset="0"/>
              </a:rPr>
              <a:t>На тело загњурено или стављено у </a:t>
            </a:r>
            <a:r>
              <a:rPr lang="ru-RU" sz="2000" b="1" dirty="0" smtClean="0">
                <a:solidFill>
                  <a:srgbClr val="7030A0"/>
                </a:solidFill>
                <a:latin typeface="Times New Roman" panose="02020603050405020304" pitchFamily="18" charset="0"/>
                <a:cs typeface="Times New Roman" panose="02020603050405020304" pitchFamily="18" charset="0"/>
              </a:rPr>
              <a:t>ТЕЧНОСТ</a:t>
            </a:r>
            <a:r>
              <a:rPr lang="ru-RU" sz="2000" dirty="0" smtClean="0">
                <a:latin typeface="Times New Roman" panose="02020603050405020304" pitchFamily="18" charset="0"/>
                <a:cs typeface="Times New Roman" panose="02020603050405020304" pitchFamily="18" charset="0"/>
              </a:rPr>
              <a:t> делују </a:t>
            </a:r>
            <a:r>
              <a:rPr lang="ru-RU" sz="2000" b="1" i="1" dirty="0" smtClean="0">
                <a:solidFill>
                  <a:srgbClr val="7030A0"/>
                </a:solidFill>
                <a:latin typeface="Times New Roman" panose="02020603050405020304" pitchFamily="18" charset="0"/>
                <a:cs typeface="Times New Roman" panose="02020603050405020304" pitchFamily="18" charset="0"/>
              </a:rPr>
              <a:t>две </a:t>
            </a:r>
            <a:r>
              <a:rPr lang="ru-RU" sz="2000" dirty="0" smtClean="0">
                <a:latin typeface="Times New Roman" panose="02020603050405020304" pitchFamily="18" charset="0"/>
                <a:cs typeface="Times New Roman" panose="02020603050405020304" pitchFamily="18" charset="0"/>
              </a:rPr>
              <a:t>силе:</a:t>
            </a:r>
          </a:p>
          <a:p>
            <a:pPr marL="285750" indent="-285750">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 сила </a:t>
            </a:r>
            <a:r>
              <a:rPr lang="ru-RU" sz="2000" dirty="0" smtClean="0">
                <a:solidFill>
                  <a:srgbClr val="7030A0"/>
                </a:solidFill>
                <a:latin typeface="Times New Roman" panose="02020603050405020304" pitchFamily="18" charset="0"/>
                <a:cs typeface="Times New Roman" panose="02020603050405020304" pitchFamily="18" charset="0"/>
              </a:rPr>
              <a:t>ЗЕМЉИНЕ ТЕЖЕ </a:t>
            </a:r>
            <a:r>
              <a:rPr lang="ru-RU" sz="2000" dirty="0" smtClean="0">
                <a:latin typeface="Times New Roman" panose="02020603050405020304" pitchFamily="18" charset="0"/>
                <a:cs typeface="Times New Roman" panose="02020603050405020304" pitchFamily="18" charset="0"/>
              </a:rPr>
              <a:t>у вертикалном правцу са смером на        и која је једнака </a:t>
            </a:r>
            <a:r>
              <a:rPr lang="ru-RU" sz="2000" dirty="0">
                <a:latin typeface="Times New Roman" panose="02020603050405020304" pitchFamily="18" charset="0"/>
                <a:cs typeface="Times New Roman" panose="02020603050405020304" pitchFamily="18" charset="0"/>
              </a:rPr>
              <a:t>т</a:t>
            </a:r>
            <a:r>
              <a:rPr lang="ru-RU" sz="2000" dirty="0" smtClean="0">
                <a:latin typeface="Times New Roman" panose="02020603050405020304" pitchFamily="18" charset="0"/>
                <a:cs typeface="Times New Roman" panose="02020603050405020304" pitchFamily="18" charset="0"/>
              </a:rPr>
              <a:t>ежини </a:t>
            </a:r>
            <a:r>
              <a:rPr lang="ru-RU" sz="2000" dirty="0">
                <a:latin typeface="Times New Roman" panose="02020603050405020304" pitchFamily="18" charset="0"/>
                <a:cs typeface="Times New Roman" panose="02020603050405020304" pitchFamily="18" charset="0"/>
              </a:rPr>
              <a:t>т</a:t>
            </a:r>
            <a:r>
              <a:rPr lang="ru-RU" sz="2000" dirty="0" smtClean="0">
                <a:latin typeface="Times New Roman" panose="02020603050405020304" pitchFamily="18" charset="0"/>
                <a:cs typeface="Times New Roman" panose="02020603050405020304" pitchFamily="18" charset="0"/>
              </a:rPr>
              <a:t>ела </a:t>
            </a:r>
          </a:p>
          <a:p>
            <a:endParaRPr lang="ru-RU" sz="2000" dirty="0" smtClean="0">
              <a:latin typeface="Times New Roman" panose="02020603050405020304" pitchFamily="18" charset="0"/>
              <a:cs typeface="Times New Roman" panose="02020603050405020304" pitchFamily="18" charset="0"/>
            </a:endParaRPr>
          </a:p>
          <a:p>
            <a:endParaRPr lang="ru-RU" sz="20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 сила </a:t>
            </a:r>
            <a:r>
              <a:rPr lang="ru-RU" sz="2000" dirty="0" smtClean="0">
                <a:solidFill>
                  <a:srgbClr val="7030A0"/>
                </a:solidFill>
                <a:latin typeface="Times New Roman" panose="02020603050405020304" pitchFamily="18" charset="0"/>
                <a:cs typeface="Times New Roman" panose="02020603050405020304" pitchFamily="18" charset="0"/>
              </a:rPr>
              <a:t>ПОТИСКА </a:t>
            </a:r>
            <a:r>
              <a:rPr lang="ru-RU" sz="2000" dirty="0" smtClean="0">
                <a:latin typeface="Times New Roman" panose="02020603050405020304" pitchFamily="18" charset="0"/>
                <a:cs typeface="Times New Roman" panose="02020603050405020304" pitchFamily="18" charset="0"/>
              </a:rPr>
              <a:t>и то у вертикалном правцу али са смером на         која је једнака тежини истиснуте течности </a:t>
            </a:r>
            <a:endParaRPr lang="ru-RU" sz="2000" dirty="0">
              <a:latin typeface="Times New Roman" panose="02020603050405020304" pitchFamily="18" charset="0"/>
              <a:cs typeface="Times New Roman" panose="02020603050405020304" pitchFamily="18" charset="0"/>
            </a:endParaRPr>
          </a:p>
        </p:txBody>
      </p:sp>
      <p:sp>
        <p:nvSpPr>
          <p:cNvPr id="3" name="AutoShape 5"/>
          <p:cNvSpPr>
            <a:spLocks noChangeArrowheads="1"/>
          </p:cNvSpPr>
          <p:nvPr/>
        </p:nvSpPr>
        <p:spPr bwMode="auto">
          <a:xfrm>
            <a:off x="9432697" y="620816"/>
            <a:ext cx="533400" cy="1143000"/>
          </a:xfrm>
          <a:prstGeom prst="downArrow">
            <a:avLst>
              <a:gd name="adj1" fmla="val 50000"/>
              <a:gd name="adj2" fmla="val 53571"/>
            </a:avLst>
          </a:prstGeom>
          <a:solidFill>
            <a:srgbClr val="00CC99"/>
          </a:solidFill>
          <a:ln w="9525">
            <a:solidFill>
              <a:srgbClr val="000000"/>
            </a:solidFill>
            <a:miter lim="800000"/>
            <a:headEnd/>
            <a:tailEnd/>
          </a:ln>
        </p:spPr>
        <p:txBody>
          <a:bodyPr wrap="none" anchor="ctr"/>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1"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4" name="AutoShape 6"/>
          <p:cNvSpPr>
            <a:spLocks noChangeArrowheads="1"/>
          </p:cNvSpPr>
          <p:nvPr/>
        </p:nvSpPr>
        <p:spPr bwMode="auto">
          <a:xfrm>
            <a:off x="9560735" y="1809308"/>
            <a:ext cx="533400" cy="1371600"/>
          </a:xfrm>
          <a:prstGeom prst="upArrow">
            <a:avLst>
              <a:gd name="adj1" fmla="val 50000"/>
              <a:gd name="adj2" fmla="val 64286"/>
            </a:avLst>
          </a:prstGeom>
          <a:solidFill>
            <a:srgbClr val="00CC99"/>
          </a:solidFill>
          <a:ln w="9525">
            <a:solidFill>
              <a:srgbClr val="000000"/>
            </a:solidFill>
            <a:miter lim="800000"/>
            <a:headEnd/>
            <a:tailEnd/>
          </a:ln>
        </p:spPr>
        <p:txBody>
          <a:bodyPr wrap="none" anchor="ctr"/>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1" u="none" strike="noStrike" kern="0" cap="none" spc="0" normalizeH="0" baseline="0" noProof="0" smtClean="0">
              <a:ln>
                <a:noFill/>
              </a:ln>
              <a:solidFill>
                <a:srgbClr val="000000"/>
              </a:solidFill>
              <a:effectLst/>
              <a:uLnTx/>
              <a:uFillTx/>
              <a:latin typeface="Times New Roman" panose="02020603050405020304" pitchFamily="18" charset="0"/>
            </a:endParaRPr>
          </a:p>
        </p:txBody>
      </p:sp>
      <p:pic>
        <p:nvPicPr>
          <p:cNvPr id="5" name="Picture 7" descr="Plivanje - osnovi HIDROSTATIK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160" y="3208375"/>
            <a:ext cx="29686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1"/>
          <p:cNvSpPr>
            <a:spLocks noChangeArrowheads="1"/>
          </p:cNvSpPr>
          <p:nvPr/>
        </p:nvSpPr>
        <p:spPr bwMode="auto">
          <a:xfrm>
            <a:off x="4089816" y="3123918"/>
            <a:ext cx="533400" cy="1295400"/>
          </a:xfrm>
          <a:prstGeom prst="upArrow">
            <a:avLst>
              <a:gd name="adj1" fmla="val 50000"/>
              <a:gd name="adj2" fmla="val 60714"/>
            </a:avLst>
          </a:prstGeom>
          <a:solidFill>
            <a:srgbClr val="00CC99"/>
          </a:solidFill>
          <a:ln w="9525">
            <a:solidFill>
              <a:srgbClr val="000000"/>
            </a:solidFill>
            <a:miter lim="800000"/>
            <a:headEnd/>
            <a:tailEnd/>
          </a:ln>
        </p:spPr>
        <p:txBody>
          <a:bodyPr wrap="none" anchor="ctr"/>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1"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7" name="AutoShape 8"/>
          <p:cNvSpPr>
            <a:spLocks noChangeArrowheads="1"/>
          </p:cNvSpPr>
          <p:nvPr/>
        </p:nvSpPr>
        <p:spPr bwMode="auto">
          <a:xfrm>
            <a:off x="3925106" y="4750332"/>
            <a:ext cx="838200" cy="457200"/>
          </a:xfrm>
          <a:prstGeom prst="leftRightArrow">
            <a:avLst>
              <a:gd name="adj1" fmla="val 50000"/>
              <a:gd name="adj2" fmla="val 36667"/>
            </a:avLst>
          </a:prstGeom>
          <a:solidFill>
            <a:srgbClr val="00CC99"/>
          </a:solidFill>
          <a:ln w="9525">
            <a:solidFill>
              <a:srgbClr val="000000"/>
            </a:solidFill>
            <a:miter lim="800000"/>
            <a:headEnd/>
            <a:tailEnd/>
          </a:ln>
        </p:spPr>
        <p:txBody>
          <a:bodyPr wrap="none" anchor="ctr"/>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1"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8" name="AutoShape 10"/>
          <p:cNvSpPr>
            <a:spLocks noChangeArrowheads="1"/>
          </p:cNvSpPr>
          <p:nvPr/>
        </p:nvSpPr>
        <p:spPr bwMode="auto">
          <a:xfrm>
            <a:off x="4077506" y="5538546"/>
            <a:ext cx="533400" cy="1143000"/>
          </a:xfrm>
          <a:prstGeom prst="downArrow">
            <a:avLst>
              <a:gd name="adj1" fmla="val 50000"/>
              <a:gd name="adj2" fmla="val 53571"/>
            </a:avLst>
          </a:prstGeom>
          <a:solidFill>
            <a:srgbClr val="00CC99"/>
          </a:solidFill>
          <a:ln w="9525">
            <a:solidFill>
              <a:srgbClr val="000000"/>
            </a:solidFill>
            <a:miter lim="800000"/>
            <a:headEnd/>
            <a:tailEnd/>
          </a:ln>
        </p:spPr>
        <p:txBody>
          <a:bodyPr wrap="none" anchor="ctr"/>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1"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9" name="Rectangle 8"/>
          <p:cNvSpPr/>
          <p:nvPr/>
        </p:nvSpPr>
        <p:spPr>
          <a:xfrm>
            <a:off x="5241547" y="3163744"/>
            <a:ext cx="5531654" cy="1015663"/>
          </a:xfrm>
          <a:prstGeom prst="rect">
            <a:avLst/>
          </a:prstGeom>
        </p:spPr>
        <p:txBody>
          <a:bodyPr wrap="square">
            <a:spAutoFit/>
          </a:bodyPr>
          <a:lstStyle/>
          <a:p>
            <a:pPr algn="ctr"/>
            <a:r>
              <a:rPr lang="ru-RU" sz="2000" dirty="0" smtClean="0">
                <a:latin typeface="Times New Roman" panose="02020603050405020304" pitchFamily="18" charset="0"/>
                <a:cs typeface="Times New Roman" panose="02020603050405020304" pitchFamily="18" charset="0"/>
              </a:rPr>
              <a:t>тело плива - </a:t>
            </a:r>
            <a:r>
              <a:rPr lang="ru-RU" sz="2000" i="1" dirty="0" smtClean="0">
                <a:solidFill>
                  <a:srgbClr val="7030A0"/>
                </a:solidFill>
                <a:latin typeface="Times New Roman" panose="02020603050405020304" pitchFamily="18" charset="0"/>
                <a:cs typeface="Times New Roman" panose="02020603050405020304" pitchFamily="18" charset="0"/>
              </a:rPr>
              <a:t>ПЛУТА НА ПОВРШИНИ </a:t>
            </a:r>
            <a:r>
              <a:rPr lang="ru-RU" sz="2000" dirty="0" smtClean="0">
                <a:latin typeface="Times New Roman" panose="02020603050405020304" pitchFamily="18" charset="0"/>
                <a:cs typeface="Times New Roman" panose="02020603050405020304" pitchFamily="18" charset="0"/>
              </a:rPr>
              <a:t>ако је његова средња густина мања од густине течности </a:t>
            </a:r>
            <a:endParaRPr lang="ru-RU" sz="2000" dirty="0">
              <a:latin typeface="Times New Roman" panose="02020603050405020304" pitchFamily="18" charset="0"/>
              <a:cs typeface="Times New Roman" panose="02020603050405020304" pitchFamily="18" charset="0"/>
            </a:endParaRPr>
          </a:p>
        </p:txBody>
      </p:sp>
      <p:sp>
        <p:nvSpPr>
          <p:cNvPr id="12" name="Rectangle 11"/>
          <p:cNvSpPr/>
          <p:nvPr/>
        </p:nvSpPr>
        <p:spPr>
          <a:xfrm>
            <a:off x="5127247" y="4176889"/>
            <a:ext cx="6096000" cy="707886"/>
          </a:xfrm>
          <a:prstGeom prst="rect">
            <a:avLst/>
          </a:prstGeom>
        </p:spPr>
        <p:txBody>
          <a:bodyPr>
            <a:spAutoFit/>
          </a:bodyPr>
          <a:lstStyle/>
          <a:p>
            <a:pPr algn="ctr"/>
            <a:r>
              <a:rPr lang="ru-RU" sz="2000" dirty="0" smtClean="0">
                <a:latin typeface="Times New Roman" panose="02020603050405020304" pitchFamily="18" charset="0"/>
                <a:cs typeface="Times New Roman" panose="02020603050405020304" pitchFamily="18" charset="0"/>
              </a:rPr>
              <a:t>тело ЛЕБДИ -  </a:t>
            </a:r>
            <a:r>
              <a:rPr lang="ru-RU" sz="2000" dirty="0" smtClean="0">
                <a:solidFill>
                  <a:srgbClr val="7030A0"/>
                </a:solidFill>
                <a:latin typeface="Times New Roman" panose="02020603050405020304" pitchFamily="18" charset="0"/>
                <a:cs typeface="Times New Roman" panose="02020603050405020304" pitchFamily="18" charset="0"/>
              </a:rPr>
              <a:t>ПЛУТА УРОЊЕНО У ВОДУ </a:t>
            </a:r>
            <a:r>
              <a:rPr lang="ru-RU" sz="2000" dirty="0" smtClean="0">
                <a:latin typeface="Times New Roman" panose="02020603050405020304" pitchFamily="18" charset="0"/>
                <a:cs typeface="Times New Roman" panose="02020603050405020304" pitchFamily="18" charset="0"/>
              </a:rPr>
              <a:t>ако је његова средња густина иста као густина течности </a:t>
            </a:r>
            <a:endParaRPr lang="en-US" sz="2000" dirty="0">
              <a:latin typeface="Times New Roman" panose="02020603050405020304" pitchFamily="18" charset="0"/>
              <a:cs typeface="Times New Roman" panose="02020603050405020304" pitchFamily="18" charset="0"/>
            </a:endParaRPr>
          </a:p>
        </p:txBody>
      </p:sp>
      <p:sp>
        <p:nvSpPr>
          <p:cNvPr id="13" name="Rectangle 12"/>
          <p:cNvSpPr/>
          <p:nvPr/>
        </p:nvSpPr>
        <p:spPr>
          <a:xfrm>
            <a:off x="5127247" y="5068758"/>
            <a:ext cx="6096000" cy="707886"/>
          </a:xfrm>
          <a:prstGeom prst="rect">
            <a:avLst/>
          </a:prstGeom>
        </p:spPr>
        <p:txBody>
          <a:bodyPr>
            <a:spAutoFit/>
          </a:bodyPr>
          <a:lstStyle/>
          <a:p>
            <a:pPr algn="ctr"/>
            <a:r>
              <a:rPr lang="ru-RU" sz="2000" dirty="0" smtClean="0">
                <a:latin typeface="Times New Roman" panose="02020603050405020304" pitchFamily="18" charset="0"/>
                <a:cs typeface="Times New Roman" panose="02020603050405020304" pitchFamily="18" charset="0"/>
              </a:rPr>
              <a:t>тело </a:t>
            </a:r>
            <a:r>
              <a:rPr lang="ru-RU" sz="2000" dirty="0" smtClean="0">
                <a:solidFill>
                  <a:srgbClr val="7030A0"/>
                </a:solidFill>
                <a:latin typeface="Times New Roman" panose="02020603050405020304" pitchFamily="18" charset="0"/>
                <a:cs typeface="Times New Roman" panose="02020603050405020304" pitchFamily="18" charset="0"/>
              </a:rPr>
              <a:t>ТОНЕ</a:t>
            </a:r>
            <a:r>
              <a:rPr lang="ru-RU" sz="2000" dirty="0" smtClean="0">
                <a:latin typeface="Times New Roman" panose="02020603050405020304" pitchFamily="18" charset="0"/>
                <a:cs typeface="Times New Roman" panose="02020603050405020304" pitchFamily="18" charset="0"/>
              </a:rPr>
              <a:t> ако је његова средња густина већа од густине течности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099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2000" fill="hold"/>
                                        <p:tgtEl>
                                          <p:spTgt spid="9"/>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grpId="0" nodeType="clickEffect">
                                  <p:stCondLst>
                                    <p:cond delay="0"/>
                                  </p:stCondLst>
                                  <p:childTnLst>
                                    <p:animRot by="21600000">
                                      <p:cBhvr>
                                        <p:cTn id="15" dur="2000" fill="hold"/>
                                        <p:tgtEl>
                                          <p:spTgt spid="1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8" presetClass="emph" presetSubtype="0" fill="hold" grpId="0" nodeType="clickEffect">
                                  <p:stCondLst>
                                    <p:cond delay="0"/>
                                  </p:stCondLst>
                                  <p:childTnLst>
                                    <p:animRot by="21600000">
                                      <p:cBhvr>
                                        <p:cTn id="19" dur="2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836" y="557243"/>
            <a:ext cx="10326806" cy="2308324"/>
          </a:xfrm>
          <a:prstGeom prst="rect">
            <a:avLst/>
          </a:prstGeom>
        </p:spPr>
        <p:txBody>
          <a:bodyPr wrap="square">
            <a:spAutoFit/>
          </a:bodyPr>
          <a:lstStyle/>
          <a:p>
            <a:r>
              <a:rPr lang="ru-RU" sz="2400" dirty="0" smtClean="0">
                <a:solidFill>
                  <a:srgbClr val="0070C0"/>
                </a:solidFill>
                <a:latin typeface="Times New Roman" panose="02020603050405020304" pitchFamily="18" charset="0"/>
                <a:cs typeface="Times New Roman" panose="02020603050405020304" pitchFamily="18" charset="0"/>
              </a:rPr>
              <a:t>У води то изгледа овако</a:t>
            </a:r>
          </a:p>
          <a:p>
            <a:r>
              <a:rPr lang="ru-RU" sz="2400" dirty="0" smtClean="0">
                <a:solidFill>
                  <a:srgbClr val="0070C0"/>
                </a:solidFill>
                <a:latin typeface="Times New Roman" panose="02020603050405020304" pitchFamily="18" charset="0"/>
                <a:cs typeface="Times New Roman" panose="02020603050405020304" pitchFamily="18" charset="0"/>
              </a:rPr>
              <a:t>Вода има своју тежину (1л = 1кг) свака честица воде делује својом тежином на честицу испод; са дубином воде горњи слојеви притискају доње који су више сабијени тј. налазе се под већим притиском (хидростатички притисак); тај притисак се преноси и на тај уроњени предмет у контра смеру, тј. потискује га према горе и то се зове сила потиска. </a:t>
            </a:r>
            <a:endParaRPr lang="en-US" sz="2400" dirty="0">
              <a:solidFill>
                <a:srgbClr val="0070C0"/>
              </a:solidFill>
              <a:latin typeface="Times New Roman" panose="02020603050405020304" pitchFamily="18" charset="0"/>
              <a:cs typeface="Times New Roman" panose="02020603050405020304" pitchFamily="18" charset="0"/>
            </a:endParaRPr>
          </a:p>
        </p:txBody>
      </p:sp>
      <p:pic>
        <p:nvPicPr>
          <p:cNvPr id="3" name="Plutanje skupljeno.mpg">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000836" y="3039178"/>
            <a:ext cx="3095625"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0" descr="Plivanje - osnovi HIDROstatike 7 USA r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4660" y="3070928"/>
            <a:ext cx="2808287"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3" descr="Plivanje - osnovi HIDROstatik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9959" y="3331278"/>
            <a:ext cx="27686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182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4" fill="hold" display="0">
                  <p:stCondLst>
                    <p:cond delay="indefinite"/>
                  </p:stCondLst>
                  <p:endCondLst>
                    <p:cond evt="onNext" delay="0">
                      <p:tgtEl>
                        <p:sldTgt/>
                      </p:tgtEl>
                    </p:cond>
                    <p:cond evt="onPrev" delay="0">
                      <p:tgtEl>
                        <p:sldTgt/>
                      </p:tgtEl>
                    </p:cond>
                  </p:endCondLst>
                </p:cTn>
                <p:tgtEl>
                  <p:spTgt spid="3"/>
                </p:tgtEl>
              </p:cMediaNode>
            </p:video>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uka 1 cas pliutanje sa drzanjem za ivicu 2.mpg">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2604839" y="597943"/>
            <a:ext cx="6763958"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938818" y="4767379"/>
            <a:ext cx="6096000" cy="707886"/>
          </a:xfrm>
          <a:prstGeom prst="rect">
            <a:avLst/>
          </a:prstGeom>
        </p:spPr>
        <p:txBody>
          <a:bodyPr>
            <a:spAutoFit/>
          </a:bodyPr>
          <a:lstStyle/>
          <a:p>
            <a:pPr lvl="0" algn="ctr" fontAlgn="base">
              <a:spcBef>
                <a:spcPct val="50000"/>
              </a:spcBef>
              <a:spcAft>
                <a:spcPct val="0"/>
              </a:spcAft>
            </a:pPr>
            <a:r>
              <a:rPr lang="sr-Cyrl-RS" altLang="en-US" sz="2000" i="1" dirty="0" smtClean="0">
                <a:solidFill>
                  <a:srgbClr val="000000"/>
                </a:solidFill>
                <a:latin typeface="Comic Sans MS" panose="030F0702030302020204" pitchFamily="66" charset="0"/>
              </a:rPr>
              <a:t>Неко плута лепо, неко тоне ногама на доле, неко тоне цео јер тешко плута.... А ево зашто</a:t>
            </a:r>
            <a:r>
              <a:rPr lang="sl-SI" altLang="en-US" sz="2000" i="1" dirty="0" smtClean="0">
                <a:solidFill>
                  <a:srgbClr val="000000"/>
                </a:solidFill>
                <a:latin typeface="Comic Sans MS" panose="030F0702030302020204" pitchFamily="66" charset="0"/>
              </a:rPr>
              <a:t> </a:t>
            </a:r>
            <a:endParaRPr lang="en-GB" altLang="en-US" sz="2000" i="1"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161646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0"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023" y="732136"/>
            <a:ext cx="9239536" cy="3477875"/>
          </a:xfrm>
          <a:prstGeom prst="rect">
            <a:avLst/>
          </a:prstGeom>
        </p:spPr>
        <p:txBody>
          <a:bodyPr wrap="square">
            <a:spAutoFit/>
          </a:bodyPr>
          <a:lstStyle/>
          <a:p>
            <a:pPr marL="342900" indent="-342900">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када тело плови на површини воде</a:t>
            </a:r>
          </a:p>
          <a:p>
            <a:pPr marL="342900" indent="-342900">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 сила земљине теже </a:t>
            </a:r>
            <a:r>
              <a:rPr lang="ru-RU" sz="2000" dirty="0" smtClean="0">
                <a:latin typeface="Times New Roman" panose="02020603050405020304" pitchFamily="18" charset="0"/>
                <a:cs typeface="Times New Roman" panose="02020603050405020304" pitchFamily="18" charset="0"/>
              </a:rPr>
              <a:t>(</a:t>
            </a:r>
            <a:r>
              <a:rPr lang="sr-Latn-RS" sz="2000" dirty="0" smtClean="0">
                <a:latin typeface="Times New Roman" panose="02020603050405020304" pitchFamily="18" charset="0"/>
                <a:cs typeface="Times New Roman" panose="02020603050405020304" pitchFamily="18" charset="0"/>
              </a:rPr>
              <a:t>G</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или </a:t>
            </a:r>
            <a:r>
              <a:rPr lang="sr-Latn-RS" sz="2000" dirty="0" smtClean="0">
                <a:latin typeface="Times New Roman" panose="02020603050405020304" pitchFamily="18" charset="0"/>
                <a:cs typeface="Times New Roman" panose="02020603050405020304" pitchFamily="18" charset="0"/>
              </a:rPr>
              <a:t>Fg</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делује на тело у центру масе а нападна </a:t>
            </a:r>
            <a:r>
              <a:rPr lang="ru-RU" sz="2000" dirty="0" smtClean="0">
                <a:latin typeface="Times New Roman" panose="02020603050405020304" pitchFamily="18" charset="0"/>
                <a:cs typeface="Times New Roman" panose="02020603050405020304" pitchFamily="18" charset="0"/>
              </a:rPr>
              <a:t>тачк</a:t>
            </a:r>
            <a:r>
              <a:rPr lang="sr-Latn-RS" sz="2000" dirty="0" smtClean="0">
                <a:latin typeface="Times New Roman" panose="02020603050405020304" pitchFamily="18" charset="0"/>
                <a:cs typeface="Times New Roman" panose="02020603050405020304" pitchFamily="18" charset="0"/>
              </a:rPr>
              <a:t>a</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силе потиска поклапа са тежиштем течности истиснуте телом </a:t>
            </a:r>
            <a:r>
              <a:rPr lang="ru-RU" sz="2000" dirty="0" smtClean="0">
                <a:latin typeface="Times New Roman" panose="02020603050405020304" pitchFamily="18" charset="0"/>
                <a:cs typeface="Times New Roman" panose="02020603050405020304" pitchFamily="18" charset="0"/>
              </a:rPr>
              <a:t>(</a:t>
            </a:r>
            <a:r>
              <a:rPr lang="sr-Latn-RS" sz="2000" dirty="0" smtClean="0">
                <a:latin typeface="Times New Roman" panose="02020603050405020304" pitchFamily="18" charset="0"/>
                <a:cs typeface="Times New Roman" panose="02020603050405020304" pitchFamily="18" charset="0"/>
              </a:rPr>
              <a:t>B</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или </a:t>
            </a:r>
            <a:r>
              <a:rPr lang="en-US" sz="2000" dirty="0" err="1">
                <a:latin typeface="Times New Roman" panose="02020603050405020304" pitchFamily="18" charset="0"/>
                <a:cs typeface="Times New Roman" panose="02020603050405020304" pitchFamily="18" charset="0"/>
              </a:rPr>
              <a:t>Fuz</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(узгона или потиска</a:t>
            </a:r>
            <a:r>
              <a:rPr lang="ru-RU" sz="20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 од те две тачке зависи </a:t>
            </a:r>
            <a:r>
              <a:rPr lang="ru-RU" sz="2000" dirty="0" smtClean="0">
                <a:latin typeface="Times New Roman" panose="02020603050405020304" pitchFamily="18" charset="0"/>
                <a:cs typeface="Times New Roman" panose="02020603050405020304" pitchFamily="18" charset="0"/>
              </a:rPr>
              <a:t>(</a:t>
            </a:r>
            <a:r>
              <a:rPr lang="sr-Latn-RS" sz="2000" dirty="0" smtClean="0">
                <a:latin typeface="Times New Roman" panose="02020603050405020304" pitchFamily="18" charset="0"/>
                <a:cs typeface="Times New Roman" panose="02020603050405020304" pitchFamily="18" charset="0"/>
              </a:rPr>
              <a:t>G</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и </a:t>
            </a:r>
            <a:r>
              <a:rPr lang="sr-Latn-RS" sz="2000" dirty="0" smtClean="0">
                <a:latin typeface="Times New Roman" panose="02020603050405020304" pitchFamily="18" charset="0"/>
                <a:cs typeface="Times New Roman" panose="02020603050405020304" pitchFamily="18" charset="0"/>
              </a:rPr>
              <a:t>B</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шта ће се десити са телом</a:t>
            </a:r>
          </a:p>
          <a:p>
            <a:pPr marL="342900" indent="-342900">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 ако те две силе леже на ИСТОМ правцу тело стабилно </a:t>
            </a:r>
            <a:r>
              <a:rPr lang="ru-RU" sz="2000" dirty="0" smtClean="0">
                <a:latin typeface="Times New Roman" panose="02020603050405020304" pitchFamily="18" charset="0"/>
                <a:cs typeface="Times New Roman" panose="02020603050405020304" pitchFamily="18" charset="0"/>
              </a:rPr>
              <a:t>плута</a:t>
            </a:r>
            <a:endParaRPr lang="sr-Latn-RS" sz="2000" dirty="0" smtClean="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 ако се тело нагне, мења се облик телом истиснуте запремине </a:t>
            </a:r>
            <a:endParaRPr lang="sr-Latn-RS" sz="2000" dirty="0" smtClean="0">
              <a:latin typeface="Times New Roman" panose="02020603050405020304" pitchFamily="18" charset="0"/>
              <a:cs typeface="Times New Roman" panose="02020603050405020304" pitchFamily="18" charset="0"/>
            </a:endParaRPr>
          </a:p>
          <a:p>
            <a:r>
              <a:rPr lang="sr-Latn-RS" sz="2000" dirty="0">
                <a:latin typeface="Times New Roman" panose="02020603050405020304" pitchFamily="18" charset="0"/>
                <a:cs typeface="Times New Roman" panose="02020603050405020304" pitchFamily="18" charset="0"/>
              </a:rPr>
              <a:t> </a:t>
            </a:r>
            <a:r>
              <a:rPr lang="sr-Latn-RS"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течности </a:t>
            </a:r>
            <a:r>
              <a:rPr lang="ru-RU" sz="2000" dirty="0">
                <a:latin typeface="Times New Roman" panose="02020603050405020304" pitchFamily="18" charset="0"/>
                <a:cs typeface="Times New Roman" panose="02020603050405020304" pitchFamily="18" charset="0"/>
              </a:rPr>
              <a:t>(а) па се помера нападна тачка силе потиска </a:t>
            </a:r>
            <a:r>
              <a:rPr lang="sr-Latn-RS" sz="2000" dirty="0" smtClean="0">
                <a:latin typeface="Times New Roman" panose="02020603050405020304" pitchFamily="18" charset="0"/>
                <a:cs typeface="Times New Roman" panose="02020603050405020304" pitchFamily="18" charset="0"/>
              </a:rPr>
              <a:t>B</a:t>
            </a:r>
            <a:endParaRPr lang="ru-RU"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 правац силе потиска сече осу симетрије тела </a:t>
            </a:r>
            <a:r>
              <a:rPr lang="sr-Latn-RS" sz="2000" dirty="0" smtClean="0">
                <a:latin typeface="Times New Roman" panose="02020603050405020304" pitchFamily="18" charset="0"/>
                <a:cs typeface="Times New Roman" panose="02020603050405020304" pitchFamily="18" charset="0"/>
              </a:rPr>
              <a:t>– </a:t>
            </a:r>
            <a:r>
              <a:rPr lang="sr-Cyrl-RS" sz="2000" dirty="0" smtClean="0">
                <a:latin typeface="Times New Roman" panose="02020603050405020304" pitchFamily="18" charset="0"/>
                <a:cs typeface="Times New Roman" panose="02020603050405020304" pitchFamily="18" charset="0"/>
              </a:rPr>
              <a:t>тачка </a:t>
            </a:r>
            <a:r>
              <a:rPr lang="ru-RU" sz="2000" dirty="0" smtClean="0">
                <a:latin typeface="Times New Roman" panose="02020603050405020304" pitchFamily="18" charset="0"/>
                <a:cs typeface="Times New Roman" panose="02020603050405020304" pitchFamily="18" charset="0"/>
              </a:rPr>
              <a:t>М </a:t>
            </a:r>
            <a:r>
              <a:rPr lang="ru-RU" sz="2000" dirty="0">
                <a:latin typeface="Times New Roman" panose="02020603050405020304" pitchFamily="18" charset="0"/>
                <a:cs typeface="Times New Roman" panose="02020603050405020304" pitchFamily="18" charset="0"/>
              </a:rPr>
              <a:t>тзв. метацентар</a:t>
            </a:r>
          </a:p>
          <a:p>
            <a:pPr marL="342900" indent="-342900">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 ако је Метацентар изнад центра масе </a:t>
            </a:r>
            <a:r>
              <a:rPr lang="ru-RU" sz="2000" dirty="0" smtClean="0">
                <a:latin typeface="Times New Roman" panose="02020603050405020304" pitchFamily="18" charset="0"/>
                <a:cs typeface="Times New Roman" panose="02020603050405020304" pitchFamily="18" charset="0"/>
              </a:rPr>
              <a:t>(</a:t>
            </a:r>
            <a:r>
              <a:rPr lang="sr-Latn-RS" sz="2000" dirty="0" smtClean="0">
                <a:latin typeface="Times New Roman" panose="02020603050405020304" pitchFamily="18" charset="0"/>
                <a:cs typeface="Times New Roman" panose="02020603050405020304" pitchFamily="18" charset="0"/>
              </a:rPr>
              <a:t>G</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тело се не преврће и ОБРНУТО</a:t>
            </a:r>
            <a:endParaRPr lang="en-US" sz="2000" dirty="0">
              <a:latin typeface="Times New Roman" panose="02020603050405020304" pitchFamily="18" charset="0"/>
              <a:cs typeface="Times New Roman" panose="02020603050405020304" pitchFamily="18" charset="0"/>
            </a:endParaRPr>
          </a:p>
        </p:txBody>
      </p:sp>
      <p:pic>
        <p:nvPicPr>
          <p:cNvPr id="3" name="Picture 5" descr="Plivanje - osnovi HIDROstatike 3 plivac u ravnotez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6121" y="2007927"/>
            <a:ext cx="2971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6"/>
          <p:cNvSpPr>
            <a:spLocks noChangeArrowheads="1"/>
          </p:cNvSpPr>
          <p:nvPr/>
        </p:nvSpPr>
        <p:spPr bwMode="auto">
          <a:xfrm>
            <a:off x="7601803" y="2374710"/>
            <a:ext cx="746078" cy="204717"/>
          </a:xfrm>
          <a:prstGeom prst="notchedRightArrow">
            <a:avLst>
              <a:gd name="adj1" fmla="val 50000"/>
              <a:gd name="adj2" fmla="val 62500"/>
            </a:avLst>
          </a:prstGeom>
          <a:solidFill>
            <a:schemeClr val="accent1"/>
          </a:solidFill>
          <a:ln w="9525">
            <a:solidFill>
              <a:schemeClr val="tx1"/>
            </a:solidFill>
            <a:miter lim="800000"/>
            <a:headEnd/>
            <a:tailEnd/>
          </a:ln>
        </p:spPr>
        <p:txBody>
          <a:bodyPr wrap="none" anchor="ctr"/>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endParaRPr lang="en-US" altLang="en-US"/>
          </a:p>
        </p:txBody>
      </p:sp>
      <p:pic>
        <p:nvPicPr>
          <p:cNvPr id="5" name="Picture 2" descr="Plivanje - osnovi HIDROstatik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210010"/>
            <a:ext cx="4100015" cy="2495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713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70588" l="0"/>
                                      </p:by>
                                    </p:animClr>
                                    <p:animClr clrSpc="hsl" dir="cw">
                                      <p:cBhvr>
                                        <p:cTn id="7" dur="500" fill="hold"/>
                                        <p:tgtEl>
                                          <p:spTgt spid="2"/>
                                        </p:tgtEl>
                                        <p:attrNameLst>
                                          <p:attrName>fillcolor</p:attrName>
                                        </p:attrNameLst>
                                      </p:cBhvr>
                                      <p:by>
                                        <p:hsl h="0" s="-70588" l="0"/>
                                      </p:by>
                                    </p:animClr>
                                    <p:animClr clrSpc="hsl" dir="cw">
                                      <p:cBhvr>
                                        <p:cTn id="8" dur="500" fill="hold"/>
                                        <p:tgtEl>
                                          <p:spTgt spid="2"/>
                                        </p:tgtEl>
                                        <p:attrNameLst>
                                          <p:attrName>stroke.color</p:attrName>
                                        </p:attrNameLst>
                                      </p:cBhvr>
                                      <p:by>
                                        <p:hsl h="0" s="-70588" l="0"/>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snovne-sile-voda"/>
          <p:cNvPicPr/>
          <p:nvPr/>
        </p:nvPicPr>
        <p:blipFill>
          <a:blip r:embed="rId2">
            <a:extLst>
              <a:ext uri="{28A0092B-C50C-407E-A947-70E740481C1C}">
                <a14:useLocalDpi xmlns:a14="http://schemas.microsoft.com/office/drawing/2010/main" val="0"/>
              </a:ext>
            </a:extLst>
          </a:blip>
          <a:srcRect/>
          <a:stretch>
            <a:fillRect/>
          </a:stretch>
        </p:blipFill>
        <p:spPr bwMode="auto">
          <a:xfrm>
            <a:off x="6767611" y="999876"/>
            <a:ext cx="4476464" cy="2913441"/>
          </a:xfrm>
          <a:prstGeom prst="rect">
            <a:avLst/>
          </a:prstGeom>
          <a:noFill/>
          <a:ln>
            <a:noFill/>
          </a:ln>
        </p:spPr>
      </p:pic>
      <p:pic>
        <p:nvPicPr>
          <p:cNvPr id="3" name="Picture 2" descr="težišta-tela"/>
          <p:cNvPicPr/>
          <p:nvPr/>
        </p:nvPicPr>
        <p:blipFill>
          <a:blip r:embed="rId3">
            <a:extLst>
              <a:ext uri="{28A0092B-C50C-407E-A947-70E740481C1C}">
                <a14:useLocalDpi xmlns:a14="http://schemas.microsoft.com/office/drawing/2010/main" val="0"/>
              </a:ext>
            </a:extLst>
          </a:blip>
          <a:srcRect/>
          <a:stretch>
            <a:fillRect/>
          </a:stretch>
        </p:blipFill>
        <p:spPr bwMode="auto">
          <a:xfrm>
            <a:off x="1444387" y="655093"/>
            <a:ext cx="3862317" cy="3603008"/>
          </a:xfrm>
          <a:prstGeom prst="rect">
            <a:avLst/>
          </a:prstGeom>
          <a:noFill/>
          <a:ln>
            <a:noFill/>
          </a:ln>
        </p:spPr>
      </p:pic>
      <p:sp>
        <p:nvSpPr>
          <p:cNvPr id="4" name="Rectangle 3"/>
          <p:cNvSpPr/>
          <p:nvPr/>
        </p:nvSpPr>
        <p:spPr>
          <a:xfrm>
            <a:off x="327545" y="4258101"/>
            <a:ext cx="6096000" cy="2308324"/>
          </a:xfrm>
          <a:prstGeom prst="rect">
            <a:avLst/>
          </a:prstGeom>
        </p:spPr>
        <p:txBody>
          <a:bodyPr>
            <a:spAutoFit/>
          </a:bodyPr>
          <a:lstStyle/>
          <a:p>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А: Обртни момент настаје од тежине тела и пловности </a:t>
            </a:r>
          </a:p>
          <a:p>
            <a:endParaRPr lang="ru-RU" sz="2400" dirty="0">
              <a:solidFill>
                <a:schemeClr val="accent6">
                  <a:lumMod val="75000"/>
                </a:schemeClr>
              </a:solidFill>
              <a:latin typeface="Times New Roman" panose="02020603050405020304" pitchFamily="18" charset="0"/>
              <a:cs typeface="Times New Roman" panose="02020603050405020304" pitchFamily="18" charset="0"/>
            </a:endParaRPr>
          </a:p>
          <a:p>
            <a:r>
              <a:rPr lang="sr-Latn-RS" sz="2400" dirty="0">
                <a:solidFill>
                  <a:schemeClr val="accent6">
                    <a:lumMod val="75000"/>
                  </a:schemeClr>
                </a:solidFill>
                <a:latin typeface="Times New Roman" panose="02020603050405020304" pitchFamily="18" charset="0"/>
                <a:cs typeface="Times New Roman" panose="02020603050405020304" pitchFamily="18" charset="0"/>
              </a:rPr>
              <a:t>B</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Када су центар гравитације и центар запремине тела у вертикалној равни обртни момент је елиминисан </a:t>
            </a: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4579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8457"/>
          </a:xfrm>
        </p:spPr>
        <p:txBody>
          <a:bodyPr>
            <a:normAutofit fontScale="90000"/>
          </a:bodyPr>
          <a:lstStyle/>
          <a:p>
            <a:pPr lvl="0" algn="ctr" fontAlgn="base">
              <a:lnSpc>
                <a:spcPct val="100000"/>
              </a:lnSpc>
              <a:spcBef>
                <a:spcPct val="50000"/>
              </a:spcBef>
              <a:spcAft>
                <a:spcPct val="0"/>
              </a:spcAft>
              <a:defRPr/>
            </a:pPr>
            <a:r>
              <a:rPr lang="en-GB" sz="3200" b="1" i="1" dirty="0">
                <a:solidFill>
                  <a:srgbClr val="000000"/>
                </a:solidFill>
                <a:effectLst>
                  <a:outerShdw blurRad="38100" dist="38100" dir="2700000" algn="tl">
                    <a:srgbClr val="FFFFFF"/>
                  </a:outerShdw>
                </a:effectLst>
                <a:latin typeface="Comic Sans MS" pitchFamily="66" charset="0"/>
                <a:ea typeface="+mn-ea"/>
                <a:cs typeface="+mn-cs"/>
              </a:rPr>
              <a:t/>
            </a:r>
            <a:br>
              <a:rPr lang="en-GB" sz="3200" b="1" i="1" dirty="0">
                <a:solidFill>
                  <a:srgbClr val="000000"/>
                </a:solidFill>
                <a:effectLst>
                  <a:outerShdw blurRad="38100" dist="38100" dir="2700000" algn="tl">
                    <a:srgbClr val="FFFFFF"/>
                  </a:outerShdw>
                </a:effectLst>
                <a:latin typeface="Comic Sans MS" pitchFamily="66" charset="0"/>
                <a:ea typeface="+mn-ea"/>
                <a:cs typeface="+mn-cs"/>
              </a:rPr>
            </a:br>
            <a:r>
              <a:rPr lang="ru-RU" sz="4000" dirty="0">
                <a:solidFill>
                  <a:schemeClr val="accent6">
                    <a:lumMod val="75000"/>
                  </a:schemeClr>
                </a:solidFill>
                <a:latin typeface="Times New Roman" panose="02020603050405020304" pitchFamily="18" charset="0"/>
                <a:cs typeface="Times New Roman" panose="02020603050405020304" pitchFamily="18" charset="0"/>
              </a:rPr>
              <a:t>Равнотежа тела у и на води</a:t>
            </a:r>
          </a:p>
        </p:txBody>
      </p:sp>
      <p:sp>
        <p:nvSpPr>
          <p:cNvPr id="3" name="Content Placeholder 2"/>
          <p:cNvSpPr>
            <a:spLocks noGrp="1"/>
          </p:cNvSpPr>
          <p:nvPr>
            <p:ph sz="quarter" idx="13"/>
          </p:nvPr>
        </p:nvSpPr>
        <p:spPr>
          <a:xfrm>
            <a:off x="838200" y="1392072"/>
            <a:ext cx="10953466" cy="1351127"/>
          </a:xfrm>
        </p:spPr>
        <p:txBody>
          <a:bodyPr>
            <a:noAutofit/>
          </a:bodyPr>
          <a:lstStyle/>
          <a:p>
            <a:pPr algn="ctr"/>
            <a:r>
              <a:rPr lang="ru-RU" sz="1800" dirty="0" smtClean="0">
                <a:solidFill>
                  <a:schemeClr val="accent4">
                    <a:lumMod val="75000"/>
                  </a:schemeClr>
                </a:solidFill>
                <a:latin typeface="Times New Roman" panose="02020603050405020304" pitchFamily="18" charset="0"/>
                <a:cs typeface="Times New Roman" panose="02020603050405020304" pitchFamily="18" charset="0"/>
              </a:rPr>
              <a:t>зависи од удаљености тј. растојања нападних тачака силе ТЕЖЕ и силе ПОТИСКА</a:t>
            </a:r>
          </a:p>
          <a:p>
            <a:pPr algn="ctr"/>
            <a:r>
              <a:rPr lang="ru-RU" sz="1800" dirty="0" smtClean="0">
                <a:solidFill>
                  <a:schemeClr val="accent4">
                    <a:lumMod val="75000"/>
                  </a:schemeClr>
                </a:solidFill>
                <a:latin typeface="Times New Roman" panose="02020603050405020304" pitchFamily="18" charset="0"/>
                <a:cs typeface="Times New Roman" panose="02020603050405020304" pitchFamily="18" charset="0"/>
              </a:rPr>
              <a:t> њиховог растојања - представља тзв. РОТАЦИОНИ МОМЕНАТ који зависи од удаљености дотичних сила директном зависношћу </a:t>
            </a:r>
            <a:endParaRPr lang="en-US" sz="1800" dirty="0">
              <a:solidFill>
                <a:schemeClr val="accent4">
                  <a:lumMod val="75000"/>
                </a:schemeClr>
              </a:solidFill>
              <a:latin typeface="Times New Roman" panose="02020603050405020304" pitchFamily="18" charset="0"/>
              <a:cs typeface="Times New Roman" panose="02020603050405020304" pitchFamily="18" charset="0"/>
            </a:endParaRPr>
          </a:p>
        </p:txBody>
      </p:sp>
      <p:pic>
        <p:nvPicPr>
          <p:cNvPr id="4" name="Picture 4" descr="Plivanje - osnovi HIDROstatike 4 plivac dolazi u ravnotez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824" y="3352800"/>
            <a:ext cx="2819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Plivanje - osnovi HIDROstatike 6 bocno obrtanj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799"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Plivanje - HIDROstatika 7 ispravljanje tela povecavanjem krak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6066" y="3429000"/>
            <a:ext cx="2895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livanje - osnovi HIDROstatike 5 obrtanje naglavack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5320" y="4495800"/>
            <a:ext cx="39592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394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grpId="0" nodeType="clickEffect">
                                  <p:stCondLst>
                                    <p:cond delay="0"/>
                                  </p:stCondLst>
                                  <p:childTnLst>
                                    <p:animRot by="21600000">
                                      <p:cBhvr>
                                        <p:cTn id="15" dur="2000" fill="hold"/>
                                        <p:tgtEl>
                                          <p:spTgt spid="3">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8" presetClass="emph" presetSubtype="0" fill="hold" grpId="0" nodeType="clickEffect">
                                  <p:stCondLst>
                                    <p:cond delay="0"/>
                                  </p:stCondLst>
                                  <p:childTnLst>
                                    <p:animRot by="21600000">
                                      <p:cBhvr>
                                        <p:cTn id="19" dur="2000" fill="hold"/>
                                        <p:tgtEl>
                                          <p:spTgt spid="3">
                                            <p:txEl>
                                              <p:pRg st="1" end="1"/>
                                            </p:txEl>
                                          </p:spTgt>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nodeType="clickEffect">
                                  <p:stCondLst>
                                    <p:cond delay="0"/>
                                  </p:stCondLst>
                                  <p:childTnLst>
                                    <p:animEffect transition="out" filter="fade">
                                      <p:cBhvr>
                                        <p:cTn id="23" dur="500" tmFilter="0, 0; .2, .5; .8, .5; 1, 0"/>
                                        <p:tgtEl>
                                          <p:spTgt spid="4"/>
                                        </p:tgtEl>
                                      </p:cBhvr>
                                    </p:animEffect>
                                    <p:animScale>
                                      <p:cBhvr>
                                        <p:cTn id="24" dur="250" autoRev="1" fill="hold"/>
                                        <p:tgtEl>
                                          <p:spTgt spid="4"/>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4901" y="590603"/>
            <a:ext cx="9130351" cy="156966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ru-RU" sz="2400" dirty="0" smtClean="0">
                <a:latin typeface="Times New Roman" panose="02020603050405020304" pitchFamily="18" charset="0"/>
                <a:cs typeface="Times New Roman" panose="02020603050405020304" pitchFamily="18" charset="0"/>
              </a:rPr>
              <a:t>ХИДРОДИНАМИКА дефинише појаве које се дешавају при:</a:t>
            </a:r>
          </a:p>
          <a:p>
            <a:pPr marL="342900" indent="-342900">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кретању саме течности</a:t>
            </a:r>
            <a:r>
              <a:rPr lang="sr-Latn-RS" sz="2400"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(воде)</a:t>
            </a:r>
          </a:p>
          <a:p>
            <a:pPr marL="342900" indent="-342900">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кретању чврстог (човечијег) тела кроз дату течност (сила вуче-</a:t>
            </a:r>
            <a:r>
              <a:rPr lang="sr-Latn-RS" sz="2400"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пропулзија и сила отпора воде</a:t>
            </a:r>
            <a:r>
              <a:rPr lang="sr-Latn-RS"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1514900" y="2348647"/>
            <a:ext cx="9130351" cy="184665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sz="2400" dirty="0" smtClean="0">
                <a:latin typeface="Times New Roman" panose="02020603050405020304" pitchFamily="18" charset="0"/>
                <a:cs typeface="Times New Roman" panose="02020603050405020304" pitchFamily="18" charset="0"/>
              </a:rPr>
              <a:t>Циљ у пливању је смањити отпор воде:  </a:t>
            </a:r>
          </a:p>
          <a:p>
            <a:r>
              <a:rPr lang="ru-RU" sz="2400" dirty="0" smtClean="0">
                <a:latin typeface="Times New Roman" panose="02020603050405020304" pitchFamily="18" charset="0"/>
                <a:cs typeface="Times New Roman" panose="02020603050405020304" pitchFamily="18" charset="0"/>
              </a:rPr>
              <a:t>правилним положајем тела у води, </a:t>
            </a:r>
            <a:endParaRPr lang="sr-Latn-RS"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правовремен</a:t>
            </a:r>
            <a:r>
              <a:rPr lang="sr-Cyrl-RS" sz="2400" dirty="0" smtClean="0">
                <a:latin typeface="Times New Roman" panose="02020603050405020304" pitchFamily="18" charset="0"/>
                <a:cs typeface="Times New Roman" panose="02020603050405020304" pitchFamily="18" charset="0"/>
              </a:rPr>
              <a:t>им</a:t>
            </a:r>
            <a:r>
              <a:rPr lang="ru-RU" sz="2400" dirty="0" smtClean="0">
                <a:latin typeface="Times New Roman" panose="02020603050405020304" pitchFamily="18" charset="0"/>
                <a:cs typeface="Times New Roman" panose="02020603050405020304" pitchFamily="18" charset="0"/>
              </a:rPr>
              <a:t> избегавањем разних видова отпора:</a:t>
            </a:r>
          </a:p>
          <a:p>
            <a:r>
              <a:rPr lang="ru-RU" sz="2400" dirty="0" smtClean="0">
                <a:latin typeface="Times New Roman" panose="02020603050405020304" pitchFamily="18" charset="0"/>
                <a:cs typeface="Times New Roman" panose="02020603050405020304" pitchFamily="18" charset="0"/>
              </a:rPr>
              <a:t>вирова, таласа, трења (добра координација).</a:t>
            </a:r>
          </a:p>
          <a:p>
            <a:endParaRPr lang="ru-RU" dirty="0"/>
          </a:p>
        </p:txBody>
      </p:sp>
      <p:sp>
        <p:nvSpPr>
          <p:cNvPr id="4" name="Rectangle 3"/>
          <p:cNvSpPr/>
          <p:nvPr/>
        </p:nvSpPr>
        <p:spPr>
          <a:xfrm>
            <a:off x="1514900" y="4383690"/>
            <a:ext cx="9130351" cy="1477328"/>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ru-RU" sz="2400" dirty="0" smtClean="0">
                <a:latin typeface="Times New Roman" panose="02020603050405020304" pitchFamily="18" charset="0"/>
                <a:cs typeface="Times New Roman" panose="02020603050405020304" pitchFamily="18" charset="0"/>
              </a:rPr>
              <a:t>Компоненте силе отпора</a:t>
            </a:r>
          </a:p>
          <a:p>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АКТИВНЕ СИЛЕ ОТПОРА                  ПАСИВНЕ СИЛЕ ОТПОРА </a:t>
            </a:r>
          </a:p>
          <a:p>
            <a:endParaRPr lang="ru-RU" dirty="0"/>
          </a:p>
        </p:txBody>
      </p:sp>
      <p:sp>
        <p:nvSpPr>
          <p:cNvPr id="5" name="Rectangle 4"/>
          <p:cNvSpPr/>
          <p:nvPr/>
        </p:nvSpPr>
        <p:spPr>
          <a:xfrm>
            <a:off x="4953696" y="4400891"/>
            <a:ext cx="1346843" cy="615553"/>
          </a:xfrm>
          <a:prstGeom prst="rect">
            <a:avLst/>
          </a:prstGeom>
        </p:spPr>
        <p:txBody>
          <a:bodyPr wrap="square">
            <a:spAutoFit/>
          </a:bodyPr>
          <a:lstStyle/>
          <a:p>
            <a:pPr lvl="0" algn="ctr" fontAlgn="base">
              <a:spcBef>
                <a:spcPct val="50000"/>
              </a:spcBef>
              <a:spcAft>
                <a:spcPct val="0"/>
              </a:spcAft>
              <a:defRPr/>
            </a:pPr>
            <a:r>
              <a:rPr lang="sl-SI" sz="3400" b="1" dirty="0">
                <a:solidFill>
                  <a:srgbClr val="3333CC"/>
                </a:solidFill>
                <a:effectLst>
                  <a:outerShdw blurRad="38100" dist="38100" dir="2700000" algn="tl">
                    <a:srgbClr val="000000"/>
                  </a:outerShdw>
                </a:effectLst>
                <a:latin typeface="Comic Sans MS" pitchFamily="66" charset="0"/>
              </a:rPr>
              <a:t>F</a:t>
            </a:r>
            <a:r>
              <a:rPr lang="sl-SI" sz="3400" b="1" baseline="-25000" dirty="0">
                <a:solidFill>
                  <a:srgbClr val="3333CC"/>
                </a:solidFill>
                <a:effectLst>
                  <a:outerShdw blurRad="38100" dist="38100" dir="2700000" algn="tl">
                    <a:srgbClr val="000000"/>
                  </a:outerShdw>
                </a:effectLst>
                <a:latin typeface="Comic Sans MS" pitchFamily="66" charset="0"/>
              </a:rPr>
              <a:t>otpora</a:t>
            </a:r>
            <a:endParaRPr lang="en-GB" sz="3400" b="1" baseline="-25000" dirty="0">
              <a:solidFill>
                <a:srgbClr val="3333CC"/>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118320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68813"/>
            <a:ext cx="10364451" cy="1561513"/>
          </a:xfrm>
        </p:spPr>
        <p:txBody>
          <a:bodyPr>
            <a:normAutofit/>
          </a:bodyPr>
          <a:lstStyle/>
          <a:p>
            <a:r>
              <a:rPr lang="sr-Cyrl-RS" sz="4400" b="1" dirty="0" smtClean="0">
                <a:solidFill>
                  <a:srgbClr val="0070C0"/>
                </a:solidFill>
                <a:latin typeface="Times New Roman" panose="02020603050405020304" pitchFamily="18" charset="0"/>
                <a:cs typeface="Times New Roman" panose="02020603050405020304" pitchFamily="18" charset="0"/>
              </a:rPr>
              <a:t>Флуиди</a:t>
            </a:r>
            <a:endParaRPr lang="en-US" sz="4400"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913774" y="1434906"/>
            <a:ext cx="10363826" cy="4356294"/>
          </a:xfrm>
        </p:spPr>
        <p:txBody>
          <a:bodyPr>
            <a:normAutofit fontScale="55000" lnSpcReduction="20000"/>
          </a:bodyPr>
          <a:lstStyle/>
          <a:p>
            <a:r>
              <a:rPr lang="sr-Cyrl-RS" sz="36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Вода, ваздух, крв..... Гасови и течности</a:t>
            </a:r>
          </a:p>
          <a:p>
            <a:endParaRPr lang="sr-Cyrl-RS" sz="3600" dirty="0">
              <a:solidFill>
                <a:srgbClr val="0070C0"/>
              </a:solidFill>
              <a:latin typeface="Times New Roman" panose="02020603050405020304" pitchFamily="18" charset="0"/>
              <a:cs typeface="Times New Roman" panose="02020603050405020304" pitchFamily="18" charset="0"/>
            </a:endParaRPr>
          </a:p>
          <a:p>
            <a:r>
              <a:rPr lang="sr-Cyrl-RS" sz="3600" dirty="0" smtClean="0">
                <a:solidFill>
                  <a:schemeClr val="accent1">
                    <a:lumMod val="75000"/>
                  </a:schemeClr>
                </a:solidFill>
                <a:latin typeface="Times New Roman" panose="02020603050405020304" pitchFamily="18" charset="0"/>
                <a:cs typeface="Times New Roman" panose="02020603050405020304" pitchFamily="18" charset="0"/>
              </a:rPr>
              <a:t>Три агрегатна стања материје:</a:t>
            </a:r>
          </a:p>
          <a:p>
            <a:pPr>
              <a:lnSpc>
                <a:spcPct val="110000"/>
              </a:lnSpc>
              <a:buFontTx/>
              <a:buChar char="-"/>
            </a:pPr>
            <a:r>
              <a:rPr lang="sr-Cyrl-RS" sz="3600" b="1" i="1" dirty="0" smtClean="0">
                <a:solidFill>
                  <a:srgbClr val="00B0F0"/>
                </a:solidFill>
                <a:latin typeface="Times New Roman" panose="02020603050405020304" pitchFamily="18" charset="0"/>
                <a:cs typeface="Times New Roman" panose="02020603050405020304" pitchFamily="18" charset="0"/>
              </a:rPr>
              <a:t>чврста тела </a:t>
            </a:r>
            <a:r>
              <a:rPr lang="sr-Cyrl-RS" sz="3600" dirty="0" smtClean="0">
                <a:solidFill>
                  <a:srgbClr val="00B0F0"/>
                </a:solidFill>
                <a:latin typeface="Times New Roman" panose="02020603050405020304" pitchFamily="18" charset="0"/>
                <a:cs typeface="Times New Roman" panose="02020603050405020304" pitchFamily="18" charset="0"/>
              </a:rPr>
              <a:t>– сталан облик </a:t>
            </a:r>
          </a:p>
          <a:p>
            <a:pPr marL="0" indent="0">
              <a:lnSpc>
                <a:spcPct val="110000"/>
              </a:lnSpc>
              <a:buNone/>
            </a:pPr>
            <a:r>
              <a:rPr lang="sr-Cyrl-RS" sz="3600" dirty="0">
                <a:solidFill>
                  <a:srgbClr val="00B0F0"/>
                </a:solidFill>
                <a:latin typeface="Times New Roman" panose="02020603050405020304" pitchFamily="18" charset="0"/>
                <a:cs typeface="Times New Roman" panose="02020603050405020304" pitchFamily="18" charset="0"/>
              </a:rPr>
              <a:t> </a:t>
            </a:r>
            <a:r>
              <a:rPr lang="sr-Cyrl-RS" sz="3600" dirty="0" smtClean="0">
                <a:solidFill>
                  <a:srgbClr val="00B0F0"/>
                </a:solidFill>
                <a:latin typeface="Times New Roman" panose="02020603050405020304" pitchFamily="18" charset="0"/>
                <a:cs typeface="Times New Roman" panose="02020603050405020304" pitchFamily="18" charset="0"/>
              </a:rPr>
              <a:t>  и запремина</a:t>
            </a:r>
          </a:p>
          <a:p>
            <a:pPr>
              <a:lnSpc>
                <a:spcPct val="110000"/>
              </a:lnSpc>
              <a:buFontTx/>
              <a:buChar char="-"/>
            </a:pPr>
            <a:r>
              <a:rPr lang="sr-Cyrl-RS" sz="3600" b="1" i="1" dirty="0">
                <a:solidFill>
                  <a:srgbClr val="00B0F0"/>
                </a:solidFill>
                <a:latin typeface="Times New Roman" panose="02020603050405020304" pitchFamily="18" charset="0"/>
                <a:cs typeface="Times New Roman" panose="02020603050405020304" pitchFamily="18" charset="0"/>
              </a:rPr>
              <a:t>т</a:t>
            </a:r>
            <a:r>
              <a:rPr lang="sr-Cyrl-RS" sz="3600" b="1" i="1" dirty="0" smtClean="0">
                <a:solidFill>
                  <a:srgbClr val="00B0F0"/>
                </a:solidFill>
                <a:latin typeface="Times New Roman" panose="02020603050405020304" pitchFamily="18" charset="0"/>
                <a:cs typeface="Times New Roman" panose="02020603050405020304" pitchFamily="18" charset="0"/>
              </a:rPr>
              <a:t>ечна тела </a:t>
            </a:r>
            <a:r>
              <a:rPr lang="sr-Cyrl-RS" sz="3600" dirty="0" smtClean="0">
                <a:solidFill>
                  <a:srgbClr val="00B0F0"/>
                </a:solidFill>
                <a:latin typeface="Times New Roman" panose="02020603050405020304" pitchFamily="18" charset="0"/>
                <a:cs typeface="Times New Roman" panose="02020603050405020304" pitchFamily="18" charset="0"/>
              </a:rPr>
              <a:t>– стална запремина</a:t>
            </a:r>
          </a:p>
          <a:p>
            <a:pPr marL="0" indent="0">
              <a:lnSpc>
                <a:spcPct val="110000"/>
              </a:lnSpc>
              <a:buNone/>
            </a:pPr>
            <a:r>
              <a:rPr lang="sr-Cyrl-RS" sz="3600" dirty="0" smtClean="0">
                <a:solidFill>
                  <a:srgbClr val="00B0F0"/>
                </a:solidFill>
                <a:latin typeface="Times New Roman" panose="02020603050405020304" pitchFamily="18" charset="0"/>
                <a:cs typeface="Times New Roman" panose="02020603050405020304" pitchFamily="18" charset="0"/>
              </a:rPr>
              <a:t>   али не и облик</a:t>
            </a:r>
          </a:p>
          <a:p>
            <a:pPr marL="0" lvl="0" indent="0">
              <a:lnSpc>
                <a:spcPct val="110000"/>
              </a:lnSpc>
              <a:buNone/>
            </a:pPr>
            <a:r>
              <a:rPr lang="sr-Cyrl-RS" sz="3600" dirty="0" smtClean="0">
                <a:solidFill>
                  <a:srgbClr val="00B0F0"/>
                </a:solidFill>
                <a:latin typeface="Times New Roman" panose="02020603050405020304" pitchFamily="18" charset="0"/>
                <a:cs typeface="Times New Roman" panose="02020603050405020304" pitchFamily="18" charset="0"/>
              </a:rPr>
              <a:t>- </a:t>
            </a:r>
            <a:r>
              <a:rPr lang="sr-Cyrl-RS" sz="3600" b="1" i="1" dirty="0">
                <a:solidFill>
                  <a:srgbClr val="00B0F0"/>
                </a:solidFill>
                <a:latin typeface="Times New Roman" panose="02020603050405020304" pitchFamily="18" charset="0"/>
                <a:cs typeface="Times New Roman" panose="02020603050405020304" pitchFamily="18" charset="0"/>
              </a:rPr>
              <a:t>г</a:t>
            </a:r>
            <a:r>
              <a:rPr lang="sr-Cyrl-RS" sz="3600" b="1" i="1" dirty="0" smtClean="0">
                <a:solidFill>
                  <a:srgbClr val="00B0F0"/>
                </a:solidFill>
                <a:latin typeface="Times New Roman" panose="02020603050405020304" pitchFamily="18" charset="0"/>
                <a:cs typeface="Times New Roman" panose="02020603050405020304" pitchFamily="18" charset="0"/>
              </a:rPr>
              <a:t>асовита тела </a:t>
            </a:r>
            <a:r>
              <a:rPr lang="sr-Cyrl-RS" sz="3600" dirty="0" smtClean="0">
                <a:solidFill>
                  <a:srgbClr val="00B0F0"/>
                </a:solidFill>
                <a:latin typeface="Times New Roman" panose="02020603050405020304" pitchFamily="18" charset="0"/>
                <a:cs typeface="Times New Roman" panose="02020603050405020304" pitchFamily="18" charset="0"/>
              </a:rPr>
              <a:t>– ни сталана </a:t>
            </a:r>
            <a:r>
              <a:rPr lang="sr-Cyrl-RS" sz="3600" dirty="0">
                <a:solidFill>
                  <a:srgbClr val="00B0F0"/>
                </a:solidFill>
                <a:latin typeface="Times New Roman" panose="02020603050405020304" pitchFamily="18" charset="0"/>
                <a:cs typeface="Times New Roman" panose="02020603050405020304" pitchFamily="18" charset="0"/>
              </a:rPr>
              <a:t>запремина</a:t>
            </a:r>
          </a:p>
          <a:p>
            <a:pPr marL="0" indent="0">
              <a:lnSpc>
                <a:spcPct val="110000"/>
              </a:lnSpc>
              <a:buNone/>
            </a:pPr>
            <a:r>
              <a:rPr lang="sr-Cyrl-RS" sz="3600" dirty="0" smtClean="0">
                <a:solidFill>
                  <a:srgbClr val="00B0F0"/>
                </a:solidFill>
                <a:latin typeface="Times New Roman" panose="02020603050405020304" pitchFamily="18" charset="0"/>
                <a:cs typeface="Times New Roman" panose="02020603050405020304" pitchFamily="18" charset="0"/>
              </a:rPr>
              <a:t>   ни облик</a:t>
            </a:r>
          </a:p>
          <a:p>
            <a:pPr marL="0" indent="0">
              <a:buNone/>
            </a:pPr>
            <a:r>
              <a:rPr lang="sr-Cyrl-RS" sz="3600" dirty="0" smtClean="0">
                <a:latin typeface="Times New Roman" panose="02020603050405020304" pitchFamily="18" charset="0"/>
                <a:cs typeface="Times New Roman" panose="02020603050405020304" pitchFamily="18" charset="0"/>
              </a:rPr>
              <a:t>   </a:t>
            </a:r>
            <a:endParaRPr lang="sr-Cyrl-RS" sz="3600" dirty="0">
              <a:latin typeface="Times New Roman" panose="02020603050405020304" pitchFamily="18" charset="0"/>
              <a:cs typeface="Times New Roman" panose="02020603050405020304" pitchFamily="18" charset="0"/>
            </a:endParaRPr>
          </a:p>
          <a:p>
            <a:endParaRPr lang="en-US" dirty="0"/>
          </a:p>
        </p:txBody>
      </p:sp>
      <p:pic>
        <p:nvPicPr>
          <p:cNvPr id="4" name="Picture 3"/>
          <p:cNvPicPr>
            <a:picLocks noChangeAspect="1"/>
          </p:cNvPicPr>
          <p:nvPr/>
        </p:nvPicPr>
        <p:blipFill>
          <a:blip r:embed="rId2"/>
          <a:stretch>
            <a:fillRect/>
          </a:stretch>
        </p:blipFill>
        <p:spPr>
          <a:xfrm>
            <a:off x="6963508" y="1434906"/>
            <a:ext cx="5092504" cy="3623024"/>
          </a:xfrm>
          <a:prstGeom prst="rect">
            <a:avLst/>
          </a:prstGeom>
        </p:spPr>
      </p:pic>
    </p:spTree>
    <p:extLst>
      <p:ext uri="{BB962C8B-B14F-4D97-AF65-F5344CB8AC3E}">
        <p14:creationId xmlns:p14="http://schemas.microsoft.com/office/powerpoint/2010/main" val="195062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3">
                                            <p:txEl>
                                              <p:pRg st="2" end="2"/>
                                            </p:txEl>
                                          </p:spTgt>
                                        </p:tgtEl>
                                        <p:attrNameLst>
                                          <p:attrName>r</p:attrName>
                                        </p:attrNameLst>
                                      </p:cBhvr>
                                    </p:animRot>
                                    <p:animRot by="-240000">
                                      <p:cBhvr>
                                        <p:cTn id="15" dur="200" fill="hold">
                                          <p:stCondLst>
                                            <p:cond delay="200"/>
                                          </p:stCondLst>
                                        </p:cTn>
                                        <p:tgtEl>
                                          <p:spTgt spid="3">
                                            <p:txEl>
                                              <p:pRg st="2" end="2"/>
                                            </p:txEl>
                                          </p:spTgt>
                                        </p:tgtEl>
                                        <p:attrNameLst>
                                          <p:attrName>r</p:attrName>
                                        </p:attrNameLst>
                                      </p:cBhvr>
                                    </p:animRot>
                                    <p:animRot by="240000">
                                      <p:cBhvr>
                                        <p:cTn id="16" dur="200" fill="hold">
                                          <p:stCondLst>
                                            <p:cond delay="400"/>
                                          </p:stCondLst>
                                        </p:cTn>
                                        <p:tgtEl>
                                          <p:spTgt spid="3">
                                            <p:txEl>
                                              <p:pRg st="2" end="2"/>
                                            </p:txEl>
                                          </p:spTgt>
                                        </p:tgtEl>
                                        <p:attrNameLst>
                                          <p:attrName>r</p:attrName>
                                        </p:attrNameLst>
                                      </p:cBhvr>
                                    </p:animRot>
                                    <p:animRot by="-240000">
                                      <p:cBhvr>
                                        <p:cTn id="17" dur="200" fill="hold">
                                          <p:stCondLst>
                                            <p:cond delay="600"/>
                                          </p:stCondLst>
                                        </p:cTn>
                                        <p:tgtEl>
                                          <p:spTgt spid="3">
                                            <p:txEl>
                                              <p:pRg st="2" end="2"/>
                                            </p:txEl>
                                          </p:spTgt>
                                        </p:tgtEl>
                                        <p:attrNameLst>
                                          <p:attrName>r</p:attrName>
                                        </p:attrNameLst>
                                      </p:cBhvr>
                                    </p:animRot>
                                    <p:animRot by="120000">
                                      <p:cBhvr>
                                        <p:cTn id="18" dur="200" fill="hold">
                                          <p:stCondLst>
                                            <p:cond delay="800"/>
                                          </p:stCondLst>
                                        </p:cTn>
                                        <p:tgtEl>
                                          <p:spTgt spid="3">
                                            <p:txEl>
                                              <p:pRg st="2" end="2"/>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3">
                                            <p:txEl>
                                              <p:pRg st="3" end="3"/>
                                            </p:txEl>
                                          </p:spTgt>
                                        </p:tgtEl>
                                        <p:attrNameLst>
                                          <p:attrName>r</p:attrName>
                                        </p:attrNameLst>
                                      </p:cBhvr>
                                    </p:animRot>
                                    <p:animRot by="-240000">
                                      <p:cBhvr>
                                        <p:cTn id="23" dur="200" fill="hold">
                                          <p:stCondLst>
                                            <p:cond delay="200"/>
                                          </p:stCondLst>
                                        </p:cTn>
                                        <p:tgtEl>
                                          <p:spTgt spid="3">
                                            <p:txEl>
                                              <p:pRg st="3" end="3"/>
                                            </p:txEl>
                                          </p:spTgt>
                                        </p:tgtEl>
                                        <p:attrNameLst>
                                          <p:attrName>r</p:attrName>
                                        </p:attrNameLst>
                                      </p:cBhvr>
                                    </p:animRot>
                                    <p:animRot by="240000">
                                      <p:cBhvr>
                                        <p:cTn id="24" dur="200" fill="hold">
                                          <p:stCondLst>
                                            <p:cond delay="400"/>
                                          </p:stCondLst>
                                        </p:cTn>
                                        <p:tgtEl>
                                          <p:spTgt spid="3">
                                            <p:txEl>
                                              <p:pRg st="3" end="3"/>
                                            </p:txEl>
                                          </p:spTgt>
                                        </p:tgtEl>
                                        <p:attrNameLst>
                                          <p:attrName>r</p:attrName>
                                        </p:attrNameLst>
                                      </p:cBhvr>
                                    </p:animRot>
                                    <p:animRot by="-240000">
                                      <p:cBhvr>
                                        <p:cTn id="25" dur="200" fill="hold">
                                          <p:stCondLst>
                                            <p:cond delay="600"/>
                                          </p:stCondLst>
                                        </p:cTn>
                                        <p:tgtEl>
                                          <p:spTgt spid="3">
                                            <p:txEl>
                                              <p:pRg st="3" end="3"/>
                                            </p:txEl>
                                          </p:spTgt>
                                        </p:tgtEl>
                                        <p:attrNameLst>
                                          <p:attrName>r</p:attrName>
                                        </p:attrNameLst>
                                      </p:cBhvr>
                                    </p:animRot>
                                    <p:animRot by="120000">
                                      <p:cBhvr>
                                        <p:cTn id="26" dur="200" fill="hold">
                                          <p:stCondLst>
                                            <p:cond delay="800"/>
                                          </p:stCondLst>
                                        </p:cTn>
                                        <p:tgtEl>
                                          <p:spTgt spid="3">
                                            <p:txEl>
                                              <p:pRg st="3" end="3"/>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grpId="0" nodeType="clickEffect">
                                  <p:stCondLst>
                                    <p:cond delay="0"/>
                                  </p:stCondLst>
                                  <p:childTnLst>
                                    <p:animRot by="120000">
                                      <p:cBhvr>
                                        <p:cTn id="30" dur="100" fill="hold">
                                          <p:stCondLst>
                                            <p:cond delay="0"/>
                                          </p:stCondLst>
                                        </p:cTn>
                                        <p:tgtEl>
                                          <p:spTgt spid="3">
                                            <p:txEl>
                                              <p:pRg st="4" end="4"/>
                                            </p:txEl>
                                          </p:spTgt>
                                        </p:tgtEl>
                                        <p:attrNameLst>
                                          <p:attrName>r</p:attrName>
                                        </p:attrNameLst>
                                      </p:cBhvr>
                                    </p:animRot>
                                    <p:animRot by="-240000">
                                      <p:cBhvr>
                                        <p:cTn id="31" dur="200" fill="hold">
                                          <p:stCondLst>
                                            <p:cond delay="200"/>
                                          </p:stCondLst>
                                        </p:cTn>
                                        <p:tgtEl>
                                          <p:spTgt spid="3">
                                            <p:txEl>
                                              <p:pRg st="4" end="4"/>
                                            </p:txEl>
                                          </p:spTgt>
                                        </p:tgtEl>
                                        <p:attrNameLst>
                                          <p:attrName>r</p:attrName>
                                        </p:attrNameLst>
                                      </p:cBhvr>
                                    </p:animRot>
                                    <p:animRot by="240000">
                                      <p:cBhvr>
                                        <p:cTn id="32" dur="200" fill="hold">
                                          <p:stCondLst>
                                            <p:cond delay="400"/>
                                          </p:stCondLst>
                                        </p:cTn>
                                        <p:tgtEl>
                                          <p:spTgt spid="3">
                                            <p:txEl>
                                              <p:pRg st="4" end="4"/>
                                            </p:txEl>
                                          </p:spTgt>
                                        </p:tgtEl>
                                        <p:attrNameLst>
                                          <p:attrName>r</p:attrName>
                                        </p:attrNameLst>
                                      </p:cBhvr>
                                    </p:animRot>
                                    <p:animRot by="-240000">
                                      <p:cBhvr>
                                        <p:cTn id="33" dur="200" fill="hold">
                                          <p:stCondLst>
                                            <p:cond delay="600"/>
                                          </p:stCondLst>
                                        </p:cTn>
                                        <p:tgtEl>
                                          <p:spTgt spid="3">
                                            <p:txEl>
                                              <p:pRg st="4" end="4"/>
                                            </p:txEl>
                                          </p:spTgt>
                                        </p:tgtEl>
                                        <p:attrNameLst>
                                          <p:attrName>r</p:attrName>
                                        </p:attrNameLst>
                                      </p:cBhvr>
                                    </p:animRot>
                                    <p:animRot by="120000">
                                      <p:cBhvr>
                                        <p:cTn id="34" dur="200" fill="hold">
                                          <p:stCondLst>
                                            <p:cond delay="800"/>
                                          </p:stCondLst>
                                        </p:cTn>
                                        <p:tgtEl>
                                          <p:spTgt spid="3">
                                            <p:txEl>
                                              <p:pRg st="4" end="4"/>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2" presetClass="emph" presetSubtype="0" fill="hold" grpId="0" nodeType="clickEffect">
                                  <p:stCondLst>
                                    <p:cond delay="0"/>
                                  </p:stCondLst>
                                  <p:childTnLst>
                                    <p:animRot by="120000">
                                      <p:cBhvr>
                                        <p:cTn id="38" dur="100" fill="hold">
                                          <p:stCondLst>
                                            <p:cond delay="0"/>
                                          </p:stCondLst>
                                        </p:cTn>
                                        <p:tgtEl>
                                          <p:spTgt spid="3">
                                            <p:txEl>
                                              <p:pRg st="5" end="5"/>
                                            </p:txEl>
                                          </p:spTgt>
                                        </p:tgtEl>
                                        <p:attrNameLst>
                                          <p:attrName>r</p:attrName>
                                        </p:attrNameLst>
                                      </p:cBhvr>
                                    </p:animRot>
                                    <p:animRot by="-240000">
                                      <p:cBhvr>
                                        <p:cTn id="39" dur="200" fill="hold">
                                          <p:stCondLst>
                                            <p:cond delay="200"/>
                                          </p:stCondLst>
                                        </p:cTn>
                                        <p:tgtEl>
                                          <p:spTgt spid="3">
                                            <p:txEl>
                                              <p:pRg st="5" end="5"/>
                                            </p:txEl>
                                          </p:spTgt>
                                        </p:tgtEl>
                                        <p:attrNameLst>
                                          <p:attrName>r</p:attrName>
                                        </p:attrNameLst>
                                      </p:cBhvr>
                                    </p:animRot>
                                    <p:animRot by="240000">
                                      <p:cBhvr>
                                        <p:cTn id="40" dur="200" fill="hold">
                                          <p:stCondLst>
                                            <p:cond delay="400"/>
                                          </p:stCondLst>
                                        </p:cTn>
                                        <p:tgtEl>
                                          <p:spTgt spid="3">
                                            <p:txEl>
                                              <p:pRg st="5" end="5"/>
                                            </p:txEl>
                                          </p:spTgt>
                                        </p:tgtEl>
                                        <p:attrNameLst>
                                          <p:attrName>r</p:attrName>
                                        </p:attrNameLst>
                                      </p:cBhvr>
                                    </p:animRot>
                                    <p:animRot by="-240000">
                                      <p:cBhvr>
                                        <p:cTn id="41" dur="200" fill="hold">
                                          <p:stCondLst>
                                            <p:cond delay="600"/>
                                          </p:stCondLst>
                                        </p:cTn>
                                        <p:tgtEl>
                                          <p:spTgt spid="3">
                                            <p:txEl>
                                              <p:pRg st="5" end="5"/>
                                            </p:txEl>
                                          </p:spTgt>
                                        </p:tgtEl>
                                        <p:attrNameLst>
                                          <p:attrName>r</p:attrName>
                                        </p:attrNameLst>
                                      </p:cBhvr>
                                    </p:animRot>
                                    <p:animRot by="120000">
                                      <p:cBhvr>
                                        <p:cTn id="42" dur="200" fill="hold">
                                          <p:stCondLst>
                                            <p:cond delay="800"/>
                                          </p:stCondLst>
                                        </p:cTn>
                                        <p:tgtEl>
                                          <p:spTgt spid="3">
                                            <p:txEl>
                                              <p:pRg st="5" end="5"/>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32" presetClass="emph" presetSubtype="0" fill="hold" grpId="0" nodeType="clickEffect">
                                  <p:stCondLst>
                                    <p:cond delay="0"/>
                                  </p:stCondLst>
                                  <p:childTnLst>
                                    <p:animRot by="120000">
                                      <p:cBhvr>
                                        <p:cTn id="46" dur="100" fill="hold">
                                          <p:stCondLst>
                                            <p:cond delay="0"/>
                                          </p:stCondLst>
                                        </p:cTn>
                                        <p:tgtEl>
                                          <p:spTgt spid="3">
                                            <p:txEl>
                                              <p:pRg st="6" end="6"/>
                                            </p:txEl>
                                          </p:spTgt>
                                        </p:tgtEl>
                                        <p:attrNameLst>
                                          <p:attrName>r</p:attrName>
                                        </p:attrNameLst>
                                      </p:cBhvr>
                                    </p:animRot>
                                    <p:animRot by="-240000">
                                      <p:cBhvr>
                                        <p:cTn id="47" dur="200" fill="hold">
                                          <p:stCondLst>
                                            <p:cond delay="200"/>
                                          </p:stCondLst>
                                        </p:cTn>
                                        <p:tgtEl>
                                          <p:spTgt spid="3">
                                            <p:txEl>
                                              <p:pRg st="6" end="6"/>
                                            </p:txEl>
                                          </p:spTgt>
                                        </p:tgtEl>
                                        <p:attrNameLst>
                                          <p:attrName>r</p:attrName>
                                        </p:attrNameLst>
                                      </p:cBhvr>
                                    </p:animRot>
                                    <p:animRot by="240000">
                                      <p:cBhvr>
                                        <p:cTn id="48" dur="200" fill="hold">
                                          <p:stCondLst>
                                            <p:cond delay="400"/>
                                          </p:stCondLst>
                                        </p:cTn>
                                        <p:tgtEl>
                                          <p:spTgt spid="3">
                                            <p:txEl>
                                              <p:pRg st="6" end="6"/>
                                            </p:txEl>
                                          </p:spTgt>
                                        </p:tgtEl>
                                        <p:attrNameLst>
                                          <p:attrName>r</p:attrName>
                                        </p:attrNameLst>
                                      </p:cBhvr>
                                    </p:animRot>
                                    <p:animRot by="-240000">
                                      <p:cBhvr>
                                        <p:cTn id="49" dur="200" fill="hold">
                                          <p:stCondLst>
                                            <p:cond delay="600"/>
                                          </p:stCondLst>
                                        </p:cTn>
                                        <p:tgtEl>
                                          <p:spTgt spid="3">
                                            <p:txEl>
                                              <p:pRg st="6" end="6"/>
                                            </p:txEl>
                                          </p:spTgt>
                                        </p:tgtEl>
                                        <p:attrNameLst>
                                          <p:attrName>r</p:attrName>
                                        </p:attrNameLst>
                                      </p:cBhvr>
                                    </p:animRot>
                                    <p:animRot by="120000">
                                      <p:cBhvr>
                                        <p:cTn id="50" dur="200" fill="hold">
                                          <p:stCondLst>
                                            <p:cond delay="800"/>
                                          </p:stCondLst>
                                        </p:cTn>
                                        <p:tgtEl>
                                          <p:spTgt spid="3">
                                            <p:txEl>
                                              <p:pRg st="6" end="6"/>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32" presetClass="emph" presetSubtype="0" fill="hold" grpId="0" nodeType="clickEffect">
                                  <p:stCondLst>
                                    <p:cond delay="0"/>
                                  </p:stCondLst>
                                  <p:childTnLst>
                                    <p:animRot by="120000">
                                      <p:cBhvr>
                                        <p:cTn id="54" dur="100" fill="hold">
                                          <p:stCondLst>
                                            <p:cond delay="0"/>
                                          </p:stCondLst>
                                        </p:cTn>
                                        <p:tgtEl>
                                          <p:spTgt spid="3">
                                            <p:txEl>
                                              <p:pRg st="7" end="7"/>
                                            </p:txEl>
                                          </p:spTgt>
                                        </p:tgtEl>
                                        <p:attrNameLst>
                                          <p:attrName>r</p:attrName>
                                        </p:attrNameLst>
                                      </p:cBhvr>
                                    </p:animRot>
                                    <p:animRot by="-240000">
                                      <p:cBhvr>
                                        <p:cTn id="55" dur="200" fill="hold">
                                          <p:stCondLst>
                                            <p:cond delay="200"/>
                                          </p:stCondLst>
                                        </p:cTn>
                                        <p:tgtEl>
                                          <p:spTgt spid="3">
                                            <p:txEl>
                                              <p:pRg st="7" end="7"/>
                                            </p:txEl>
                                          </p:spTgt>
                                        </p:tgtEl>
                                        <p:attrNameLst>
                                          <p:attrName>r</p:attrName>
                                        </p:attrNameLst>
                                      </p:cBhvr>
                                    </p:animRot>
                                    <p:animRot by="240000">
                                      <p:cBhvr>
                                        <p:cTn id="56" dur="200" fill="hold">
                                          <p:stCondLst>
                                            <p:cond delay="400"/>
                                          </p:stCondLst>
                                        </p:cTn>
                                        <p:tgtEl>
                                          <p:spTgt spid="3">
                                            <p:txEl>
                                              <p:pRg st="7" end="7"/>
                                            </p:txEl>
                                          </p:spTgt>
                                        </p:tgtEl>
                                        <p:attrNameLst>
                                          <p:attrName>r</p:attrName>
                                        </p:attrNameLst>
                                      </p:cBhvr>
                                    </p:animRot>
                                    <p:animRot by="-240000">
                                      <p:cBhvr>
                                        <p:cTn id="57" dur="200" fill="hold">
                                          <p:stCondLst>
                                            <p:cond delay="600"/>
                                          </p:stCondLst>
                                        </p:cTn>
                                        <p:tgtEl>
                                          <p:spTgt spid="3">
                                            <p:txEl>
                                              <p:pRg st="7" end="7"/>
                                            </p:txEl>
                                          </p:spTgt>
                                        </p:tgtEl>
                                        <p:attrNameLst>
                                          <p:attrName>r</p:attrName>
                                        </p:attrNameLst>
                                      </p:cBhvr>
                                    </p:animRot>
                                    <p:animRot by="120000">
                                      <p:cBhvr>
                                        <p:cTn id="58" dur="200" fill="hold">
                                          <p:stCondLst>
                                            <p:cond delay="800"/>
                                          </p:stCondLst>
                                        </p:cTn>
                                        <p:tgtEl>
                                          <p:spTgt spid="3">
                                            <p:txEl>
                                              <p:pRg st="7" end="7"/>
                                            </p:txEl>
                                          </p:spTgt>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32" presetClass="emph" presetSubtype="0" fill="hold" grpId="0" nodeType="clickEffect">
                                  <p:stCondLst>
                                    <p:cond delay="0"/>
                                  </p:stCondLst>
                                  <p:childTnLst>
                                    <p:animRot by="120000">
                                      <p:cBhvr>
                                        <p:cTn id="62" dur="100" fill="hold">
                                          <p:stCondLst>
                                            <p:cond delay="0"/>
                                          </p:stCondLst>
                                        </p:cTn>
                                        <p:tgtEl>
                                          <p:spTgt spid="3">
                                            <p:txEl>
                                              <p:pRg st="8" end="8"/>
                                            </p:txEl>
                                          </p:spTgt>
                                        </p:tgtEl>
                                        <p:attrNameLst>
                                          <p:attrName>r</p:attrName>
                                        </p:attrNameLst>
                                      </p:cBhvr>
                                    </p:animRot>
                                    <p:animRot by="-240000">
                                      <p:cBhvr>
                                        <p:cTn id="63" dur="200" fill="hold">
                                          <p:stCondLst>
                                            <p:cond delay="200"/>
                                          </p:stCondLst>
                                        </p:cTn>
                                        <p:tgtEl>
                                          <p:spTgt spid="3">
                                            <p:txEl>
                                              <p:pRg st="8" end="8"/>
                                            </p:txEl>
                                          </p:spTgt>
                                        </p:tgtEl>
                                        <p:attrNameLst>
                                          <p:attrName>r</p:attrName>
                                        </p:attrNameLst>
                                      </p:cBhvr>
                                    </p:animRot>
                                    <p:animRot by="240000">
                                      <p:cBhvr>
                                        <p:cTn id="64" dur="200" fill="hold">
                                          <p:stCondLst>
                                            <p:cond delay="400"/>
                                          </p:stCondLst>
                                        </p:cTn>
                                        <p:tgtEl>
                                          <p:spTgt spid="3">
                                            <p:txEl>
                                              <p:pRg st="8" end="8"/>
                                            </p:txEl>
                                          </p:spTgt>
                                        </p:tgtEl>
                                        <p:attrNameLst>
                                          <p:attrName>r</p:attrName>
                                        </p:attrNameLst>
                                      </p:cBhvr>
                                    </p:animRot>
                                    <p:animRot by="-240000">
                                      <p:cBhvr>
                                        <p:cTn id="65" dur="200" fill="hold">
                                          <p:stCondLst>
                                            <p:cond delay="600"/>
                                          </p:stCondLst>
                                        </p:cTn>
                                        <p:tgtEl>
                                          <p:spTgt spid="3">
                                            <p:txEl>
                                              <p:pRg st="8" end="8"/>
                                            </p:txEl>
                                          </p:spTgt>
                                        </p:tgtEl>
                                        <p:attrNameLst>
                                          <p:attrName>r</p:attrName>
                                        </p:attrNameLst>
                                      </p:cBhvr>
                                    </p:animRot>
                                    <p:animRot by="120000">
                                      <p:cBhvr>
                                        <p:cTn id="66" dur="200" fill="hold">
                                          <p:stCondLst>
                                            <p:cond delay="800"/>
                                          </p:stCondLst>
                                        </p:cTn>
                                        <p:tgtEl>
                                          <p:spTgt spid="3">
                                            <p:txEl>
                                              <p:pRg st="8" end="8"/>
                                            </p:txEl>
                                          </p:spTgt>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32" presetClass="emph" presetSubtype="0" fill="hold" grpId="0" nodeType="clickEffect">
                                  <p:stCondLst>
                                    <p:cond delay="0"/>
                                  </p:stCondLst>
                                  <p:childTnLst>
                                    <p:animRot by="120000">
                                      <p:cBhvr>
                                        <p:cTn id="70" dur="100" fill="hold">
                                          <p:stCondLst>
                                            <p:cond delay="0"/>
                                          </p:stCondLst>
                                        </p:cTn>
                                        <p:tgtEl>
                                          <p:spTgt spid="3">
                                            <p:txEl>
                                              <p:pRg st="9" end="9"/>
                                            </p:txEl>
                                          </p:spTgt>
                                        </p:tgtEl>
                                        <p:attrNameLst>
                                          <p:attrName>r</p:attrName>
                                        </p:attrNameLst>
                                      </p:cBhvr>
                                    </p:animRot>
                                    <p:animRot by="-240000">
                                      <p:cBhvr>
                                        <p:cTn id="71" dur="200" fill="hold">
                                          <p:stCondLst>
                                            <p:cond delay="200"/>
                                          </p:stCondLst>
                                        </p:cTn>
                                        <p:tgtEl>
                                          <p:spTgt spid="3">
                                            <p:txEl>
                                              <p:pRg st="9" end="9"/>
                                            </p:txEl>
                                          </p:spTgt>
                                        </p:tgtEl>
                                        <p:attrNameLst>
                                          <p:attrName>r</p:attrName>
                                        </p:attrNameLst>
                                      </p:cBhvr>
                                    </p:animRot>
                                    <p:animRot by="240000">
                                      <p:cBhvr>
                                        <p:cTn id="72" dur="200" fill="hold">
                                          <p:stCondLst>
                                            <p:cond delay="400"/>
                                          </p:stCondLst>
                                        </p:cTn>
                                        <p:tgtEl>
                                          <p:spTgt spid="3">
                                            <p:txEl>
                                              <p:pRg st="9" end="9"/>
                                            </p:txEl>
                                          </p:spTgt>
                                        </p:tgtEl>
                                        <p:attrNameLst>
                                          <p:attrName>r</p:attrName>
                                        </p:attrNameLst>
                                      </p:cBhvr>
                                    </p:animRot>
                                    <p:animRot by="-240000">
                                      <p:cBhvr>
                                        <p:cTn id="73" dur="200" fill="hold">
                                          <p:stCondLst>
                                            <p:cond delay="600"/>
                                          </p:stCondLst>
                                        </p:cTn>
                                        <p:tgtEl>
                                          <p:spTgt spid="3">
                                            <p:txEl>
                                              <p:pRg st="9" end="9"/>
                                            </p:txEl>
                                          </p:spTgt>
                                        </p:tgtEl>
                                        <p:attrNameLst>
                                          <p:attrName>r</p:attrName>
                                        </p:attrNameLst>
                                      </p:cBhvr>
                                    </p:animRot>
                                    <p:animRot by="120000">
                                      <p:cBhvr>
                                        <p:cTn id="74" dur="200" fill="hold">
                                          <p:stCondLst>
                                            <p:cond delay="800"/>
                                          </p:stCondLst>
                                        </p:cTn>
                                        <p:tgtEl>
                                          <p:spTgt spid="3">
                                            <p:txEl>
                                              <p:pRg st="9" end="9"/>
                                            </p:txEl>
                                          </p:spTgt>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45" presetClass="entr" presetSubtype="0" fill="hold" nodeType="click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fade">
                                      <p:cBhvr>
                                        <p:cTn id="79" dur="2000"/>
                                        <p:tgtEl>
                                          <p:spTgt spid="4"/>
                                        </p:tgtEl>
                                      </p:cBhvr>
                                    </p:animEffect>
                                    <p:anim calcmode="lin" valueType="num">
                                      <p:cBhvr>
                                        <p:cTn id="80" dur="2000" fill="hold"/>
                                        <p:tgtEl>
                                          <p:spTgt spid="4"/>
                                        </p:tgtEl>
                                        <p:attrNameLst>
                                          <p:attrName>ppt_w</p:attrName>
                                        </p:attrNameLst>
                                      </p:cBhvr>
                                      <p:tavLst>
                                        <p:tav tm="0" fmla="#ppt_w*sin(2.5*pi*$)">
                                          <p:val>
                                            <p:fltVal val="0"/>
                                          </p:val>
                                        </p:tav>
                                        <p:tav tm="100000">
                                          <p:val>
                                            <p:fltVal val="1"/>
                                          </p:val>
                                        </p:tav>
                                      </p:tavLst>
                                    </p:anim>
                                    <p:anim calcmode="lin" valueType="num">
                                      <p:cBhvr>
                                        <p:cTn id="81"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2"/>
                                        </p:tgtEl>
                                        <p:attrNameLst>
                                          <p:attrName>style.visibility</p:attrName>
                                        </p:attrNameLst>
                                      </p:cBhvr>
                                      <p:to>
                                        <p:strVal val="visible"/>
                                      </p:to>
                                    </p:set>
                                    <p:animEffect transition="in" filter="randombar(horizontal)">
                                      <p:cBhvr>
                                        <p:cTn id="8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le-propulzije-šaka"/>
          <p:cNvPicPr/>
          <p:nvPr/>
        </p:nvPicPr>
        <p:blipFill>
          <a:blip r:embed="rId2">
            <a:extLst>
              <a:ext uri="{28A0092B-C50C-407E-A947-70E740481C1C}">
                <a14:useLocalDpi xmlns:a14="http://schemas.microsoft.com/office/drawing/2010/main" val="0"/>
              </a:ext>
            </a:extLst>
          </a:blip>
          <a:srcRect/>
          <a:stretch>
            <a:fillRect/>
          </a:stretch>
        </p:blipFill>
        <p:spPr bwMode="auto">
          <a:xfrm>
            <a:off x="7055892" y="1833600"/>
            <a:ext cx="4326341" cy="2852383"/>
          </a:xfrm>
          <a:prstGeom prst="rect">
            <a:avLst/>
          </a:prstGeom>
          <a:noFill/>
          <a:ln>
            <a:noFill/>
          </a:ln>
        </p:spPr>
      </p:pic>
      <p:sp>
        <p:nvSpPr>
          <p:cNvPr id="3" name="Rectangle 2"/>
          <p:cNvSpPr/>
          <p:nvPr/>
        </p:nvSpPr>
        <p:spPr>
          <a:xfrm>
            <a:off x="2991446" y="341031"/>
            <a:ext cx="6096000" cy="1200329"/>
          </a:xfrm>
          <a:prstGeom prst="rect">
            <a:avLst/>
          </a:prstGeom>
        </p:spPr>
        <p:txBody>
          <a:bodyPr>
            <a:spAutoFit/>
          </a:bodyPr>
          <a:lstStyle/>
          <a:p>
            <a:r>
              <a:rPr lang="ru-RU" sz="2400" dirty="0" smtClean="0">
                <a:solidFill>
                  <a:srgbClr val="0070C0"/>
                </a:solidFill>
                <a:latin typeface="Times New Roman" panose="02020603050405020304" pitchFamily="18" charset="0"/>
                <a:cs typeface="Times New Roman" panose="02020603050405020304" pitchFamily="18" charset="0"/>
              </a:rPr>
              <a:t>Тело пливача у пливању наилази на  силу отпора воде који се јавља услед њене густине, што смањује брзину пливања.</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57063" y="1541360"/>
            <a:ext cx="6096000" cy="4893647"/>
          </a:xfrm>
          <a:prstGeom prst="rect">
            <a:avLst/>
          </a:prstGeom>
        </p:spPr>
        <p:txBody>
          <a:bodyPr>
            <a:spAutoFit/>
          </a:bodyPr>
          <a:lstStyle/>
          <a:p>
            <a:r>
              <a:rPr lang="ru-RU" sz="2400" dirty="0" smtClean="0">
                <a:solidFill>
                  <a:srgbClr val="0070C0"/>
                </a:solidFill>
                <a:latin typeface="Times New Roman" panose="02020603050405020304" pitchFamily="18" charset="0"/>
                <a:cs typeface="Times New Roman" panose="02020603050405020304" pitchFamily="18" charset="0"/>
              </a:rPr>
              <a:t>Сила отпора воде се тешко може прецизно одредити због дејства многих фактора, и она се мења :     </a:t>
            </a:r>
          </a:p>
          <a:p>
            <a:endParaRPr lang="ru-RU" sz="2400" dirty="0">
              <a:solidFill>
                <a:srgbClr val="0070C0"/>
              </a:solidFill>
              <a:latin typeface="Times New Roman" panose="02020603050405020304" pitchFamily="18" charset="0"/>
              <a:cs typeface="Times New Roman" panose="02020603050405020304" pitchFamily="18" charset="0"/>
            </a:endParaRPr>
          </a:p>
          <a:p>
            <a:r>
              <a:rPr lang="ru-RU" sz="2400" dirty="0" smtClean="0">
                <a:solidFill>
                  <a:srgbClr val="0070C0"/>
                </a:solidFill>
                <a:latin typeface="Times New Roman" panose="02020603050405020304" pitchFamily="18" charset="0"/>
                <a:cs typeface="Times New Roman" panose="02020603050405020304" pitchFamily="18" charset="0"/>
              </a:rPr>
              <a:t>*пропорционално квадрату брзине кретања тела,</a:t>
            </a:r>
          </a:p>
          <a:p>
            <a:r>
              <a:rPr lang="ru-RU" sz="2400" dirty="0" smtClean="0">
                <a:solidFill>
                  <a:srgbClr val="0070C0"/>
                </a:solidFill>
                <a:latin typeface="Times New Roman" panose="02020603050405020304" pitchFamily="18" charset="0"/>
                <a:cs typeface="Times New Roman" panose="02020603050405020304" pitchFamily="18" charset="0"/>
              </a:rPr>
              <a:t>*зависно од површине пројекције дела тела загњуреног у воду и од угла уздужне осе тела према површини воде, </a:t>
            </a:r>
          </a:p>
          <a:p>
            <a:r>
              <a:rPr lang="ru-RU" sz="2400" dirty="0" smtClean="0">
                <a:solidFill>
                  <a:srgbClr val="0070C0"/>
                </a:solidFill>
                <a:latin typeface="Times New Roman" panose="02020603050405020304" pitchFamily="18" charset="0"/>
                <a:cs typeface="Times New Roman" panose="02020603050405020304" pitchFamily="18" charset="0"/>
              </a:rPr>
              <a:t>*пропорционално густини воде,</a:t>
            </a:r>
          </a:p>
          <a:p>
            <a:r>
              <a:rPr lang="ru-RU" sz="2400" dirty="0" smtClean="0">
                <a:solidFill>
                  <a:srgbClr val="0070C0"/>
                </a:solidFill>
                <a:latin typeface="Times New Roman" panose="02020603050405020304" pitchFamily="18" charset="0"/>
                <a:cs typeface="Times New Roman" panose="02020603050405020304" pitchFamily="18" charset="0"/>
              </a:rPr>
              <a:t>*зависно од форме и глаткоће тела и</a:t>
            </a:r>
          </a:p>
          <a:p>
            <a:r>
              <a:rPr lang="ru-RU" sz="2400" dirty="0" smtClean="0">
                <a:solidFill>
                  <a:srgbClr val="0070C0"/>
                </a:solidFill>
                <a:latin typeface="Times New Roman" panose="02020603050405020304" pitchFamily="18" charset="0"/>
                <a:cs typeface="Times New Roman" panose="02020603050405020304" pitchFamily="18" charset="0"/>
              </a:rPr>
              <a:t>*дејством кретања удова кроз воду (у свакој техници на различит начин)</a:t>
            </a:r>
            <a:endParaRPr lang="ru-RU"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9552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95423"/>
            <a:ext cx="10364451" cy="1110296"/>
          </a:xfrm>
        </p:spPr>
        <p:txBody>
          <a:bodyPr/>
          <a:lstStyle/>
          <a:p>
            <a:r>
              <a:rPr lang="sr-Cyrl-RS" dirty="0" smtClean="0">
                <a:solidFill>
                  <a:srgbClr val="0070C0"/>
                </a:solidFill>
                <a:latin typeface="Times New Roman" panose="02020603050405020304" pitchFamily="18" charset="0"/>
                <a:cs typeface="Times New Roman" panose="02020603050405020304" pitchFamily="18" charset="0"/>
              </a:rPr>
              <a:t>Пасивне силе отпора</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838200" y="1405719"/>
            <a:ext cx="10515600" cy="4771244"/>
          </a:xfrm>
        </p:spPr>
        <p:txBody>
          <a:bodyPr/>
          <a:lstStyle/>
          <a:p>
            <a:pPr marL="0" indent="0" algn="ctr">
              <a:lnSpc>
                <a:spcPct val="100000"/>
              </a:lnSpc>
              <a:spcBef>
                <a:spcPts val="0"/>
              </a:spcBef>
              <a:buNone/>
            </a:pPr>
            <a:r>
              <a:rPr lang="ru-RU" sz="2400" dirty="0" smtClean="0">
                <a:solidFill>
                  <a:srgbClr val="0070C0"/>
                </a:solidFill>
                <a:latin typeface="Times New Roman" panose="02020603050405020304" pitchFamily="18" charset="0"/>
                <a:cs typeface="Times New Roman" panose="02020603050405020304" pitchFamily="18" charset="0"/>
              </a:rPr>
              <a:t>су </a:t>
            </a:r>
            <a:r>
              <a:rPr lang="ru-RU" sz="2400" dirty="0">
                <a:solidFill>
                  <a:srgbClr val="0070C0"/>
                </a:solidFill>
                <a:latin typeface="Times New Roman" panose="02020603050405020304" pitchFamily="18" charset="0"/>
                <a:cs typeface="Times New Roman" panose="02020603050405020304" pitchFamily="18" charset="0"/>
              </a:rPr>
              <a:t>силе које се супротстављају кретању </a:t>
            </a:r>
            <a:r>
              <a:rPr lang="sr-Latn-RS" sz="2400" dirty="0" smtClean="0">
                <a:solidFill>
                  <a:srgbClr val="0070C0"/>
                </a:solidFill>
                <a:latin typeface="Times New Roman" panose="02020603050405020304" pitchFamily="18" charset="0"/>
                <a:cs typeface="Times New Roman" panose="02020603050405020304" pitchFamily="18" charset="0"/>
              </a:rPr>
              <a:t>„</a:t>
            </a:r>
            <a:r>
              <a:rPr lang="ru-RU" sz="2400" dirty="0" smtClean="0">
                <a:solidFill>
                  <a:srgbClr val="0070C0"/>
                </a:solidFill>
                <a:latin typeface="Times New Roman" panose="02020603050405020304" pitchFamily="18" charset="0"/>
                <a:cs typeface="Times New Roman" panose="02020603050405020304" pitchFamily="18" charset="0"/>
              </a:rPr>
              <a:t>мирног</a:t>
            </a:r>
            <a:r>
              <a:rPr lang="sr-Latn-RS" sz="2400" dirty="0" smtClean="0">
                <a:solidFill>
                  <a:srgbClr val="0070C0"/>
                </a:solidFill>
                <a:latin typeface="Times New Roman" panose="02020603050405020304" pitchFamily="18" charset="0"/>
                <a:cs typeface="Times New Roman" panose="02020603050405020304" pitchFamily="18" charset="0"/>
              </a:rPr>
              <a:t>“ </a:t>
            </a:r>
            <a:r>
              <a:rPr lang="ru-RU" sz="2400" dirty="0" smtClean="0">
                <a:solidFill>
                  <a:srgbClr val="0070C0"/>
                </a:solidFill>
                <a:latin typeface="Times New Roman" panose="02020603050405020304" pitchFamily="18" charset="0"/>
                <a:cs typeface="Times New Roman" panose="02020603050405020304" pitchFamily="18" charset="0"/>
              </a:rPr>
              <a:t>тела </a:t>
            </a:r>
            <a:r>
              <a:rPr lang="ru-RU" sz="2400" dirty="0">
                <a:solidFill>
                  <a:srgbClr val="0070C0"/>
                </a:solidFill>
                <a:latin typeface="Times New Roman" panose="02020603050405020304" pitchFamily="18" charset="0"/>
                <a:cs typeface="Times New Roman" panose="02020603050405020304" pitchFamily="18" charset="0"/>
              </a:rPr>
              <a:t>кроз флуид, односно сила коју </a:t>
            </a:r>
            <a:r>
              <a:rPr lang="sr-Latn-RS" sz="2400" dirty="0" smtClean="0">
                <a:solidFill>
                  <a:srgbClr val="0070C0"/>
                </a:solidFill>
                <a:latin typeface="Times New Roman" panose="02020603050405020304" pitchFamily="18" charset="0"/>
                <a:cs typeface="Times New Roman" panose="02020603050405020304" pitchFamily="18" charset="0"/>
              </a:rPr>
              <a:t>„</a:t>
            </a:r>
            <a:r>
              <a:rPr lang="ru-RU" sz="2400" dirty="0" smtClean="0">
                <a:solidFill>
                  <a:srgbClr val="0070C0"/>
                </a:solidFill>
                <a:latin typeface="Times New Roman" panose="02020603050405020304" pitchFamily="18" charset="0"/>
                <a:cs typeface="Times New Roman" panose="02020603050405020304" pitchFamily="18" charset="0"/>
              </a:rPr>
              <a:t>мирно</a:t>
            </a:r>
            <a:r>
              <a:rPr lang="sr-Latn-RS" sz="2400" dirty="0" smtClean="0">
                <a:solidFill>
                  <a:srgbClr val="0070C0"/>
                </a:solidFill>
                <a:latin typeface="Times New Roman" panose="02020603050405020304" pitchFamily="18" charset="0"/>
                <a:cs typeface="Times New Roman" panose="02020603050405020304" pitchFamily="18" charset="0"/>
              </a:rPr>
              <a:t>“ </a:t>
            </a:r>
            <a:r>
              <a:rPr lang="ru-RU" sz="2400" dirty="0" smtClean="0">
                <a:solidFill>
                  <a:srgbClr val="0070C0"/>
                </a:solidFill>
                <a:latin typeface="Times New Roman" panose="02020603050405020304" pitchFamily="18" charset="0"/>
                <a:cs typeface="Times New Roman" panose="02020603050405020304" pitchFamily="18" charset="0"/>
              </a:rPr>
              <a:t>тело </a:t>
            </a:r>
            <a:r>
              <a:rPr lang="ru-RU" sz="2400" dirty="0">
                <a:solidFill>
                  <a:srgbClr val="0070C0"/>
                </a:solidFill>
                <a:latin typeface="Times New Roman" panose="02020603050405020304" pitchFamily="18" charset="0"/>
                <a:cs typeface="Times New Roman" panose="02020603050405020304" pitchFamily="18" charset="0"/>
              </a:rPr>
              <a:t>мора да развије да би при датој брзини кретања кроз воду савладало вискозне силе флуида (</a:t>
            </a:r>
            <a:r>
              <a:rPr lang="ru-RU" sz="2400" dirty="0" smtClean="0">
                <a:solidFill>
                  <a:srgbClr val="0070C0"/>
                </a:solidFill>
                <a:latin typeface="Times New Roman" panose="02020603050405020304" pitchFamily="18" charset="0"/>
                <a:cs typeface="Times New Roman" panose="02020603050405020304" pitchFamily="18" charset="0"/>
              </a:rPr>
              <a:t>аеродинамичност </a:t>
            </a:r>
            <a:r>
              <a:rPr lang="ru-RU" sz="2400" dirty="0">
                <a:solidFill>
                  <a:srgbClr val="0070C0"/>
                </a:solidFill>
                <a:latin typeface="Times New Roman" panose="02020603050405020304" pitchFamily="18" charset="0"/>
                <a:cs typeface="Times New Roman" panose="02020603050405020304" pitchFamily="18" charset="0"/>
              </a:rPr>
              <a:t>тела </a:t>
            </a:r>
            <a:r>
              <a:rPr lang="sr-Latn-RS" sz="2400" dirty="0" smtClean="0">
                <a:solidFill>
                  <a:srgbClr val="0070C0"/>
                </a:solidFill>
                <a:latin typeface="Times New Roman" panose="02020603050405020304" pitchFamily="18" charset="0"/>
                <a:cs typeface="Times New Roman" panose="02020603050405020304" pitchFamily="18" charset="0"/>
              </a:rPr>
              <a:t>„</a:t>
            </a:r>
            <a:r>
              <a:rPr lang="ru-RU" sz="2400" dirty="0" smtClean="0">
                <a:solidFill>
                  <a:srgbClr val="0070C0"/>
                </a:solidFill>
                <a:latin typeface="Times New Roman" panose="02020603050405020304" pitchFamily="18" charset="0"/>
                <a:cs typeface="Times New Roman" panose="02020603050405020304" pitchFamily="18" charset="0"/>
              </a:rPr>
              <a:t>самог </a:t>
            </a:r>
            <a:r>
              <a:rPr lang="ru-RU" sz="2400" dirty="0">
                <a:solidFill>
                  <a:srgbClr val="0070C0"/>
                </a:solidFill>
                <a:latin typeface="Times New Roman" panose="02020603050405020304" pitchFamily="18" charset="0"/>
                <a:cs typeface="Times New Roman" panose="02020603050405020304" pitchFamily="18" charset="0"/>
              </a:rPr>
              <a:t>по </a:t>
            </a:r>
            <a:r>
              <a:rPr lang="ru-RU" sz="2400" dirty="0" smtClean="0">
                <a:solidFill>
                  <a:srgbClr val="0070C0"/>
                </a:solidFill>
                <a:latin typeface="Times New Roman" panose="02020603050405020304" pitchFamily="18" charset="0"/>
                <a:cs typeface="Times New Roman" panose="02020603050405020304" pitchFamily="18" charset="0"/>
              </a:rPr>
              <a:t>себи</a:t>
            </a:r>
            <a:r>
              <a:rPr lang="sr-Latn-RS" sz="2400" dirty="0" smtClean="0">
                <a:solidFill>
                  <a:srgbClr val="0070C0"/>
                </a:solidFill>
                <a:latin typeface="Times New Roman" panose="02020603050405020304" pitchFamily="18" charset="0"/>
                <a:cs typeface="Times New Roman" panose="02020603050405020304" pitchFamily="18" charset="0"/>
              </a:rPr>
              <a:t>“</a:t>
            </a:r>
            <a:r>
              <a:rPr lang="ru-RU" sz="2400" dirty="0" smtClean="0">
                <a:solidFill>
                  <a:srgbClr val="0070C0"/>
                </a:solidFill>
                <a:latin typeface="Times New Roman" panose="02020603050405020304" pitchFamily="18" charset="0"/>
                <a:cs typeface="Times New Roman" panose="02020603050405020304" pitchFamily="18" charset="0"/>
              </a:rPr>
              <a:t>) </a:t>
            </a:r>
            <a:endParaRPr lang="en-US" sz="2400" dirty="0" smtClean="0">
              <a:solidFill>
                <a:srgbClr val="0070C0"/>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sr-Cyrl-RS" dirty="0" smtClean="0">
              <a:solidFill>
                <a:schemeClr val="accent6">
                  <a:lumMod val="75000"/>
                </a:schemeClr>
              </a:solidFill>
              <a:latin typeface="Times New Roman" panose="02020603050405020304" pitchFamily="18" charset="0"/>
              <a:ea typeface="+mj-ea"/>
              <a:cs typeface="Times New Roman" panose="02020603050405020304" pitchFamily="18" charset="0"/>
            </a:endParaRPr>
          </a:p>
          <a:p>
            <a:pPr marL="0" indent="0">
              <a:lnSpc>
                <a:spcPct val="100000"/>
              </a:lnSpc>
              <a:spcBef>
                <a:spcPts val="0"/>
              </a:spcBef>
              <a:buNone/>
            </a:pPr>
            <a:endParaRPr lang="sr-Cyrl-RS" dirty="0">
              <a:solidFill>
                <a:schemeClr val="accent6">
                  <a:lumMod val="75000"/>
                </a:schemeClr>
              </a:solidFill>
              <a:latin typeface="Times New Roman" panose="02020603050405020304" pitchFamily="18" charset="0"/>
              <a:ea typeface="+mj-ea"/>
              <a:cs typeface="Times New Roman" panose="02020603050405020304" pitchFamily="18" charset="0"/>
            </a:endParaRPr>
          </a:p>
          <a:p>
            <a:pPr marL="0" indent="0" algn="ctr">
              <a:lnSpc>
                <a:spcPct val="100000"/>
              </a:lnSpc>
              <a:spcBef>
                <a:spcPts val="0"/>
              </a:spcBef>
              <a:buNone/>
            </a:pPr>
            <a:r>
              <a:rPr lang="en-US" sz="3600" dirty="0" smtClean="0">
                <a:solidFill>
                  <a:schemeClr val="accent6">
                    <a:lumMod val="75000"/>
                  </a:schemeClr>
                </a:solidFill>
                <a:latin typeface="Times New Roman" panose="02020603050405020304" pitchFamily="18" charset="0"/>
                <a:ea typeface="+mj-ea"/>
                <a:cs typeface="Times New Roman" panose="02020603050405020304" pitchFamily="18" charset="0"/>
              </a:rPr>
              <a:t>A</a:t>
            </a:r>
            <a:r>
              <a:rPr lang="sr-Cyrl-RS" sz="3600" dirty="0" smtClean="0">
                <a:solidFill>
                  <a:schemeClr val="accent6">
                    <a:lumMod val="75000"/>
                  </a:schemeClr>
                </a:solidFill>
                <a:latin typeface="Times New Roman" panose="02020603050405020304" pitchFamily="18" charset="0"/>
                <a:ea typeface="+mj-ea"/>
                <a:cs typeface="Times New Roman" panose="02020603050405020304" pitchFamily="18" charset="0"/>
              </a:rPr>
              <a:t>ктивне </a:t>
            </a:r>
            <a:r>
              <a:rPr lang="sr-Cyrl-RS" sz="3600" dirty="0">
                <a:solidFill>
                  <a:schemeClr val="accent6">
                    <a:lumMod val="75000"/>
                  </a:schemeClr>
                </a:solidFill>
                <a:latin typeface="Times New Roman" panose="02020603050405020304" pitchFamily="18" charset="0"/>
                <a:ea typeface="+mj-ea"/>
                <a:cs typeface="Times New Roman" panose="02020603050405020304" pitchFamily="18" charset="0"/>
              </a:rPr>
              <a:t>силе </a:t>
            </a:r>
            <a:r>
              <a:rPr lang="sr-Cyrl-RS" sz="3600" dirty="0" smtClean="0">
                <a:solidFill>
                  <a:schemeClr val="accent6">
                    <a:lumMod val="75000"/>
                  </a:schemeClr>
                </a:solidFill>
                <a:latin typeface="Times New Roman" panose="02020603050405020304" pitchFamily="18" charset="0"/>
                <a:ea typeface="+mj-ea"/>
                <a:cs typeface="Times New Roman" panose="02020603050405020304" pitchFamily="18" charset="0"/>
              </a:rPr>
              <a:t>отпора</a:t>
            </a:r>
          </a:p>
          <a:p>
            <a:pPr marL="0" indent="0">
              <a:lnSpc>
                <a:spcPct val="100000"/>
              </a:lnSpc>
              <a:spcBef>
                <a:spcPts val="0"/>
              </a:spcBef>
              <a:buNone/>
            </a:pPr>
            <a:endParaRPr lang="en-US" dirty="0" smtClean="0">
              <a:solidFill>
                <a:schemeClr val="accent6">
                  <a:lumMod val="75000"/>
                </a:schemeClr>
              </a:solidFill>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r>
              <a:rPr lang="sr-Cyrl-RS" sz="2400" dirty="0" smtClean="0">
                <a:solidFill>
                  <a:schemeClr val="accent6">
                    <a:lumMod val="75000"/>
                  </a:schemeClr>
                </a:solidFill>
                <a:latin typeface="Times New Roman" panose="02020603050405020304" pitchFamily="18" charset="0"/>
                <a:cs typeface="Times New Roman" panose="02020603050405020304" pitchFamily="18" charset="0"/>
              </a:rPr>
              <a:t>Дефинишу три основне појаве:</a:t>
            </a:r>
          </a:p>
          <a:p>
            <a:pPr algn="ctr">
              <a:lnSpc>
                <a:spcPct val="100000"/>
              </a:lnSpc>
              <a:spcBef>
                <a:spcPts val="0"/>
              </a:spcBef>
              <a:buFontTx/>
              <a:buChar char="-"/>
            </a:pPr>
            <a:r>
              <a:rPr lang="sr-Cyrl-RS" sz="2400" dirty="0">
                <a:solidFill>
                  <a:schemeClr val="accent6">
                    <a:lumMod val="75000"/>
                  </a:schemeClr>
                </a:solidFill>
                <a:latin typeface="Times New Roman" panose="02020603050405020304" pitchFamily="18" charset="0"/>
                <a:cs typeface="Times New Roman" panose="02020603050405020304" pitchFamily="18" charset="0"/>
              </a:rPr>
              <a:t>ф</a:t>
            </a:r>
            <a:r>
              <a:rPr lang="sr-Cyrl-RS" sz="2400" dirty="0" smtClean="0">
                <a:solidFill>
                  <a:schemeClr val="accent6">
                    <a:lumMod val="75000"/>
                  </a:schemeClr>
                </a:solidFill>
                <a:latin typeface="Times New Roman" panose="02020603050405020304" pitchFamily="18" charset="0"/>
                <a:cs typeface="Times New Roman" panose="02020603050405020304" pitchFamily="18" charset="0"/>
              </a:rPr>
              <a:t>орма (облик) тела у води,</a:t>
            </a:r>
          </a:p>
          <a:p>
            <a:pPr algn="ctr">
              <a:lnSpc>
                <a:spcPct val="100000"/>
              </a:lnSpc>
              <a:spcBef>
                <a:spcPts val="0"/>
              </a:spcBef>
              <a:buFontTx/>
              <a:buChar char="-"/>
            </a:pPr>
            <a:r>
              <a:rPr lang="sr-Cyrl-RS" sz="2400" dirty="0" smtClean="0">
                <a:solidFill>
                  <a:schemeClr val="accent6">
                    <a:lumMod val="75000"/>
                  </a:schemeClr>
                </a:solidFill>
                <a:latin typeface="Times New Roman" panose="02020603050405020304" pitchFamily="18" charset="0"/>
                <a:cs typeface="Times New Roman" panose="02020603050405020304" pitchFamily="18" charset="0"/>
              </a:rPr>
              <a:t>трење коже са флуидом и</a:t>
            </a:r>
          </a:p>
          <a:p>
            <a:pPr algn="ctr">
              <a:lnSpc>
                <a:spcPct val="100000"/>
              </a:lnSpc>
              <a:spcBef>
                <a:spcPts val="0"/>
              </a:spcBef>
              <a:buFontTx/>
              <a:buChar char="-"/>
            </a:pPr>
            <a:r>
              <a:rPr lang="sr-Cyrl-RS" sz="2400" dirty="0" smtClean="0">
                <a:solidFill>
                  <a:schemeClr val="accent6">
                    <a:lumMod val="75000"/>
                  </a:schemeClr>
                </a:solidFill>
                <a:latin typeface="Times New Roman" panose="02020603050405020304" pitchFamily="18" charset="0"/>
                <a:cs typeface="Times New Roman" panose="02020603050405020304" pitchFamily="18" charset="0"/>
              </a:rPr>
              <a:t>таласи.</a:t>
            </a: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682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ipe(down)">
                                      <p:cBhvr>
                                        <p:cTn id="43" dur="580">
                                          <p:stCondLst>
                                            <p:cond delay="0"/>
                                          </p:stCondLst>
                                        </p:cTn>
                                        <p:tgtEl>
                                          <p:spTgt spid="3">
                                            <p:txEl>
                                              <p:pRg st="3" end="3"/>
                                            </p:txEl>
                                          </p:spTgt>
                                        </p:tgtEl>
                                      </p:cBhvr>
                                    </p:animEffect>
                                    <p:anim calcmode="lin" valueType="num">
                                      <p:cBhvr>
                                        <p:cTn id="4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3" end="3"/>
                                            </p:txEl>
                                          </p:spTgt>
                                        </p:tgtEl>
                                      </p:cBhvr>
                                      <p:to x="100000" y="60000"/>
                                    </p:animScale>
                                    <p:animScale>
                                      <p:cBhvr>
                                        <p:cTn id="50" dur="166" decel="50000">
                                          <p:stCondLst>
                                            <p:cond delay="676"/>
                                          </p:stCondLst>
                                        </p:cTn>
                                        <p:tgtEl>
                                          <p:spTgt spid="3">
                                            <p:txEl>
                                              <p:pRg st="3" end="3"/>
                                            </p:txEl>
                                          </p:spTgt>
                                        </p:tgtEl>
                                      </p:cBhvr>
                                      <p:to x="100000" y="100000"/>
                                    </p:animScale>
                                    <p:animScale>
                                      <p:cBhvr>
                                        <p:cTn id="51" dur="26">
                                          <p:stCondLst>
                                            <p:cond delay="1312"/>
                                          </p:stCondLst>
                                        </p:cTn>
                                        <p:tgtEl>
                                          <p:spTgt spid="3">
                                            <p:txEl>
                                              <p:pRg st="3" end="3"/>
                                            </p:txEl>
                                          </p:spTgt>
                                        </p:tgtEl>
                                      </p:cBhvr>
                                      <p:to x="100000" y="80000"/>
                                    </p:animScale>
                                    <p:animScale>
                                      <p:cBhvr>
                                        <p:cTn id="52" dur="166" decel="50000">
                                          <p:stCondLst>
                                            <p:cond delay="1338"/>
                                          </p:stCondLst>
                                        </p:cTn>
                                        <p:tgtEl>
                                          <p:spTgt spid="3">
                                            <p:txEl>
                                              <p:pRg st="3" end="3"/>
                                            </p:txEl>
                                          </p:spTgt>
                                        </p:tgtEl>
                                      </p:cBhvr>
                                      <p:to x="100000" y="100000"/>
                                    </p:animScale>
                                    <p:animScale>
                                      <p:cBhvr>
                                        <p:cTn id="53" dur="26">
                                          <p:stCondLst>
                                            <p:cond delay="1642"/>
                                          </p:stCondLst>
                                        </p:cTn>
                                        <p:tgtEl>
                                          <p:spTgt spid="3">
                                            <p:txEl>
                                              <p:pRg st="3" end="3"/>
                                            </p:txEl>
                                          </p:spTgt>
                                        </p:tgtEl>
                                      </p:cBhvr>
                                      <p:to x="100000" y="90000"/>
                                    </p:animScale>
                                    <p:animScale>
                                      <p:cBhvr>
                                        <p:cTn id="54" dur="166" decel="50000">
                                          <p:stCondLst>
                                            <p:cond delay="1668"/>
                                          </p:stCondLst>
                                        </p:cTn>
                                        <p:tgtEl>
                                          <p:spTgt spid="3">
                                            <p:txEl>
                                              <p:pRg st="3" end="3"/>
                                            </p:txEl>
                                          </p:spTgt>
                                        </p:tgtEl>
                                      </p:cBhvr>
                                      <p:to x="100000" y="100000"/>
                                    </p:animScale>
                                    <p:animScale>
                                      <p:cBhvr>
                                        <p:cTn id="55" dur="26">
                                          <p:stCondLst>
                                            <p:cond delay="1808"/>
                                          </p:stCondLst>
                                        </p:cTn>
                                        <p:tgtEl>
                                          <p:spTgt spid="3">
                                            <p:txEl>
                                              <p:pRg st="3" end="3"/>
                                            </p:txEl>
                                          </p:spTgt>
                                        </p:tgtEl>
                                      </p:cBhvr>
                                      <p:to x="100000" y="95000"/>
                                    </p:animScale>
                                    <p:animScale>
                                      <p:cBhvr>
                                        <p:cTn id="56" dur="166" decel="50000">
                                          <p:stCondLst>
                                            <p:cond delay="1834"/>
                                          </p:stCondLst>
                                        </p:cTn>
                                        <p:tgtEl>
                                          <p:spTgt spid="3">
                                            <p:txEl>
                                              <p:pRg st="3" end="3"/>
                                            </p:txEl>
                                          </p:spTgt>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wipe(down)">
                                      <p:cBhvr>
                                        <p:cTn id="59" dur="580">
                                          <p:stCondLst>
                                            <p:cond delay="0"/>
                                          </p:stCondLst>
                                        </p:cTn>
                                        <p:tgtEl>
                                          <p:spTgt spid="3">
                                            <p:txEl>
                                              <p:pRg st="5" end="5"/>
                                            </p:txEl>
                                          </p:spTgt>
                                        </p:tgtEl>
                                      </p:cBhvr>
                                    </p:animEffect>
                                    <p:anim calcmode="lin" valueType="num">
                                      <p:cBhvr>
                                        <p:cTn id="60"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xEl>
                                              <p:pRg st="5" end="5"/>
                                            </p:txEl>
                                          </p:spTgt>
                                        </p:tgtEl>
                                      </p:cBhvr>
                                      <p:to x="100000" y="60000"/>
                                    </p:animScale>
                                    <p:animScale>
                                      <p:cBhvr>
                                        <p:cTn id="66" dur="166" decel="50000">
                                          <p:stCondLst>
                                            <p:cond delay="676"/>
                                          </p:stCondLst>
                                        </p:cTn>
                                        <p:tgtEl>
                                          <p:spTgt spid="3">
                                            <p:txEl>
                                              <p:pRg st="5" end="5"/>
                                            </p:txEl>
                                          </p:spTgt>
                                        </p:tgtEl>
                                      </p:cBhvr>
                                      <p:to x="100000" y="100000"/>
                                    </p:animScale>
                                    <p:animScale>
                                      <p:cBhvr>
                                        <p:cTn id="67" dur="26">
                                          <p:stCondLst>
                                            <p:cond delay="1312"/>
                                          </p:stCondLst>
                                        </p:cTn>
                                        <p:tgtEl>
                                          <p:spTgt spid="3">
                                            <p:txEl>
                                              <p:pRg st="5" end="5"/>
                                            </p:txEl>
                                          </p:spTgt>
                                        </p:tgtEl>
                                      </p:cBhvr>
                                      <p:to x="100000" y="80000"/>
                                    </p:animScale>
                                    <p:animScale>
                                      <p:cBhvr>
                                        <p:cTn id="68" dur="166" decel="50000">
                                          <p:stCondLst>
                                            <p:cond delay="1338"/>
                                          </p:stCondLst>
                                        </p:cTn>
                                        <p:tgtEl>
                                          <p:spTgt spid="3">
                                            <p:txEl>
                                              <p:pRg st="5" end="5"/>
                                            </p:txEl>
                                          </p:spTgt>
                                        </p:tgtEl>
                                      </p:cBhvr>
                                      <p:to x="100000" y="100000"/>
                                    </p:animScale>
                                    <p:animScale>
                                      <p:cBhvr>
                                        <p:cTn id="69" dur="26">
                                          <p:stCondLst>
                                            <p:cond delay="1642"/>
                                          </p:stCondLst>
                                        </p:cTn>
                                        <p:tgtEl>
                                          <p:spTgt spid="3">
                                            <p:txEl>
                                              <p:pRg st="5" end="5"/>
                                            </p:txEl>
                                          </p:spTgt>
                                        </p:tgtEl>
                                      </p:cBhvr>
                                      <p:to x="100000" y="90000"/>
                                    </p:animScale>
                                    <p:animScale>
                                      <p:cBhvr>
                                        <p:cTn id="70" dur="166" decel="50000">
                                          <p:stCondLst>
                                            <p:cond delay="1668"/>
                                          </p:stCondLst>
                                        </p:cTn>
                                        <p:tgtEl>
                                          <p:spTgt spid="3">
                                            <p:txEl>
                                              <p:pRg st="5" end="5"/>
                                            </p:txEl>
                                          </p:spTgt>
                                        </p:tgtEl>
                                      </p:cBhvr>
                                      <p:to x="100000" y="100000"/>
                                    </p:animScale>
                                    <p:animScale>
                                      <p:cBhvr>
                                        <p:cTn id="71" dur="26">
                                          <p:stCondLst>
                                            <p:cond delay="1808"/>
                                          </p:stCondLst>
                                        </p:cTn>
                                        <p:tgtEl>
                                          <p:spTgt spid="3">
                                            <p:txEl>
                                              <p:pRg st="5" end="5"/>
                                            </p:txEl>
                                          </p:spTgt>
                                        </p:tgtEl>
                                      </p:cBhvr>
                                      <p:to x="100000" y="95000"/>
                                    </p:animScale>
                                    <p:animScale>
                                      <p:cBhvr>
                                        <p:cTn id="72" dur="166" decel="50000">
                                          <p:stCondLst>
                                            <p:cond delay="1834"/>
                                          </p:stCondLst>
                                        </p:cTn>
                                        <p:tgtEl>
                                          <p:spTgt spid="3">
                                            <p:txEl>
                                              <p:pRg st="5" end="5"/>
                                            </p:txEl>
                                          </p:spTgt>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3">
                                            <p:txEl>
                                              <p:pRg st="6" end="6"/>
                                            </p:txEl>
                                          </p:spTgt>
                                        </p:tgtEl>
                                        <p:attrNameLst>
                                          <p:attrName>style.visibility</p:attrName>
                                        </p:attrNameLst>
                                      </p:cBhvr>
                                      <p:to>
                                        <p:strVal val="visible"/>
                                      </p:to>
                                    </p:set>
                                    <p:animEffect transition="in" filter="wipe(down)">
                                      <p:cBhvr>
                                        <p:cTn id="75" dur="580">
                                          <p:stCondLst>
                                            <p:cond delay="0"/>
                                          </p:stCondLst>
                                        </p:cTn>
                                        <p:tgtEl>
                                          <p:spTgt spid="3">
                                            <p:txEl>
                                              <p:pRg st="6" end="6"/>
                                            </p:txEl>
                                          </p:spTgt>
                                        </p:tgtEl>
                                      </p:cBhvr>
                                    </p:animEffect>
                                    <p:anim calcmode="lin" valueType="num">
                                      <p:cBhvr>
                                        <p:cTn id="7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txEl>
                                              <p:pRg st="6" end="6"/>
                                            </p:txEl>
                                          </p:spTgt>
                                        </p:tgtEl>
                                      </p:cBhvr>
                                      <p:to x="100000" y="60000"/>
                                    </p:animScale>
                                    <p:animScale>
                                      <p:cBhvr>
                                        <p:cTn id="82" dur="166" decel="50000">
                                          <p:stCondLst>
                                            <p:cond delay="676"/>
                                          </p:stCondLst>
                                        </p:cTn>
                                        <p:tgtEl>
                                          <p:spTgt spid="3">
                                            <p:txEl>
                                              <p:pRg st="6" end="6"/>
                                            </p:txEl>
                                          </p:spTgt>
                                        </p:tgtEl>
                                      </p:cBhvr>
                                      <p:to x="100000" y="100000"/>
                                    </p:animScale>
                                    <p:animScale>
                                      <p:cBhvr>
                                        <p:cTn id="83" dur="26">
                                          <p:stCondLst>
                                            <p:cond delay="1312"/>
                                          </p:stCondLst>
                                        </p:cTn>
                                        <p:tgtEl>
                                          <p:spTgt spid="3">
                                            <p:txEl>
                                              <p:pRg st="6" end="6"/>
                                            </p:txEl>
                                          </p:spTgt>
                                        </p:tgtEl>
                                      </p:cBhvr>
                                      <p:to x="100000" y="80000"/>
                                    </p:animScale>
                                    <p:animScale>
                                      <p:cBhvr>
                                        <p:cTn id="84" dur="166" decel="50000">
                                          <p:stCondLst>
                                            <p:cond delay="1338"/>
                                          </p:stCondLst>
                                        </p:cTn>
                                        <p:tgtEl>
                                          <p:spTgt spid="3">
                                            <p:txEl>
                                              <p:pRg st="6" end="6"/>
                                            </p:txEl>
                                          </p:spTgt>
                                        </p:tgtEl>
                                      </p:cBhvr>
                                      <p:to x="100000" y="100000"/>
                                    </p:animScale>
                                    <p:animScale>
                                      <p:cBhvr>
                                        <p:cTn id="85" dur="26">
                                          <p:stCondLst>
                                            <p:cond delay="1642"/>
                                          </p:stCondLst>
                                        </p:cTn>
                                        <p:tgtEl>
                                          <p:spTgt spid="3">
                                            <p:txEl>
                                              <p:pRg st="6" end="6"/>
                                            </p:txEl>
                                          </p:spTgt>
                                        </p:tgtEl>
                                      </p:cBhvr>
                                      <p:to x="100000" y="90000"/>
                                    </p:animScale>
                                    <p:animScale>
                                      <p:cBhvr>
                                        <p:cTn id="86" dur="166" decel="50000">
                                          <p:stCondLst>
                                            <p:cond delay="1668"/>
                                          </p:stCondLst>
                                        </p:cTn>
                                        <p:tgtEl>
                                          <p:spTgt spid="3">
                                            <p:txEl>
                                              <p:pRg st="6" end="6"/>
                                            </p:txEl>
                                          </p:spTgt>
                                        </p:tgtEl>
                                      </p:cBhvr>
                                      <p:to x="100000" y="100000"/>
                                    </p:animScale>
                                    <p:animScale>
                                      <p:cBhvr>
                                        <p:cTn id="87" dur="26">
                                          <p:stCondLst>
                                            <p:cond delay="1808"/>
                                          </p:stCondLst>
                                        </p:cTn>
                                        <p:tgtEl>
                                          <p:spTgt spid="3">
                                            <p:txEl>
                                              <p:pRg st="6" end="6"/>
                                            </p:txEl>
                                          </p:spTgt>
                                        </p:tgtEl>
                                      </p:cBhvr>
                                      <p:to x="100000" y="95000"/>
                                    </p:animScale>
                                    <p:animScale>
                                      <p:cBhvr>
                                        <p:cTn id="88" dur="166" decel="50000">
                                          <p:stCondLst>
                                            <p:cond delay="1834"/>
                                          </p:stCondLst>
                                        </p:cTn>
                                        <p:tgtEl>
                                          <p:spTgt spid="3">
                                            <p:txEl>
                                              <p:pRg st="6" end="6"/>
                                            </p:txEl>
                                          </p:spTgt>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3">
                                            <p:txEl>
                                              <p:pRg st="7" end="7"/>
                                            </p:txEl>
                                          </p:spTgt>
                                        </p:tgtEl>
                                        <p:attrNameLst>
                                          <p:attrName>style.visibility</p:attrName>
                                        </p:attrNameLst>
                                      </p:cBhvr>
                                      <p:to>
                                        <p:strVal val="visible"/>
                                      </p:to>
                                    </p:set>
                                    <p:animEffect transition="in" filter="wipe(down)">
                                      <p:cBhvr>
                                        <p:cTn id="91" dur="580">
                                          <p:stCondLst>
                                            <p:cond delay="0"/>
                                          </p:stCondLst>
                                        </p:cTn>
                                        <p:tgtEl>
                                          <p:spTgt spid="3">
                                            <p:txEl>
                                              <p:pRg st="7" end="7"/>
                                            </p:txEl>
                                          </p:spTgt>
                                        </p:tgtEl>
                                      </p:cBhvr>
                                    </p:animEffect>
                                    <p:anim calcmode="lin" valueType="num">
                                      <p:cBhvr>
                                        <p:cTn id="92"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3">
                                            <p:txEl>
                                              <p:pRg st="7" end="7"/>
                                            </p:txEl>
                                          </p:spTgt>
                                        </p:tgtEl>
                                      </p:cBhvr>
                                      <p:to x="100000" y="60000"/>
                                    </p:animScale>
                                    <p:animScale>
                                      <p:cBhvr>
                                        <p:cTn id="98" dur="166" decel="50000">
                                          <p:stCondLst>
                                            <p:cond delay="676"/>
                                          </p:stCondLst>
                                        </p:cTn>
                                        <p:tgtEl>
                                          <p:spTgt spid="3">
                                            <p:txEl>
                                              <p:pRg st="7" end="7"/>
                                            </p:txEl>
                                          </p:spTgt>
                                        </p:tgtEl>
                                      </p:cBhvr>
                                      <p:to x="100000" y="100000"/>
                                    </p:animScale>
                                    <p:animScale>
                                      <p:cBhvr>
                                        <p:cTn id="99" dur="26">
                                          <p:stCondLst>
                                            <p:cond delay="1312"/>
                                          </p:stCondLst>
                                        </p:cTn>
                                        <p:tgtEl>
                                          <p:spTgt spid="3">
                                            <p:txEl>
                                              <p:pRg st="7" end="7"/>
                                            </p:txEl>
                                          </p:spTgt>
                                        </p:tgtEl>
                                      </p:cBhvr>
                                      <p:to x="100000" y="80000"/>
                                    </p:animScale>
                                    <p:animScale>
                                      <p:cBhvr>
                                        <p:cTn id="100" dur="166" decel="50000">
                                          <p:stCondLst>
                                            <p:cond delay="1338"/>
                                          </p:stCondLst>
                                        </p:cTn>
                                        <p:tgtEl>
                                          <p:spTgt spid="3">
                                            <p:txEl>
                                              <p:pRg st="7" end="7"/>
                                            </p:txEl>
                                          </p:spTgt>
                                        </p:tgtEl>
                                      </p:cBhvr>
                                      <p:to x="100000" y="100000"/>
                                    </p:animScale>
                                    <p:animScale>
                                      <p:cBhvr>
                                        <p:cTn id="101" dur="26">
                                          <p:stCondLst>
                                            <p:cond delay="1642"/>
                                          </p:stCondLst>
                                        </p:cTn>
                                        <p:tgtEl>
                                          <p:spTgt spid="3">
                                            <p:txEl>
                                              <p:pRg st="7" end="7"/>
                                            </p:txEl>
                                          </p:spTgt>
                                        </p:tgtEl>
                                      </p:cBhvr>
                                      <p:to x="100000" y="90000"/>
                                    </p:animScale>
                                    <p:animScale>
                                      <p:cBhvr>
                                        <p:cTn id="102" dur="166" decel="50000">
                                          <p:stCondLst>
                                            <p:cond delay="1668"/>
                                          </p:stCondLst>
                                        </p:cTn>
                                        <p:tgtEl>
                                          <p:spTgt spid="3">
                                            <p:txEl>
                                              <p:pRg st="7" end="7"/>
                                            </p:txEl>
                                          </p:spTgt>
                                        </p:tgtEl>
                                      </p:cBhvr>
                                      <p:to x="100000" y="100000"/>
                                    </p:animScale>
                                    <p:animScale>
                                      <p:cBhvr>
                                        <p:cTn id="103" dur="26">
                                          <p:stCondLst>
                                            <p:cond delay="1808"/>
                                          </p:stCondLst>
                                        </p:cTn>
                                        <p:tgtEl>
                                          <p:spTgt spid="3">
                                            <p:txEl>
                                              <p:pRg st="7" end="7"/>
                                            </p:txEl>
                                          </p:spTgt>
                                        </p:tgtEl>
                                      </p:cBhvr>
                                      <p:to x="100000" y="95000"/>
                                    </p:animScale>
                                    <p:animScale>
                                      <p:cBhvr>
                                        <p:cTn id="104" dur="166" decel="50000">
                                          <p:stCondLst>
                                            <p:cond delay="1834"/>
                                          </p:stCondLst>
                                        </p:cTn>
                                        <p:tgtEl>
                                          <p:spTgt spid="3">
                                            <p:txEl>
                                              <p:pRg st="7" end="7"/>
                                            </p:txEl>
                                          </p:spTgt>
                                        </p:tgtEl>
                                      </p:cBhvr>
                                      <p:to x="100000" y="100000"/>
                                    </p:animScale>
                                  </p:childTnLst>
                                </p:cTn>
                              </p:par>
                              <p:par>
                                <p:cTn id="105" presetID="26" presetClass="entr" presetSubtype="0" fill="hold" nodeType="withEffect">
                                  <p:stCondLst>
                                    <p:cond delay="0"/>
                                  </p:stCondLst>
                                  <p:childTnLst>
                                    <p:set>
                                      <p:cBhvr>
                                        <p:cTn id="106" dur="1" fill="hold">
                                          <p:stCondLst>
                                            <p:cond delay="0"/>
                                          </p:stCondLst>
                                        </p:cTn>
                                        <p:tgtEl>
                                          <p:spTgt spid="3">
                                            <p:txEl>
                                              <p:pRg st="8" end="8"/>
                                            </p:txEl>
                                          </p:spTgt>
                                        </p:tgtEl>
                                        <p:attrNameLst>
                                          <p:attrName>style.visibility</p:attrName>
                                        </p:attrNameLst>
                                      </p:cBhvr>
                                      <p:to>
                                        <p:strVal val="visible"/>
                                      </p:to>
                                    </p:set>
                                    <p:animEffect transition="in" filter="wipe(down)">
                                      <p:cBhvr>
                                        <p:cTn id="107" dur="580">
                                          <p:stCondLst>
                                            <p:cond delay="0"/>
                                          </p:stCondLst>
                                        </p:cTn>
                                        <p:tgtEl>
                                          <p:spTgt spid="3">
                                            <p:txEl>
                                              <p:pRg st="8" end="8"/>
                                            </p:txEl>
                                          </p:spTgt>
                                        </p:tgtEl>
                                      </p:cBhvr>
                                    </p:animEffect>
                                    <p:anim calcmode="lin" valueType="num">
                                      <p:cBhvr>
                                        <p:cTn id="108"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13" dur="26">
                                          <p:stCondLst>
                                            <p:cond delay="650"/>
                                          </p:stCondLst>
                                        </p:cTn>
                                        <p:tgtEl>
                                          <p:spTgt spid="3">
                                            <p:txEl>
                                              <p:pRg st="8" end="8"/>
                                            </p:txEl>
                                          </p:spTgt>
                                        </p:tgtEl>
                                      </p:cBhvr>
                                      <p:to x="100000" y="60000"/>
                                    </p:animScale>
                                    <p:animScale>
                                      <p:cBhvr>
                                        <p:cTn id="114" dur="166" decel="50000">
                                          <p:stCondLst>
                                            <p:cond delay="676"/>
                                          </p:stCondLst>
                                        </p:cTn>
                                        <p:tgtEl>
                                          <p:spTgt spid="3">
                                            <p:txEl>
                                              <p:pRg st="8" end="8"/>
                                            </p:txEl>
                                          </p:spTgt>
                                        </p:tgtEl>
                                      </p:cBhvr>
                                      <p:to x="100000" y="100000"/>
                                    </p:animScale>
                                    <p:animScale>
                                      <p:cBhvr>
                                        <p:cTn id="115" dur="26">
                                          <p:stCondLst>
                                            <p:cond delay="1312"/>
                                          </p:stCondLst>
                                        </p:cTn>
                                        <p:tgtEl>
                                          <p:spTgt spid="3">
                                            <p:txEl>
                                              <p:pRg st="8" end="8"/>
                                            </p:txEl>
                                          </p:spTgt>
                                        </p:tgtEl>
                                      </p:cBhvr>
                                      <p:to x="100000" y="80000"/>
                                    </p:animScale>
                                    <p:animScale>
                                      <p:cBhvr>
                                        <p:cTn id="116" dur="166" decel="50000">
                                          <p:stCondLst>
                                            <p:cond delay="1338"/>
                                          </p:stCondLst>
                                        </p:cTn>
                                        <p:tgtEl>
                                          <p:spTgt spid="3">
                                            <p:txEl>
                                              <p:pRg st="8" end="8"/>
                                            </p:txEl>
                                          </p:spTgt>
                                        </p:tgtEl>
                                      </p:cBhvr>
                                      <p:to x="100000" y="100000"/>
                                    </p:animScale>
                                    <p:animScale>
                                      <p:cBhvr>
                                        <p:cTn id="117" dur="26">
                                          <p:stCondLst>
                                            <p:cond delay="1642"/>
                                          </p:stCondLst>
                                        </p:cTn>
                                        <p:tgtEl>
                                          <p:spTgt spid="3">
                                            <p:txEl>
                                              <p:pRg st="8" end="8"/>
                                            </p:txEl>
                                          </p:spTgt>
                                        </p:tgtEl>
                                      </p:cBhvr>
                                      <p:to x="100000" y="90000"/>
                                    </p:animScale>
                                    <p:animScale>
                                      <p:cBhvr>
                                        <p:cTn id="118" dur="166" decel="50000">
                                          <p:stCondLst>
                                            <p:cond delay="1668"/>
                                          </p:stCondLst>
                                        </p:cTn>
                                        <p:tgtEl>
                                          <p:spTgt spid="3">
                                            <p:txEl>
                                              <p:pRg st="8" end="8"/>
                                            </p:txEl>
                                          </p:spTgt>
                                        </p:tgtEl>
                                      </p:cBhvr>
                                      <p:to x="100000" y="100000"/>
                                    </p:animScale>
                                    <p:animScale>
                                      <p:cBhvr>
                                        <p:cTn id="119" dur="26">
                                          <p:stCondLst>
                                            <p:cond delay="1808"/>
                                          </p:stCondLst>
                                        </p:cTn>
                                        <p:tgtEl>
                                          <p:spTgt spid="3">
                                            <p:txEl>
                                              <p:pRg st="8" end="8"/>
                                            </p:txEl>
                                          </p:spTgt>
                                        </p:tgtEl>
                                      </p:cBhvr>
                                      <p:to x="100000" y="95000"/>
                                    </p:animScale>
                                    <p:animScale>
                                      <p:cBhvr>
                                        <p:cTn id="120"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livanje - HIDRODINAMIKA 3 ravni i ose Kukol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299" y="90133"/>
            <a:ext cx="350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Plivanje - Hidrodinamika 4 frontalna rav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10000"/>
            <a:ext cx="1676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descr="Plivanje - HIDRODINAMIKA 5 Sagitalna rav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9666" y="4381500"/>
            <a:ext cx="2895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0" descr="Plivanje - HIDRODINAMIKA 6 Lateralne rotacij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8513" y="2580481"/>
            <a:ext cx="1620837" cy="322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926841" y="152400"/>
            <a:ext cx="5709717" cy="939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Char char="-"/>
              <a:defRPr/>
            </a:pPr>
            <a:r>
              <a:rPr lang="ru-RU" b="1" dirty="0">
                <a:latin typeface="Times New Roman" panose="02020603050405020304" pitchFamily="18" charset="0"/>
                <a:cs typeface="Times New Roman" panose="02020603050405020304" pitchFamily="18" charset="0"/>
              </a:rPr>
              <a:t> Фронтална раван – </a:t>
            </a:r>
          </a:p>
          <a:p>
            <a:pPr algn="ctr">
              <a:defRPr/>
            </a:pPr>
            <a:r>
              <a:rPr lang="ru-RU" dirty="0">
                <a:latin typeface="Times New Roman" panose="02020603050405020304" pitchFamily="18" charset="0"/>
                <a:cs typeface="Times New Roman" panose="02020603050405020304" pitchFamily="18" charset="0"/>
              </a:rPr>
              <a:t>дели тело на </a:t>
            </a:r>
          </a:p>
          <a:p>
            <a:pPr algn="ctr">
              <a:buFontTx/>
              <a:buChar char="-"/>
              <a:defRPr/>
            </a:pPr>
            <a:r>
              <a:rPr lang="ru-RU" dirty="0">
                <a:latin typeface="Times New Roman" panose="02020603050405020304" pitchFamily="18" charset="0"/>
                <a:cs typeface="Times New Roman" panose="02020603050405020304" pitchFamily="18" charset="0"/>
              </a:rPr>
              <a:t>предњи (лице, стомак..) и задњи део (</a:t>
            </a:r>
            <a:r>
              <a:rPr lang="ru-RU" dirty="0" smtClean="0">
                <a:latin typeface="Times New Roman" panose="02020603050405020304" pitchFamily="18" charset="0"/>
                <a:cs typeface="Times New Roman" panose="02020603050405020304" pitchFamily="18" charset="0"/>
              </a:rPr>
              <a:t>потиљак, леђа)</a:t>
            </a:r>
            <a:endParaRPr lang="en-GB" dirty="0">
              <a:latin typeface="Times New Roman" panose="02020603050405020304" pitchFamily="18" charset="0"/>
              <a:cs typeface="Times New Roman" panose="02020603050405020304" pitchFamily="18" charset="0"/>
            </a:endParaRPr>
          </a:p>
        </p:txBody>
      </p:sp>
      <p:sp>
        <p:nvSpPr>
          <p:cNvPr id="7" name="Rectangle 6"/>
          <p:cNvSpPr/>
          <p:nvPr/>
        </p:nvSpPr>
        <p:spPr>
          <a:xfrm>
            <a:off x="6346209" y="1193610"/>
            <a:ext cx="282037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Сагитална раван – </a:t>
            </a:r>
          </a:p>
          <a:p>
            <a:pPr algn="ctr"/>
            <a:r>
              <a:rPr lang="ru-RU" dirty="0">
                <a:latin typeface="Times New Roman" panose="02020603050405020304" pitchFamily="18" charset="0"/>
                <a:cs typeface="Times New Roman" panose="02020603050405020304" pitchFamily="18" charset="0"/>
              </a:rPr>
              <a:t>дели тело на </a:t>
            </a:r>
          </a:p>
          <a:p>
            <a:pPr algn="ctr"/>
            <a:r>
              <a:rPr lang="ru-RU" dirty="0">
                <a:latin typeface="Times New Roman" panose="02020603050405020304" pitchFamily="18" charset="0"/>
                <a:cs typeface="Times New Roman" panose="02020603050405020304" pitchFamily="18" charset="0"/>
              </a:rPr>
              <a:t>леву и десну страну </a:t>
            </a:r>
            <a:endParaRPr lang="en-US" dirty="0">
              <a:latin typeface="Times New Roman" panose="02020603050405020304" pitchFamily="18" charset="0"/>
              <a:cs typeface="Times New Roman" panose="02020603050405020304" pitchFamily="18" charset="0"/>
            </a:endParaRPr>
          </a:p>
        </p:txBody>
      </p:sp>
      <p:sp>
        <p:nvSpPr>
          <p:cNvPr id="8" name="Rectangle 7"/>
          <p:cNvSpPr/>
          <p:nvPr/>
        </p:nvSpPr>
        <p:spPr>
          <a:xfrm>
            <a:off x="5938832" y="2367347"/>
            <a:ext cx="3685734" cy="1132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 Трансверзална </a:t>
            </a:r>
            <a:r>
              <a:rPr lang="ru-RU" b="1" dirty="0">
                <a:latin typeface="Times New Roman" panose="02020603050405020304" pitchFamily="18" charset="0"/>
                <a:cs typeface="Times New Roman" panose="02020603050405020304" pitchFamily="18" charset="0"/>
              </a:rPr>
              <a:t>раван – </a:t>
            </a:r>
          </a:p>
          <a:p>
            <a:pPr algn="ctr"/>
            <a:r>
              <a:rPr lang="ru-RU" dirty="0">
                <a:latin typeface="Times New Roman" panose="02020603050405020304" pitchFamily="18" charset="0"/>
                <a:cs typeface="Times New Roman" panose="02020603050405020304" pitchFamily="18" charset="0"/>
              </a:rPr>
              <a:t>дели тело на </a:t>
            </a:r>
          </a:p>
          <a:p>
            <a:pPr algn="ctr"/>
            <a:r>
              <a:rPr lang="ru-RU" dirty="0">
                <a:latin typeface="Times New Roman" panose="02020603050405020304" pitchFamily="18" charset="0"/>
                <a:cs typeface="Times New Roman" panose="02020603050405020304" pitchFamily="18" charset="0"/>
              </a:rPr>
              <a:t>горњи (краниални) и </a:t>
            </a:r>
            <a:r>
              <a:rPr lang="ru-RU" dirty="0" smtClean="0">
                <a:latin typeface="Times New Roman" panose="02020603050405020304" pitchFamily="18" charset="0"/>
                <a:cs typeface="Times New Roman" panose="02020603050405020304" pitchFamily="18" charset="0"/>
              </a:rPr>
              <a:t>доњи </a:t>
            </a:r>
            <a:r>
              <a:rPr lang="ru-RU" dirty="0">
                <a:latin typeface="Times New Roman" panose="02020603050405020304" pitchFamily="18" charset="0"/>
                <a:cs typeface="Times New Roman" panose="02020603050405020304" pitchFamily="18" charset="0"/>
              </a:rPr>
              <a:t>(каудални) део </a:t>
            </a:r>
          </a:p>
        </p:txBody>
      </p:sp>
      <p:sp>
        <p:nvSpPr>
          <p:cNvPr id="9" name="Oval 8"/>
          <p:cNvSpPr/>
          <p:nvPr/>
        </p:nvSpPr>
        <p:spPr>
          <a:xfrm>
            <a:off x="1828801" y="3657600"/>
            <a:ext cx="2906972" cy="5993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latin typeface="Times New Roman" panose="02020603050405020304" pitchFamily="18" charset="0"/>
                <a:cs typeface="Times New Roman" panose="02020603050405020304" pitchFamily="18" charset="0"/>
              </a:rPr>
              <a:t>Трансферзална оса</a:t>
            </a:r>
            <a:endParaRPr lang="en-US" dirty="0">
              <a:latin typeface="Times New Roman" panose="02020603050405020304" pitchFamily="18" charset="0"/>
              <a:cs typeface="Times New Roman" panose="02020603050405020304" pitchFamily="18" charset="0"/>
            </a:endParaRPr>
          </a:p>
        </p:txBody>
      </p:sp>
      <p:sp>
        <p:nvSpPr>
          <p:cNvPr id="10" name="Line 14"/>
          <p:cNvSpPr>
            <a:spLocks noChangeShapeType="1"/>
          </p:cNvSpPr>
          <p:nvPr/>
        </p:nvSpPr>
        <p:spPr bwMode="auto">
          <a:xfrm flipH="1">
            <a:off x="1600200" y="4191000"/>
            <a:ext cx="609600" cy="381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Oval 10"/>
          <p:cNvSpPr/>
          <p:nvPr/>
        </p:nvSpPr>
        <p:spPr>
          <a:xfrm>
            <a:off x="6113047" y="3684326"/>
            <a:ext cx="2288359" cy="5726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latin typeface="Times New Roman" panose="02020603050405020304" pitchFamily="18" charset="0"/>
                <a:cs typeface="Times New Roman" panose="02020603050405020304" pitchFamily="18" charset="0"/>
              </a:rPr>
              <a:t>Сагинална оса</a:t>
            </a:r>
            <a:endParaRPr lang="en-US" dirty="0">
              <a:latin typeface="Times New Roman" panose="02020603050405020304" pitchFamily="18" charset="0"/>
              <a:cs typeface="Times New Roman" panose="02020603050405020304" pitchFamily="18" charset="0"/>
            </a:endParaRPr>
          </a:p>
        </p:txBody>
      </p:sp>
      <p:sp>
        <p:nvSpPr>
          <p:cNvPr id="12" name="Line 19"/>
          <p:cNvSpPr>
            <a:spLocks noChangeShapeType="1"/>
          </p:cNvSpPr>
          <p:nvPr/>
        </p:nvSpPr>
        <p:spPr bwMode="auto">
          <a:xfrm flipH="1">
            <a:off x="6309566" y="4256965"/>
            <a:ext cx="609600" cy="381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Oval 12"/>
          <p:cNvSpPr/>
          <p:nvPr/>
        </p:nvSpPr>
        <p:spPr>
          <a:xfrm>
            <a:off x="7659814" y="4926065"/>
            <a:ext cx="2467762" cy="657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latin typeface="Times New Roman" panose="02020603050405020304" pitchFamily="18" charset="0"/>
                <a:cs typeface="Times New Roman" panose="02020603050405020304" pitchFamily="18" charset="0"/>
              </a:rPr>
              <a:t>Фронтална оса</a:t>
            </a:r>
            <a:endParaRPr lang="en-US" dirty="0">
              <a:latin typeface="Times New Roman" panose="02020603050405020304" pitchFamily="18" charset="0"/>
              <a:cs typeface="Times New Roman" panose="02020603050405020304" pitchFamily="18" charset="0"/>
            </a:endParaRPr>
          </a:p>
        </p:txBody>
      </p:sp>
      <p:sp>
        <p:nvSpPr>
          <p:cNvPr id="14" name="Line 23"/>
          <p:cNvSpPr>
            <a:spLocks noChangeShapeType="1"/>
          </p:cNvSpPr>
          <p:nvPr/>
        </p:nvSpPr>
        <p:spPr bwMode="auto">
          <a:xfrm flipV="1">
            <a:off x="9243566" y="4491404"/>
            <a:ext cx="762000" cy="457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9204179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943"/>
            <a:ext cx="10515600" cy="172646"/>
          </a:xfrm>
        </p:spPr>
        <p:txBody>
          <a:bodyPr>
            <a:normAutofit fontScale="90000"/>
          </a:bodyPr>
          <a:lstStyle/>
          <a:p>
            <a:endParaRPr lang="en-US" sz="3600" b="1" dirty="0"/>
          </a:p>
        </p:txBody>
      </p:sp>
      <p:pic>
        <p:nvPicPr>
          <p:cNvPr id="4" name="Picture 8" descr="Plivanje - HIDRODINAMIKA 10 active drag Tabela Zahorjevic"/>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838200" y="382137"/>
            <a:ext cx="5398827" cy="618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loud Callout 5"/>
          <p:cNvSpPr/>
          <p:nvPr/>
        </p:nvSpPr>
        <p:spPr>
          <a:xfrm>
            <a:off x="6409898" y="696035"/>
            <a:ext cx="4763069" cy="249754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Форма или облик тела у води</a:t>
            </a:r>
            <a:endPar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332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4727" y="405599"/>
            <a:ext cx="9329221" cy="523220"/>
          </a:xfrm>
          <a:prstGeom prst="rect">
            <a:avLst/>
          </a:prstGeom>
        </p:spPr>
        <p:txBody>
          <a:bodyPr wrap="none">
            <a:spAutoFit/>
          </a:bodyPr>
          <a:lstStyle/>
          <a:p>
            <a:r>
              <a:rPr lang="ru-RU"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сила </a:t>
            </a:r>
            <a:r>
              <a:rPr lang="ru-RU" sz="28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ТРЕЊА</a:t>
            </a:r>
            <a:r>
              <a:rPr lang="ru-RU"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представља </a:t>
            </a:r>
            <a:r>
              <a:rPr lang="ru-RU" sz="28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ОТПОР </a:t>
            </a:r>
            <a:r>
              <a:rPr lang="ru-RU"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средине датом </a:t>
            </a:r>
            <a:r>
              <a:rPr lang="ru-RU" sz="28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КРЕТАЊУ</a:t>
            </a:r>
            <a:endParaRPr lang="en-US" sz="28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1394727" y="1079900"/>
            <a:ext cx="8106770" cy="1015663"/>
          </a:xfrm>
          <a:prstGeom prst="rect">
            <a:avLst/>
          </a:prstGeom>
        </p:spPr>
        <p:txBody>
          <a:bodyPr wrap="square">
            <a:spAutoFit/>
          </a:bodyPr>
          <a:lstStyle/>
          <a:p>
            <a:pPr marL="342900" indent="-342900">
              <a:buFont typeface="Arial" panose="020B0604020202020204" pitchFamily="34" charset="0"/>
              <a:buChar char="•"/>
            </a:pPr>
            <a:r>
              <a:rPr lang="ru-RU" sz="2000" dirty="0" smtClean="0">
                <a:solidFill>
                  <a:srgbClr val="00B050"/>
                </a:solidFill>
                <a:latin typeface="Times New Roman" panose="02020603050405020304" pitchFamily="18" charset="0"/>
                <a:cs typeface="Times New Roman" panose="02020603050405020304" pitchFamily="18" charset="0"/>
              </a:rPr>
              <a:t>при </a:t>
            </a:r>
            <a:r>
              <a:rPr lang="ru-RU" sz="2000" dirty="0">
                <a:solidFill>
                  <a:srgbClr val="00B050"/>
                </a:solidFill>
                <a:latin typeface="Times New Roman" panose="02020603050405020304" pitchFamily="18" charset="0"/>
                <a:cs typeface="Times New Roman" panose="02020603050405020304" pitchFamily="18" charset="0"/>
              </a:rPr>
              <a:t>кретању тело повлачи за собом и слојеве флуида па сила трења представља резултат кретања тела и слојева флуида око њега</a:t>
            </a:r>
          </a:p>
          <a:p>
            <a:pPr marL="342900" indent="-342900">
              <a:buFont typeface="Arial" panose="020B0604020202020204" pitchFamily="34" charset="0"/>
              <a:buChar char="•"/>
            </a:pPr>
            <a:r>
              <a:rPr lang="ru-RU" sz="2000" dirty="0" smtClean="0">
                <a:solidFill>
                  <a:srgbClr val="00B050"/>
                </a:solidFill>
                <a:latin typeface="Times New Roman" panose="02020603050405020304" pitchFamily="18" charset="0"/>
                <a:cs typeface="Times New Roman" panose="02020603050405020304" pitchFamily="18" charset="0"/>
              </a:rPr>
              <a:t>сила </a:t>
            </a:r>
            <a:r>
              <a:rPr lang="ru-RU" sz="2000" dirty="0">
                <a:solidFill>
                  <a:srgbClr val="00B050"/>
                </a:solidFill>
                <a:latin typeface="Times New Roman" panose="02020603050405020304" pitchFamily="18" charset="0"/>
                <a:cs typeface="Times New Roman" panose="02020603050405020304" pitchFamily="18" charset="0"/>
              </a:rPr>
              <a:t>трења делује супротано правацу кретања тела кроз флуид </a:t>
            </a:r>
            <a:endParaRPr lang="en-US" sz="2000" dirty="0">
              <a:solidFill>
                <a:srgbClr val="00B05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153551" y="3620349"/>
            <a:ext cx="9228406" cy="2554545"/>
          </a:xfrm>
          <a:prstGeom prst="rect">
            <a:avLst/>
          </a:prstGeom>
        </p:spPr>
        <p:txBody>
          <a:bodyPr wrap="square">
            <a:spAutoFit/>
          </a:bodyPr>
          <a:lstStyle/>
          <a:p>
            <a:pPr marL="285750" indent="-285750">
              <a:spcBef>
                <a:spcPct val="50000"/>
              </a:spcBef>
              <a:buFont typeface="Arial" panose="020B0604020202020204" pitchFamily="34" charset="0"/>
              <a:buChar char="•"/>
            </a:pPr>
            <a:r>
              <a:rPr lang="ru-RU" altLang="en-US" sz="2000" dirty="0" smtClean="0">
                <a:solidFill>
                  <a:srgbClr val="00B050"/>
                </a:solidFill>
                <a:latin typeface="Times New Roman" panose="02020603050405020304" pitchFamily="18" charset="0"/>
                <a:cs typeface="Times New Roman" panose="02020603050405020304" pitchFamily="18" charset="0"/>
              </a:rPr>
              <a:t>Пливач </a:t>
            </a:r>
            <a:r>
              <a:rPr lang="ru-RU" altLang="en-US" sz="2000" dirty="0">
                <a:solidFill>
                  <a:srgbClr val="00B050"/>
                </a:solidFill>
                <a:latin typeface="Times New Roman" panose="02020603050405020304" pitchFamily="18" charset="0"/>
                <a:cs typeface="Times New Roman" panose="02020603050405020304" pitchFamily="18" charset="0"/>
              </a:rPr>
              <a:t>вуче и подиже у фазама </a:t>
            </a:r>
            <a:r>
              <a:rPr lang="ru-RU" altLang="en-US" sz="2000" dirty="0" smtClean="0">
                <a:solidFill>
                  <a:srgbClr val="00B050"/>
                </a:solidFill>
                <a:latin typeface="Times New Roman" panose="02020603050405020304" pitchFamily="18" charset="0"/>
                <a:cs typeface="Times New Roman" panose="02020603050405020304" pitchFamily="18" charset="0"/>
              </a:rPr>
              <a:t>завеслаја </a:t>
            </a:r>
            <a:r>
              <a:rPr lang="ru-RU" altLang="en-US" sz="2000" dirty="0">
                <a:solidFill>
                  <a:srgbClr val="00B050"/>
                </a:solidFill>
                <a:latin typeface="Times New Roman" panose="02020603050405020304" pitchFamily="18" charset="0"/>
                <a:cs typeface="Times New Roman" panose="02020603050405020304" pitchFamily="18" charset="0"/>
              </a:rPr>
              <a:t>извесну количину воде која га окружује, троши известан део енергије за њено покретање док се брзина смањује</a:t>
            </a:r>
          </a:p>
          <a:p>
            <a:pPr marL="342900" indent="-342900">
              <a:spcBef>
                <a:spcPct val="50000"/>
              </a:spcBef>
              <a:buFont typeface="Arial" panose="020B0604020202020204" pitchFamily="34" charset="0"/>
              <a:buChar char="•"/>
            </a:pPr>
            <a:r>
              <a:rPr lang="ru-RU" altLang="en-US" sz="2000" dirty="0">
                <a:solidFill>
                  <a:srgbClr val="00B050"/>
                </a:solidFill>
                <a:latin typeface="Times New Roman" panose="02020603050405020304" pitchFamily="18" charset="0"/>
                <a:cs typeface="Times New Roman" panose="02020603050405020304" pitchFamily="18" charset="0"/>
              </a:rPr>
              <a:t>Пливање у </a:t>
            </a:r>
            <a:r>
              <a:rPr lang="ru-RU" altLang="en-US" sz="2000" dirty="0" smtClean="0">
                <a:solidFill>
                  <a:srgbClr val="00B050"/>
                </a:solidFill>
                <a:latin typeface="Times New Roman" panose="02020603050405020304" pitchFamily="18" charset="0"/>
                <a:cs typeface="Times New Roman" panose="02020603050405020304" pitchFamily="18" charset="0"/>
              </a:rPr>
              <a:t>плитким </a:t>
            </a:r>
            <a:r>
              <a:rPr lang="ru-RU" altLang="en-US" sz="2000" dirty="0">
                <a:solidFill>
                  <a:srgbClr val="00B050"/>
                </a:solidFill>
                <a:latin typeface="Times New Roman" panose="02020603050405020304" pitchFamily="18" charset="0"/>
                <a:cs typeface="Times New Roman" panose="02020603050405020304" pitchFamily="18" charset="0"/>
              </a:rPr>
              <a:t>базенима повећава трење</a:t>
            </a:r>
          </a:p>
          <a:p>
            <a:pPr marL="342900" indent="-342900">
              <a:spcBef>
                <a:spcPct val="50000"/>
              </a:spcBef>
              <a:buFont typeface="Arial" panose="020B0604020202020204" pitchFamily="34" charset="0"/>
              <a:buChar char="•"/>
            </a:pPr>
            <a:r>
              <a:rPr lang="ru-RU" altLang="en-US" sz="2000" dirty="0">
                <a:solidFill>
                  <a:srgbClr val="00B050"/>
                </a:solidFill>
                <a:latin typeface="Times New Roman" panose="02020603050405020304" pitchFamily="18" charset="0"/>
                <a:cs typeface="Times New Roman" panose="02020603050405020304" pitchFamily="18" charset="0"/>
              </a:rPr>
              <a:t>Т</a:t>
            </a:r>
            <a:r>
              <a:rPr lang="ru-RU" altLang="en-US" sz="2000" dirty="0" smtClean="0">
                <a:solidFill>
                  <a:srgbClr val="00B050"/>
                </a:solidFill>
                <a:latin typeface="Times New Roman" panose="02020603050405020304" pitchFamily="18" charset="0"/>
                <a:cs typeface="Times New Roman" panose="02020603050405020304" pitchFamily="18" charset="0"/>
              </a:rPr>
              <a:t>рење </a:t>
            </a:r>
            <a:r>
              <a:rPr lang="ru-RU" altLang="en-US" sz="2000" dirty="0">
                <a:solidFill>
                  <a:srgbClr val="00B050"/>
                </a:solidFill>
                <a:latin typeface="Times New Roman" panose="02020603050405020304" pitchFamily="18" charset="0"/>
                <a:cs typeface="Times New Roman" panose="02020603050405020304" pitchFamily="18" charset="0"/>
              </a:rPr>
              <a:t>се смањује: благом контуром тела, глатком површином коже </a:t>
            </a:r>
            <a:r>
              <a:rPr lang="ru-RU" altLang="en-US" sz="2000" dirty="0" smtClean="0">
                <a:solidFill>
                  <a:srgbClr val="00B050"/>
                </a:solidFill>
                <a:latin typeface="Times New Roman" panose="02020603050405020304" pitchFamily="18" charset="0"/>
                <a:cs typeface="Times New Roman" panose="02020603050405020304" pitchFamily="18" charset="0"/>
              </a:rPr>
              <a:t>(депилацијом </a:t>
            </a:r>
            <a:r>
              <a:rPr lang="ru-RU" altLang="en-US" sz="2000" dirty="0">
                <a:solidFill>
                  <a:srgbClr val="00B050"/>
                </a:solidFill>
                <a:latin typeface="Times New Roman" panose="02020603050405020304" pitchFamily="18" charset="0"/>
                <a:cs typeface="Times New Roman" panose="02020603050405020304" pitchFamily="18" charset="0"/>
              </a:rPr>
              <a:t>тела), коришћењем квалитетних костима, повећаном </a:t>
            </a:r>
            <a:r>
              <a:rPr lang="ru-RU" altLang="en-US" sz="2000" dirty="0" smtClean="0">
                <a:solidFill>
                  <a:srgbClr val="00B050"/>
                </a:solidFill>
                <a:latin typeface="Times New Roman" panose="02020603050405020304" pitchFamily="18" charset="0"/>
                <a:cs typeface="Times New Roman" panose="02020603050405020304" pitchFamily="18" charset="0"/>
              </a:rPr>
              <a:t>температуром воде</a:t>
            </a:r>
            <a:endParaRPr lang="ru-RU" altLang="en-US" sz="2000" dirty="0">
              <a:solidFill>
                <a:srgbClr val="00B05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022524" y="2250054"/>
            <a:ext cx="6096000" cy="954107"/>
          </a:xfrm>
          <a:prstGeom prst="rect">
            <a:avLst/>
          </a:prstGeom>
        </p:spPr>
        <p:txBody>
          <a:bodyPr>
            <a:spAutoFit/>
          </a:bodyPr>
          <a:lstStyle/>
          <a:p>
            <a:r>
              <a:rPr lang="ru-RU" sz="3600" i="1" dirty="0">
                <a:solidFill>
                  <a:schemeClr val="accent6">
                    <a:lumMod val="75000"/>
                  </a:schemeClr>
                </a:solidFill>
                <a:latin typeface="Times New Roman" panose="02020603050405020304" pitchFamily="18" charset="0"/>
                <a:cs typeface="Aharoni" panose="02010803020104030203" pitchFamily="2" charset="-79"/>
              </a:rPr>
              <a:t>Т</a:t>
            </a:r>
            <a:r>
              <a:rPr lang="ru-RU" sz="3600" i="1" dirty="0" smtClean="0">
                <a:solidFill>
                  <a:schemeClr val="accent6">
                    <a:lumMod val="75000"/>
                  </a:schemeClr>
                </a:solidFill>
                <a:latin typeface="Times New Roman" panose="02020603050405020304" pitchFamily="18" charset="0"/>
                <a:cs typeface="Aharoni" panose="02010803020104030203" pitchFamily="2" charset="-79"/>
              </a:rPr>
              <a:t>рење</a:t>
            </a:r>
            <a:r>
              <a:rPr lang="ru-RU" sz="3600" dirty="0" smtClean="0">
                <a:solidFill>
                  <a:schemeClr val="accent6">
                    <a:lumMod val="75000"/>
                  </a:schemeClr>
                </a:solidFill>
                <a:latin typeface="Times New Roman" panose="02020603050405020304" pitchFamily="18" charset="0"/>
                <a:cs typeface="Aharoni" panose="02010803020104030203" pitchFamily="2" charset="-79"/>
              </a:rPr>
              <a:t> </a:t>
            </a:r>
            <a:r>
              <a:rPr lang="ru-RU" sz="2000" dirty="0">
                <a:solidFill>
                  <a:schemeClr val="accent6">
                    <a:lumMod val="75000"/>
                  </a:schemeClr>
                </a:solidFill>
                <a:latin typeface="Times New Roman" panose="02020603050405020304" pitchFamily="18" charset="0"/>
                <a:cs typeface="Times New Roman" panose="02020603050405020304" pitchFamily="18" charset="0"/>
              </a:rPr>
              <a:t>је: интеракција коже пливача или костима са </a:t>
            </a:r>
            <a:r>
              <a:rPr lang="ru-RU" sz="2000" dirty="0" smtClean="0">
                <a:solidFill>
                  <a:schemeClr val="accent6">
                    <a:lumMod val="75000"/>
                  </a:schemeClr>
                </a:solidFill>
                <a:latin typeface="Times New Roman" panose="02020603050405020304" pitchFamily="18" charset="0"/>
                <a:cs typeface="Times New Roman" panose="02020603050405020304" pitchFamily="18" charset="0"/>
              </a:rPr>
              <a:t>водом, интеракција </a:t>
            </a:r>
            <a:r>
              <a:rPr lang="ru-RU" sz="2000" dirty="0">
                <a:solidFill>
                  <a:schemeClr val="accent6">
                    <a:lumMod val="75000"/>
                  </a:schemeClr>
                </a:solidFill>
                <a:latin typeface="Times New Roman" panose="02020603050405020304" pitchFamily="18" charset="0"/>
                <a:cs typeface="Times New Roman" panose="02020603050405020304" pitchFamily="18" charset="0"/>
              </a:rPr>
              <a:t>између молекула воде..</a:t>
            </a:r>
            <a:endParaRPr lang="en-US" sz="20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19130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75257" y="1219749"/>
            <a:ext cx="8796997" cy="2246769"/>
          </a:xfrm>
          <a:prstGeom prst="rect">
            <a:avLst/>
          </a:prstGeom>
        </p:spPr>
        <p:txBody>
          <a:bodyPr wrap="square">
            <a:spAutoFit/>
          </a:bodyPr>
          <a:lstStyle/>
          <a:p>
            <a:pPr>
              <a:spcBef>
                <a:spcPct val="50000"/>
              </a:spcBef>
            </a:pPr>
            <a:r>
              <a:rPr lang="ru-RU" altLang="en-US" sz="2000" b="1" dirty="0">
                <a:latin typeface="Times New Roman" panose="02020603050405020304" pitchFamily="18" charset="0"/>
                <a:cs typeface="Times New Roman" panose="02020603050405020304" pitchFamily="18" charset="0"/>
              </a:rPr>
              <a:t>Таласе ствара :</a:t>
            </a:r>
          </a:p>
          <a:p>
            <a:pPr marL="285750" indent="-285750">
              <a:spcBef>
                <a:spcPct val="50000"/>
              </a:spcBef>
              <a:buFont typeface="Arial" panose="020B0604020202020204" pitchFamily="34" charset="0"/>
              <a:buChar char="•"/>
            </a:pPr>
            <a:r>
              <a:rPr lang="ru-RU" altLang="en-US" sz="2000" b="1" dirty="0" smtClean="0">
                <a:latin typeface="Times New Roman" panose="02020603050405020304" pitchFamily="18" charset="0"/>
                <a:cs typeface="Times New Roman" panose="02020603050405020304" pitchFamily="18" charset="0"/>
              </a:rPr>
              <a:t>тело </a:t>
            </a:r>
            <a:r>
              <a:rPr lang="ru-RU" altLang="en-US" sz="2000" b="1" dirty="0">
                <a:latin typeface="Times New Roman" panose="02020603050405020304" pitchFamily="18" charset="0"/>
                <a:cs typeface="Times New Roman" panose="02020603050405020304" pitchFamily="18" charset="0"/>
              </a:rPr>
              <a:t>пливача </a:t>
            </a:r>
            <a:r>
              <a:rPr lang="ru-RU" altLang="en-US" sz="2000" i="1" dirty="0">
                <a:latin typeface="Times New Roman" panose="02020603050405020304" pitchFamily="18" charset="0"/>
                <a:cs typeface="Times New Roman" panose="02020603050405020304" pitchFamily="18" charset="0"/>
              </a:rPr>
              <a:t>(попречни и уздужни таласи</a:t>
            </a:r>
            <a:r>
              <a:rPr lang="ru-RU" altLang="en-US" sz="2000" i="1" dirty="0" smtClean="0">
                <a:latin typeface="Times New Roman" panose="02020603050405020304" pitchFamily="18" charset="0"/>
                <a:cs typeface="Times New Roman" panose="02020603050405020304" pitchFamily="18" charset="0"/>
              </a:rPr>
              <a:t>),</a:t>
            </a:r>
            <a:endParaRPr lang="ru-RU" altLang="en-US" sz="2000" i="1" dirty="0">
              <a:latin typeface="Times New Roman" panose="02020603050405020304" pitchFamily="18" charset="0"/>
              <a:cs typeface="Times New Roman" panose="02020603050405020304" pitchFamily="18" charset="0"/>
            </a:endParaRPr>
          </a:p>
          <a:p>
            <a:pPr marL="285750" indent="-285750">
              <a:spcBef>
                <a:spcPct val="50000"/>
              </a:spcBef>
              <a:buFont typeface="Arial" panose="020B0604020202020204" pitchFamily="34" charset="0"/>
              <a:buChar char="•"/>
            </a:pPr>
            <a:r>
              <a:rPr lang="ru-RU" altLang="en-US" sz="2000" b="1" dirty="0" smtClean="0">
                <a:latin typeface="Times New Roman" panose="02020603050405020304" pitchFamily="18" charset="0"/>
                <a:cs typeface="Times New Roman" panose="02020603050405020304" pitchFamily="18" charset="0"/>
              </a:rPr>
              <a:t>рад </a:t>
            </a:r>
            <a:r>
              <a:rPr lang="ru-RU" altLang="en-US" sz="2000" b="1" dirty="0">
                <a:latin typeface="Times New Roman" panose="02020603050405020304" pitchFamily="18" charset="0"/>
                <a:cs typeface="Times New Roman" panose="02020603050405020304" pitchFamily="18" charset="0"/>
              </a:rPr>
              <a:t>завеслаја </a:t>
            </a:r>
            <a:r>
              <a:rPr lang="ru-RU" altLang="en-US" sz="2000" b="1" dirty="0" smtClean="0">
                <a:latin typeface="Times New Roman" panose="02020603050405020304" pitchFamily="18" charset="0"/>
                <a:cs typeface="Times New Roman" panose="02020603050405020304" pitchFamily="18" charset="0"/>
              </a:rPr>
              <a:t>руку или ногу </a:t>
            </a:r>
            <a:r>
              <a:rPr lang="ru-RU" altLang="en-US" sz="2000" b="1" dirty="0">
                <a:latin typeface="Times New Roman" panose="02020603050405020304" pitchFamily="18" charset="0"/>
                <a:cs typeface="Times New Roman" panose="02020603050405020304" pitchFamily="18" charset="0"/>
              </a:rPr>
              <a:t>при изласку и уласку у </a:t>
            </a:r>
            <a:r>
              <a:rPr lang="ru-RU" altLang="en-US" sz="2000" b="1" dirty="0" smtClean="0">
                <a:latin typeface="Times New Roman" panose="02020603050405020304" pitchFamily="18" charset="0"/>
                <a:cs typeface="Times New Roman" panose="02020603050405020304" pitchFamily="18" charset="0"/>
              </a:rPr>
              <a:t>воду,</a:t>
            </a:r>
          </a:p>
          <a:p>
            <a:pPr marL="285750" indent="-285750">
              <a:spcBef>
                <a:spcPct val="50000"/>
              </a:spcBef>
              <a:buFont typeface="Arial" panose="020B0604020202020204" pitchFamily="34" charset="0"/>
              <a:buChar char="•"/>
            </a:pPr>
            <a:r>
              <a:rPr lang="ru-RU" altLang="en-US" sz="2000" b="1" dirty="0" smtClean="0">
                <a:latin typeface="Times New Roman" panose="02020603050405020304" pitchFamily="18" charset="0"/>
                <a:cs typeface="Times New Roman" panose="02020603050405020304" pitchFamily="18" charset="0"/>
              </a:rPr>
              <a:t>гужва </a:t>
            </a:r>
            <a:r>
              <a:rPr lang="ru-RU" altLang="en-US" sz="2000" b="1" dirty="0">
                <a:latin typeface="Times New Roman" panose="02020603050405020304" pitchFamily="18" charset="0"/>
                <a:cs typeface="Times New Roman" panose="02020603050405020304" pitchFamily="18" charset="0"/>
              </a:rPr>
              <a:t>у базену </a:t>
            </a:r>
            <a:r>
              <a:rPr lang="ru-RU" altLang="en-US" sz="2000" b="1" dirty="0" smtClean="0">
                <a:latin typeface="Times New Roman" panose="02020603050405020304" pitchFamily="18" charset="0"/>
                <a:cs typeface="Times New Roman" panose="02020603050405020304" pitchFamily="18" charset="0"/>
              </a:rPr>
              <a:t>и</a:t>
            </a:r>
            <a:endParaRPr lang="ru-RU" altLang="en-US" sz="2000" b="1" dirty="0">
              <a:latin typeface="Times New Roman" panose="02020603050405020304" pitchFamily="18" charset="0"/>
              <a:cs typeface="Times New Roman" panose="02020603050405020304" pitchFamily="18" charset="0"/>
            </a:endParaRPr>
          </a:p>
          <a:p>
            <a:pPr marL="285750" indent="-285750">
              <a:spcBef>
                <a:spcPct val="50000"/>
              </a:spcBef>
              <a:buFont typeface="Arial" panose="020B0604020202020204" pitchFamily="34" charset="0"/>
              <a:buChar char="•"/>
            </a:pPr>
            <a:r>
              <a:rPr lang="ru-RU" altLang="en-US" sz="2000" b="1" dirty="0" smtClean="0">
                <a:latin typeface="Times New Roman" panose="02020603050405020304" pitchFamily="18" charset="0"/>
                <a:cs typeface="Times New Roman" panose="02020603050405020304" pitchFamily="18" charset="0"/>
              </a:rPr>
              <a:t>облик </a:t>
            </a:r>
            <a:r>
              <a:rPr lang="ru-RU" altLang="en-US" sz="2000" b="1" dirty="0">
                <a:latin typeface="Times New Roman" panose="02020603050405020304" pitchFamily="18" charset="0"/>
                <a:cs typeface="Times New Roman" panose="02020603050405020304" pitchFamily="18" charset="0"/>
              </a:rPr>
              <a:t>базена </a:t>
            </a:r>
            <a:r>
              <a:rPr lang="ru-RU" altLang="en-US" sz="2000" i="1" dirty="0">
                <a:latin typeface="Times New Roman" panose="02020603050405020304" pitchFamily="18" charset="0"/>
                <a:cs typeface="Times New Roman" panose="02020603050405020304" pitchFamily="18" charset="0"/>
              </a:rPr>
              <a:t>(уски и плитки, без преливања</a:t>
            </a:r>
            <a:r>
              <a:rPr lang="ru-RU" altLang="en-US" sz="2000" i="1" dirty="0" smtClean="0">
                <a:latin typeface="Times New Roman" panose="02020603050405020304" pitchFamily="18" charset="0"/>
                <a:cs typeface="Times New Roman" panose="02020603050405020304" pitchFamily="18" charset="0"/>
              </a:rPr>
              <a:t>).</a:t>
            </a:r>
            <a:endParaRPr lang="ru-RU" altLang="en-US" sz="2000" i="1" dirty="0">
              <a:latin typeface="Times New Roman" panose="02020603050405020304" pitchFamily="18" charset="0"/>
              <a:cs typeface="Times New Roman" panose="02020603050405020304" pitchFamily="18" charset="0"/>
            </a:endParaRPr>
          </a:p>
        </p:txBody>
      </p:sp>
      <p:sp>
        <p:nvSpPr>
          <p:cNvPr id="4" name="Flowchart: Data 3"/>
          <p:cNvSpPr/>
          <p:nvPr/>
        </p:nvSpPr>
        <p:spPr>
          <a:xfrm>
            <a:off x="4202287" y="397079"/>
            <a:ext cx="4660359" cy="612648"/>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ТАЛАСИ</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Flowchart: Punched Tape 8"/>
          <p:cNvSpPr/>
          <p:nvPr/>
        </p:nvSpPr>
        <p:spPr>
          <a:xfrm>
            <a:off x="2275256" y="4476759"/>
            <a:ext cx="7347045" cy="1220656"/>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i="1" dirty="0">
                <a:latin typeface="Times New Roman" panose="02020603050405020304" pitchFamily="18" charset="0"/>
                <a:cs typeface="Times New Roman" panose="02020603050405020304" pitchFamily="18" charset="0"/>
              </a:rPr>
              <a:t> </a:t>
            </a:r>
            <a:r>
              <a:rPr lang="ru-RU"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Услед померања тела и удова у води јављају се таласи различити по величини и смеру који смањују брзину пливања</a:t>
            </a:r>
          </a:p>
        </p:txBody>
      </p:sp>
    </p:spTree>
    <p:extLst>
      <p:ext uri="{BB962C8B-B14F-4D97-AF65-F5344CB8AC3E}">
        <p14:creationId xmlns:p14="http://schemas.microsoft.com/office/powerpoint/2010/main" val="288983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3"/>
                                        </p:tgtEl>
                                        <p:attrNameLst>
                                          <p:attrName>ppt_x</p:attrName>
                                          <p:attrName>ppt_y</p:attrName>
                                        </p:attrNameLst>
                                      </p:cBhvr>
                                    </p:animMotion>
                                    <p:animRot by="1500000">
                                      <p:cBhvr>
                                        <p:cTn id="15" dur="125" fill="hold">
                                          <p:stCondLst>
                                            <p:cond delay="0"/>
                                          </p:stCondLst>
                                        </p:cTn>
                                        <p:tgtEl>
                                          <p:spTgt spid="3"/>
                                        </p:tgtEl>
                                        <p:attrNameLst>
                                          <p:attrName>r</p:attrName>
                                        </p:attrNameLst>
                                      </p:cBhvr>
                                    </p:animRot>
                                    <p:animRot by="-1500000">
                                      <p:cBhvr>
                                        <p:cTn id="16" dur="125" fill="hold">
                                          <p:stCondLst>
                                            <p:cond delay="125"/>
                                          </p:stCondLst>
                                        </p:cTn>
                                        <p:tgtEl>
                                          <p:spTgt spid="3"/>
                                        </p:tgtEl>
                                        <p:attrNameLst>
                                          <p:attrName>r</p:attrName>
                                        </p:attrNameLst>
                                      </p:cBhvr>
                                    </p:animRot>
                                    <p:animRot by="-1500000">
                                      <p:cBhvr>
                                        <p:cTn id="17" dur="125" fill="hold">
                                          <p:stCondLst>
                                            <p:cond delay="250"/>
                                          </p:stCondLst>
                                        </p:cTn>
                                        <p:tgtEl>
                                          <p:spTgt spid="3"/>
                                        </p:tgtEl>
                                        <p:attrNameLst>
                                          <p:attrName>r</p:attrName>
                                        </p:attrNameLst>
                                      </p:cBhvr>
                                    </p:animRot>
                                    <p:animRot by="1500000">
                                      <p:cBhvr>
                                        <p:cTn id="18" dur="125" fill="hold">
                                          <p:stCondLst>
                                            <p:cond delay="375"/>
                                          </p:stCondLst>
                                        </p:cTn>
                                        <p:tgtEl>
                                          <p:spTgt spid="3"/>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0"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9"/>
                                        </p:tgtEl>
                                        <p:attrNameLst>
                                          <p:attrName>ppt_x</p:attrName>
                                          <p:attrName>ppt_y</p:attrName>
                                        </p:attrNameLst>
                                      </p:cBhvr>
                                    </p:animMotion>
                                    <p:animRot by="1500000">
                                      <p:cBhvr>
                                        <p:cTn id="23" dur="125" fill="hold">
                                          <p:stCondLst>
                                            <p:cond delay="0"/>
                                          </p:stCondLst>
                                        </p:cTn>
                                        <p:tgtEl>
                                          <p:spTgt spid="9"/>
                                        </p:tgtEl>
                                        <p:attrNameLst>
                                          <p:attrName>r</p:attrName>
                                        </p:attrNameLst>
                                      </p:cBhvr>
                                    </p:animRot>
                                    <p:animRot by="-1500000">
                                      <p:cBhvr>
                                        <p:cTn id="24" dur="125" fill="hold">
                                          <p:stCondLst>
                                            <p:cond delay="125"/>
                                          </p:stCondLst>
                                        </p:cTn>
                                        <p:tgtEl>
                                          <p:spTgt spid="9"/>
                                        </p:tgtEl>
                                        <p:attrNameLst>
                                          <p:attrName>r</p:attrName>
                                        </p:attrNameLst>
                                      </p:cBhvr>
                                    </p:animRot>
                                    <p:animRot by="-1500000">
                                      <p:cBhvr>
                                        <p:cTn id="25" dur="125" fill="hold">
                                          <p:stCondLst>
                                            <p:cond delay="250"/>
                                          </p:stCondLst>
                                        </p:cTn>
                                        <p:tgtEl>
                                          <p:spTgt spid="9"/>
                                        </p:tgtEl>
                                        <p:attrNameLst>
                                          <p:attrName>r</p:attrName>
                                        </p:attrNameLst>
                                      </p:cBhvr>
                                    </p:animRot>
                                    <p:animRot by="1500000">
                                      <p:cBhvr>
                                        <p:cTn id="26" dur="125" fill="hold">
                                          <p:stCondLst>
                                            <p:cond delay="375"/>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969" y="0"/>
            <a:ext cx="10364451" cy="1596177"/>
          </a:xfrm>
        </p:spPr>
        <p:txBody>
          <a:bodyPr>
            <a:normAutofit/>
          </a:bodyPr>
          <a:lstStyle/>
          <a:p>
            <a:r>
              <a:rPr lang="ru-RU" sz="36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шта гура тело унапред ако се вода толико противи</a:t>
            </a:r>
            <a:endParaRPr lang="en-US" sz="36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1255594" y="1316215"/>
            <a:ext cx="10363826" cy="3424107"/>
          </a:xfrm>
        </p:spPr>
        <p:txBody>
          <a:bodyPr/>
          <a:lstStyle/>
          <a:p>
            <a:pPr marL="0" lvl="0" indent="0" fontAlgn="base">
              <a:lnSpc>
                <a:spcPct val="100000"/>
              </a:lnSpc>
              <a:spcBef>
                <a:spcPct val="50000"/>
              </a:spcBef>
              <a:spcAft>
                <a:spcPct val="0"/>
              </a:spcAft>
              <a:buClrTx/>
              <a:buNone/>
              <a:defRPr/>
            </a:pPr>
            <a:r>
              <a:rPr lang="ru-RU" b="1" dirty="0">
                <a:solidFill>
                  <a:schemeClr val="accent1"/>
                </a:solidFill>
                <a:latin typeface="Times New Roman" panose="02020603050405020304" pitchFamily="18" charset="0"/>
                <a:cs typeface="Times New Roman" panose="02020603050405020304" pitchFamily="18" charset="0"/>
              </a:rPr>
              <a:t>пропулзивне силе </a:t>
            </a:r>
            <a:r>
              <a:rPr lang="ru-RU" b="1" dirty="0" smtClean="0">
                <a:solidFill>
                  <a:schemeClr val="accent1"/>
                </a:solidFill>
                <a:latin typeface="Times New Roman" panose="02020603050405020304" pitchFamily="18" charset="0"/>
                <a:cs typeface="Times New Roman" panose="02020603050405020304" pitchFamily="18" charset="0"/>
              </a:rPr>
              <a:t>или </a:t>
            </a:r>
            <a:r>
              <a:rPr lang="ru-RU" b="1" dirty="0">
                <a:solidFill>
                  <a:schemeClr val="accent1"/>
                </a:solidFill>
                <a:latin typeface="Times New Roman" panose="02020603050405020304" pitchFamily="18" charset="0"/>
                <a:cs typeface="Times New Roman" panose="02020603050405020304" pitchFamily="18" charset="0"/>
              </a:rPr>
              <a:t>силе пропулзије - </a:t>
            </a:r>
            <a:r>
              <a:rPr lang="sl-SI" sz="3200" b="1" cap="none" dirty="0">
                <a:solidFill>
                  <a:schemeClr val="accent1"/>
                </a:solidFill>
                <a:latin typeface="Times New Roman" panose="02020603050405020304" pitchFamily="18" charset="0"/>
                <a:cs typeface="Times New Roman" panose="02020603050405020304" pitchFamily="18" charset="0"/>
              </a:rPr>
              <a:t>F</a:t>
            </a:r>
            <a:r>
              <a:rPr lang="sl-SI" sz="3200" b="1" cap="none" baseline="-25000" dirty="0">
                <a:solidFill>
                  <a:schemeClr val="accent1"/>
                </a:solidFill>
                <a:latin typeface="Times New Roman" panose="02020603050405020304" pitchFamily="18" charset="0"/>
                <a:cs typeface="Times New Roman" panose="02020603050405020304" pitchFamily="18" charset="0"/>
              </a:rPr>
              <a:t>propulz</a:t>
            </a:r>
            <a:endParaRPr lang="en-GB" sz="3200" b="1" cap="none" baseline="-25000" dirty="0">
              <a:solidFill>
                <a:schemeClr val="accent1"/>
              </a:solidFill>
              <a:latin typeface="Times New Roman" panose="02020603050405020304" pitchFamily="18" charset="0"/>
              <a:cs typeface="Times New Roman" panose="02020603050405020304" pitchFamily="18" charset="0"/>
            </a:endParaRPr>
          </a:p>
        </p:txBody>
      </p:sp>
      <p:sp>
        <p:nvSpPr>
          <p:cNvPr id="4" name="Rectangle 3"/>
          <p:cNvSpPr/>
          <p:nvPr/>
        </p:nvSpPr>
        <p:spPr>
          <a:xfrm>
            <a:off x="2927551" y="2085367"/>
            <a:ext cx="6381902" cy="1082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Cyrl-RS" sz="3200" b="1" i="1" dirty="0">
                <a:latin typeface="Times New Roman" panose="02020603050405020304" pitchFamily="18" charset="0"/>
                <a:cs typeface="Times New Roman" panose="02020603050405020304" pitchFamily="18" charset="0"/>
              </a:rPr>
              <a:t>П</a:t>
            </a:r>
            <a:r>
              <a:rPr lang="sr-Cyrl-RS" sz="3200" b="1" i="1" dirty="0" smtClean="0">
                <a:latin typeface="Times New Roman" panose="02020603050405020304" pitchFamily="18" charset="0"/>
                <a:cs typeface="Times New Roman" panose="02020603050405020304" pitchFamily="18" charset="0"/>
              </a:rPr>
              <a:t>ропулзија</a:t>
            </a:r>
            <a:endParaRPr lang="sr-Cyrl-RS" sz="3200" b="1" i="1" dirty="0">
              <a:latin typeface="Times New Roman" panose="02020603050405020304" pitchFamily="18" charset="0"/>
              <a:cs typeface="Times New Roman" panose="02020603050405020304" pitchFamily="18" charset="0"/>
            </a:endParaRPr>
          </a:p>
          <a:p>
            <a:pPr algn="ctr"/>
            <a:r>
              <a:rPr lang="sr-Cyrl-R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значи потискивање унапред</a:t>
            </a:r>
          </a:p>
        </p:txBody>
      </p:sp>
      <p:sp>
        <p:nvSpPr>
          <p:cNvPr id="5" name="Rectangle 4"/>
          <p:cNvSpPr/>
          <p:nvPr/>
        </p:nvSpPr>
        <p:spPr>
          <a:xfrm>
            <a:off x="918705" y="3550835"/>
            <a:ext cx="10399594" cy="1678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latin typeface="Times New Roman" panose="02020603050405020304" pitchFamily="18" charset="0"/>
                <a:cs typeface="Times New Roman" panose="02020603050405020304" pitchFamily="18" charset="0"/>
              </a:rPr>
              <a:t>рад руку и ногу производи силу (</a:t>
            </a:r>
            <a:r>
              <a:rPr lang="ru-RU" sz="2800" dirty="0" smtClean="0">
                <a:latin typeface="Times New Roman" panose="02020603050405020304" pitchFamily="18" charset="0"/>
                <a:cs typeface="Times New Roman" panose="02020603050405020304" pitchFamily="18" charset="0"/>
              </a:rPr>
              <a:t>пропулзиј</a:t>
            </a:r>
            <a:r>
              <a:rPr lang="sr-Cyrl-RS" sz="2800" dirty="0">
                <a:latin typeface="Times New Roman" panose="02020603050405020304" pitchFamily="18" charset="0"/>
                <a:cs typeface="Times New Roman" panose="02020603050405020304" pitchFamily="18" charset="0"/>
              </a:rPr>
              <a:t>у</a:t>
            </a:r>
            <a:r>
              <a:rPr lang="ru-RU" sz="2800" dirty="0" smtClean="0">
                <a:latin typeface="Times New Roman" panose="02020603050405020304" pitchFamily="18" charset="0"/>
                <a:cs typeface="Times New Roman" panose="02020603050405020304" pitchFamily="18" charset="0"/>
              </a:rPr>
              <a:t>) тј</a:t>
            </a:r>
            <a:r>
              <a:rPr lang="ru-RU" sz="2800" dirty="0">
                <a:latin typeface="Times New Roman" panose="02020603050405020304" pitchFamily="18" charset="0"/>
                <a:cs typeface="Times New Roman" panose="02020603050405020304" pitchFamily="18" charset="0"/>
              </a:rPr>
              <a:t>. делује на воду </a:t>
            </a:r>
          </a:p>
          <a:p>
            <a:pPr algn="ctr"/>
            <a:r>
              <a:rPr lang="ru-RU" sz="2800" dirty="0">
                <a:latin typeface="Times New Roman" panose="02020603050405020304" pitchFamily="18" charset="0"/>
                <a:cs typeface="Times New Roman" panose="02020603050405020304" pitchFamily="18" charset="0"/>
              </a:rPr>
              <a:t>која тело пливача </a:t>
            </a:r>
            <a:r>
              <a:rPr lang="ru-RU" sz="2800" dirty="0" smtClean="0">
                <a:latin typeface="Times New Roman" panose="02020603050405020304" pitchFamily="18" charset="0"/>
                <a:cs typeface="Times New Roman" panose="02020603050405020304" pitchFamily="18" charset="0"/>
              </a:rPr>
              <a:t>гура</a:t>
            </a:r>
            <a:r>
              <a:rPr lang="sr-Latn-RS" sz="2800" dirty="0" smtClean="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унапред </a:t>
            </a:r>
            <a:r>
              <a:rPr lang="ru-RU" sz="2800" dirty="0">
                <a:latin typeface="Times New Roman" panose="02020603050405020304" pitchFamily="18" charset="0"/>
                <a:cs typeface="Times New Roman" panose="02020603050405020304" pitchFamily="18" charset="0"/>
              </a:rPr>
              <a:t>(супротно од смера пропулзивне силе) и зависи од величине силе вуче и масе тела</a:t>
            </a:r>
          </a:p>
        </p:txBody>
      </p:sp>
    </p:spTree>
    <p:extLst>
      <p:ext uri="{BB962C8B-B14F-4D97-AF65-F5344CB8AC3E}">
        <p14:creationId xmlns:p14="http://schemas.microsoft.com/office/powerpoint/2010/main" val="109865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4651" y="763980"/>
            <a:ext cx="9976513" cy="1938992"/>
          </a:xfrm>
          <a:prstGeom prst="rect">
            <a:avLst/>
          </a:prstGeom>
        </p:spPr>
        <p:txBody>
          <a:bodyPr wrap="square">
            <a:spAutoFit/>
          </a:bodyPr>
          <a:lstStyle/>
          <a:p>
            <a:pPr algn="ctr"/>
            <a:r>
              <a:rPr lang="ru-RU" sz="2400" dirty="0">
                <a:solidFill>
                  <a:srgbClr val="002060"/>
                </a:solidFill>
                <a:latin typeface="Times New Roman" panose="02020603050405020304" pitchFamily="18" charset="0"/>
                <a:cs typeface="Times New Roman" panose="02020603050405020304" pitchFamily="18" charset="0"/>
              </a:rPr>
              <a:t>ако се пропулзивни покрети током пливања изводе технички не довољно исправно појавиће се читав низ додатних кретања (горе, доле, лево, десно, напред, назад) што ће условити значајно смањење ефикасности пливања (велика енергетска потрошња мала брзина пливања; за дату дистанцу </a:t>
            </a:r>
            <a:r>
              <a:rPr lang="ru-RU" sz="2400" dirty="0" smtClean="0">
                <a:solidFill>
                  <a:srgbClr val="002060"/>
                </a:solidFill>
                <a:latin typeface="Times New Roman" panose="02020603050405020304" pitchFamily="18" charset="0"/>
                <a:cs typeface="Times New Roman" panose="02020603050405020304" pitchFamily="18" charset="0"/>
              </a:rPr>
              <a:t>центар </a:t>
            </a:r>
            <a:r>
              <a:rPr lang="ru-RU" sz="2400" dirty="0">
                <a:solidFill>
                  <a:srgbClr val="002060"/>
                </a:solidFill>
                <a:latin typeface="Times New Roman" panose="02020603050405020304" pitchFamily="18" charset="0"/>
                <a:cs typeface="Times New Roman" panose="02020603050405020304" pitchFamily="18" charset="0"/>
              </a:rPr>
              <a:t>тежишта тела пређе 5-10% </a:t>
            </a:r>
            <a:r>
              <a:rPr lang="ru-RU" sz="2400" dirty="0" smtClean="0">
                <a:solidFill>
                  <a:srgbClr val="002060"/>
                </a:solidFill>
                <a:latin typeface="Times New Roman" panose="02020603050405020304" pitchFamily="18" charset="0"/>
                <a:cs typeface="Times New Roman" panose="02020603050405020304" pitchFamily="18" charset="0"/>
              </a:rPr>
              <a:t>више</a:t>
            </a:r>
            <a:r>
              <a:rPr lang="ru-RU" sz="2400" dirty="0">
                <a:solidFill>
                  <a:srgbClr val="002060"/>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2"/>
          <a:stretch>
            <a:fillRect/>
          </a:stretch>
        </p:blipFill>
        <p:spPr>
          <a:xfrm>
            <a:off x="2308415" y="2884659"/>
            <a:ext cx="3426249" cy="2743438"/>
          </a:xfrm>
          <a:prstGeom prst="rect">
            <a:avLst/>
          </a:prstGeom>
        </p:spPr>
      </p:pic>
      <p:pic>
        <p:nvPicPr>
          <p:cNvPr id="4" name="Picture 3"/>
          <p:cNvPicPr>
            <a:picLocks noChangeAspect="1"/>
          </p:cNvPicPr>
          <p:nvPr/>
        </p:nvPicPr>
        <p:blipFill>
          <a:blip r:embed="rId3"/>
          <a:stretch>
            <a:fillRect/>
          </a:stretch>
        </p:blipFill>
        <p:spPr>
          <a:xfrm>
            <a:off x="6455404" y="3113279"/>
            <a:ext cx="3889585" cy="2286198"/>
          </a:xfrm>
          <a:prstGeom prst="rect">
            <a:avLst/>
          </a:prstGeom>
        </p:spPr>
      </p:pic>
    </p:spTree>
    <p:extLst>
      <p:ext uri="{BB962C8B-B14F-4D97-AF65-F5344CB8AC3E}">
        <p14:creationId xmlns:p14="http://schemas.microsoft.com/office/powerpoint/2010/main" val="14469188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6600" b="1"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ХВАЛА НА ПАЖЊИ!</a:t>
            </a:r>
            <a:endParaRPr lang="en-US" sz="66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sz="quarter" idx="13"/>
          </p:nvPr>
        </p:nvPicPr>
        <p:blipFill>
          <a:blip r:embed="rId2"/>
          <a:stretch>
            <a:fillRect/>
          </a:stretch>
        </p:blipFill>
        <p:spPr>
          <a:xfrm>
            <a:off x="3522188" y="2107656"/>
            <a:ext cx="4356053" cy="3424237"/>
          </a:xfrm>
          <a:prstGeom prst="rect">
            <a:avLst/>
          </a:prstGeom>
        </p:spPr>
      </p:pic>
    </p:spTree>
    <p:extLst>
      <p:ext uri="{BB962C8B-B14F-4D97-AF65-F5344CB8AC3E}">
        <p14:creationId xmlns:p14="http://schemas.microsoft.com/office/powerpoint/2010/main" val="245291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7" presetClass="emph" presetSubtype="0" fill="remove" nodeType="clickEffect">
                                  <p:stCondLst>
                                    <p:cond delay="0"/>
                                  </p:stCondLst>
                                  <p:childTnLst>
                                    <p:animClr clrSpc="rgb" dir="cw">
                                      <p:cBhvr override="childStyle">
                                        <p:cTn id="10" dur="250" autoRev="1" fill="remove"/>
                                        <p:tgtEl>
                                          <p:spTgt spid="4"/>
                                        </p:tgtEl>
                                        <p:attrNameLst>
                                          <p:attrName>style.color</p:attrName>
                                        </p:attrNameLst>
                                      </p:cBhvr>
                                      <p:to>
                                        <a:schemeClr val="bg1"/>
                                      </p:to>
                                    </p:animClr>
                                    <p:animClr clrSpc="rgb" dir="cw">
                                      <p:cBhvr>
                                        <p:cTn id="11" dur="250" autoRev="1" fill="remove"/>
                                        <p:tgtEl>
                                          <p:spTgt spid="4"/>
                                        </p:tgtEl>
                                        <p:attrNameLst>
                                          <p:attrName>fillcolor</p:attrName>
                                        </p:attrNameLst>
                                      </p:cBhvr>
                                      <p:to>
                                        <a:schemeClr val="bg1"/>
                                      </p:to>
                                    </p:animClr>
                                    <p:set>
                                      <p:cBhvr>
                                        <p:cTn id="12" dur="250" autoRev="1" fill="remove"/>
                                        <p:tgtEl>
                                          <p:spTgt spid="4"/>
                                        </p:tgtEl>
                                        <p:attrNameLst>
                                          <p:attrName>fill.type</p:attrName>
                                        </p:attrNameLst>
                                      </p:cBhvr>
                                      <p:to>
                                        <p:strVal val="solid"/>
                                      </p:to>
                                    </p:set>
                                    <p:set>
                                      <p:cBhvr>
                                        <p:cTn id="13" dur="25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marR="0" lvl="1" indent="-342900" algn="ctr" defTabSz="914400" rtl="0" eaLnBrk="1" fontAlgn="auto" latinLnBrk="0" hangingPunct="1">
              <a:lnSpc>
                <a:spcPct val="100000"/>
              </a:lnSpc>
              <a:spcBef>
                <a:spcPct val="20000"/>
              </a:spcBef>
              <a:spcAft>
                <a:spcPts val="0"/>
              </a:spcAft>
              <a:tabLst/>
              <a:defRPr/>
            </a:pPr>
            <a:r>
              <a:rPr kumimoji="0" lang="sr-Cyrl-CS" sz="36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Флуид </a:t>
            </a:r>
            <a:r>
              <a:rPr kumimoji="0" lang="sr-Cyrl-CS" sz="3600" b="0"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a:t>
            </a:r>
            <a:r>
              <a:rPr kumimoji="0" lang="sr-Cyrl-CS" sz="36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стање материје у коме она може да тече и мења облик и запремину под дејством веома слабих сила.</a:t>
            </a:r>
            <a:r>
              <a:rPr kumimoji="0" lang="sr-Cyrl-CS" sz="24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a:r>
            <a:br>
              <a:rPr kumimoji="0" lang="sr-Cyrl-CS" sz="24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br>
            <a:endParaRPr lang="en-US" dirty="0"/>
          </a:p>
        </p:txBody>
      </p:sp>
      <p:sp>
        <p:nvSpPr>
          <p:cNvPr id="3" name="Content Placeholder 2"/>
          <p:cNvSpPr>
            <a:spLocks noGrp="1"/>
          </p:cNvSpPr>
          <p:nvPr>
            <p:ph sz="quarter" idx="13"/>
          </p:nvPr>
        </p:nvSpPr>
        <p:spPr/>
        <p:txBody>
          <a:bodyPr/>
          <a:lstStyle/>
          <a:p>
            <a:pPr marL="342900" lvl="0" indent="-342900">
              <a:lnSpc>
                <a:spcPct val="80000"/>
              </a:lnSpc>
              <a:spcBef>
                <a:spcPct val="20000"/>
              </a:spcBef>
            </a:pPr>
            <a:r>
              <a:rPr lang="sr-Cyrl-CS" sz="2400" b="1" dirty="0">
                <a:solidFill>
                  <a:srgbClr val="0070C0"/>
                </a:solidFill>
                <a:latin typeface="Times New Roman" pitchFamily="18" charset="0"/>
                <a:cs typeface="Times New Roman" pitchFamily="18" charset="0"/>
              </a:rPr>
              <a:t>Каратктеристике флуида:</a:t>
            </a:r>
          </a:p>
          <a:p>
            <a:pPr marL="742950" lvl="1" indent="-285750">
              <a:lnSpc>
                <a:spcPct val="80000"/>
              </a:lnSpc>
              <a:spcBef>
                <a:spcPct val="20000"/>
              </a:spcBef>
              <a:buFont typeface="Arial" pitchFamily="34" charset="0"/>
              <a:buChar char="–"/>
            </a:pPr>
            <a:r>
              <a:rPr lang="sr-Cyrl-CS" sz="2400" b="1" dirty="0">
                <a:solidFill>
                  <a:srgbClr val="FF0000"/>
                </a:solidFill>
                <a:latin typeface="Times New Roman" pitchFamily="18" charset="0"/>
                <a:cs typeface="Times New Roman" pitchFamily="18" charset="0"/>
              </a:rPr>
              <a:t>лако се деформишу</a:t>
            </a:r>
          </a:p>
          <a:p>
            <a:pPr marL="742950" lvl="1" indent="-285750">
              <a:lnSpc>
                <a:spcPct val="80000"/>
              </a:lnSpc>
              <a:spcBef>
                <a:spcPct val="20000"/>
              </a:spcBef>
              <a:buFont typeface="Arial" pitchFamily="34" charset="0"/>
              <a:buChar char="–"/>
            </a:pPr>
            <a:r>
              <a:rPr lang="sr-Cyrl-CS" sz="2400" b="1" dirty="0">
                <a:solidFill>
                  <a:srgbClr val="FF0000"/>
                </a:solidFill>
                <a:latin typeface="Times New Roman" pitchFamily="18" charset="0"/>
                <a:cs typeface="Times New Roman" pitchFamily="18" charset="0"/>
              </a:rPr>
              <a:t>и не враћају се у претходни </a:t>
            </a:r>
            <a:r>
              <a:rPr lang="sr-Cyrl-CS" sz="2400" b="1" dirty="0" smtClean="0">
                <a:solidFill>
                  <a:srgbClr val="FF0000"/>
                </a:solidFill>
                <a:latin typeface="Times New Roman" pitchFamily="18" charset="0"/>
                <a:cs typeface="Times New Roman" pitchFamily="18" charset="0"/>
              </a:rPr>
              <a:t>облик</a:t>
            </a:r>
            <a:r>
              <a:rPr lang="en-US" sz="2400" b="1" dirty="0" smtClean="0">
                <a:solidFill>
                  <a:srgbClr val="FF0000"/>
                </a:solidFill>
                <a:latin typeface="Times New Roman" pitchFamily="18" charset="0"/>
                <a:cs typeface="Times New Roman" pitchFamily="18" charset="0"/>
              </a:rPr>
              <a:t> (</a:t>
            </a:r>
            <a:r>
              <a:rPr lang="sr-Cyrl-RS" sz="2400" b="1" dirty="0" smtClean="0">
                <a:solidFill>
                  <a:srgbClr val="FF0000"/>
                </a:solidFill>
                <a:latin typeface="Times New Roman" pitchFamily="18" charset="0"/>
                <a:cs typeface="Times New Roman" pitchFamily="18" charset="0"/>
              </a:rPr>
              <a:t>без гравитације</a:t>
            </a:r>
            <a:r>
              <a:rPr lang="en-US" sz="2400" b="1" dirty="0" smtClean="0">
                <a:solidFill>
                  <a:srgbClr val="FF0000"/>
                </a:solidFill>
                <a:latin typeface="Times New Roman" pitchFamily="18" charset="0"/>
                <a:cs typeface="Times New Roman" pitchFamily="18" charset="0"/>
              </a:rPr>
              <a:t>)</a:t>
            </a:r>
            <a:endParaRPr lang="sr-Cyrl-CS" sz="2400" b="1" dirty="0">
              <a:solidFill>
                <a:srgbClr val="FF0000"/>
              </a:solidFill>
              <a:latin typeface="Times New Roman" pitchFamily="18" charset="0"/>
              <a:cs typeface="Times New Roman" pitchFamily="18" charset="0"/>
            </a:endParaRPr>
          </a:p>
          <a:p>
            <a:pPr marL="742950" lvl="1" indent="-285750">
              <a:lnSpc>
                <a:spcPct val="80000"/>
              </a:lnSpc>
              <a:spcBef>
                <a:spcPct val="20000"/>
              </a:spcBef>
              <a:buFont typeface="Arial" pitchFamily="34" charset="0"/>
              <a:buChar char="–"/>
            </a:pPr>
            <a:r>
              <a:rPr lang="sr-Cyrl-CS" sz="2400" b="1" dirty="0">
                <a:solidFill>
                  <a:srgbClr val="FF0000"/>
                </a:solidFill>
                <a:latin typeface="Times New Roman" pitchFamily="18" charset="0"/>
                <a:cs typeface="Times New Roman" pitchFamily="18" charset="0"/>
              </a:rPr>
              <a:t>могу да </a:t>
            </a:r>
            <a:r>
              <a:rPr lang="sr-Cyrl-CS" sz="2400" b="1" dirty="0" smtClean="0">
                <a:solidFill>
                  <a:srgbClr val="FF0000"/>
                </a:solidFill>
                <a:latin typeface="Times New Roman" pitchFamily="18" charset="0"/>
                <a:cs typeface="Times New Roman" pitchFamily="18" charset="0"/>
              </a:rPr>
              <a:t>„теку“</a:t>
            </a:r>
            <a:endParaRPr lang="sr-Cyrl-CS" sz="2400" b="1" dirty="0">
              <a:solidFill>
                <a:srgbClr val="FF0000"/>
              </a:solidFill>
              <a:latin typeface="Times New Roman" pitchFamily="18" charset="0"/>
              <a:cs typeface="Times New Roman" pitchFamily="18" charset="0"/>
            </a:endParaRPr>
          </a:p>
          <a:p>
            <a:pPr marL="0" lvl="1" indent="0">
              <a:lnSpc>
                <a:spcPct val="100000"/>
              </a:lnSpc>
              <a:spcBef>
                <a:spcPct val="20000"/>
              </a:spcBef>
              <a:buNone/>
            </a:pPr>
            <a:endParaRPr lang="en-US" b="1" dirty="0">
              <a:solidFill>
                <a:srgbClr val="002060"/>
              </a:solidFill>
              <a:latin typeface="Times New Roman" pitchFamily="18" charset="0"/>
              <a:cs typeface="Times New Roman" pitchFamily="18" charset="0"/>
            </a:endParaRPr>
          </a:p>
          <a:p>
            <a:pPr marL="342900" lvl="0" indent="-342900">
              <a:lnSpc>
                <a:spcPct val="100000"/>
              </a:lnSpc>
              <a:spcBef>
                <a:spcPct val="20000"/>
              </a:spcBef>
            </a:pPr>
            <a:r>
              <a:rPr lang="sr-Cyrl-CS" sz="2400" b="1" dirty="0">
                <a:solidFill>
                  <a:srgbClr val="FF0000"/>
                </a:solidFill>
                <a:latin typeface="Times New Roman" pitchFamily="18" charset="0"/>
                <a:cs typeface="Times New Roman" pitchFamily="18" charset="0"/>
              </a:rPr>
              <a:t>Механика флуида: </a:t>
            </a:r>
          </a:p>
          <a:p>
            <a:pPr marL="342900" lvl="0" indent="-342900">
              <a:lnSpc>
                <a:spcPct val="100000"/>
              </a:lnSpc>
              <a:spcBef>
                <a:spcPct val="20000"/>
              </a:spcBef>
              <a:buNone/>
            </a:pPr>
            <a:r>
              <a:rPr lang="sr-Cyrl-CS" sz="2600" dirty="0">
                <a:solidFill>
                  <a:srgbClr val="C0504D"/>
                </a:solidFill>
                <a:latin typeface="Times New Roman" pitchFamily="18" charset="0"/>
                <a:cs typeface="Times New Roman" pitchFamily="18" charset="0"/>
              </a:rPr>
              <a:t>	</a:t>
            </a:r>
            <a:r>
              <a:rPr lang="sr-Cyrl-CS" sz="2400" dirty="0">
                <a:solidFill>
                  <a:srgbClr val="002060"/>
                </a:solidFill>
                <a:latin typeface="Times New Roman" pitchFamily="18" charset="0"/>
                <a:cs typeface="Times New Roman" pitchFamily="18" charset="0"/>
              </a:rPr>
              <a:t>- </a:t>
            </a:r>
            <a:r>
              <a:rPr lang="sr-Cyrl-CS" sz="2400" b="1" dirty="0">
                <a:solidFill>
                  <a:srgbClr val="002060"/>
                </a:solidFill>
                <a:latin typeface="Times New Roman" pitchFamily="18" charset="0"/>
                <a:cs typeface="Times New Roman" pitchFamily="18" charset="0"/>
              </a:rPr>
              <a:t>статика</a:t>
            </a:r>
            <a:r>
              <a:rPr lang="sr-Cyrl-CS" sz="2400" dirty="0">
                <a:solidFill>
                  <a:srgbClr val="002060"/>
                </a:solidFill>
                <a:latin typeface="Times New Roman" pitchFamily="18" charset="0"/>
                <a:cs typeface="Times New Roman" pitchFamily="18" charset="0"/>
              </a:rPr>
              <a:t> – проучава равнотежу у флуидима.</a:t>
            </a:r>
          </a:p>
          <a:p>
            <a:pPr marL="342900" lvl="0" indent="-342900">
              <a:lnSpc>
                <a:spcPct val="100000"/>
              </a:lnSpc>
              <a:spcBef>
                <a:spcPct val="20000"/>
              </a:spcBef>
              <a:buNone/>
            </a:pPr>
            <a:r>
              <a:rPr lang="sr-Cyrl-CS" sz="2400" dirty="0">
                <a:solidFill>
                  <a:srgbClr val="002060"/>
                </a:solidFill>
                <a:latin typeface="Times New Roman" pitchFamily="18" charset="0"/>
                <a:cs typeface="Times New Roman" pitchFamily="18" charset="0"/>
              </a:rPr>
              <a:t>	- </a:t>
            </a:r>
            <a:r>
              <a:rPr lang="sr-Cyrl-CS" sz="2400" b="1" dirty="0">
                <a:solidFill>
                  <a:srgbClr val="002060"/>
                </a:solidFill>
                <a:latin typeface="Times New Roman" pitchFamily="18" charset="0"/>
                <a:cs typeface="Times New Roman" pitchFamily="18" charset="0"/>
              </a:rPr>
              <a:t>динамика </a:t>
            </a:r>
            <a:r>
              <a:rPr lang="sr-Cyrl-CS" sz="2400" dirty="0">
                <a:solidFill>
                  <a:srgbClr val="002060"/>
                </a:solidFill>
                <a:latin typeface="Times New Roman" pitchFamily="18" charset="0"/>
                <a:cs typeface="Times New Roman" pitchFamily="18" charset="0"/>
              </a:rPr>
              <a:t>– кретање флуида.</a:t>
            </a:r>
          </a:p>
          <a:p>
            <a:pPr marL="0" indent="0">
              <a:buNone/>
            </a:pPr>
            <a:endParaRPr lang="en-US" dirty="0"/>
          </a:p>
        </p:txBody>
      </p:sp>
    </p:spTree>
    <p:extLst>
      <p:ext uri="{BB962C8B-B14F-4D97-AF65-F5344CB8AC3E}">
        <p14:creationId xmlns:p14="http://schemas.microsoft.com/office/powerpoint/2010/main" val="79723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heel(1)">
                                      <p:cBhvr>
                                        <p:cTn id="21" dur="2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heel(1)">
                                      <p:cBhvr>
                                        <p:cTn id="26" dur="20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heel(1)">
                                      <p:cBhvr>
                                        <p:cTn id="31" dur="20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heel(1)">
                                      <p:cBhvr>
                                        <p:cTn id="36"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452" y="-287349"/>
            <a:ext cx="10364451" cy="2133739"/>
          </a:xfrm>
        </p:spPr>
        <p:txBody>
          <a:bodyPr/>
          <a:lstStyle/>
          <a:p>
            <a:r>
              <a:rPr lang="sr-Cyrl-RS" b="1" dirty="0">
                <a:solidFill>
                  <a:srgbClr val="0070C0"/>
                </a:solidFill>
                <a:latin typeface="Times New Roman" pitchFamily="18" charset="0"/>
                <a:cs typeface="Times New Roman" pitchFamily="18" charset="0"/>
              </a:rPr>
              <a:t>Статика флуида</a:t>
            </a:r>
            <a:endParaRPr lang="en-US" b="1" dirty="0">
              <a:solidFill>
                <a:srgbClr val="0070C0"/>
              </a:solidFill>
            </a:endParaRPr>
          </a:p>
        </p:txBody>
      </p:sp>
      <p:sp>
        <p:nvSpPr>
          <p:cNvPr id="3" name="Content Placeholder 2"/>
          <p:cNvSpPr>
            <a:spLocks noGrp="1"/>
          </p:cNvSpPr>
          <p:nvPr>
            <p:ph sz="quarter" idx="13"/>
          </p:nvPr>
        </p:nvSpPr>
        <p:spPr>
          <a:xfrm>
            <a:off x="913774" y="1294228"/>
            <a:ext cx="10363826" cy="4496971"/>
          </a:xfrm>
        </p:spPr>
        <p:txBody>
          <a:bodyPr/>
          <a:lstStyle/>
          <a:p>
            <a:pPr marL="342900" lvl="0" indent="-342900">
              <a:lnSpc>
                <a:spcPct val="100000"/>
              </a:lnSpc>
              <a:spcBef>
                <a:spcPct val="20000"/>
              </a:spcBef>
            </a:pPr>
            <a:r>
              <a:rPr lang="sr-Cyrl-RS" sz="2600" b="1" dirty="0">
                <a:solidFill>
                  <a:srgbClr val="FF0000"/>
                </a:solidFill>
                <a:latin typeface="Times New Roman" pitchFamily="18" charset="0"/>
                <a:cs typeface="Times New Roman" pitchFamily="18" charset="0"/>
              </a:rPr>
              <a:t>Сила која делује од стране флуида  (течности и гасова) </a:t>
            </a:r>
            <a:r>
              <a:rPr lang="sr-Cyrl-RS" sz="2600" b="1" dirty="0">
                <a:solidFill>
                  <a:srgbClr val="002060"/>
                </a:solidFill>
                <a:latin typeface="Times New Roman" pitchFamily="18" charset="0"/>
                <a:cs typeface="Times New Roman" pitchFamily="18" charset="0"/>
              </a:rPr>
              <a:t>на тело које се налази у њима делује на све површине под правим углом - тежи са свих страна да сабије тело.</a:t>
            </a:r>
            <a:endParaRPr lang="en-US" sz="2600" b="1" dirty="0">
              <a:solidFill>
                <a:srgbClr val="002060"/>
              </a:solidFill>
              <a:latin typeface="Times New Roman" pitchFamily="18" charset="0"/>
              <a:cs typeface="Times New Roman" pitchFamily="18" charset="0"/>
            </a:endParaRPr>
          </a:p>
          <a:p>
            <a:endParaRPr lang="en-US" dirty="0"/>
          </a:p>
        </p:txBody>
      </p:sp>
      <p:pic>
        <p:nvPicPr>
          <p:cNvPr id="4" name="Picture 6"/>
          <p:cNvPicPr>
            <a:picLocks noChangeAspect="1" noChangeArrowheads="1"/>
          </p:cNvPicPr>
          <p:nvPr/>
        </p:nvPicPr>
        <p:blipFill>
          <a:blip r:embed="rId2"/>
          <a:srcRect/>
          <a:stretch>
            <a:fillRect/>
          </a:stretch>
        </p:blipFill>
        <p:spPr bwMode="auto">
          <a:xfrm>
            <a:off x="2870058" y="3026848"/>
            <a:ext cx="6451257" cy="2905028"/>
          </a:xfrm>
          <a:prstGeom prst="rect">
            <a:avLst/>
          </a:prstGeom>
          <a:noFill/>
          <a:ln w="9525">
            <a:noFill/>
            <a:miter lim="800000"/>
            <a:headEnd/>
            <a:tailEnd/>
          </a:ln>
        </p:spPr>
      </p:pic>
    </p:spTree>
    <p:extLst>
      <p:ext uri="{BB962C8B-B14F-4D97-AF65-F5344CB8AC3E}">
        <p14:creationId xmlns:p14="http://schemas.microsoft.com/office/powerpoint/2010/main" val="16041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3">
                                            <p:txEl>
                                              <p:pRg st="0" end="0"/>
                                            </p:txEl>
                                          </p:spTgt>
                                        </p:tgtEl>
                                      </p:cBhvr>
                                    </p:animEffect>
                                    <p:animScale>
                                      <p:cBhvr>
                                        <p:cTn id="11" dur="250" autoRev="1" fill="hold"/>
                                        <p:tgtEl>
                                          <p:spTgt spid="3">
                                            <p:txEl>
                                              <p:pRg st="0" end="0"/>
                                            </p:txEl>
                                          </p:spTgt>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80">
                                          <p:stCondLst>
                                            <p:cond delay="0"/>
                                          </p:stCondLst>
                                        </p:cTn>
                                        <p:tgtEl>
                                          <p:spTgt spid="4"/>
                                        </p:tgtEl>
                                      </p:cBhvr>
                                    </p:animEffect>
                                    <p:anim calcmode="lin" valueType="num">
                                      <p:cBhvr>
                                        <p:cTn id="1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2" dur="26">
                                          <p:stCondLst>
                                            <p:cond delay="650"/>
                                          </p:stCondLst>
                                        </p:cTn>
                                        <p:tgtEl>
                                          <p:spTgt spid="4"/>
                                        </p:tgtEl>
                                      </p:cBhvr>
                                      <p:to x="100000" y="60000"/>
                                    </p:animScale>
                                    <p:animScale>
                                      <p:cBhvr>
                                        <p:cTn id="23" dur="166" decel="50000">
                                          <p:stCondLst>
                                            <p:cond delay="676"/>
                                          </p:stCondLst>
                                        </p:cTn>
                                        <p:tgtEl>
                                          <p:spTgt spid="4"/>
                                        </p:tgtEl>
                                      </p:cBhvr>
                                      <p:to x="100000" y="100000"/>
                                    </p:animScale>
                                    <p:animScale>
                                      <p:cBhvr>
                                        <p:cTn id="24" dur="26">
                                          <p:stCondLst>
                                            <p:cond delay="1312"/>
                                          </p:stCondLst>
                                        </p:cTn>
                                        <p:tgtEl>
                                          <p:spTgt spid="4"/>
                                        </p:tgtEl>
                                      </p:cBhvr>
                                      <p:to x="100000" y="80000"/>
                                    </p:animScale>
                                    <p:animScale>
                                      <p:cBhvr>
                                        <p:cTn id="25" dur="166" decel="50000">
                                          <p:stCondLst>
                                            <p:cond delay="1338"/>
                                          </p:stCondLst>
                                        </p:cTn>
                                        <p:tgtEl>
                                          <p:spTgt spid="4"/>
                                        </p:tgtEl>
                                      </p:cBhvr>
                                      <p:to x="100000" y="100000"/>
                                    </p:animScale>
                                    <p:animScale>
                                      <p:cBhvr>
                                        <p:cTn id="26" dur="26">
                                          <p:stCondLst>
                                            <p:cond delay="1642"/>
                                          </p:stCondLst>
                                        </p:cTn>
                                        <p:tgtEl>
                                          <p:spTgt spid="4"/>
                                        </p:tgtEl>
                                      </p:cBhvr>
                                      <p:to x="100000" y="90000"/>
                                    </p:animScale>
                                    <p:animScale>
                                      <p:cBhvr>
                                        <p:cTn id="27" dur="166" decel="50000">
                                          <p:stCondLst>
                                            <p:cond delay="1668"/>
                                          </p:stCondLst>
                                        </p:cTn>
                                        <p:tgtEl>
                                          <p:spTgt spid="4"/>
                                        </p:tgtEl>
                                      </p:cBhvr>
                                      <p:to x="100000" y="100000"/>
                                    </p:animScale>
                                    <p:animScale>
                                      <p:cBhvr>
                                        <p:cTn id="28" dur="26">
                                          <p:stCondLst>
                                            <p:cond delay="1808"/>
                                          </p:stCondLst>
                                        </p:cTn>
                                        <p:tgtEl>
                                          <p:spTgt spid="4"/>
                                        </p:tgtEl>
                                      </p:cBhvr>
                                      <p:to x="100000" y="95000"/>
                                    </p:animScale>
                                    <p:animScale>
                                      <p:cBhvr>
                                        <p:cTn id="29"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15898"/>
            <a:ext cx="10364451" cy="1596177"/>
          </a:xfrm>
        </p:spPr>
        <p:txBody>
          <a:bodyPr>
            <a:normAutofit/>
          </a:bodyPr>
          <a:lstStyle/>
          <a:p>
            <a:r>
              <a:rPr lang="sr-Cyrl-RS" sz="4000" b="1" dirty="0" smtClean="0">
                <a:solidFill>
                  <a:srgbClr val="0070C0"/>
                </a:solidFill>
                <a:latin typeface="Times New Roman" panose="02020603050405020304" pitchFamily="18" charset="0"/>
                <a:cs typeface="Times New Roman" panose="02020603050405020304" pitchFamily="18" charset="0"/>
              </a:rPr>
              <a:t>Притисак</a:t>
            </a:r>
            <a:endParaRPr lang="en-US" sz="4000"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913774" y="1812076"/>
            <a:ext cx="10363826" cy="3979124"/>
          </a:xfrm>
        </p:spPr>
        <p:txBody>
          <a:bodyPr>
            <a:normAutofit lnSpcReduction="10000"/>
          </a:bodyPr>
          <a:lstStyle/>
          <a:p>
            <a:pPr marL="342900" lvl="0" indent="-342900">
              <a:lnSpc>
                <a:spcPct val="100000"/>
              </a:lnSpc>
              <a:spcBef>
                <a:spcPct val="20000"/>
              </a:spcBef>
            </a:pPr>
            <a:r>
              <a:rPr lang="sr-Cyrl-RS" sz="2600" b="1" dirty="0">
                <a:solidFill>
                  <a:srgbClr val="FF0000"/>
                </a:solidFill>
                <a:latin typeface="Times New Roman" pitchFamily="18" charset="0"/>
                <a:cs typeface="Times New Roman" pitchFamily="18" charset="0"/>
              </a:rPr>
              <a:t>Притисак -</a:t>
            </a:r>
            <a:r>
              <a:rPr lang="sr-Cyrl-RS" sz="2600" dirty="0">
                <a:solidFill>
                  <a:prstClr val="black"/>
                </a:solidFill>
                <a:latin typeface="Times New Roman" pitchFamily="18" charset="0"/>
                <a:cs typeface="Times New Roman" pitchFamily="18" charset="0"/>
              </a:rPr>
              <a:t> </a:t>
            </a:r>
            <a:r>
              <a:rPr lang="sr-Cyrl-RS" sz="2600" b="1" dirty="0">
                <a:solidFill>
                  <a:srgbClr val="FF0000"/>
                </a:solidFill>
                <a:latin typeface="Times New Roman" pitchFamily="18" charset="0"/>
                <a:cs typeface="Times New Roman" pitchFamily="18" charset="0"/>
              </a:rPr>
              <a:t>скаларна величина која представља однос нормалне силе </a:t>
            </a:r>
            <a:r>
              <a:rPr lang="en-US" sz="2600" b="1" dirty="0">
                <a:solidFill>
                  <a:srgbClr val="FF0000"/>
                </a:solidFill>
                <a:latin typeface="Times New Roman" pitchFamily="18" charset="0"/>
                <a:cs typeface="Times New Roman" pitchFamily="18" charset="0"/>
              </a:rPr>
              <a:t>F</a:t>
            </a:r>
            <a:r>
              <a:rPr lang="sr-Cyrl-RS" sz="2600" b="1" dirty="0">
                <a:solidFill>
                  <a:srgbClr val="FF0000"/>
                </a:solidFill>
                <a:latin typeface="Times New Roman" pitchFamily="18" charset="0"/>
                <a:cs typeface="Times New Roman" pitchFamily="18" charset="0"/>
              </a:rPr>
              <a:t> и површине  </a:t>
            </a:r>
            <a:r>
              <a:rPr lang="pl-PL" sz="2600" b="1" dirty="0">
                <a:solidFill>
                  <a:srgbClr val="FF0000"/>
                </a:solidFill>
                <a:latin typeface="Times New Roman" pitchFamily="18" charset="0"/>
                <a:cs typeface="Times New Roman" pitchFamily="18" charset="0"/>
              </a:rPr>
              <a:t>S</a:t>
            </a:r>
            <a:r>
              <a:rPr lang="sr-Cyrl-RS" sz="2600" b="1" dirty="0">
                <a:solidFill>
                  <a:srgbClr val="FF0000"/>
                </a:solidFill>
                <a:latin typeface="Times New Roman" pitchFamily="18" charset="0"/>
                <a:cs typeface="Times New Roman" pitchFamily="18" charset="0"/>
              </a:rPr>
              <a:t>  на коју делује сила. </a:t>
            </a:r>
          </a:p>
          <a:p>
            <a:pPr marL="342900" lvl="0" indent="-342900">
              <a:lnSpc>
                <a:spcPct val="100000"/>
              </a:lnSpc>
              <a:spcBef>
                <a:spcPct val="20000"/>
              </a:spcBef>
            </a:pPr>
            <a:endParaRPr lang="sr-Cyrl-RS" sz="2600" b="1" dirty="0">
              <a:solidFill>
                <a:srgbClr val="FF0000"/>
              </a:solidFill>
              <a:latin typeface="Times New Roman" pitchFamily="18" charset="0"/>
              <a:cs typeface="Times New Roman" pitchFamily="18" charset="0"/>
            </a:endParaRPr>
          </a:p>
          <a:p>
            <a:pPr marL="342900" lvl="0" indent="-342900">
              <a:lnSpc>
                <a:spcPct val="100000"/>
              </a:lnSpc>
              <a:spcBef>
                <a:spcPct val="20000"/>
              </a:spcBef>
              <a:buNone/>
            </a:pPr>
            <a:endParaRPr lang="sr-Cyrl-RS" sz="2600" b="1" dirty="0" smtClean="0">
              <a:solidFill>
                <a:srgbClr val="FF0000"/>
              </a:solidFill>
              <a:latin typeface="Times New Roman" pitchFamily="18" charset="0"/>
              <a:cs typeface="Times New Roman" pitchFamily="18" charset="0"/>
            </a:endParaRPr>
          </a:p>
          <a:p>
            <a:pPr marL="342900" lvl="0" indent="-342900">
              <a:lnSpc>
                <a:spcPct val="100000"/>
              </a:lnSpc>
              <a:spcBef>
                <a:spcPct val="20000"/>
              </a:spcBef>
              <a:buNone/>
            </a:pPr>
            <a:endParaRPr lang="sr-Cyrl-RS" sz="2600" b="1" dirty="0">
              <a:solidFill>
                <a:srgbClr val="FF0000"/>
              </a:solidFill>
              <a:latin typeface="Times New Roman" pitchFamily="18" charset="0"/>
              <a:cs typeface="Times New Roman" pitchFamily="18" charset="0"/>
            </a:endParaRPr>
          </a:p>
          <a:p>
            <a:pPr marL="342900" lvl="0" indent="-342900">
              <a:lnSpc>
                <a:spcPct val="100000"/>
              </a:lnSpc>
              <a:spcBef>
                <a:spcPct val="20000"/>
              </a:spcBef>
            </a:pPr>
            <a:r>
              <a:rPr lang="sr-Cyrl-RS" sz="2600" dirty="0">
                <a:solidFill>
                  <a:srgbClr val="002060"/>
                </a:solidFill>
                <a:latin typeface="Times New Roman" pitchFamily="18" charset="0"/>
                <a:cs typeface="Times New Roman" pitchFamily="18" charset="0"/>
              </a:rPr>
              <a:t>Јединица- Паскал - </a:t>
            </a:r>
            <a:r>
              <a:rPr lang="en-US" sz="2600" dirty="0">
                <a:solidFill>
                  <a:srgbClr val="002060"/>
                </a:solidFill>
                <a:latin typeface="Times New Roman" pitchFamily="18" charset="0"/>
                <a:cs typeface="Times New Roman" pitchFamily="18" charset="0"/>
              </a:rPr>
              <a:t>Pa=</a:t>
            </a:r>
            <a:r>
              <a:rPr lang="sr-Latn-CS" sz="2600" dirty="0">
                <a:solidFill>
                  <a:srgbClr val="002060"/>
                </a:solidFill>
                <a:latin typeface="Times New Roman" pitchFamily="18" charset="0"/>
                <a:cs typeface="Times New Roman" pitchFamily="18" charset="0"/>
              </a:rPr>
              <a:t>N</a:t>
            </a:r>
            <a:r>
              <a:rPr lang="en-US" sz="2600" dirty="0">
                <a:solidFill>
                  <a:srgbClr val="002060"/>
                </a:solidFill>
                <a:latin typeface="Times New Roman" pitchFamily="18" charset="0"/>
                <a:cs typeface="Times New Roman" pitchFamily="18" charset="0"/>
              </a:rPr>
              <a:t>/m</a:t>
            </a:r>
            <a:r>
              <a:rPr lang="en-US" sz="2600" baseline="30000" dirty="0">
                <a:solidFill>
                  <a:srgbClr val="002060"/>
                </a:solidFill>
                <a:latin typeface="Times New Roman" pitchFamily="18" charset="0"/>
                <a:cs typeface="Times New Roman" pitchFamily="18" charset="0"/>
              </a:rPr>
              <a:t>2</a:t>
            </a:r>
            <a:endParaRPr lang="sr-Cyrl-RS" sz="2600" baseline="30000" dirty="0">
              <a:solidFill>
                <a:srgbClr val="002060"/>
              </a:solidFill>
              <a:latin typeface="Times New Roman" pitchFamily="18" charset="0"/>
              <a:cs typeface="Times New Roman" pitchFamily="18" charset="0"/>
            </a:endParaRPr>
          </a:p>
          <a:p>
            <a:pPr marL="342900" lvl="0" indent="-342900">
              <a:lnSpc>
                <a:spcPct val="100000"/>
              </a:lnSpc>
              <a:spcBef>
                <a:spcPct val="20000"/>
              </a:spcBef>
            </a:pPr>
            <a:r>
              <a:rPr lang="sr-Cyrl-CS" sz="2600" b="1" dirty="0">
                <a:solidFill>
                  <a:srgbClr val="002060"/>
                </a:solidFill>
                <a:latin typeface="Times New Roman" pitchFamily="18" charset="0"/>
                <a:cs typeface="Times New Roman" pitchFamily="18" charset="0"/>
              </a:rPr>
              <a:t>Једна иста сила примењена на различите </a:t>
            </a:r>
            <a:r>
              <a:rPr lang="sr-Cyrl-CS" sz="2600" b="1" dirty="0" smtClean="0">
                <a:solidFill>
                  <a:srgbClr val="002060"/>
                </a:solidFill>
                <a:latin typeface="Times New Roman" pitchFamily="18" charset="0"/>
                <a:cs typeface="Times New Roman" pitchFamily="18" charset="0"/>
              </a:rPr>
              <a:t>површине производи </a:t>
            </a:r>
            <a:r>
              <a:rPr lang="sr-Cyrl-CS" sz="2600" b="1" dirty="0">
                <a:solidFill>
                  <a:srgbClr val="002060"/>
                </a:solidFill>
                <a:latin typeface="Times New Roman" pitchFamily="18" charset="0"/>
                <a:cs typeface="Times New Roman" pitchFamily="18" charset="0"/>
              </a:rPr>
              <a:t>различите притиске</a:t>
            </a:r>
            <a:r>
              <a:rPr lang="en-US" sz="2600" b="1" dirty="0">
                <a:solidFill>
                  <a:srgbClr val="002060"/>
                </a:solidFill>
                <a:latin typeface="Times New Roman" pitchFamily="18" charset="0"/>
                <a:cs typeface="Times New Roman" pitchFamily="18" charset="0"/>
              </a:rPr>
              <a:t>.</a:t>
            </a:r>
            <a:endParaRPr lang="sr-Cyrl-CS" sz="2600" b="1" dirty="0">
              <a:solidFill>
                <a:srgbClr val="002060"/>
              </a:solidFill>
              <a:latin typeface="Times New Roman" pitchFamily="18" charset="0"/>
              <a:cs typeface="Times New Roman" pitchFamily="18" charset="0"/>
            </a:endParaRPr>
          </a:p>
          <a:p>
            <a:endParaRPr lang="en-US" dirty="0"/>
          </a:p>
        </p:txBody>
      </p:sp>
      <p:pic>
        <p:nvPicPr>
          <p:cNvPr id="4" name="Picture 3"/>
          <p:cNvPicPr>
            <a:picLocks noChangeAspect="1"/>
          </p:cNvPicPr>
          <p:nvPr/>
        </p:nvPicPr>
        <p:blipFill>
          <a:blip r:embed="rId2"/>
          <a:stretch>
            <a:fillRect/>
          </a:stretch>
        </p:blipFill>
        <p:spPr>
          <a:xfrm>
            <a:off x="4678284" y="2965777"/>
            <a:ext cx="1614664" cy="1015053"/>
          </a:xfrm>
          <a:prstGeom prst="rect">
            <a:avLst/>
          </a:prstGeom>
        </p:spPr>
      </p:pic>
    </p:spTree>
    <p:extLst>
      <p:ext uri="{BB962C8B-B14F-4D97-AF65-F5344CB8AC3E}">
        <p14:creationId xmlns:p14="http://schemas.microsoft.com/office/powerpoint/2010/main" val="178839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3540" y="1664822"/>
            <a:ext cx="6096000" cy="3736407"/>
          </a:xfrm>
          <a:prstGeom prst="rect">
            <a:avLst/>
          </a:prstGeom>
        </p:spPr>
        <p:txBody>
          <a:bodyPr>
            <a:spAutoFit/>
          </a:bodyPr>
          <a:lstStyle/>
          <a:p>
            <a:pPr marL="342900" lvl="0" indent="-342900">
              <a:spcBef>
                <a:spcPct val="20000"/>
              </a:spcBef>
              <a:buFont typeface="Arial" pitchFamily="34" charset="0"/>
              <a:buChar char="•"/>
            </a:pPr>
            <a:r>
              <a:rPr lang="sr-Cyrl-CS" sz="3200" dirty="0">
                <a:solidFill>
                  <a:srgbClr val="002060"/>
                </a:solidFill>
                <a:latin typeface="Times New Roman" pitchFamily="18" charset="0"/>
                <a:cs typeface="Times New Roman" pitchFamily="18" charset="0"/>
              </a:rPr>
              <a:t>Притисак у флуидима у стању мировања увек под правим углом у односу на зидове</a:t>
            </a:r>
            <a:r>
              <a:rPr lang="sr-Cyrl-CS" sz="3200" dirty="0" smtClean="0">
                <a:solidFill>
                  <a:srgbClr val="002060"/>
                </a:solidFill>
                <a:latin typeface="Times New Roman" pitchFamily="18" charset="0"/>
                <a:cs typeface="Times New Roman" pitchFamily="18" charset="0"/>
              </a:rPr>
              <a:t>.</a:t>
            </a:r>
          </a:p>
          <a:p>
            <a:pPr lvl="0">
              <a:spcBef>
                <a:spcPct val="20000"/>
              </a:spcBef>
            </a:pPr>
            <a:endParaRPr lang="sr-Cyrl-CS" sz="3200" dirty="0">
              <a:solidFill>
                <a:srgbClr val="002060"/>
              </a:solidFill>
              <a:latin typeface="Times New Roman" pitchFamily="18" charset="0"/>
              <a:cs typeface="Times New Roman" pitchFamily="18" charset="0"/>
            </a:endParaRPr>
          </a:p>
          <a:p>
            <a:pPr marL="342900" lvl="0" indent="-342900">
              <a:spcBef>
                <a:spcPct val="20000"/>
              </a:spcBef>
              <a:buFont typeface="Arial" pitchFamily="34" charset="0"/>
              <a:buChar char="•"/>
            </a:pPr>
            <a:r>
              <a:rPr lang="sr-Cyrl-CS" sz="3200" dirty="0">
                <a:solidFill>
                  <a:srgbClr val="7030A0"/>
                </a:solidFill>
                <a:latin typeface="Times New Roman" pitchFamily="18" charset="0"/>
                <a:cs typeface="Times New Roman" pitchFamily="18" charset="0"/>
              </a:rPr>
              <a:t>Кад не би деловао под правим углом</a:t>
            </a:r>
            <a:r>
              <a:rPr lang="sr-Cyrl-CS" sz="3200" dirty="0" smtClean="0">
                <a:solidFill>
                  <a:srgbClr val="7030A0"/>
                </a:solidFill>
                <a:latin typeface="Times New Roman" pitchFamily="18" charset="0"/>
                <a:cs typeface="Times New Roman" pitchFamily="18" charset="0"/>
              </a:rPr>
              <a:t>, </a:t>
            </a:r>
            <a:r>
              <a:rPr lang="sr-Cyrl-CS" sz="3200" dirty="0">
                <a:solidFill>
                  <a:srgbClr val="7030A0"/>
                </a:solidFill>
                <a:latin typeface="Times New Roman" pitchFamily="18" charset="0"/>
                <a:cs typeface="Times New Roman" pitchFamily="18" charset="0"/>
              </a:rPr>
              <a:t>јавила би се додатна сила која би изазвала кретање.</a:t>
            </a:r>
            <a:endParaRPr lang="en-US" sz="3200" dirty="0">
              <a:solidFill>
                <a:srgbClr val="7030A0"/>
              </a:solidFill>
              <a:latin typeface="Times New Roman" pitchFamily="18" charset="0"/>
              <a:cs typeface="Times New Roman" pitchFamily="18" charset="0"/>
            </a:endParaRPr>
          </a:p>
        </p:txBody>
      </p:sp>
      <p:pic>
        <p:nvPicPr>
          <p:cNvPr id="3" name="Picture 6"/>
          <p:cNvPicPr>
            <a:picLocks noChangeAspect="1" noChangeArrowheads="1"/>
          </p:cNvPicPr>
          <p:nvPr/>
        </p:nvPicPr>
        <p:blipFill>
          <a:blip r:embed="rId2"/>
          <a:srcRect/>
          <a:stretch>
            <a:fillRect/>
          </a:stretch>
        </p:blipFill>
        <p:spPr bwMode="auto">
          <a:xfrm>
            <a:off x="7244687" y="1664822"/>
            <a:ext cx="3448050" cy="3457575"/>
          </a:xfrm>
          <a:prstGeom prst="rect">
            <a:avLst/>
          </a:prstGeom>
          <a:noFill/>
          <a:ln w="9525">
            <a:noFill/>
            <a:miter lim="800000"/>
            <a:headEnd/>
            <a:tailEnd/>
          </a:ln>
        </p:spPr>
      </p:pic>
    </p:spTree>
    <p:extLst>
      <p:ext uri="{BB962C8B-B14F-4D97-AF65-F5344CB8AC3E}">
        <p14:creationId xmlns:p14="http://schemas.microsoft.com/office/powerpoint/2010/main" val="148666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CS" dirty="0">
                <a:solidFill>
                  <a:srgbClr val="0070C0"/>
                </a:solidFill>
                <a:latin typeface="Times New Roman" pitchFamily="18" charset="0"/>
                <a:cs typeface="Times New Roman" pitchFamily="18" charset="0"/>
              </a:rPr>
              <a:t>Промена притиска са дубином</a:t>
            </a:r>
            <a:endParaRPr lang="en-US" dirty="0">
              <a:solidFill>
                <a:srgbClr val="0070C0"/>
              </a:solidFill>
            </a:endParaRPr>
          </a:p>
        </p:txBody>
      </p:sp>
      <p:sp>
        <p:nvSpPr>
          <p:cNvPr id="3" name="Content Placeholder 2"/>
          <p:cNvSpPr>
            <a:spLocks noGrp="1"/>
          </p:cNvSpPr>
          <p:nvPr>
            <p:ph sz="quarter" idx="13"/>
          </p:nvPr>
        </p:nvSpPr>
        <p:spPr/>
        <p:txBody>
          <a:bodyPr>
            <a:normAutofit fontScale="85000" lnSpcReduction="20000"/>
          </a:bodyPr>
          <a:lstStyle/>
          <a:p>
            <a:pPr marL="342900" lvl="0" indent="-342900">
              <a:spcBef>
                <a:spcPct val="20000"/>
              </a:spcBef>
            </a:pPr>
            <a:r>
              <a:rPr lang="sr-Cyrl-CS" sz="2400" b="1" dirty="0">
                <a:solidFill>
                  <a:srgbClr val="002060"/>
                </a:solidFill>
                <a:latin typeface="Times New Roman" pitchFamily="18" charset="0"/>
                <a:cs typeface="Times New Roman" pitchFamily="18" charset="0"/>
              </a:rPr>
              <a:t>Вода:  </a:t>
            </a:r>
            <a:r>
              <a:rPr lang="sr-Cyrl-CS" sz="2400" dirty="0">
                <a:solidFill>
                  <a:schemeClr val="accent1">
                    <a:lumMod val="75000"/>
                  </a:schemeClr>
                </a:solidFill>
                <a:latin typeface="Times New Roman" pitchFamily="18" charset="0"/>
                <a:cs typeface="Times New Roman" pitchFamily="18" charset="0"/>
              </a:rPr>
              <a:t>на сваких 10</a:t>
            </a:r>
            <a:r>
              <a:rPr lang="en-US" sz="2400" dirty="0">
                <a:solidFill>
                  <a:schemeClr val="accent1">
                    <a:lumMod val="75000"/>
                  </a:schemeClr>
                </a:solidFill>
                <a:latin typeface="Times New Roman" pitchFamily="18" charset="0"/>
                <a:cs typeface="Times New Roman" pitchFamily="18" charset="0"/>
              </a:rPr>
              <a:t>m</a:t>
            </a:r>
            <a:r>
              <a:rPr lang="sr-Cyrl-CS" sz="2400" dirty="0">
                <a:solidFill>
                  <a:schemeClr val="accent1">
                    <a:lumMod val="75000"/>
                  </a:schemeClr>
                </a:solidFill>
                <a:latin typeface="Times New Roman" pitchFamily="18" charset="0"/>
                <a:cs typeface="Times New Roman" pitchFamily="18" charset="0"/>
              </a:rPr>
              <a:t> дубине притисак расте за по </a:t>
            </a:r>
            <a:endParaRPr lang="en-US" sz="2400" dirty="0">
              <a:solidFill>
                <a:schemeClr val="accent1">
                  <a:lumMod val="75000"/>
                </a:schemeClr>
              </a:solidFill>
              <a:latin typeface="Times New Roman" pitchFamily="18" charset="0"/>
              <a:cs typeface="Times New Roman" pitchFamily="18" charset="0"/>
            </a:endParaRPr>
          </a:p>
          <a:p>
            <a:pPr marL="342900" lvl="0" indent="-342900">
              <a:spcBef>
                <a:spcPct val="20000"/>
              </a:spcBef>
              <a:buNone/>
            </a:pPr>
            <a:r>
              <a:rPr lang="en-US" sz="2400" dirty="0">
                <a:solidFill>
                  <a:schemeClr val="accent1">
                    <a:lumMod val="75000"/>
                  </a:schemeClr>
                </a:solidFill>
                <a:latin typeface="Times New Roman" pitchFamily="18" charset="0"/>
                <a:cs typeface="Times New Roman" pitchFamily="18" charset="0"/>
              </a:rPr>
              <a:t>	</a:t>
            </a:r>
            <a:r>
              <a:rPr lang="sr-Cyrl-CS" sz="2400" dirty="0">
                <a:solidFill>
                  <a:schemeClr val="accent1">
                    <a:lumMod val="75000"/>
                  </a:schemeClr>
                </a:solidFill>
                <a:latin typeface="Times New Roman" pitchFamily="18" charset="0"/>
                <a:cs typeface="Times New Roman" pitchFamily="18" charset="0"/>
              </a:rPr>
              <a:t>1 атмосферу (атмосферски притисак на нивоу мора)</a:t>
            </a:r>
          </a:p>
          <a:p>
            <a:pPr marL="342900" lvl="0" indent="-342900">
              <a:spcBef>
                <a:spcPct val="20000"/>
              </a:spcBef>
            </a:pPr>
            <a:r>
              <a:rPr lang="sr-Cyrl-CS" sz="2400" b="1" dirty="0">
                <a:solidFill>
                  <a:srgbClr val="002060"/>
                </a:solidFill>
                <a:latin typeface="Times New Roman" pitchFamily="18" charset="0"/>
                <a:cs typeface="Times New Roman" pitchFamily="18" charset="0"/>
              </a:rPr>
              <a:t>Атмосферски:</a:t>
            </a:r>
            <a:r>
              <a:rPr lang="sr-Cyrl-CS" sz="2400" dirty="0">
                <a:solidFill>
                  <a:srgbClr val="002060"/>
                </a:solidFill>
                <a:latin typeface="Times New Roman" pitchFamily="18" charset="0"/>
                <a:cs typeface="Times New Roman" pitchFamily="18" charset="0"/>
              </a:rPr>
              <a:t> </a:t>
            </a:r>
            <a:r>
              <a:rPr lang="sr-Cyrl-CS" sz="2400" dirty="0">
                <a:solidFill>
                  <a:schemeClr val="accent1">
                    <a:lumMod val="75000"/>
                  </a:schemeClr>
                </a:solidFill>
                <a:latin typeface="Times New Roman" pitchFamily="18" charset="0"/>
                <a:cs typeface="Times New Roman" pitchFamily="18" charset="0"/>
              </a:rPr>
              <a:t>опада са висином –  због чега мора да се </a:t>
            </a:r>
            <a:endParaRPr lang="en-US" sz="2400" dirty="0">
              <a:solidFill>
                <a:schemeClr val="accent1">
                  <a:lumMod val="75000"/>
                </a:schemeClr>
              </a:solidFill>
              <a:latin typeface="Times New Roman" pitchFamily="18" charset="0"/>
              <a:cs typeface="Times New Roman" pitchFamily="18" charset="0"/>
            </a:endParaRPr>
          </a:p>
          <a:p>
            <a:pPr marL="342900" lvl="0" indent="-342900">
              <a:spcBef>
                <a:spcPct val="20000"/>
              </a:spcBef>
              <a:buNone/>
            </a:pPr>
            <a:r>
              <a:rPr lang="en-US" sz="2400" dirty="0">
                <a:solidFill>
                  <a:schemeClr val="accent1">
                    <a:lumMod val="75000"/>
                  </a:schemeClr>
                </a:solidFill>
                <a:latin typeface="Times New Roman" pitchFamily="18" charset="0"/>
                <a:cs typeface="Times New Roman" pitchFamily="18" charset="0"/>
              </a:rPr>
              <a:t>	</a:t>
            </a:r>
            <a:r>
              <a:rPr lang="sr-Cyrl-CS" sz="2400" dirty="0">
                <a:solidFill>
                  <a:schemeClr val="accent1">
                    <a:lumMod val="75000"/>
                  </a:schemeClr>
                </a:solidFill>
                <a:latin typeface="Times New Roman" pitchFamily="18" charset="0"/>
                <a:cs typeface="Times New Roman" pitchFamily="18" charset="0"/>
              </a:rPr>
              <a:t>регулише притисак у </a:t>
            </a:r>
            <a:r>
              <a:rPr lang="sr-Cyrl-CS" sz="2400" dirty="0" smtClean="0">
                <a:solidFill>
                  <a:schemeClr val="accent1">
                    <a:lumMod val="75000"/>
                  </a:schemeClr>
                </a:solidFill>
                <a:latin typeface="Times New Roman" pitchFamily="18" charset="0"/>
                <a:cs typeface="Times New Roman" pitchFamily="18" charset="0"/>
              </a:rPr>
              <a:t>кабини</a:t>
            </a:r>
            <a:r>
              <a:rPr lang="en-US" sz="2400" dirty="0" smtClean="0">
                <a:solidFill>
                  <a:schemeClr val="accent1">
                    <a:lumMod val="75000"/>
                  </a:schemeClr>
                </a:solidFill>
                <a:latin typeface="Times New Roman" pitchFamily="18" charset="0"/>
                <a:cs typeface="Times New Roman" pitchFamily="18" charset="0"/>
              </a:rPr>
              <a:t> </a:t>
            </a:r>
            <a:r>
              <a:rPr lang="sr-Cyrl-RS" sz="2400" dirty="0" smtClean="0">
                <a:solidFill>
                  <a:schemeClr val="accent1">
                    <a:lumMod val="75000"/>
                  </a:schemeClr>
                </a:solidFill>
                <a:latin typeface="Times New Roman" pitchFamily="18" charset="0"/>
                <a:cs typeface="Times New Roman" pitchFamily="18" charset="0"/>
              </a:rPr>
              <a:t>авиона</a:t>
            </a:r>
            <a:r>
              <a:rPr lang="en-US" sz="2400" dirty="0" smtClean="0">
                <a:solidFill>
                  <a:schemeClr val="accent1">
                    <a:lumMod val="75000"/>
                  </a:schemeClr>
                </a:solidFill>
                <a:latin typeface="Times New Roman" pitchFamily="18" charset="0"/>
                <a:cs typeface="Times New Roman" pitchFamily="18" charset="0"/>
              </a:rPr>
              <a:t>.</a:t>
            </a:r>
            <a:endParaRPr lang="sr-Cyrl-CS" sz="2400" dirty="0">
              <a:solidFill>
                <a:schemeClr val="accent1">
                  <a:lumMod val="75000"/>
                </a:schemeClr>
              </a:solidFill>
              <a:latin typeface="Times New Roman" pitchFamily="18" charset="0"/>
              <a:cs typeface="Times New Roman" pitchFamily="18" charset="0"/>
            </a:endParaRPr>
          </a:p>
          <a:p>
            <a:pPr marL="342900" lvl="0" indent="-342900">
              <a:spcBef>
                <a:spcPct val="20000"/>
              </a:spcBef>
            </a:pPr>
            <a:r>
              <a:rPr lang="sr-Cyrl-CS" sz="2200" b="1" dirty="0">
                <a:solidFill>
                  <a:srgbClr val="002060"/>
                </a:solidFill>
                <a:latin typeface="Times New Roman" pitchFamily="18" charset="0"/>
                <a:cs typeface="Times New Roman" pitchFamily="18" charset="0"/>
              </a:rPr>
              <a:t>Закључци: </a:t>
            </a:r>
          </a:p>
          <a:p>
            <a:pPr marL="742950" lvl="1" indent="-285750">
              <a:spcBef>
                <a:spcPct val="20000"/>
              </a:spcBef>
              <a:buFont typeface="Arial" pitchFamily="34" charset="0"/>
              <a:buChar char="–"/>
            </a:pPr>
            <a:r>
              <a:rPr lang="sr-Cyrl-CS" sz="2400" dirty="0">
                <a:solidFill>
                  <a:schemeClr val="accent1">
                    <a:lumMod val="75000"/>
                  </a:schemeClr>
                </a:solidFill>
                <a:latin typeface="Times New Roman" pitchFamily="18" charset="0"/>
                <a:cs typeface="Times New Roman" pitchFamily="18" charset="0"/>
              </a:rPr>
              <a:t>притисак зависи од дубине флуида</a:t>
            </a:r>
          </a:p>
          <a:p>
            <a:pPr marL="742950" lvl="1" indent="-285750">
              <a:spcBef>
                <a:spcPct val="20000"/>
              </a:spcBef>
              <a:buFont typeface="Arial" pitchFamily="34" charset="0"/>
              <a:buChar char="–"/>
            </a:pPr>
            <a:r>
              <a:rPr lang="sr-Cyrl-CS" sz="2400" dirty="0">
                <a:solidFill>
                  <a:schemeClr val="accent1">
                    <a:lumMod val="75000"/>
                  </a:schemeClr>
                </a:solidFill>
                <a:latin typeface="Times New Roman" pitchFamily="18" charset="0"/>
                <a:cs typeface="Times New Roman" pitchFamily="18" charset="0"/>
              </a:rPr>
              <a:t>брже се мења у води него у ваздуху</a:t>
            </a:r>
          </a:p>
          <a:p>
            <a:pPr marL="742950" lvl="1" indent="-285750">
              <a:spcBef>
                <a:spcPct val="20000"/>
              </a:spcBef>
              <a:buFont typeface="Arial" pitchFamily="34" charset="0"/>
              <a:buChar char="–"/>
            </a:pPr>
            <a:r>
              <a:rPr lang="sr-Cyrl-CS" sz="2400" dirty="0">
                <a:solidFill>
                  <a:schemeClr val="accent1">
                    <a:lumMod val="75000"/>
                  </a:schemeClr>
                </a:solidFill>
                <a:latin typeface="Times New Roman" pitchFamily="18" charset="0"/>
                <a:cs typeface="Times New Roman" pitchFamily="18" charset="0"/>
              </a:rPr>
              <a:t>густина воде </a:t>
            </a:r>
            <a:r>
              <a:rPr lang="en-US" sz="2400" dirty="0">
                <a:solidFill>
                  <a:schemeClr val="accent1">
                    <a:lumMod val="75000"/>
                  </a:schemeClr>
                </a:solidFill>
                <a:latin typeface="Times New Roman" pitchFamily="18" charset="0"/>
                <a:cs typeface="Times New Roman" pitchFamily="18" charset="0"/>
              </a:rPr>
              <a:t>1000 </a:t>
            </a:r>
            <a:r>
              <a:rPr lang="sr-Latn-RS" sz="2400" dirty="0" smtClean="0">
                <a:solidFill>
                  <a:schemeClr val="accent1">
                    <a:lumMod val="75000"/>
                  </a:schemeClr>
                </a:solidFill>
                <a:latin typeface="Times New Roman" pitchFamily="18" charset="0"/>
                <a:cs typeface="Times New Roman" pitchFamily="18" charset="0"/>
              </a:rPr>
              <a:t>kg/m</a:t>
            </a:r>
            <a:r>
              <a:rPr lang="en-US" sz="2400" baseline="30000" dirty="0" smtClean="0">
                <a:solidFill>
                  <a:schemeClr val="accent1">
                    <a:lumMod val="75000"/>
                  </a:schemeClr>
                </a:solidFill>
                <a:latin typeface="Times New Roman" pitchFamily="18" charset="0"/>
                <a:cs typeface="Times New Roman" pitchFamily="18" charset="0"/>
              </a:rPr>
              <a:t>3</a:t>
            </a:r>
            <a:r>
              <a:rPr lang="sr-Cyrl-CS" sz="2400" dirty="0">
                <a:solidFill>
                  <a:schemeClr val="accent1">
                    <a:lumMod val="75000"/>
                  </a:schemeClr>
                </a:solidFill>
                <a:latin typeface="Times New Roman" pitchFamily="18" charset="0"/>
                <a:cs typeface="Times New Roman" pitchFamily="18" charset="0"/>
              </a:rPr>
              <a:t>, густина ваздуха</a:t>
            </a:r>
            <a:r>
              <a:rPr lang="en-US" sz="2400" dirty="0">
                <a:solidFill>
                  <a:schemeClr val="accent1">
                    <a:lumMod val="75000"/>
                  </a:schemeClr>
                </a:solidFill>
                <a:latin typeface="Times New Roman" pitchFamily="18" charset="0"/>
                <a:cs typeface="Times New Roman" pitchFamily="18" charset="0"/>
              </a:rPr>
              <a:t> 1,2 kg/m</a:t>
            </a:r>
            <a:r>
              <a:rPr lang="en-US" sz="2400" baseline="30000" dirty="0">
                <a:solidFill>
                  <a:schemeClr val="accent1">
                    <a:lumMod val="75000"/>
                  </a:schemeClr>
                </a:solidFill>
                <a:latin typeface="Times New Roman" pitchFamily="18" charset="0"/>
                <a:cs typeface="Times New Roman" pitchFamily="18" charset="0"/>
              </a:rPr>
              <a:t>3</a:t>
            </a:r>
            <a:r>
              <a:rPr lang="en-US" sz="2400" dirty="0">
                <a:solidFill>
                  <a:schemeClr val="accent1">
                    <a:lumMod val="75000"/>
                  </a:schemeClr>
                </a:solidFill>
                <a:latin typeface="Times New Roman" pitchFamily="18" charset="0"/>
                <a:cs typeface="Times New Roman" pitchFamily="18" charset="0"/>
              </a:rPr>
              <a:t>.</a:t>
            </a:r>
            <a:endParaRPr lang="sr-Cyrl-RS" sz="2400" baseline="30000" dirty="0">
              <a:solidFill>
                <a:schemeClr val="accent1">
                  <a:lumMod val="75000"/>
                </a:schemeClr>
              </a:solidFill>
              <a:latin typeface="Times New Roman" pitchFamily="18" charset="0"/>
              <a:cs typeface="Times New Roman" pitchFamily="18" charset="0"/>
            </a:endParaRPr>
          </a:p>
          <a:p>
            <a:pPr marL="742950" lvl="1" indent="-285750">
              <a:spcBef>
                <a:spcPct val="20000"/>
              </a:spcBef>
              <a:buFont typeface="Arial" pitchFamily="34" charset="0"/>
              <a:buChar char="–"/>
            </a:pPr>
            <a:r>
              <a:rPr lang="sr-Cyrl-RS" sz="2400" b="1" dirty="0">
                <a:solidFill>
                  <a:srgbClr val="7030A0"/>
                </a:solidFill>
                <a:latin typeface="Times New Roman" pitchFamily="18" charset="0"/>
                <a:cs typeface="Times New Roman" pitchFamily="18" charset="0"/>
              </a:rPr>
              <a:t>ГУСТИНА ИГРА ЗНАЧАЈНУ УЛОГУ?</a:t>
            </a:r>
            <a:endParaRPr lang="en-US" sz="2400" b="1" dirty="0">
              <a:solidFill>
                <a:srgbClr val="7030A0"/>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05580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3">
                                            <p:txEl>
                                              <p:pRg st="0" end="0"/>
                                            </p:txEl>
                                          </p:spTgt>
                                        </p:tgtEl>
                                        <p:attrNameLst>
                                          <p:attrName>style.color</p:attrName>
                                        </p:attrNameLst>
                                      </p:cBhvr>
                                      <p:to>
                                        <a:schemeClr val="bg1"/>
                                      </p:to>
                                    </p:animClr>
                                    <p:animClr clrSpc="rgb" dir="cw">
                                      <p:cBhvr>
                                        <p:cTn id="14" dur="250" autoRev="1" fill="remove"/>
                                        <p:tgtEl>
                                          <p:spTgt spid="3">
                                            <p:txEl>
                                              <p:pRg st="0" end="0"/>
                                            </p:txEl>
                                          </p:spTgt>
                                        </p:tgtEl>
                                        <p:attrNameLst>
                                          <p:attrName>fillcolor</p:attrName>
                                        </p:attrNameLst>
                                      </p:cBhvr>
                                      <p:to>
                                        <a:schemeClr val="bg1"/>
                                      </p:to>
                                    </p:animClr>
                                    <p:set>
                                      <p:cBhvr>
                                        <p:cTn id="15" dur="250" autoRev="1" fill="remove"/>
                                        <p:tgtEl>
                                          <p:spTgt spid="3">
                                            <p:txEl>
                                              <p:pRg st="0" end="0"/>
                                            </p:txEl>
                                          </p:spTgt>
                                        </p:tgtEl>
                                        <p:attrNameLst>
                                          <p:attrName>fill.type</p:attrName>
                                        </p:attrNameLst>
                                      </p:cBhvr>
                                      <p:to>
                                        <p:strVal val="solid"/>
                                      </p:to>
                                    </p:set>
                                    <p:set>
                                      <p:cBhvr>
                                        <p:cTn id="16" dur="250" autoRev="1" fill="remove"/>
                                        <p:tgtEl>
                                          <p:spTgt spid="3">
                                            <p:txEl>
                                              <p:pRg st="0" end="0"/>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grpId="0" nodeType="clickEffect">
                                  <p:stCondLst>
                                    <p:cond delay="0"/>
                                  </p:stCondLst>
                                  <p:childTnLst>
                                    <p:animClr clrSpc="rgb" dir="cw">
                                      <p:cBhvr override="childStyle">
                                        <p:cTn id="20" dur="250" autoRev="1" fill="remove"/>
                                        <p:tgtEl>
                                          <p:spTgt spid="3">
                                            <p:txEl>
                                              <p:pRg st="1" end="1"/>
                                            </p:txEl>
                                          </p:spTgt>
                                        </p:tgtEl>
                                        <p:attrNameLst>
                                          <p:attrName>style.color</p:attrName>
                                        </p:attrNameLst>
                                      </p:cBhvr>
                                      <p:to>
                                        <a:schemeClr val="bg1"/>
                                      </p:to>
                                    </p:animClr>
                                    <p:animClr clrSpc="rgb" dir="cw">
                                      <p:cBhvr>
                                        <p:cTn id="21" dur="250" autoRev="1" fill="remove"/>
                                        <p:tgtEl>
                                          <p:spTgt spid="3">
                                            <p:txEl>
                                              <p:pRg st="1" end="1"/>
                                            </p:txEl>
                                          </p:spTgt>
                                        </p:tgtEl>
                                        <p:attrNameLst>
                                          <p:attrName>fillcolor</p:attrName>
                                        </p:attrNameLst>
                                      </p:cBhvr>
                                      <p:to>
                                        <a:schemeClr val="bg1"/>
                                      </p:to>
                                    </p:animClr>
                                    <p:set>
                                      <p:cBhvr>
                                        <p:cTn id="22" dur="250" autoRev="1" fill="remove"/>
                                        <p:tgtEl>
                                          <p:spTgt spid="3">
                                            <p:txEl>
                                              <p:pRg st="1" end="1"/>
                                            </p:txEl>
                                          </p:spTgt>
                                        </p:tgtEl>
                                        <p:attrNameLst>
                                          <p:attrName>fill.type</p:attrName>
                                        </p:attrNameLst>
                                      </p:cBhvr>
                                      <p:to>
                                        <p:strVal val="solid"/>
                                      </p:to>
                                    </p:set>
                                    <p:set>
                                      <p:cBhvr>
                                        <p:cTn id="23" dur="250" autoRev="1" fill="remove"/>
                                        <p:tgtEl>
                                          <p:spTgt spid="3">
                                            <p:txEl>
                                              <p:pRg st="1" end="1"/>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27" presetClass="emph" presetSubtype="0" fill="remove" grpId="0" nodeType="clickEffect">
                                  <p:stCondLst>
                                    <p:cond delay="0"/>
                                  </p:stCondLst>
                                  <p:childTnLst>
                                    <p:animClr clrSpc="rgb" dir="cw">
                                      <p:cBhvr override="childStyle">
                                        <p:cTn id="27" dur="250" autoRev="1" fill="remove"/>
                                        <p:tgtEl>
                                          <p:spTgt spid="3">
                                            <p:txEl>
                                              <p:pRg st="2" end="2"/>
                                            </p:txEl>
                                          </p:spTgt>
                                        </p:tgtEl>
                                        <p:attrNameLst>
                                          <p:attrName>style.color</p:attrName>
                                        </p:attrNameLst>
                                      </p:cBhvr>
                                      <p:to>
                                        <a:schemeClr val="bg1"/>
                                      </p:to>
                                    </p:animClr>
                                    <p:animClr clrSpc="rgb" dir="cw">
                                      <p:cBhvr>
                                        <p:cTn id="28" dur="250" autoRev="1" fill="remove"/>
                                        <p:tgtEl>
                                          <p:spTgt spid="3">
                                            <p:txEl>
                                              <p:pRg st="2" end="2"/>
                                            </p:txEl>
                                          </p:spTgt>
                                        </p:tgtEl>
                                        <p:attrNameLst>
                                          <p:attrName>fillcolor</p:attrName>
                                        </p:attrNameLst>
                                      </p:cBhvr>
                                      <p:to>
                                        <a:schemeClr val="bg1"/>
                                      </p:to>
                                    </p:animClr>
                                    <p:set>
                                      <p:cBhvr>
                                        <p:cTn id="29" dur="250" autoRev="1" fill="remove"/>
                                        <p:tgtEl>
                                          <p:spTgt spid="3">
                                            <p:txEl>
                                              <p:pRg st="2" end="2"/>
                                            </p:txEl>
                                          </p:spTgt>
                                        </p:tgtEl>
                                        <p:attrNameLst>
                                          <p:attrName>fill.type</p:attrName>
                                        </p:attrNameLst>
                                      </p:cBhvr>
                                      <p:to>
                                        <p:strVal val="solid"/>
                                      </p:to>
                                    </p:set>
                                    <p:set>
                                      <p:cBhvr>
                                        <p:cTn id="30" dur="250" autoRev="1" fill="remove"/>
                                        <p:tgtEl>
                                          <p:spTgt spid="3">
                                            <p:txEl>
                                              <p:pRg st="2" end="2"/>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27" presetClass="emph" presetSubtype="0" fill="remove" grpId="0" nodeType="clickEffect">
                                  <p:stCondLst>
                                    <p:cond delay="0"/>
                                  </p:stCondLst>
                                  <p:childTnLst>
                                    <p:animClr clrSpc="rgb" dir="cw">
                                      <p:cBhvr override="childStyle">
                                        <p:cTn id="34" dur="250" autoRev="1" fill="remove"/>
                                        <p:tgtEl>
                                          <p:spTgt spid="3">
                                            <p:txEl>
                                              <p:pRg st="3" end="3"/>
                                            </p:txEl>
                                          </p:spTgt>
                                        </p:tgtEl>
                                        <p:attrNameLst>
                                          <p:attrName>style.color</p:attrName>
                                        </p:attrNameLst>
                                      </p:cBhvr>
                                      <p:to>
                                        <a:schemeClr val="bg1"/>
                                      </p:to>
                                    </p:animClr>
                                    <p:animClr clrSpc="rgb" dir="cw">
                                      <p:cBhvr>
                                        <p:cTn id="35" dur="250" autoRev="1" fill="remove"/>
                                        <p:tgtEl>
                                          <p:spTgt spid="3">
                                            <p:txEl>
                                              <p:pRg st="3" end="3"/>
                                            </p:txEl>
                                          </p:spTgt>
                                        </p:tgtEl>
                                        <p:attrNameLst>
                                          <p:attrName>fillcolor</p:attrName>
                                        </p:attrNameLst>
                                      </p:cBhvr>
                                      <p:to>
                                        <a:schemeClr val="bg1"/>
                                      </p:to>
                                    </p:animClr>
                                    <p:set>
                                      <p:cBhvr>
                                        <p:cTn id="36" dur="250" autoRev="1" fill="remove"/>
                                        <p:tgtEl>
                                          <p:spTgt spid="3">
                                            <p:txEl>
                                              <p:pRg st="3" end="3"/>
                                            </p:txEl>
                                          </p:spTgt>
                                        </p:tgtEl>
                                        <p:attrNameLst>
                                          <p:attrName>fill.type</p:attrName>
                                        </p:attrNameLst>
                                      </p:cBhvr>
                                      <p:to>
                                        <p:strVal val="solid"/>
                                      </p:to>
                                    </p:set>
                                    <p:set>
                                      <p:cBhvr>
                                        <p:cTn id="37" dur="250" autoRev="1" fill="remove"/>
                                        <p:tgtEl>
                                          <p:spTgt spid="3">
                                            <p:txEl>
                                              <p:pRg st="3" end="3"/>
                                            </p:txEl>
                                          </p:spTgt>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27" presetClass="emph" presetSubtype="0" fill="remove" grpId="0" nodeType="clickEffect">
                                  <p:stCondLst>
                                    <p:cond delay="0"/>
                                  </p:stCondLst>
                                  <p:childTnLst>
                                    <p:animClr clrSpc="rgb" dir="cw">
                                      <p:cBhvr override="childStyle">
                                        <p:cTn id="41" dur="250" autoRev="1" fill="remove"/>
                                        <p:tgtEl>
                                          <p:spTgt spid="3">
                                            <p:txEl>
                                              <p:pRg st="4" end="4"/>
                                            </p:txEl>
                                          </p:spTgt>
                                        </p:tgtEl>
                                        <p:attrNameLst>
                                          <p:attrName>style.color</p:attrName>
                                        </p:attrNameLst>
                                      </p:cBhvr>
                                      <p:to>
                                        <a:schemeClr val="bg1"/>
                                      </p:to>
                                    </p:animClr>
                                    <p:animClr clrSpc="rgb" dir="cw">
                                      <p:cBhvr>
                                        <p:cTn id="42" dur="250" autoRev="1" fill="remove"/>
                                        <p:tgtEl>
                                          <p:spTgt spid="3">
                                            <p:txEl>
                                              <p:pRg st="4" end="4"/>
                                            </p:txEl>
                                          </p:spTgt>
                                        </p:tgtEl>
                                        <p:attrNameLst>
                                          <p:attrName>fillcolor</p:attrName>
                                        </p:attrNameLst>
                                      </p:cBhvr>
                                      <p:to>
                                        <a:schemeClr val="bg1"/>
                                      </p:to>
                                    </p:animClr>
                                    <p:set>
                                      <p:cBhvr>
                                        <p:cTn id="43" dur="250" autoRev="1" fill="remove"/>
                                        <p:tgtEl>
                                          <p:spTgt spid="3">
                                            <p:txEl>
                                              <p:pRg st="4" end="4"/>
                                            </p:txEl>
                                          </p:spTgt>
                                        </p:tgtEl>
                                        <p:attrNameLst>
                                          <p:attrName>fill.type</p:attrName>
                                        </p:attrNameLst>
                                      </p:cBhvr>
                                      <p:to>
                                        <p:strVal val="solid"/>
                                      </p:to>
                                    </p:set>
                                    <p:set>
                                      <p:cBhvr>
                                        <p:cTn id="44" dur="250" autoRev="1" fill="remove"/>
                                        <p:tgtEl>
                                          <p:spTgt spid="3">
                                            <p:txEl>
                                              <p:pRg st="4" end="4"/>
                                            </p:txEl>
                                          </p:spTgt>
                                        </p:tgtEl>
                                        <p:attrNameLst>
                                          <p:attrName>fill.on</p:attrName>
                                        </p:attrNameLst>
                                      </p:cBhvr>
                                      <p:to>
                                        <p:strVal val="true"/>
                                      </p:to>
                                    </p:set>
                                  </p:childTnLst>
                                </p:cTn>
                              </p:par>
                              <p:par>
                                <p:cTn id="45" presetID="27" presetClass="emph" presetSubtype="0" fill="remove" grpId="0" nodeType="withEffect">
                                  <p:stCondLst>
                                    <p:cond delay="0"/>
                                  </p:stCondLst>
                                  <p:childTnLst>
                                    <p:animClr clrSpc="rgb" dir="cw">
                                      <p:cBhvr override="childStyle">
                                        <p:cTn id="46" dur="250" autoRev="1" fill="remove"/>
                                        <p:tgtEl>
                                          <p:spTgt spid="3">
                                            <p:txEl>
                                              <p:pRg st="5" end="5"/>
                                            </p:txEl>
                                          </p:spTgt>
                                        </p:tgtEl>
                                        <p:attrNameLst>
                                          <p:attrName>style.color</p:attrName>
                                        </p:attrNameLst>
                                      </p:cBhvr>
                                      <p:to>
                                        <a:schemeClr val="bg1"/>
                                      </p:to>
                                    </p:animClr>
                                    <p:animClr clrSpc="rgb" dir="cw">
                                      <p:cBhvr>
                                        <p:cTn id="47" dur="250" autoRev="1" fill="remove"/>
                                        <p:tgtEl>
                                          <p:spTgt spid="3">
                                            <p:txEl>
                                              <p:pRg st="5" end="5"/>
                                            </p:txEl>
                                          </p:spTgt>
                                        </p:tgtEl>
                                        <p:attrNameLst>
                                          <p:attrName>fillcolor</p:attrName>
                                        </p:attrNameLst>
                                      </p:cBhvr>
                                      <p:to>
                                        <a:schemeClr val="bg1"/>
                                      </p:to>
                                    </p:animClr>
                                    <p:set>
                                      <p:cBhvr>
                                        <p:cTn id="48" dur="250" autoRev="1" fill="remove"/>
                                        <p:tgtEl>
                                          <p:spTgt spid="3">
                                            <p:txEl>
                                              <p:pRg st="5" end="5"/>
                                            </p:txEl>
                                          </p:spTgt>
                                        </p:tgtEl>
                                        <p:attrNameLst>
                                          <p:attrName>fill.type</p:attrName>
                                        </p:attrNameLst>
                                      </p:cBhvr>
                                      <p:to>
                                        <p:strVal val="solid"/>
                                      </p:to>
                                    </p:set>
                                    <p:set>
                                      <p:cBhvr>
                                        <p:cTn id="49" dur="250" autoRev="1" fill="remove"/>
                                        <p:tgtEl>
                                          <p:spTgt spid="3">
                                            <p:txEl>
                                              <p:pRg st="5" end="5"/>
                                            </p:txEl>
                                          </p:spTgt>
                                        </p:tgtEl>
                                        <p:attrNameLst>
                                          <p:attrName>fill.on</p:attrName>
                                        </p:attrNameLst>
                                      </p:cBhvr>
                                      <p:to>
                                        <p:strVal val="true"/>
                                      </p:to>
                                    </p:set>
                                  </p:childTnLst>
                                </p:cTn>
                              </p:par>
                              <p:par>
                                <p:cTn id="50" presetID="27" presetClass="emph" presetSubtype="0" fill="remove" grpId="0" nodeType="withEffect">
                                  <p:stCondLst>
                                    <p:cond delay="0"/>
                                  </p:stCondLst>
                                  <p:childTnLst>
                                    <p:animClr clrSpc="rgb" dir="cw">
                                      <p:cBhvr override="childStyle">
                                        <p:cTn id="51" dur="250" autoRev="1" fill="remove"/>
                                        <p:tgtEl>
                                          <p:spTgt spid="3">
                                            <p:txEl>
                                              <p:pRg st="6" end="6"/>
                                            </p:txEl>
                                          </p:spTgt>
                                        </p:tgtEl>
                                        <p:attrNameLst>
                                          <p:attrName>style.color</p:attrName>
                                        </p:attrNameLst>
                                      </p:cBhvr>
                                      <p:to>
                                        <a:schemeClr val="bg1"/>
                                      </p:to>
                                    </p:animClr>
                                    <p:animClr clrSpc="rgb" dir="cw">
                                      <p:cBhvr>
                                        <p:cTn id="52" dur="250" autoRev="1" fill="remove"/>
                                        <p:tgtEl>
                                          <p:spTgt spid="3">
                                            <p:txEl>
                                              <p:pRg st="6" end="6"/>
                                            </p:txEl>
                                          </p:spTgt>
                                        </p:tgtEl>
                                        <p:attrNameLst>
                                          <p:attrName>fillcolor</p:attrName>
                                        </p:attrNameLst>
                                      </p:cBhvr>
                                      <p:to>
                                        <a:schemeClr val="bg1"/>
                                      </p:to>
                                    </p:animClr>
                                    <p:set>
                                      <p:cBhvr>
                                        <p:cTn id="53" dur="250" autoRev="1" fill="remove"/>
                                        <p:tgtEl>
                                          <p:spTgt spid="3">
                                            <p:txEl>
                                              <p:pRg st="6" end="6"/>
                                            </p:txEl>
                                          </p:spTgt>
                                        </p:tgtEl>
                                        <p:attrNameLst>
                                          <p:attrName>fill.type</p:attrName>
                                        </p:attrNameLst>
                                      </p:cBhvr>
                                      <p:to>
                                        <p:strVal val="solid"/>
                                      </p:to>
                                    </p:set>
                                    <p:set>
                                      <p:cBhvr>
                                        <p:cTn id="54" dur="250" autoRev="1" fill="remove"/>
                                        <p:tgtEl>
                                          <p:spTgt spid="3">
                                            <p:txEl>
                                              <p:pRg st="6" end="6"/>
                                            </p:txEl>
                                          </p:spTgt>
                                        </p:tgtEl>
                                        <p:attrNameLst>
                                          <p:attrName>fill.on</p:attrName>
                                        </p:attrNameLst>
                                      </p:cBhvr>
                                      <p:to>
                                        <p:strVal val="true"/>
                                      </p:to>
                                    </p:set>
                                  </p:childTnLst>
                                </p:cTn>
                              </p:par>
                              <p:par>
                                <p:cTn id="55" presetID="27" presetClass="emph" presetSubtype="0" fill="remove" grpId="0" nodeType="withEffect">
                                  <p:stCondLst>
                                    <p:cond delay="0"/>
                                  </p:stCondLst>
                                  <p:childTnLst>
                                    <p:animClr clrSpc="rgb" dir="cw">
                                      <p:cBhvr override="childStyle">
                                        <p:cTn id="56" dur="250" autoRev="1" fill="remove"/>
                                        <p:tgtEl>
                                          <p:spTgt spid="3">
                                            <p:txEl>
                                              <p:pRg st="7" end="7"/>
                                            </p:txEl>
                                          </p:spTgt>
                                        </p:tgtEl>
                                        <p:attrNameLst>
                                          <p:attrName>style.color</p:attrName>
                                        </p:attrNameLst>
                                      </p:cBhvr>
                                      <p:to>
                                        <a:schemeClr val="bg1"/>
                                      </p:to>
                                    </p:animClr>
                                    <p:animClr clrSpc="rgb" dir="cw">
                                      <p:cBhvr>
                                        <p:cTn id="57" dur="250" autoRev="1" fill="remove"/>
                                        <p:tgtEl>
                                          <p:spTgt spid="3">
                                            <p:txEl>
                                              <p:pRg st="7" end="7"/>
                                            </p:txEl>
                                          </p:spTgt>
                                        </p:tgtEl>
                                        <p:attrNameLst>
                                          <p:attrName>fillcolor</p:attrName>
                                        </p:attrNameLst>
                                      </p:cBhvr>
                                      <p:to>
                                        <a:schemeClr val="bg1"/>
                                      </p:to>
                                    </p:animClr>
                                    <p:set>
                                      <p:cBhvr>
                                        <p:cTn id="58" dur="250" autoRev="1" fill="remove"/>
                                        <p:tgtEl>
                                          <p:spTgt spid="3">
                                            <p:txEl>
                                              <p:pRg st="7" end="7"/>
                                            </p:txEl>
                                          </p:spTgt>
                                        </p:tgtEl>
                                        <p:attrNameLst>
                                          <p:attrName>fill.type</p:attrName>
                                        </p:attrNameLst>
                                      </p:cBhvr>
                                      <p:to>
                                        <p:strVal val="solid"/>
                                      </p:to>
                                    </p:set>
                                    <p:set>
                                      <p:cBhvr>
                                        <p:cTn id="59" dur="250" autoRev="1" fill="remove"/>
                                        <p:tgtEl>
                                          <p:spTgt spid="3">
                                            <p:txEl>
                                              <p:pRg st="7" end="7"/>
                                            </p:txEl>
                                          </p:spTgt>
                                        </p:tgtEl>
                                        <p:attrNameLst>
                                          <p:attrName>fill.on</p:attrName>
                                        </p:attrNameLst>
                                      </p:cBhvr>
                                      <p:to>
                                        <p:strVal val="true"/>
                                      </p:to>
                                    </p:set>
                                  </p:childTnLst>
                                </p:cTn>
                              </p:par>
                              <p:par>
                                <p:cTn id="60" presetID="27" presetClass="emph" presetSubtype="0" fill="remove" grpId="0" nodeType="withEffect">
                                  <p:stCondLst>
                                    <p:cond delay="0"/>
                                  </p:stCondLst>
                                  <p:childTnLst>
                                    <p:animClr clrSpc="rgb" dir="cw">
                                      <p:cBhvr override="childStyle">
                                        <p:cTn id="61" dur="250" autoRev="1" fill="remove"/>
                                        <p:tgtEl>
                                          <p:spTgt spid="3">
                                            <p:txEl>
                                              <p:pRg st="8" end="8"/>
                                            </p:txEl>
                                          </p:spTgt>
                                        </p:tgtEl>
                                        <p:attrNameLst>
                                          <p:attrName>style.color</p:attrName>
                                        </p:attrNameLst>
                                      </p:cBhvr>
                                      <p:to>
                                        <a:schemeClr val="bg1"/>
                                      </p:to>
                                    </p:animClr>
                                    <p:animClr clrSpc="rgb" dir="cw">
                                      <p:cBhvr>
                                        <p:cTn id="62" dur="250" autoRev="1" fill="remove"/>
                                        <p:tgtEl>
                                          <p:spTgt spid="3">
                                            <p:txEl>
                                              <p:pRg st="8" end="8"/>
                                            </p:txEl>
                                          </p:spTgt>
                                        </p:tgtEl>
                                        <p:attrNameLst>
                                          <p:attrName>fillcolor</p:attrName>
                                        </p:attrNameLst>
                                      </p:cBhvr>
                                      <p:to>
                                        <a:schemeClr val="bg1"/>
                                      </p:to>
                                    </p:animClr>
                                    <p:set>
                                      <p:cBhvr>
                                        <p:cTn id="63" dur="250" autoRev="1" fill="remove"/>
                                        <p:tgtEl>
                                          <p:spTgt spid="3">
                                            <p:txEl>
                                              <p:pRg st="8" end="8"/>
                                            </p:txEl>
                                          </p:spTgt>
                                        </p:tgtEl>
                                        <p:attrNameLst>
                                          <p:attrName>fill.type</p:attrName>
                                        </p:attrNameLst>
                                      </p:cBhvr>
                                      <p:to>
                                        <p:strVal val="solid"/>
                                      </p:to>
                                    </p:set>
                                    <p:set>
                                      <p:cBhvr>
                                        <p:cTn id="64" dur="250" autoRev="1" fill="remove"/>
                                        <p:tgtEl>
                                          <p:spTgt spid="3">
                                            <p:txEl>
                                              <p:pRg st="8" end="8"/>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95423"/>
            <a:ext cx="10364451" cy="1167617"/>
          </a:xfrm>
        </p:spPr>
        <p:txBody>
          <a:bodyPr/>
          <a:lstStyle/>
          <a:p>
            <a:r>
              <a:rPr lang="sr-Cyrl-RS" dirty="0" smtClean="0">
                <a:solidFill>
                  <a:schemeClr val="accent1">
                    <a:lumMod val="75000"/>
                  </a:schemeClr>
                </a:solidFill>
                <a:latin typeface="Times New Roman" pitchFamily="18" charset="0"/>
                <a:cs typeface="Times New Roman" pitchFamily="18" charset="0"/>
              </a:rPr>
              <a:t>Хидростатички притисак</a:t>
            </a:r>
            <a:endParaRPr lang="en-US" dirty="0">
              <a:solidFill>
                <a:schemeClr val="accent1">
                  <a:lumMod val="75000"/>
                </a:schemeClr>
              </a:solidFill>
            </a:endParaRPr>
          </a:p>
        </p:txBody>
      </p:sp>
      <p:sp>
        <p:nvSpPr>
          <p:cNvPr id="3" name="Content Placeholder 2"/>
          <p:cNvSpPr>
            <a:spLocks noGrp="1"/>
          </p:cNvSpPr>
          <p:nvPr>
            <p:ph sz="quarter" idx="13"/>
          </p:nvPr>
        </p:nvSpPr>
        <p:spPr>
          <a:xfrm>
            <a:off x="838200" y="1322363"/>
            <a:ext cx="6804546" cy="4854600"/>
          </a:xfrm>
        </p:spPr>
        <p:txBody>
          <a:bodyPr>
            <a:normAutofit fontScale="92500"/>
          </a:bodyPr>
          <a:lstStyle/>
          <a:p>
            <a:pPr marL="342900" lvl="0" indent="-342900">
              <a:lnSpc>
                <a:spcPct val="100000"/>
              </a:lnSpc>
              <a:spcBef>
                <a:spcPct val="20000"/>
              </a:spcBef>
            </a:pPr>
            <a:r>
              <a:rPr lang="sr-Cyrl-RS" sz="2400" b="1" dirty="0">
                <a:solidFill>
                  <a:srgbClr val="FF0000"/>
                </a:solidFill>
                <a:latin typeface="Times New Roman" pitchFamily="18" charset="0"/>
                <a:cs typeface="Times New Roman" pitchFamily="18" charset="0"/>
              </a:rPr>
              <a:t>У течностима (флуидима уопште) постоји притисак који је последица деловања гравитационе силе на све честице (молекуле) течности.</a:t>
            </a:r>
          </a:p>
          <a:p>
            <a:pPr marL="342900" lvl="0" indent="-342900">
              <a:lnSpc>
                <a:spcPct val="100000"/>
              </a:lnSpc>
              <a:spcBef>
                <a:spcPct val="20000"/>
              </a:spcBef>
            </a:pPr>
            <a:r>
              <a:rPr lang="sr-Cyrl-RS" sz="2400" b="1" dirty="0">
                <a:solidFill>
                  <a:srgbClr val="002060"/>
                </a:solidFill>
                <a:latin typeface="Times New Roman" pitchFamily="18" charset="0"/>
                <a:cs typeface="Times New Roman" pitchFamily="18" charset="0"/>
              </a:rPr>
              <a:t>Сваки делић течности својом тежином врши притисак на делиће испод њега.</a:t>
            </a:r>
          </a:p>
          <a:p>
            <a:pPr marL="342900" lvl="0" indent="-342900">
              <a:lnSpc>
                <a:spcPct val="100000"/>
              </a:lnSpc>
              <a:spcBef>
                <a:spcPct val="20000"/>
              </a:spcBef>
            </a:pPr>
            <a:r>
              <a:rPr lang="sr-Cyrl-RS" sz="2400" b="1" dirty="0">
                <a:solidFill>
                  <a:srgbClr val="4BACC6">
                    <a:lumMod val="50000"/>
                  </a:srgbClr>
                </a:solidFill>
                <a:latin typeface="Times New Roman" pitchFamily="18" charset="0"/>
                <a:cs typeface="Times New Roman" pitchFamily="18" charset="0"/>
              </a:rPr>
              <a:t>Овај притисак расте са дубином, а опада са порастом висине.</a:t>
            </a:r>
          </a:p>
          <a:p>
            <a:pPr marL="342900" lvl="0" indent="-342900">
              <a:lnSpc>
                <a:spcPct val="100000"/>
              </a:lnSpc>
              <a:spcBef>
                <a:spcPct val="20000"/>
              </a:spcBef>
            </a:pPr>
            <a:r>
              <a:rPr lang="sr-Cyrl-RS" sz="2400" dirty="0">
                <a:solidFill>
                  <a:srgbClr val="002060"/>
                </a:solidFill>
                <a:latin typeface="Times New Roman" pitchFamily="18" charset="0"/>
                <a:cs typeface="Times New Roman" pitchFamily="18" charset="0"/>
              </a:rPr>
              <a:t>Кад је флуид у равнотежи- силе на издвојени део флуида у хоризонталном и вертикалном правцу се поништавају.</a:t>
            </a:r>
          </a:p>
          <a:p>
            <a:pPr lvl="1"/>
            <a:endParaRPr lang="en-US" dirty="0"/>
          </a:p>
        </p:txBody>
      </p:sp>
      <p:pic>
        <p:nvPicPr>
          <p:cNvPr id="4" name="Picture 2"/>
          <p:cNvPicPr>
            <a:picLocks noChangeAspect="1" noChangeArrowheads="1"/>
          </p:cNvPicPr>
          <p:nvPr/>
        </p:nvPicPr>
        <p:blipFill>
          <a:blip r:embed="rId2"/>
          <a:srcRect/>
          <a:stretch>
            <a:fillRect/>
          </a:stretch>
        </p:blipFill>
        <p:spPr bwMode="auto">
          <a:xfrm>
            <a:off x="8112457" y="1166883"/>
            <a:ext cx="2601036" cy="5010080"/>
          </a:xfrm>
          <a:prstGeom prst="rect">
            <a:avLst/>
          </a:prstGeom>
          <a:noFill/>
          <a:ln w="9525">
            <a:noFill/>
            <a:miter lim="800000"/>
            <a:headEnd/>
            <a:tailEnd/>
          </a:ln>
          <a:effectLst/>
        </p:spPr>
      </p:pic>
    </p:spTree>
    <p:extLst>
      <p:ext uri="{BB962C8B-B14F-4D97-AF65-F5344CB8AC3E}">
        <p14:creationId xmlns:p14="http://schemas.microsoft.com/office/powerpoint/2010/main" val="333407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6" y="1"/>
            <a:ext cx="6246680" cy="2214694"/>
          </a:xfrm>
        </p:spPr>
        <p:txBody>
          <a:bodyPr/>
          <a:lstStyle/>
          <a:p>
            <a:r>
              <a:rPr lang="sr-Cyrl-CS"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Архимедов закон</a:t>
            </a:r>
            <a:endParaRPr lang="en-US"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261433" y="1589143"/>
            <a:ext cx="6750813" cy="4351338"/>
          </a:xfrm>
        </p:spPr>
        <p:txBody>
          <a:bodyPr>
            <a:normAutofit fontScale="92500"/>
          </a:bodyPr>
          <a:lstStyle/>
          <a:p>
            <a:pPr marL="342900" lvl="0" indent="-342900">
              <a:lnSpc>
                <a:spcPct val="100000"/>
              </a:lnSpc>
              <a:spcBef>
                <a:spcPct val="20000"/>
              </a:spcBef>
            </a:pPr>
            <a:r>
              <a:rPr lang="sr-Cyrl-CS" sz="2400" dirty="0">
                <a:solidFill>
                  <a:srgbClr val="7030A0"/>
                </a:solidFill>
                <a:latin typeface="Times New Roman" pitchFamily="18" charset="0"/>
                <a:cs typeface="Times New Roman" pitchFamily="18" charset="0"/>
              </a:rPr>
              <a:t>Када изађемо из воде, руке и ноге нам изгледају тежи него што јесу.</a:t>
            </a:r>
          </a:p>
          <a:p>
            <a:pPr marL="342900" lvl="0" indent="-342900">
              <a:lnSpc>
                <a:spcPct val="100000"/>
              </a:lnSpc>
              <a:spcBef>
                <a:spcPct val="20000"/>
              </a:spcBef>
            </a:pPr>
            <a:r>
              <a:rPr lang="sr-Cyrl-CS" sz="2400" dirty="0">
                <a:solidFill>
                  <a:srgbClr val="7030A0"/>
                </a:solidFill>
                <a:latin typeface="Times New Roman" pitchFamily="18" charset="0"/>
                <a:cs typeface="Times New Roman" pitchFamily="18" charset="0"/>
              </a:rPr>
              <a:t>Разлог?</a:t>
            </a:r>
          </a:p>
          <a:p>
            <a:pPr marL="342900" lvl="0" indent="-342900">
              <a:lnSpc>
                <a:spcPct val="100000"/>
              </a:lnSpc>
              <a:spcBef>
                <a:spcPct val="20000"/>
              </a:spcBef>
            </a:pPr>
            <a:r>
              <a:rPr lang="sr-Cyrl-CS" sz="2400" dirty="0">
                <a:solidFill>
                  <a:srgbClr val="7030A0"/>
                </a:solidFill>
                <a:latin typeface="Times New Roman" pitchFamily="18" charset="0"/>
                <a:cs typeface="Times New Roman" pitchFamily="18" charset="0"/>
              </a:rPr>
              <a:t>У води постоји додатна сила која нам помаже да се одржавамо на њој.</a:t>
            </a:r>
          </a:p>
          <a:p>
            <a:pPr marL="342900" lvl="0" indent="-342900">
              <a:lnSpc>
                <a:spcPct val="100000"/>
              </a:lnSpc>
              <a:spcBef>
                <a:spcPct val="20000"/>
              </a:spcBef>
            </a:pPr>
            <a:r>
              <a:rPr lang="sr-Cyrl-CS" sz="2400" dirty="0">
                <a:solidFill>
                  <a:srgbClr val="7030A0"/>
                </a:solidFill>
                <a:latin typeface="Times New Roman" pitchFamily="18" charset="0"/>
                <a:cs typeface="Times New Roman" pitchFamily="18" charset="0"/>
              </a:rPr>
              <a:t>Шта изазива ту силу?</a:t>
            </a:r>
          </a:p>
          <a:p>
            <a:pPr marL="342900" lvl="0" indent="-342900">
              <a:lnSpc>
                <a:spcPct val="100000"/>
              </a:lnSpc>
              <a:spcBef>
                <a:spcPct val="20000"/>
              </a:spcBef>
            </a:pPr>
            <a:r>
              <a:rPr lang="sr-Cyrl-CS" sz="2400" dirty="0">
                <a:solidFill>
                  <a:srgbClr val="7030A0"/>
                </a:solidFill>
                <a:latin typeface="Times New Roman" pitchFamily="18" charset="0"/>
                <a:cs typeface="Times New Roman" pitchFamily="18" charset="0"/>
              </a:rPr>
              <a:t>Да ли та сила делује на нас и када смо ван воде – тј. у атмосфери – или делује само на балоне пуњене хелијумом?</a:t>
            </a:r>
          </a:p>
          <a:p>
            <a:pPr marL="342900" lvl="0" indent="-342900">
              <a:lnSpc>
                <a:spcPct val="100000"/>
              </a:lnSpc>
              <a:spcBef>
                <a:spcPct val="20000"/>
              </a:spcBef>
            </a:pPr>
            <a:r>
              <a:rPr lang="sr-Cyrl-CS" sz="2400" dirty="0">
                <a:solidFill>
                  <a:srgbClr val="7030A0"/>
                </a:solidFill>
                <a:latin typeface="Times New Roman" pitchFamily="18" charset="0"/>
                <a:cs typeface="Times New Roman" pitchFamily="18" charset="0"/>
              </a:rPr>
              <a:t>Зашто нека тела пливају на води а нека не?</a:t>
            </a:r>
          </a:p>
          <a:p>
            <a:endParaRPr lang="en-US" dirty="0"/>
          </a:p>
        </p:txBody>
      </p:sp>
      <p:pic>
        <p:nvPicPr>
          <p:cNvPr id="4" name="Picture 14" descr="ANd9GcRcJaTj8lnptexK3IZ5ILI2mOwH53gmCPpOm1Ms8OM2vqXERghjGQ"/>
          <p:cNvPicPr>
            <a:picLocks noChangeAspect="1" noChangeArrowheads="1"/>
          </p:cNvPicPr>
          <p:nvPr/>
        </p:nvPicPr>
        <p:blipFill>
          <a:blip r:embed="rId2"/>
          <a:srcRect/>
          <a:stretch>
            <a:fillRect/>
          </a:stretch>
        </p:blipFill>
        <p:spPr bwMode="auto">
          <a:xfrm>
            <a:off x="7160456" y="-93956"/>
            <a:ext cx="1876425" cy="2819400"/>
          </a:xfrm>
          <a:prstGeom prst="rect">
            <a:avLst/>
          </a:prstGeom>
          <a:noFill/>
        </p:spPr>
      </p:pic>
      <p:pic>
        <p:nvPicPr>
          <p:cNvPr id="5" name="Picture 16" descr="fc"/>
          <p:cNvPicPr>
            <a:picLocks noChangeAspect="1" noChangeArrowheads="1"/>
          </p:cNvPicPr>
          <p:nvPr/>
        </p:nvPicPr>
        <p:blipFill>
          <a:blip r:embed="rId3" cstate="print"/>
          <a:srcRect/>
          <a:stretch>
            <a:fillRect/>
          </a:stretch>
        </p:blipFill>
        <p:spPr bwMode="auto">
          <a:xfrm>
            <a:off x="8926773" y="2140800"/>
            <a:ext cx="3124200" cy="2365375"/>
          </a:xfrm>
          <a:prstGeom prst="rect">
            <a:avLst/>
          </a:prstGeom>
          <a:noFill/>
        </p:spPr>
      </p:pic>
      <p:pic>
        <p:nvPicPr>
          <p:cNvPr id="6" name="Picture 12" descr="ANd9GcTM5Hbth1Z2aDRAQa_RBt_W2qzW3O_ab2GD2uOhdUlwYGaJooG7"/>
          <p:cNvPicPr>
            <a:picLocks noChangeAspect="1" noChangeArrowheads="1"/>
          </p:cNvPicPr>
          <p:nvPr/>
        </p:nvPicPr>
        <p:blipFill>
          <a:blip r:embed="rId4"/>
          <a:srcRect/>
          <a:stretch>
            <a:fillRect/>
          </a:stretch>
        </p:blipFill>
        <p:spPr bwMode="auto">
          <a:xfrm>
            <a:off x="7012247" y="3764812"/>
            <a:ext cx="1914525" cy="2390775"/>
          </a:xfrm>
          <a:prstGeom prst="rect">
            <a:avLst/>
          </a:prstGeom>
          <a:noFill/>
        </p:spPr>
      </p:pic>
    </p:spTree>
    <p:extLst>
      <p:ext uri="{BB962C8B-B14F-4D97-AF65-F5344CB8AC3E}">
        <p14:creationId xmlns:p14="http://schemas.microsoft.com/office/powerpoint/2010/main" val="39518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TM04033925[[fn=Droplet]]</Template>
  <TotalTime>7250</TotalTime>
  <Words>1438</Words>
  <Application>Microsoft Office PowerPoint</Application>
  <PresentationFormat>Custom</PresentationFormat>
  <Paragraphs>165</Paragraphs>
  <Slides>28</Slides>
  <Notes>0</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Droplet</vt:lpstr>
      <vt:lpstr>Equation</vt:lpstr>
      <vt:lpstr>АРХИМЕД У АКВА ПАРКУ</vt:lpstr>
      <vt:lpstr>Флуиди</vt:lpstr>
      <vt:lpstr>Флуид - стање материје у коме она може да тече и мења облик и запремину под дејством веома слабих сила. </vt:lpstr>
      <vt:lpstr>Статика флуида</vt:lpstr>
      <vt:lpstr>Притисак</vt:lpstr>
      <vt:lpstr>PowerPoint Presentation</vt:lpstr>
      <vt:lpstr>Промена притиска са дубином</vt:lpstr>
      <vt:lpstr>Хидростатички притисак</vt:lpstr>
      <vt:lpstr>Архимедов закон</vt:lpstr>
      <vt:lpstr>Архимедов закон. Потисак</vt:lpstr>
      <vt:lpstr>Архимедов закон</vt:lpstr>
      <vt:lpstr>PowerPoint Presentation</vt:lpstr>
      <vt:lpstr>PowerPoint Presentation</vt:lpstr>
      <vt:lpstr>PowerPoint Presentation</vt:lpstr>
      <vt:lpstr>PowerPoint Presentation</vt:lpstr>
      <vt:lpstr>PowerPoint Presentation</vt:lpstr>
      <vt:lpstr>PowerPoint Presentation</vt:lpstr>
      <vt:lpstr> Равнотежа тела у и на води</vt:lpstr>
      <vt:lpstr>PowerPoint Presentation</vt:lpstr>
      <vt:lpstr>PowerPoint Presentation</vt:lpstr>
      <vt:lpstr>Пасивне силе отпора</vt:lpstr>
      <vt:lpstr>PowerPoint Presentation</vt:lpstr>
      <vt:lpstr>PowerPoint Presentation</vt:lpstr>
      <vt:lpstr>PowerPoint Presentation</vt:lpstr>
      <vt:lpstr>PowerPoint Presentation</vt:lpstr>
      <vt:lpstr>шта гура тело унапред ако се вода толико противи</vt:lpstr>
      <vt:lpstr>PowerPoint Presentation</vt:lpstr>
      <vt:lpstr>ХВАЛА НА ПАЖЊИ!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АРХИМЕД У АКВА ПАРКУ</dc:title>
  <dc:creator>Dell</dc:creator>
  <cp:lastModifiedBy>HP</cp:lastModifiedBy>
  <cp:revision>45</cp:revision>
  <dcterms:created xsi:type="dcterms:W3CDTF">2018-06-18T16:26:10Z</dcterms:created>
  <dcterms:modified xsi:type="dcterms:W3CDTF">2018-10-23T08:53:25Z</dcterms:modified>
</cp:coreProperties>
</file>