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62" r:id="rId5"/>
    <p:sldId id="263" r:id="rId6"/>
    <p:sldId id="265" r:id="rId7"/>
    <p:sldId id="266" r:id="rId8"/>
    <p:sldId id="267" r:id="rId9"/>
    <p:sldId id="264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B329C1-4595-4660-A15B-A0AC2CF8DCEA}" type="doc">
      <dgm:prSet loTypeId="urn:microsoft.com/office/officeart/2008/layout/VerticalCurvedList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ADCB883-5944-4C6F-9B19-6DC3132196DE}">
      <dgm:prSet/>
      <dgm:spPr/>
      <dgm:t>
        <a:bodyPr/>
        <a:lstStyle/>
        <a:p>
          <a:r>
            <a:rPr lang="sr-Latn-RS" dirty="0" smtClean="0">
              <a:solidFill>
                <a:schemeClr val="tx1">
                  <a:lumMod val="65000"/>
                  <a:lumOff val="35000"/>
                </a:schemeClr>
              </a:solidFill>
            </a:rPr>
            <a:t>1. Osnove programa nege i vaspitanja dece uzrasta od šest meseci do tri godine</a:t>
          </a:r>
          <a:endParaRPr lang="en-US" dirty="0"/>
        </a:p>
      </dgm:t>
    </dgm:pt>
    <dgm:pt modelId="{DB134E01-FDB4-43E6-9D88-56ED14ABC151}" type="parTrans" cxnId="{4143A50B-868D-474A-A08D-DC5CA558972C}">
      <dgm:prSet/>
      <dgm:spPr/>
      <dgm:t>
        <a:bodyPr/>
        <a:lstStyle/>
        <a:p>
          <a:endParaRPr lang="en-US"/>
        </a:p>
      </dgm:t>
    </dgm:pt>
    <dgm:pt modelId="{B58C748A-76ED-40D6-B0FC-F422B5D6C6E8}" type="sibTrans" cxnId="{4143A50B-868D-474A-A08D-DC5CA558972C}">
      <dgm:prSet/>
      <dgm:spPr/>
      <dgm:t>
        <a:bodyPr/>
        <a:lstStyle/>
        <a:p>
          <a:endParaRPr lang="en-US"/>
        </a:p>
      </dgm:t>
    </dgm:pt>
    <dgm:pt modelId="{992FA7E4-61CE-4B86-95BA-5694EEA478FE}">
      <dgm:prSet custT="1"/>
      <dgm:spPr/>
      <dgm:t>
        <a:bodyPr/>
        <a:lstStyle/>
        <a:p>
          <a:r>
            <a:rPr lang="sr-Latn-RS" sz="1900" dirty="0" smtClean="0">
              <a:solidFill>
                <a:schemeClr val="tx1">
                  <a:lumMod val="65000"/>
                  <a:lumOff val="35000"/>
                </a:schemeClr>
              </a:solidFill>
            </a:rPr>
            <a:t>2. </a:t>
          </a:r>
          <a:r>
            <a:rPr lang="sr-Latn-R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Osnove programa vaspitanja i obrazovanja dece uzrasta od tri godine do uključivanja u program pripreme za školu </a:t>
          </a:r>
          <a:endParaRPr lang="en-US" sz="1900" dirty="0"/>
        </a:p>
      </dgm:t>
    </dgm:pt>
    <dgm:pt modelId="{BF7158E4-1180-4529-BC0B-1633EB40E188}" type="parTrans" cxnId="{FC818CD3-B7C4-4371-808D-0CC3E162C720}">
      <dgm:prSet/>
      <dgm:spPr/>
      <dgm:t>
        <a:bodyPr/>
        <a:lstStyle/>
        <a:p>
          <a:endParaRPr lang="en-US"/>
        </a:p>
      </dgm:t>
    </dgm:pt>
    <dgm:pt modelId="{608138D6-CCA5-4785-ABC5-E882B9EFF088}" type="sibTrans" cxnId="{FC818CD3-B7C4-4371-808D-0CC3E162C720}">
      <dgm:prSet/>
      <dgm:spPr/>
      <dgm:t>
        <a:bodyPr/>
        <a:lstStyle/>
        <a:p>
          <a:endParaRPr lang="en-US"/>
        </a:p>
      </dgm:t>
    </dgm:pt>
    <dgm:pt modelId="{25E63E6B-C2AC-4EC4-BBD8-189200A8E7E9}">
      <dgm:prSet custT="1"/>
      <dgm:spPr/>
      <dgm:t>
        <a:bodyPr/>
        <a:lstStyle/>
        <a:p>
          <a:r>
            <a:rPr lang="sr-Latn-RS" sz="2800" dirty="0" smtClean="0">
              <a:solidFill>
                <a:schemeClr val="tx1">
                  <a:lumMod val="65000"/>
                  <a:lumOff val="35000"/>
                </a:schemeClr>
              </a:solidFill>
            </a:rPr>
            <a:t>3.Pripremni predškolski program. </a:t>
          </a:r>
          <a:endParaRPr lang="fr-CA" sz="2800" dirty="0" smtClean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DD178D56-7602-499A-A2C6-3606921AE77C}" type="parTrans" cxnId="{8C737EA8-522B-49C2-8682-2F4DEA4F0565}">
      <dgm:prSet/>
      <dgm:spPr/>
      <dgm:t>
        <a:bodyPr/>
        <a:lstStyle/>
        <a:p>
          <a:endParaRPr lang="en-US"/>
        </a:p>
      </dgm:t>
    </dgm:pt>
    <dgm:pt modelId="{2E57708C-83F8-4541-B6CC-B731909969E3}" type="sibTrans" cxnId="{8C737EA8-522B-49C2-8682-2F4DEA4F0565}">
      <dgm:prSet/>
      <dgm:spPr/>
      <dgm:t>
        <a:bodyPr/>
        <a:lstStyle/>
        <a:p>
          <a:endParaRPr lang="en-US"/>
        </a:p>
      </dgm:t>
    </dgm:pt>
    <dgm:pt modelId="{0437F7DB-2C65-47F3-A413-9C4866CB8451}" type="pres">
      <dgm:prSet presAssocID="{0EB329C1-4595-4660-A15B-A0AC2CF8DCE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25D0525-67EA-4EC9-9355-5D9B335564DA}" type="pres">
      <dgm:prSet presAssocID="{0EB329C1-4595-4660-A15B-A0AC2CF8DCEA}" presName="Name1" presStyleCnt="0"/>
      <dgm:spPr/>
    </dgm:pt>
    <dgm:pt modelId="{9B4DB365-6921-4771-88A4-FE0294D7929C}" type="pres">
      <dgm:prSet presAssocID="{0EB329C1-4595-4660-A15B-A0AC2CF8DCEA}" presName="cycle" presStyleCnt="0"/>
      <dgm:spPr/>
    </dgm:pt>
    <dgm:pt modelId="{4D367340-A9D7-4441-AB22-DEB517DE58C8}" type="pres">
      <dgm:prSet presAssocID="{0EB329C1-4595-4660-A15B-A0AC2CF8DCEA}" presName="srcNode" presStyleLbl="node1" presStyleIdx="0" presStyleCnt="3"/>
      <dgm:spPr/>
    </dgm:pt>
    <dgm:pt modelId="{424A29C7-5C11-4E44-913D-D3BE09CF5CD2}" type="pres">
      <dgm:prSet presAssocID="{0EB329C1-4595-4660-A15B-A0AC2CF8DCEA}" presName="conn" presStyleLbl="parChTrans1D2" presStyleIdx="0" presStyleCnt="1"/>
      <dgm:spPr/>
      <dgm:t>
        <a:bodyPr/>
        <a:lstStyle/>
        <a:p>
          <a:endParaRPr lang="en-US"/>
        </a:p>
      </dgm:t>
    </dgm:pt>
    <dgm:pt modelId="{058036C7-176E-46FA-B22F-B154F87FA88A}" type="pres">
      <dgm:prSet presAssocID="{0EB329C1-4595-4660-A15B-A0AC2CF8DCEA}" presName="extraNode" presStyleLbl="node1" presStyleIdx="0" presStyleCnt="3"/>
      <dgm:spPr/>
    </dgm:pt>
    <dgm:pt modelId="{002EBB99-D8D8-455E-9FAC-EF7D86658971}" type="pres">
      <dgm:prSet presAssocID="{0EB329C1-4595-4660-A15B-A0AC2CF8DCEA}" presName="dstNode" presStyleLbl="node1" presStyleIdx="0" presStyleCnt="3"/>
      <dgm:spPr/>
    </dgm:pt>
    <dgm:pt modelId="{05466671-7435-435B-BA96-A78370935DD5}" type="pres">
      <dgm:prSet presAssocID="{DADCB883-5944-4C6F-9B19-6DC3132196DE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D72628-D198-4A15-9198-29834B4C4DF1}" type="pres">
      <dgm:prSet presAssocID="{DADCB883-5944-4C6F-9B19-6DC3132196DE}" presName="accent_1" presStyleCnt="0"/>
      <dgm:spPr/>
    </dgm:pt>
    <dgm:pt modelId="{2CCA00BE-492D-4BD5-8857-52F0ED6A6A69}" type="pres">
      <dgm:prSet presAssocID="{DADCB883-5944-4C6F-9B19-6DC3132196DE}" presName="accentRepeatNode" presStyleLbl="solidFgAcc1" presStyleIdx="0" presStyleCnt="3"/>
      <dgm:spPr/>
    </dgm:pt>
    <dgm:pt modelId="{3B576D46-3483-4BDA-B38B-0506DFD0CD3F}" type="pres">
      <dgm:prSet presAssocID="{992FA7E4-61CE-4B86-95BA-5694EEA478F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3F4BF8-37D4-4D61-BE22-870D9AC9528A}" type="pres">
      <dgm:prSet presAssocID="{992FA7E4-61CE-4B86-95BA-5694EEA478FE}" presName="accent_2" presStyleCnt="0"/>
      <dgm:spPr/>
    </dgm:pt>
    <dgm:pt modelId="{CFB3EE1C-72D9-442A-BC66-98EDA14FA03C}" type="pres">
      <dgm:prSet presAssocID="{992FA7E4-61CE-4B86-95BA-5694EEA478FE}" presName="accentRepeatNode" presStyleLbl="solidFgAcc1" presStyleIdx="1" presStyleCnt="3"/>
      <dgm:spPr/>
    </dgm:pt>
    <dgm:pt modelId="{35411412-074A-4B4C-B7C7-942A880ADEB2}" type="pres">
      <dgm:prSet presAssocID="{25E63E6B-C2AC-4EC4-BBD8-189200A8E7E9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597A8A-FD3F-401E-83F7-A7957C6D4BF5}" type="pres">
      <dgm:prSet presAssocID="{25E63E6B-C2AC-4EC4-BBD8-189200A8E7E9}" presName="accent_3" presStyleCnt="0"/>
      <dgm:spPr/>
    </dgm:pt>
    <dgm:pt modelId="{81B0146C-CB81-4CE4-A34A-545CE1C884C0}" type="pres">
      <dgm:prSet presAssocID="{25E63E6B-C2AC-4EC4-BBD8-189200A8E7E9}" presName="accentRepeatNode" presStyleLbl="solidFgAcc1" presStyleIdx="2" presStyleCnt="3"/>
      <dgm:spPr/>
    </dgm:pt>
  </dgm:ptLst>
  <dgm:cxnLst>
    <dgm:cxn modelId="{8C7D4572-D3DF-4AF4-B1A1-4828EA8BB138}" type="presOf" srcId="{992FA7E4-61CE-4B86-95BA-5694EEA478FE}" destId="{3B576D46-3483-4BDA-B38B-0506DFD0CD3F}" srcOrd="0" destOrd="0" presId="urn:microsoft.com/office/officeart/2008/layout/VerticalCurvedList"/>
    <dgm:cxn modelId="{F1F0ACEF-DB9B-413C-BD6D-2C5AFBD4306B}" type="presOf" srcId="{0EB329C1-4595-4660-A15B-A0AC2CF8DCEA}" destId="{0437F7DB-2C65-47F3-A413-9C4866CB8451}" srcOrd="0" destOrd="0" presId="urn:microsoft.com/office/officeart/2008/layout/VerticalCurvedList"/>
    <dgm:cxn modelId="{230C4C3C-D571-4262-8196-78CB3A388F18}" type="presOf" srcId="{B58C748A-76ED-40D6-B0FC-F422B5D6C6E8}" destId="{424A29C7-5C11-4E44-913D-D3BE09CF5CD2}" srcOrd="0" destOrd="0" presId="urn:microsoft.com/office/officeart/2008/layout/VerticalCurvedList"/>
    <dgm:cxn modelId="{FC818CD3-B7C4-4371-808D-0CC3E162C720}" srcId="{0EB329C1-4595-4660-A15B-A0AC2CF8DCEA}" destId="{992FA7E4-61CE-4B86-95BA-5694EEA478FE}" srcOrd="1" destOrd="0" parTransId="{BF7158E4-1180-4529-BC0B-1633EB40E188}" sibTransId="{608138D6-CCA5-4785-ABC5-E882B9EFF088}"/>
    <dgm:cxn modelId="{7E89A3FB-62ED-43E7-B200-215AC99A3AE7}" type="presOf" srcId="{DADCB883-5944-4C6F-9B19-6DC3132196DE}" destId="{05466671-7435-435B-BA96-A78370935DD5}" srcOrd="0" destOrd="0" presId="urn:microsoft.com/office/officeart/2008/layout/VerticalCurvedList"/>
    <dgm:cxn modelId="{90E2976A-8C48-4A2F-A370-5360CD8A2657}" type="presOf" srcId="{25E63E6B-C2AC-4EC4-BBD8-189200A8E7E9}" destId="{35411412-074A-4B4C-B7C7-942A880ADEB2}" srcOrd="0" destOrd="0" presId="urn:microsoft.com/office/officeart/2008/layout/VerticalCurvedList"/>
    <dgm:cxn modelId="{8C737EA8-522B-49C2-8682-2F4DEA4F0565}" srcId="{0EB329C1-4595-4660-A15B-A0AC2CF8DCEA}" destId="{25E63E6B-C2AC-4EC4-BBD8-189200A8E7E9}" srcOrd="2" destOrd="0" parTransId="{DD178D56-7602-499A-A2C6-3606921AE77C}" sibTransId="{2E57708C-83F8-4541-B6CC-B731909969E3}"/>
    <dgm:cxn modelId="{4143A50B-868D-474A-A08D-DC5CA558972C}" srcId="{0EB329C1-4595-4660-A15B-A0AC2CF8DCEA}" destId="{DADCB883-5944-4C6F-9B19-6DC3132196DE}" srcOrd="0" destOrd="0" parTransId="{DB134E01-FDB4-43E6-9D88-56ED14ABC151}" sibTransId="{B58C748A-76ED-40D6-B0FC-F422B5D6C6E8}"/>
    <dgm:cxn modelId="{B0BC9112-0569-45B8-BE4B-84DAEE0A27B7}" type="presParOf" srcId="{0437F7DB-2C65-47F3-A413-9C4866CB8451}" destId="{425D0525-67EA-4EC9-9355-5D9B335564DA}" srcOrd="0" destOrd="0" presId="urn:microsoft.com/office/officeart/2008/layout/VerticalCurvedList"/>
    <dgm:cxn modelId="{242880A5-2F6F-4897-A08A-F5BFD87CDAD7}" type="presParOf" srcId="{425D0525-67EA-4EC9-9355-5D9B335564DA}" destId="{9B4DB365-6921-4771-88A4-FE0294D7929C}" srcOrd="0" destOrd="0" presId="urn:microsoft.com/office/officeart/2008/layout/VerticalCurvedList"/>
    <dgm:cxn modelId="{215DF12F-B63E-4B46-9EFC-2C2B4449F683}" type="presParOf" srcId="{9B4DB365-6921-4771-88A4-FE0294D7929C}" destId="{4D367340-A9D7-4441-AB22-DEB517DE58C8}" srcOrd="0" destOrd="0" presId="urn:microsoft.com/office/officeart/2008/layout/VerticalCurvedList"/>
    <dgm:cxn modelId="{F99074C8-A76F-4988-994E-7D920EE52C1E}" type="presParOf" srcId="{9B4DB365-6921-4771-88A4-FE0294D7929C}" destId="{424A29C7-5C11-4E44-913D-D3BE09CF5CD2}" srcOrd="1" destOrd="0" presId="urn:microsoft.com/office/officeart/2008/layout/VerticalCurvedList"/>
    <dgm:cxn modelId="{F3490AD0-6235-4295-8B2C-E3B3C8627343}" type="presParOf" srcId="{9B4DB365-6921-4771-88A4-FE0294D7929C}" destId="{058036C7-176E-46FA-B22F-B154F87FA88A}" srcOrd="2" destOrd="0" presId="urn:microsoft.com/office/officeart/2008/layout/VerticalCurvedList"/>
    <dgm:cxn modelId="{06A2F3F6-323C-4720-807E-AD7950B72137}" type="presParOf" srcId="{9B4DB365-6921-4771-88A4-FE0294D7929C}" destId="{002EBB99-D8D8-455E-9FAC-EF7D86658971}" srcOrd="3" destOrd="0" presId="urn:microsoft.com/office/officeart/2008/layout/VerticalCurvedList"/>
    <dgm:cxn modelId="{B59BF116-B942-4EB9-B98C-94768E590795}" type="presParOf" srcId="{425D0525-67EA-4EC9-9355-5D9B335564DA}" destId="{05466671-7435-435B-BA96-A78370935DD5}" srcOrd="1" destOrd="0" presId="urn:microsoft.com/office/officeart/2008/layout/VerticalCurvedList"/>
    <dgm:cxn modelId="{3F4EC6F3-EEA3-48FC-8722-46A709FF579E}" type="presParOf" srcId="{425D0525-67EA-4EC9-9355-5D9B335564DA}" destId="{15D72628-D198-4A15-9198-29834B4C4DF1}" srcOrd="2" destOrd="0" presId="urn:microsoft.com/office/officeart/2008/layout/VerticalCurvedList"/>
    <dgm:cxn modelId="{8E548D99-DC31-43C1-B276-5B66D8286797}" type="presParOf" srcId="{15D72628-D198-4A15-9198-29834B4C4DF1}" destId="{2CCA00BE-492D-4BD5-8857-52F0ED6A6A69}" srcOrd="0" destOrd="0" presId="urn:microsoft.com/office/officeart/2008/layout/VerticalCurvedList"/>
    <dgm:cxn modelId="{C0427520-0C6F-4407-8BCD-EE89FCC74D80}" type="presParOf" srcId="{425D0525-67EA-4EC9-9355-5D9B335564DA}" destId="{3B576D46-3483-4BDA-B38B-0506DFD0CD3F}" srcOrd="3" destOrd="0" presId="urn:microsoft.com/office/officeart/2008/layout/VerticalCurvedList"/>
    <dgm:cxn modelId="{E062675C-FCD0-4C0D-9D5A-34477057E56F}" type="presParOf" srcId="{425D0525-67EA-4EC9-9355-5D9B335564DA}" destId="{603F4BF8-37D4-4D61-BE22-870D9AC9528A}" srcOrd="4" destOrd="0" presId="urn:microsoft.com/office/officeart/2008/layout/VerticalCurvedList"/>
    <dgm:cxn modelId="{28717FD4-886A-4D73-8EE5-4065F573D6DD}" type="presParOf" srcId="{603F4BF8-37D4-4D61-BE22-870D9AC9528A}" destId="{CFB3EE1C-72D9-442A-BC66-98EDA14FA03C}" srcOrd="0" destOrd="0" presId="urn:microsoft.com/office/officeart/2008/layout/VerticalCurvedList"/>
    <dgm:cxn modelId="{A0B43279-ED8A-4AC6-99A5-EF09F97BF758}" type="presParOf" srcId="{425D0525-67EA-4EC9-9355-5D9B335564DA}" destId="{35411412-074A-4B4C-B7C7-942A880ADEB2}" srcOrd="5" destOrd="0" presId="urn:microsoft.com/office/officeart/2008/layout/VerticalCurvedList"/>
    <dgm:cxn modelId="{7E0FD24F-C1CC-4517-958C-4CD61CA8E2D9}" type="presParOf" srcId="{425D0525-67EA-4EC9-9355-5D9B335564DA}" destId="{FF597A8A-FD3F-401E-83F7-A7957C6D4BF5}" srcOrd="6" destOrd="0" presId="urn:microsoft.com/office/officeart/2008/layout/VerticalCurvedList"/>
    <dgm:cxn modelId="{93783B32-0BC5-4327-B313-D7052497FB31}" type="presParOf" srcId="{FF597A8A-FD3F-401E-83F7-A7957C6D4BF5}" destId="{81B0146C-CB81-4CE4-A34A-545CE1C884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3E2EC1-ED91-43F8-BA58-42B43BC709D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D86CA5D-9B0D-4919-B882-B95236940C0A}">
      <dgm:prSet phldrT="[Text]"/>
      <dgm:spPr/>
      <dgm:t>
        <a:bodyPr/>
        <a:lstStyle/>
        <a:p>
          <a:r>
            <a:rPr lang="sr-Cyrl-RS" dirty="0" smtClean="0"/>
            <a:t>Оријентација на сарадњу са окружењем</a:t>
          </a:r>
          <a:endParaRPr lang="en-US" dirty="0"/>
        </a:p>
      </dgm:t>
    </dgm:pt>
    <dgm:pt modelId="{9162EC6F-56BF-41D0-8FE2-99813D68FFF5}" type="parTrans" cxnId="{3E76DDE3-C430-4EBC-B4ED-8E23E637B090}">
      <dgm:prSet/>
      <dgm:spPr/>
      <dgm:t>
        <a:bodyPr/>
        <a:lstStyle/>
        <a:p>
          <a:endParaRPr lang="en-US"/>
        </a:p>
      </dgm:t>
    </dgm:pt>
    <dgm:pt modelId="{B39888D1-5871-4DDA-AE3D-FF14CEE0FCBB}" type="sibTrans" cxnId="{3E76DDE3-C430-4EBC-B4ED-8E23E637B090}">
      <dgm:prSet/>
      <dgm:spPr/>
      <dgm:t>
        <a:bodyPr/>
        <a:lstStyle/>
        <a:p>
          <a:endParaRPr lang="en-US"/>
        </a:p>
      </dgm:t>
    </dgm:pt>
    <dgm:pt modelId="{8420D6F5-175B-4C1A-A9BE-BAE269412D97}">
      <dgm:prSet phldrT="[Text]"/>
      <dgm:spPr/>
      <dgm:t>
        <a:bodyPr/>
        <a:lstStyle/>
        <a:p>
          <a:endParaRPr lang="en-US" dirty="0"/>
        </a:p>
      </dgm:t>
    </dgm:pt>
    <dgm:pt modelId="{94129787-14F9-4A68-9567-3EAB88360D05}" type="parTrans" cxnId="{B38BF119-BE39-4A86-938B-4E9A9E7E91D2}">
      <dgm:prSet/>
      <dgm:spPr/>
      <dgm:t>
        <a:bodyPr/>
        <a:lstStyle/>
        <a:p>
          <a:endParaRPr lang="en-US"/>
        </a:p>
      </dgm:t>
    </dgm:pt>
    <dgm:pt modelId="{B5B04749-327A-4A22-BD92-A0F330089CA1}" type="sibTrans" cxnId="{B38BF119-BE39-4A86-938B-4E9A9E7E91D2}">
      <dgm:prSet/>
      <dgm:spPr/>
      <dgm:t>
        <a:bodyPr/>
        <a:lstStyle/>
        <a:p>
          <a:endParaRPr lang="en-US"/>
        </a:p>
      </dgm:t>
    </dgm:pt>
    <dgm:pt modelId="{D0961321-018D-4C11-95ED-3945A3586BA2}">
      <dgm:prSet phldrT="[Text]" custT="1"/>
      <dgm:spPr/>
      <dgm:t>
        <a:bodyPr/>
        <a:lstStyle/>
        <a:p>
          <a:r>
            <a:rPr lang="sr-Cyrl-CS" sz="1800" dirty="0" smtClean="0"/>
            <a:t>Законска регулатива</a:t>
          </a:r>
          <a:endParaRPr lang="en-US" sz="1800" dirty="0"/>
        </a:p>
      </dgm:t>
    </dgm:pt>
    <dgm:pt modelId="{72A8F8D0-E6EE-43C2-8869-974B4C0F9B7E}" type="parTrans" cxnId="{F825C106-5288-4964-9158-2099CEC1C3AE}">
      <dgm:prSet/>
      <dgm:spPr/>
      <dgm:t>
        <a:bodyPr/>
        <a:lstStyle/>
        <a:p>
          <a:endParaRPr lang="en-US"/>
        </a:p>
      </dgm:t>
    </dgm:pt>
    <dgm:pt modelId="{2C3CA121-BCDC-4B05-A00C-27B914471FEA}" type="sibTrans" cxnId="{F825C106-5288-4964-9158-2099CEC1C3AE}">
      <dgm:prSet/>
      <dgm:spPr/>
      <dgm:t>
        <a:bodyPr/>
        <a:lstStyle/>
        <a:p>
          <a:endParaRPr lang="en-US"/>
        </a:p>
      </dgm:t>
    </dgm:pt>
    <dgm:pt modelId="{B4531926-2FD4-448F-9FAD-A418373162EA}">
      <dgm:prSet phldrT="[Text]" custT="1"/>
      <dgm:spPr/>
      <dgm:t>
        <a:bodyPr/>
        <a:lstStyle/>
        <a:p>
          <a:r>
            <a:rPr lang="sr-Cyrl-CS" sz="2000" dirty="0" smtClean="0"/>
            <a:t>Начела рада</a:t>
          </a:r>
          <a:endParaRPr lang="en-US" sz="2000" dirty="0"/>
        </a:p>
      </dgm:t>
    </dgm:pt>
    <dgm:pt modelId="{846430A5-A28A-4753-B486-320021C758E6}" type="parTrans" cxnId="{6A9EE91F-C553-4C7B-B0FF-E620681CEF7D}">
      <dgm:prSet/>
      <dgm:spPr/>
      <dgm:t>
        <a:bodyPr/>
        <a:lstStyle/>
        <a:p>
          <a:endParaRPr lang="en-US"/>
        </a:p>
      </dgm:t>
    </dgm:pt>
    <dgm:pt modelId="{247970A0-F8DB-4792-88EF-15A4D432BAE5}" type="sibTrans" cxnId="{6A9EE91F-C553-4C7B-B0FF-E620681CEF7D}">
      <dgm:prSet/>
      <dgm:spPr/>
      <dgm:t>
        <a:bodyPr/>
        <a:lstStyle/>
        <a:p>
          <a:endParaRPr lang="en-US"/>
        </a:p>
      </dgm:t>
    </dgm:pt>
    <dgm:pt modelId="{37E3C7D9-1E9D-4100-9F74-AE57A52CB899}">
      <dgm:prSet/>
      <dgm:spPr/>
      <dgm:t>
        <a:bodyPr/>
        <a:lstStyle/>
        <a:p>
          <a:endParaRPr lang="en-US" dirty="0"/>
        </a:p>
      </dgm:t>
    </dgm:pt>
    <dgm:pt modelId="{776E77B4-34C0-48EA-9630-ABC6181679D1}" type="parTrans" cxnId="{0F263F3C-CD77-4A1C-A94B-7C96B01F6649}">
      <dgm:prSet/>
      <dgm:spPr/>
      <dgm:t>
        <a:bodyPr/>
        <a:lstStyle/>
        <a:p>
          <a:endParaRPr lang="en-US"/>
        </a:p>
      </dgm:t>
    </dgm:pt>
    <dgm:pt modelId="{733EFC1E-74F3-4CE7-8CEE-3CFB7D8ABB55}" type="sibTrans" cxnId="{0F263F3C-CD77-4A1C-A94B-7C96B01F6649}">
      <dgm:prSet/>
      <dgm:spPr/>
      <dgm:t>
        <a:bodyPr/>
        <a:lstStyle/>
        <a:p>
          <a:endParaRPr lang="en-US"/>
        </a:p>
      </dgm:t>
    </dgm:pt>
    <dgm:pt modelId="{16E8F112-87F7-4B68-9481-ED933C394534}">
      <dgm:prSet custT="1"/>
      <dgm:spPr/>
      <dgm:t>
        <a:bodyPr/>
        <a:lstStyle/>
        <a:p>
          <a:r>
            <a:rPr lang="sr-Cyrl-CS" sz="1600" dirty="0" smtClean="0"/>
            <a:t>Функције предшколске установе</a:t>
          </a:r>
          <a:endParaRPr lang="en-US" sz="1600" dirty="0"/>
        </a:p>
      </dgm:t>
    </dgm:pt>
    <dgm:pt modelId="{24A057FC-7959-4CF1-AB18-CA6CB0D5AA3C}" type="parTrans" cxnId="{1CB9C717-E4F8-41EC-A6EB-C28831152E99}">
      <dgm:prSet/>
      <dgm:spPr/>
      <dgm:t>
        <a:bodyPr/>
        <a:lstStyle/>
        <a:p>
          <a:endParaRPr lang="en-US"/>
        </a:p>
      </dgm:t>
    </dgm:pt>
    <dgm:pt modelId="{62BB2CA5-C490-4A53-B945-514C75754C70}" type="sibTrans" cxnId="{1CB9C717-E4F8-41EC-A6EB-C28831152E99}">
      <dgm:prSet/>
      <dgm:spPr/>
      <dgm:t>
        <a:bodyPr/>
        <a:lstStyle/>
        <a:p>
          <a:endParaRPr lang="en-US"/>
        </a:p>
      </dgm:t>
    </dgm:pt>
    <dgm:pt modelId="{AB47F812-CAC3-4EA4-BD27-92FB4F6097AD}">
      <dgm:prSet custT="1"/>
      <dgm:spPr/>
      <dgm:t>
        <a:bodyPr/>
        <a:lstStyle/>
        <a:p>
          <a:r>
            <a:rPr lang="sr-Cyrl-CS" sz="2000" dirty="0" smtClean="0"/>
            <a:t>Циљне оријентације</a:t>
          </a:r>
          <a:endParaRPr lang="en-US" sz="2000" dirty="0"/>
        </a:p>
      </dgm:t>
    </dgm:pt>
    <dgm:pt modelId="{3D4A8400-235A-4BFB-8A36-1F896444C5AE}" type="parTrans" cxnId="{9F92C044-E5DF-46B4-9278-E136ECEB1427}">
      <dgm:prSet/>
      <dgm:spPr/>
      <dgm:t>
        <a:bodyPr/>
        <a:lstStyle/>
        <a:p>
          <a:endParaRPr lang="en-US"/>
        </a:p>
      </dgm:t>
    </dgm:pt>
    <dgm:pt modelId="{4FC94598-4C15-4411-BCF0-A2FDE3552CB7}" type="sibTrans" cxnId="{9F92C044-E5DF-46B4-9278-E136ECEB1427}">
      <dgm:prSet/>
      <dgm:spPr/>
      <dgm:t>
        <a:bodyPr/>
        <a:lstStyle/>
        <a:p>
          <a:endParaRPr lang="en-US"/>
        </a:p>
      </dgm:t>
    </dgm:pt>
    <dgm:pt modelId="{898B8B5A-B31C-455D-AA0C-5966F1819994}" type="pres">
      <dgm:prSet presAssocID="{7E3E2EC1-ED91-43F8-BA58-42B43BC709D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US"/>
        </a:p>
      </dgm:t>
    </dgm:pt>
    <dgm:pt modelId="{096A6FDA-732F-4C59-BDB0-79AA96C1F813}" type="pres">
      <dgm:prSet presAssocID="{7E3E2EC1-ED91-43F8-BA58-42B43BC709D0}" presName="arrowNode" presStyleLbl="node1" presStyleIdx="0" presStyleCnt="1" custLinFactNeighborX="661" custLinFactNeighborY="-597"/>
      <dgm:spPr/>
    </dgm:pt>
    <dgm:pt modelId="{C4E1B86C-28DB-43F2-BCE4-C55C47443397}" type="pres">
      <dgm:prSet presAssocID="{9D86CA5D-9B0D-4919-B882-B95236940C0A}" presName="txNode1" presStyleLbl="revTx" presStyleIdx="0" presStyleCnt="7" custScaleX="213598" custScaleY="47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A0965E-AB7A-46B8-A74F-547C6BDA46E7}" type="pres">
      <dgm:prSet presAssocID="{8420D6F5-175B-4C1A-A9BE-BAE269412D97}" presName="txNode2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B4FA57-49AD-47C1-A34E-8003DD026E2F}" type="pres">
      <dgm:prSet presAssocID="{B5B04749-327A-4A22-BD92-A0F330089CA1}" presName="dotNode2" presStyleCnt="0"/>
      <dgm:spPr/>
    </dgm:pt>
    <dgm:pt modelId="{9F3594C9-CA1A-48CD-A9D5-17E78C1221ED}" type="pres">
      <dgm:prSet presAssocID="{B5B04749-327A-4A22-BD92-A0F330089CA1}" presName="dotRepeatNode" presStyleLbl="fgShp" presStyleIdx="0" presStyleCnt="5"/>
      <dgm:spPr/>
      <dgm:t>
        <a:bodyPr/>
        <a:lstStyle/>
        <a:p>
          <a:endParaRPr lang="en-US"/>
        </a:p>
      </dgm:t>
    </dgm:pt>
    <dgm:pt modelId="{F46498A8-B61C-4996-BADD-A9B5AC884C21}" type="pres">
      <dgm:prSet presAssocID="{D0961321-018D-4C11-95ED-3945A3586BA2}" presName="txNode3" presStyleLbl="revTx" presStyleIdx="2" presStyleCnt="7" custScaleX="143318" custLinFactNeighborX="-47683" custLinFactNeighborY="-56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B7BD24-4BB8-4840-A2A1-BFA2E2A0E5E0}" type="pres">
      <dgm:prSet presAssocID="{2C3CA121-BCDC-4B05-A00C-27B914471FEA}" presName="dotNode3" presStyleCnt="0"/>
      <dgm:spPr/>
    </dgm:pt>
    <dgm:pt modelId="{2CC4329B-FB1F-4D7F-B1E6-7C1334E5A68A}" type="pres">
      <dgm:prSet presAssocID="{2C3CA121-BCDC-4B05-A00C-27B914471FEA}" presName="dotRepeatNode" presStyleLbl="fgShp" presStyleIdx="1" presStyleCnt="5"/>
      <dgm:spPr/>
      <dgm:t>
        <a:bodyPr/>
        <a:lstStyle/>
        <a:p>
          <a:endParaRPr lang="en-US"/>
        </a:p>
      </dgm:t>
    </dgm:pt>
    <dgm:pt modelId="{96748966-5D93-40F1-BD51-D59D1CB2DA37}" type="pres">
      <dgm:prSet presAssocID="{B4531926-2FD4-448F-9FAD-A418373162EA}" presName="txNode4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B7D1DE-44A2-4FC5-B2E4-886E00E6D387}" type="pres">
      <dgm:prSet presAssocID="{247970A0-F8DB-4792-88EF-15A4D432BAE5}" presName="dotNode4" presStyleCnt="0"/>
      <dgm:spPr/>
    </dgm:pt>
    <dgm:pt modelId="{B01A4B78-073C-4B6C-9C45-0EEF50B7C96E}" type="pres">
      <dgm:prSet presAssocID="{247970A0-F8DB-4792-88EF-15A4D432BAE5}" presName="dotRepeatNode" presStyleLbl="fgShp" presStyleIdx="2" presStyleCnt="5"/>
      <dgm:spPr/>
      <dgm:t>
        <a:bodyPr/>
        <a:lstStyle/>
        <a:p>
          <a:endParaRPr lang="en-US"/>
        </a:p>
      </dgm:t>
    </dgm:pt>
    <dgm:pt modelId="{E27C20FA-CE1C-42D1-81A4-E1F254F0BFE3}" type="pres">
      <dgm:prSet presAssocID="{37E3C7D9-1E9D-4100-9F74-AE57A52CB899}" presName="txNode5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3A4D2-24DA-4ED1-A948-B2D5AE209B95}" type="pres">
      <dgm:prSet presAssocID="{733EFC1E-74F3-4CE7-8CEE-3CFB7D8ABB55}" presName="dotNode5" presStyleCnt="0"/>
      <dgm:spPr/>
    </dgm:pt>
    <dgm:pt modelId="{D82F5CB6-2FC9-4575-8BF5-E927CA3EADF2}" type="pres">
      <dgm:prSet presAssocID="{733EFC1E-74F3-4CE7-8CEE-3CFB7D8ABB55}" presName="dotRepeatNode" presStyleLbl="fgShp" presStyleIdx="3" presStyleCnt="5"/>
      <dgm:spPr/>
      <dgm:t>
        <a:bodyPr/>
        <a:lstStyle/>
        <a:p>
          <a:endParaRPr lang="en-US"/>
        </a:p>
      </dgm:t>
    </dgm:pt>
    <dgm:pt modelId="{7B430248-4230-4FD0-8E36-979791126255}" type="pres">
      <dgm:prSet presAssocID="{16E8F112-87F7-4B68-9481-ED933C394534}" presName="txNode6" presStyleLbl="revTx" presStyleIdx="5" presStyleCnt="7" custScaleX="175913" custLinFactX="-68745" custLinFactNeighborX="-100000" custLinFactNeighborY="-2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077D4-F95A-49A4-9E8A-07D4B8528970}" type="pres">
      <dgm:prSet presAssocID="{62BB2CA5-C490-4A53-B945-514C75754C70}" presName="dotNode6" presStyleCnt="0"/>
      <dgm:spPr/>
    </dgm:pt>
    <dgm:pt modelId="{974703E4-2E1D-47FD-BCFC-D41BDFE02840}" type="pres">
      <dgm:prSet presAssocID="{62BB2CA5-C490-4A53-B945-514C75754C70}" presName="dotRepeatNode" presStyleLbl="fgShp" presStyleIdx="4" presStyleCnt="5"/>
      <dgm:spPr/>
      <dgm:t>
        <a:bodyPr/>
        <a:lstStyle/>
        <a:p>
          <a:endParaRPr lang="en-US"/>
        </a:p>
      </dgm:t>
    </dgm:pt>
    <dgm:pt modelId="{9B5B0277-376A-46BB-9647-6C78CF1667F3}" type="pres">
      <dgm:prSet presAssocID="{AB47F812-CAC3-4EA4-BD27-92FB4F6097AD}" presName="txNode7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8BF119-BE39-4A86-938B-4E9A9E7E91D2}" srcId="{7E3E2EC1-ED91-43F8-BA58-42B43BC709D0}" destId="{8420D6F5-175B-4C1A-A9BE-BAE269412D97}" srcOrd="1" destOrd="0" parTransId="{94129787-14F9-4A68-9567-3EAB88360D05}" sibTransId="{B5B04749-327A-4A22-BD92-A0F330089CA1}"/>
    <dgm:cxn modelId="{C4E45BC5-868A-45FC-8C45-C75D4BD38B74}" type="presOf" srcId="{D0961321-018D-4C11-95ED-3945A3586BA2}" destId="{F46498A8-B61C-4996-BADD-A9B5AC884C21}" srcOrd="0" destOrd="0" presId="urn:microsoft.com/office/officeart/2009/3/layout/DescendingProcess"/>
    <dgm:cxn modelId="{0F263F3C-CD77-4A1C-A94B-7C96B01F6649}" srcId="{7E3E2EC1-ED91-43F8-BA58-42B43BC709D0}" destId="{37E3C7D9-1E9D-4100-9F74-AE57A52CB899}" srcOrd="4" destOrd="0" parTransId="{776E77B4-34C0-48EA-9630-ABC6181679D1}" sibTransId="{733EFC1E-74F3-4CE7-8CEE-3CFB7D8ABB55}"/>
    <dgm:cxn modelId="{D8409EFA-2A3C-41A5-9AE0-412F5730B739}" type="presOf" srcId="{247970A0-F8DB-4792-88EF-15A4D432BAE5}" destId="{B01A4B78-073C-4B6C-9C45-0EEF50B7C96E}" srcOrd="0" destOrd="0" presId="urn:microsoft.com/office/officeart/2009/3/layout/DescendingProcess"/>
    <dgm:cxn modelId="{25BEC342-7FB5-4A60-BCB8-FC1DF65DEBB6}" type="presOf" srcId="{B5B04749-327A-4A22-BD92-A0F330089CA1}" destId="{9F3594C9-CA1A-48CD-A9D5-17E78C1221ED}" srcOrd="0" destOrd="0" presId="urn:microsoft.com/office/officeart/2009/3/layout/DescendingProcess"/>
    <dgm:cxn modelId="{28B4ACAB-D4CF-4B38-9AEA-3C1B7B970F66}" type="presOf" srcId="{9D86CA5D-9B0D-4919-B882-B95236940C0A}" destId="{C4E1B86C-28DB-43F2-BCE4-C55C47443397}" srcOrd="0" destOrd="0" presId="urn:microsoft.com/office/officeart/2009/3/layout/DescendingProcess"/>
    <dgm:cxn modelId="{1CB9C717-E4F8-41EC-A6EB-C28831152E99}" srcId="{7E3E2EC1-ED91-43F8-BA58-42B43BC709D0}" destId="{16E8F112-87F7-4B68-9481-ED933C394534}" srcOrd="5" destOrd="0" parTransId="{24A057FC-7959-4CF1-AB18-CA6CB0D5AA3C}" sibTransId="{62BB2CA5-C490-4A53-B945-514C75754C70}"/>
    <dgm:cxn modelId="{32D4167E-0B5D-4AE4-B620-6905582FA836}" type="presOf" srcId="{62BB2CA5-C490-4A53-B945-514C75754C70}" destId="{974703E4-2E1D-47FD-BCFC-D41BDFE02840}" srcOrd="0" destOrd="0" presId="urn:microsoft.com/office/officeart/2009/3/layout/DescendingProcess"/>
    <dgm:cxn modelId="{3E76DDE3-C430-4EBC-B4ED-8E23E637B090}" srcId="{7E3E2EC1-ED91-43F8-BA58-42B43BC709D0}" destId="{9D86CA5D-9B0D-4919-B882-B95236940C0A}" srcOrd="0" destOrd="0" parTransId="{9162EC6F-56BF-41D0-8FE2-99813D68FFF5}" sibTransId="{B39888D1-5871-4DDA-AE3D-FF14CEE0FCBB}"/>
    <dgm:cxn modelId="{58CE307D-C019-4163-A449-125955E04DF8}" type="presOf" srcId="{B4531926-2FD4-448F-9FAD-A418373162EA}" destId="{96748966-5D93-40F1-BD51-D59D1CB2DA37}" srcOrd="0" destOrd="0" presId="urn:microsoft.com/office/officeart/2009/3/layout/DescendingProcess"/>
    <dgm:cxn modelId="{F825C106-5288-4964-9158-2099CEC1C3AE}" srcId="{7E3E2EC1-ED91-43F8-BA58-42B43BC709D0}" destId="{D0961321-018D-4C11-95ED-3945A3586BA2}" srcOrd="2" destOrd="0" parTransId="{72A8F8D0-E6EE-43C2-8869-974B4C0F9B7E}" sibTransId="{2C3CA121-BCDC-4B05-A00C-27B914471FEA}"/>
    <dgm:cxn modelId="{CFC00611-C9F4-4C4C-98D7-E6628CF4B5A3}" type="presOf" srcId="{37E3C7D9-1E9D-4100-9F74-AE57A52CB899}" destId="{E27C20FA-CE1C-42D1-81A4-E1F254F0BFE3}" srcOrd="0" destOrd="0" presId="urn:microsoft.com/office/officeart/2009/3/layout/DescendingProcess"/>
    <dgm:cxn modelId="{98C8336D-FB94-446C-8A3C-B7E9EAF5ADC2}" type="presOf" srcId="{733EFC1E-74F3-4CE7-8CEE-3CFB7D8ABB55}" destId="{D82F5CB6-2FC9-4575-8BF5-E927CA3EADF2}" srcOrd="0" destOrd="0" presId="urn:microsoft.com/office/officeart/2009/3/layout/DescendingProcess"/>
    <dgm:cxn modelId="{AC8D34A4-29D2-457E-98B4-FF5A08712742}" type="presOf" srcId="{AB47F812-CAC3-4EA4-BD27-92FB4F6097AD}" destId="{9B5B0277-376A-46BB-9647-6C78CF1667F3}" srcOrd="0" destOrd="0" presId="urn:microsoft.com/office/officeart/2009/3/layout/DescendingProcess"/>
    <dgm:cxn modelId="{9F92C044-E5DF-46B4-9278-E136ECEB1427}" srcId="{7E3E2EC1-ED91-43F8-BA58-42B43BC709D0}" destId="{AB47F812-CAC3-4EA4-BD27-92FB4F6097AD}" srcOrd="6" destOrd="0" parTransId="{3D4A8400-235A-4BFB-8A36-1F896444C5AE}" sibTransId="{4FC94598-4C15-4411-BCF0-A2FDE3552CB7}"/>
    <dgm:cxn modelId="{ABCCFEBE-24CF-4D77-9BC6-024A87ADFDC6}" type="presOf" srcId="{16E8F112-87F7-4B68-9481-ED933C394534}" destId="{7B430248-4230-4FD0-8E36-979791126255}" srcOrd="0" destOrd="0" presId="urn:microsoft.com/office/officeart/2009/3/layout/DescendingProcess"/>
    <dgm:cxn modelId="{88828AEA-6B72-47B0-B5EA-EE1F0B0D2AAA}" type="presOf" srcId="{8420D6F5-175B-4C1A-A9BE-BAE269412D97}" destId="{50A0965E-AB7A-46B8-A74F-547C6BDA46E7}" srcOrd="0" destOrd="0" presId="urn:microsoft.com/office/officeart/2009/3/layout/DescendingProcess"/>
    <dgm:cxn modelId="{6A9EE91F-C553-4C7B-B0FF-E620681CEF7D}" srcId="{7E3E2EC1-ED91-43F8-BA58-42B43BC709D0}" destId="{B4531926-2FD4-448F-9FAD-A418373162EA}" srcOrd="3" destOrd="0" parTransId="{846430A5-A28A-4753-B486-320021C758E6}" sibTransId="{247970A0-F8DB-4792-88EF-15A4D432BAE5}"/>
    <dgm:cxn modelId="{38278D0C-C78E-44DA-8B5F-EE086894C8C2}" type="presOf" srcId="{7E3E2EC1-ED91-43F8-BA58-42B43BC709D0}" destId="{898B8B5A-B31C-455D-AA0C-5966F1819994}" srcOrd="0" destOrd="0" presId="urn:microsoft.com/office/officeart/2009/3/layout/DescendingProcess"/>
    <dgm:cxn modelId="{6CDC38E0-9E9D-430E-8035-03C52E77EBDD}" type="presOf" srcId="{2C3CA121-BCDC-4B05-A00C-27B914471FEA}" destId="{2CC4329B-FB1F-4D7F-B1E6-7C1334E5A68A}" srcOrd="0" destOrd="0" presId="urn:microsoft.com/office/officeart/2009/3/layout/DescendingProcess"/>
    <dgm:cxn modelId="{C62A7270-E251-4172-A629-730F231E95F9}" type="presParOf" srcId="{898B8B5A-B31C-455D-AA0C-5966F1819994}" destId="{096A6FDA-732F-4C59-BDB0-79AA96C1F813}" srcOrd="0" destOrd="0" presId="urn:microsoft.com/office/officeart/2009/3/layout/DescendingProcess"/>
    <dgm:cxn modelId="{6EC8F04D-ACA1-4C14-898D-1D63A3A9A4B2}" type="presParOf" srcId="{898B8B5A-B31C-455D-AA0C-5966F1819994}" destId="{C4E1B86C-28DB-43F2-BCE4-C55C47443397}" srcOrd="1" destOrd="0" presId="urn:microsoft.com/office/officeart/2009/3/layout/DescendingProcess"/>
    <dgm:cxn modelId="{39B07A82-029D-4A50-A9AE-6D0477175AD4}" type="presParOf" srcId="{898B8B5A-B31C-455D-AA0C-5966F1819994}" destId="{50A0965E-AB7A-46B8-A74F-547C6BDA46E7}" srcOrd="2" destOrd="0" presId="urn:microsoft.com/office/officeart/2009/3/layout/DescendingProcess"/>
    <dgm:cxn modelId="{AE47360E-3612-4E25-BDE2-9F86C70E8909}" type="presParOf" srcId="{898B8B5A-B31C-455D-AA0C-5966F1819994}" destId="{3BB4FA57-49AD-47C1-A34E-8003DD026E2F}" srcOrd="3" destOrd="0" presId="urn:microsoft.com/office/officeart/2009/3/layout/DescendingProcess"/>
    <dgm:cxn modelId="{CC45AE9F-BA6E-4CC2-A3C9-E81BCE456B29}" type="presParOf" srcId="{3BB4FA57-49AD-47C1-A34E-8003DD026E2F}" destId="{9F3594C9-CA1A-48CD-A9D5-17E78C1221ED}" srcOrd="0" destOrd="0" presId="urn:microsoft.com/office/officeart/2009/3/layout/DescendingProcess"/>
    <dgm:cxn modelId="{2A4D6504-3761-407B-A594-2BD51089A090}" type="presParOf" srcId="{898B8B5A-B31C-455D-AA0C-5966F1819994}" destId="{F46498A8-B61C-4996-BADD-A9B5AC884C21}" srcOrd="4" destOrd="0" presId="urn:microsoft.com/office/officeart/2009/3/layout/DescendingProcess"/>
    <dgm:cxn modelId="{ECFD3576-96EF-4525-9DAF-CBEF8D329C16}" type="presParOf" srcId="{898B8B5A-B31C-455D-AA0C-5966F1819994}" destId="{93B7BD24-4BB8-4840-A2A1-BFA2E2A0E5E0}" srcOrd="5" destOrd="0" presId="urn:microsoft.com/office/officeart/2009/3/layout/DescendingProcess"/>
    <dgm:cxn modelId="{B6FBEBB3-3217-454D-9A65-7ACEC1376364}" type="presParOf" srcId="{93B7BD24-4BB8-4840-A2A1-BFA2E2A0E5E0}" destId="{2CC4329B-FB1F-4D7F-B1E6-7C1334E5A68A}" srcOrd="0" destOrd="0" presId="urn:microsoft.com/office/officeart/2009/3/layout/DescendingProcess"/>
    <dgm:cxn modelId="{92F775A1-F046-4E46-B35D-D240206B7E07}" type="presParOf" srcId="{898B8B5A-B31C-455D-AA0C-5966F1819994}" destId="{96748966-5D93-40F1-BD51-D59D1CB2DA37}" srcOrd="6" destOrd="0" presId="urn:microsoft.com/office/officeart/2009/3/layout/DescendingProcess"/>
    <dgm:cxn modelId="{E3AF9D03-6759-40E2-B3FC-355C3A2A2451}" type="presParOf" srcId="{898B8B5A-B31C-455D-AA0C-5966F1819994}" destId="{C9B7D1DE-44A2-4FC5-B2E4-886E00E6D387}" srcOrd="7" destOrd="0" presId="urn:microsoft.com/office/officeart/2009/3/layout/DescendingProcess"/>
    <dgm:cxn modelId="{DD759248-F4B8-4F13-B409-67B5680962AE}" type="presParOf" srcId="{C9B7D1DE-44A2-4FC5-B2E4-886E00E6D387}" destId="{B01A4B78-073C-4B6C-9C45-0EEF50B7C96E}" srcOrd="0" destOrd="0" presId="urn:microsoft.com/office/officeart/2009/3/layout/DescendingProcess"/>
    <dgm:cxn modelId="{76343DFE-4251-4880-BF2E-1F92AA7941E9}" type="presParOf" srcId="{898B8B5A-B31C-455D-AA0C-5966F1819994}" destId="{E27C20FA-CE1C-42D1-81A4-E1F254F0BFE3}" srcOrd="8" destOrd="0" presId="urn:microsoft.com/office/officeart/2009/3/layout/DescendingProcess"/>
    <dgm:cxn modelId="{A6D84967-A6D4-4CA3-B801-5B7C17640F16}" type="presParOf" srcId="{898B8B5A-B31C-455D-AA0C-5966F1819994}" destId="{C1C3A4D2-24DA-4ED1-A948-B2D5AE209B95}" srcOrd="9" destOrd="0" presId="urn:microsoft.com/office/officeart/2009/3/layout/DescendingProcess"/>
    <dgm:cxn modelId="{7C07534C-2921-4897-89DC-B8221369D614}" type="presParOf" srcId="{C1C3A4D2-24DA-4ED1-A948-B2D5AE209B95}" destId="{D82F5CB6-2FC9-4575-8BF5-E927CA3EADF2}" srcOrd="0" destOrd="0" presId="urn:microsoft.com/office/officeart/2009/3/layout/DescendingProcess"/>
    <dgm:cxn modelId="{39F02E29-A83F-4C4D-9548-CA92519EF5ED}" type="presParOf" srcId="{898B8B5A-B31C-455D-AA0C-5966F1819994}" destId="{7B430248-4230-4FD0-8E36-979791126255}" srcOrd="10" destOrd="0" presId="urn:microsoft.com/office/officeart/2009/3/layout/DescendingProcess"/>
    <dgm:cxn modelId="{8EE2C550-31E7-450F-9732-8D4718952281}" type="presParOf" srcId="{898B8B5A-B31C-455D-AA0C-5966F1819994}" destId="{D32077D4-F95A-49A4-9E8A-07D4B8528970}" srcOrd="11" destOrd="0" presId="urn:microsoft.com/office/officeart/2009/3/layout/DescendingProcess"/>
    <dgm:cxn modelId="{304FCAF8-0612-43E0-A6A1-BEFFA7C38BAD}" type="presParOf" srcId="{D32077D4-F95A-49A4-9E8A-07D4B8528970}" destId="{974703E4-2E1D-47FD-BCFC-D41BDFE02840}" srcOrd="0" destOrd="0" presId="urn:microsoft.com/office/officeart/2009/3/layout/DescendingProcess"/>
    <dgm:cxn modelId="{E8D84018-C984-4A97-95AB-2282A51D5EA8}" type="presParOf" srcId="{898B8B5A-B31C-455D-AA0C-5966F1819994}" destId="{9B5B0277-376A-46BB-9647-6C78CF1667F3}" srcOrd="1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4A29C7-5C11-4E44-913D-D3BE09CF5CD2}">
      <dsp:nvSpPr>
        <dsp:cNvPr id="0" name=""/>
        <dsp:cNvSpPr/>
      </dsp:nvSpPr>
      <dsp:spPr>
        <a:xfrm>
          <a:off x="-6268011" y="-959163"/>
          <a:ext cx="7463465" cy="7463465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66671-7435-435B-BA96-A78370935DD5}">
      <dsp:nvSpPr>
        <dsp:cNvPr id="0" name=""/>
        <dsp:cNvSpPr/>
      </dsp:nvSpPr>
      <dsp:spPr>
        <a:xfrm>
          <a:off x="769665" y="554513"/>
          <a:ext cx="7939036" cy="11090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291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4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1. Osnove programa nege i vaspitanja dece uzrasta od šest meseci do tri godine</a:t>
          </a:r>
          <a:endParaRPr lang="en-US" sz="2400" kern="1200" dirty="0"/>
        </a:p>
      </dsp:txBody>
      <dsp:txXfrm>
        <a:off x="769665" y="554513"/>
        <a:ext cx="7939036" cy="1109027"/>
      </dsp:txXfrm>
    </dsp:sp>
    <dsp:sp modelId="{2CCA00BE-492D-4BD5-8857-52F0ED6A6A69}">
      <dsp:nvSpPr>
        <dsp:cNvPr id="0" name=""/>
        <dsp:cNvSpPr/>
      </dsp:nvSpPr>
      <dsp:spPr>
        <a:xfrm>
          <a:off x="76522" y="415885"/>
          <a:ext cx="1386284" cy="1386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576D46-3483-4BDA-B38B-0506DFD0CD3F}">
      <dsp:nvSpPr>
        <dsp:cNvPr id="0" name=""/>
        <dsp:cNvSpPr/>
      </dsp:nvSpPr>
      <dsp:spPr>
        <a:xfrm>
          <a:off x="1172796" y="2218055"/>
          <a:ext cx="7535905" cy="1109027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291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19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2. </a:t>
          </a:r>
          <a:r>
            <a:rPr lang="sr-Latn-R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Osnove programa vaspitanja i obrazovanja dece uzrasta od tri godine do uključivanja u program pripreme za školu </a:t>
          </a:r>
          <a:endParaRPr lang="en-US" sz="1900" kern="1200" dirty="0"/>
        </a:p>
      </dsp:txBody>
      <dsp:txXfrm>
        <a:off x="1172796" y="2218055"/>
        <a:ext cx="7535905" cy="1109027"/>
      </dsp:txXfrm>
    </dsp:sp>
    <dsp:sp modelId="{CFB3EE1C-72D9-442A-BC66-98EDA14FA03C}">
      <dsp:nvSpPr>
        <dsp:cNvPr id="0" name=""/>
        <dsp:cNvSpPr/>
      </dsp:nvSpPr>
      <dsp:spPr>
        <a:xfrm>
          <a:off x="479654" y="2079426"/>
          <a:ext cx="1386284" cy="1386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411412-074A-4B4C-B7C7-942A880ADEB2}">
      <dsp:nvSpPr>
        <dsp:cNvPr id="0" name=""/>
        <dsp:cNvSpPr/>
      </dsp:nvSpPr>
      <dsp:spPr>
        <a:xfrm>
          <a:off x="769665" y="3881596"/>
          <a:ext cx="7939036" cy="110902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0291" tIns="71120" rIns="71120" bIns="7112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28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3.Pripremni predškolski program. </a:t>
          </a:r>
          <a:endParaRPr lang="fr-CA" sz="2800" kern="1200" dirty="0" smtClean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769665" y="3881596"/>
        <a:ext cx="7939036" cy="1109027"/>
      </dsp:txXfrm>
    </dsp:sp>
    <dsp:sp modelId="{81B0146C-CB81-4CE4-A34A-545CE1C884C0}">
      <dsp:nvSpPr>
        <dsp:cNvPr id="0" name=""/>
        <dsp:cNvSpPr/>
      </dsp:nvSpPr>
      <dsp:spPr>
        <a:xfrm>
          <a:off x="76522" y="3742968"/>
          <a:ext cx="1386284" cy="13862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A6FDA-732F-4C59-BDB0-79AA96C1F813}">
      <dsp:nvSpPr>
        <dsp:cNvPr id="0" name=""/>
        <dsp:cNvSpPr/>
      </dsp:nvSpPr>
      <dsp:spPr>
        <a:xfrm rot="4396374">
          <a:off x="2061421" y="1074676"/>
          <a:ext cx="4662118" cy="3251246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594C9-CA1A-48CD-A9D5-17E78C1221ED}">
      <dsp:nvSpPr>
        <dsp:cNvPr id="0" name=""/>
        <dsp:cNvSpPr/>
      </dsp:nvSpPr>
      <dsp:spPr>
        <a:xfrm>
          <a:off x="3620987" y="1395515"/>
          <a:ext cx="117733" cy="11773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4329B-FB1F-4D7F-B1E6-7C1334E5A68A}">
      <dsp:nvSpPr>
        <dsp:cNvPr id="0" name=""/>
        <dsp:cNvSpPr/>
      </dsp:nvSpPr>
      <dsp:spPr>
        <a:xfrm>
          <a:off x="4185349" y="1790298"/>
          <a:ext cx="117733" cy="11773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1A4B78-073C-4B6C-9C45-0EEF50B7C96E}">
      <dsp:nvSpPr>
        <dsp:cNvPr id="0" name=""/>
        <dsp:cNvSpPr/>
      </dsp:nvSpPr>
      <dsp:spPr>
        <a:xfrm>
          <a:off x="4660602" y="2250430"/>
          <a:ext cx="117733" cy="11773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E1B86C-28DB-43F2-BCE4-C55C47443397}">
      <dsp:nvSpPr>
        <dsp:cNvPr id="0" name=""/>
        <dsp:cNvSpPr/>
      </dsp:nvSpPr>
      <dsp:spPr>
        <a:xfrm>
          <a:off x="470968" y="227723"/>
          <a:ext cx="4694978" cy="408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kern="1200" dirty="0" smtClean="0"/>
            <a:t>Оријентација на сарадњу са окружењем</a:t>
          </a:r>
          <a:endParaRPr lang="en-US" sz="1600" kern="1200" dirty="0"/>
        </a:p>
      </dsp:txBody>
      <dsp:txXfrm>
        <a:off x="470968" y="227723"/>
        <a:ext cx="4694978" cy="408648"/>
      </dsp:txXfrm>
    </dsp:sp>
    <dsp:sp modelId="{50A0965E-AB7A-46B8-A74F-547C6BDA46E7}">
      <dsp:nvSpPr>
        <dsp:cNvPr id="0" name=""/>
        <dsp:cNvSpPr/>
      </dsp:nvSpPr>
      <dsp:spPr>
        <a:xfrm>
          <a:off x="4333326" y="1022333"/>
          <a:ext cx="3326769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4333326" y="1022333"/>
        <a:ext cx="3326769" cy="864096"/>
      </dsp:txXfrm>
    </dsp:sp>
    <dsp:sp modelId="{F46498A8-B61C-4996-BADD-A9B5AC884C21}">
      <dsp:nvSpPr>
        <dsp:cNvPr id="0" name=""/>
        <dsp:cNvSpPr/>
      </dsp:nvSpPr>
      <dsp:spPr>
        <a:xfrm>
          <a:off x="360042" y="1368149"/>
          <a:ext cx="2809631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800" kern="1200" dirty="0" smtClean="0"/>
            <a:t>Законска регулатива</a:t>
          </a:r>
          <a:endParaRPr lang="en-US" sz="1800" kern="1200" dirty="0"/>
        </a:p>
      </dsp:txBody>
      <dsp:txXfrm>
        <a:off x="360042" y="1368149"/>
        <a:ext cx="2809631" cy="864096"/>
      </dsp:txXfrm>
    </dsp:sp>
    <dsp:sp modelId="{D82F5CB6-2FC9-4575-8BF5-E927CA3EADF2}">
      <dsp:nvSpPr>
        <dsp:cNvPr id="0" name=""/>
        <dsp:cNvSpPr/>
      </dsp:nvSpPr>
      <dsp:spPr>
        <a:xfrm>
          <a:off x="5071696" y="2759166"/>
          <a:ext cx="117733" cy="11773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48966-5D93-40F1-BD51-D59D1CB2DA37}">
      <dsp:nvSpPr>
        <dsp:cNvPr id="0" name=""/>
        <dsp:cNvSpPr/>
      </dsp:nvSpPr>
      <dsp:spPr>
        <a:xfrm>
          <a:off x="5343238" y="1877248"/>
          <a:ext cx="2316857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kern="1200" dirty="0" smtClean="0"/>
            <a:t>Начела рада</a:t>
          </a:r>
          <a:endParaRPr lang="en-US" sz="2000" kern="1200" dirty="0"/>
        </a:p>
      </dsp:txBody>
      <dsp:txXfrm>
        <a:off x="5343238" y="1877248"/>
        <a:ext cx="2316857" cy="864096"/>
      </dsp:txXfrm>
    </dsp:sp>
    <dsp:sp modelId="{E27C20FA-CE1C-42D1-81A4-E1F254F0BFE3}">
      <dsp:nvSpPr>
        <dsp:cNvPr id="0" name=""/>
        <dsp:cNvSpPr/>
      </dsp:nvSpPr>
      <dsp:spPr>
        <a:xfrm>
          <a:off x="1719435" y="2385985"/>
          <a:ext cx="2970330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719435" y="2385985"/>
        <a:ext cx="2970330" cy="864096"/>
      </dsp:txXfrm>
    </dsp:sp>
    <dsp:sp modelId="{974703E4-2E1D-47FD-BCFC-D41BDFE02840}">
      <dsp:nvSpPr>
        <dsp:cNvPr id="0" name=""/>
        <dsp:cNvSpPr/>
      </dsp:nvSpPr>
      <dsp:spPr>
        <a:xfrm>
          <a:off x="5403185" y="3278164"/>
          <a:ext cx="117733" cy="117733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30248-4230-4FD0-8E36-979791126255}">
      <dsp:nvSpPr>
        <dsp:cNvPr id="0" name=""/>
        <dsp:cNvSpPr/>
      </dsp:nvSpPr>
      <dsp:spPr>
        <a:xfrm>
          <a:off x="2376268" y="2880321"/>
          <a:ext cx="303061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1600" kern="1200" dirty="0" smtClean="0"/>
            <a:t>Функције предшколске установе</a:t>
          </a:r>
          <a:endParaRPr lang="en-US" sz="1600" kern="1200" dirty="0"/>
        </a:p>
      </dsp:txBody>
      <dsp:txXfrm>
        <a:off x="2376268" y="2880321"/>
        <a:ext cx="3030614" cy="864096"/>
      </dsp:txXfrm>
    </dsp:sp>
    <dsp:sp modelId="{9B5B0277-376A-46BB-9647-6C78CF1667F3}">
      <dsp:nvSpPr>
        <dsp:cNvPr id="0" name=""/>
        <dsp:cNvSpPr/>
      </dsp:nvSpPr>
      <dsp:spPr>
        <a:xfrm>
          <a:off x="4689765" y="4536504"/>
          <a:ext cx="2970330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CS" sz="2000" kern="1200" dirty="0" smtClean="0"/>
            <a:t>Циљне оријентације</a:t>
          </a:r>
          <a:endParaRPr lang="en-US" sz="2000" kern="1200" dirty="0"/>
        </a:p>
      </dsp:txBody>
      <dsp:txXfrm>
        <a:off x="4689765" y="4536504"/>
        <a:ext cx="2970330" cy="864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16016" y="1844824"/>
            <a:ext cx="38884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r-Latn-RS" altLang="en-US" sz="3600" dirty="0">
                <a:solidFill>
                  <a:schemeClr val="bg1"/>
                </a:solidFill>
              </a:rPr>
              <a:t>Opšte osnove </a:t>
            </a:r>
            <a:endParaRPr lang="sr-Latn-RS" altLang="en-US" sz="3600" dirty="0" smtClean="0">
              <a:solidFill>
                <a:schemeClr val="bg1"/>
              </a:solidFill>
            </a:endParaRPr>
          </a:p>
          <a:p>
            <a:r>
              <a:rPr lang="sr-Latn-RS" altLang="en-US" sz="3600" dirty="0" smtClean="0">
                <a:solidFill>
                  <a:schemeClr val="bg1"/>
                </a:solidFill>
              </a:rPr>
              <a:t>predškolskog </a:t>
            </a:r>
          </a:p>
          <a:p>
            <a:r>
              <a:rPr lang="sr-Latn-RS" altLang="en-US" sz="3600" dirty="0" smtClean="0">
                <a:solidFill>
                  <a:schemeClr val="bg1"/>
                </a:solidFill>
              </a:rPr>
              <a:t>programa</a:t>
            </a:r>
            <a:endParaRPr lang="en-US" altLang="ko-KR" sz="3600" b="1" dirty="0" smtClea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074" y="260648"/>
            <a:ext cx="9144000" cy="997506"/>
          </a:xfrm>
        </p:spPr>
        <p:txBody>
          <a:bodyPr/>
          <a:lstStyle/>
          <a:p>
            <a:pPr algn="ctr"/>
            <a:r>
              <a:rPr lang="sr-Cyrl-RS" sz="2400" dirty="0" smtClean="0"/>
              <a:t>МОДЕЛ Б ПРИПРЕМНОГ </a:t>
            </a:r>
            <a:br>
              <a:rPr lang="sr-Cyrl-RS" sz="2400" dirty="0" smtClean="0"/>
            </a:br>
            <a:r>
              <a:rPr lang="sr-Cyrl-RS" sz="2400" dirty="0" smtClean="0"/>
              <a:t>ПРЕДШКОЛСКОГ ПРОГРАМА</a:t>
            </a:r>
            <a:r>
              <a:rPr lang="en-US" sz="2400" dirty="0"/>
              <a:t/>
            </a:r>
            <a:br>
              <a:rPr lang="en-US" sz="24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412776"/>
            <a:ext cx="8640960" cy="5184576"/>
          </a:xfrm>
        </p:spPr>
        <p:txBody>
          <a:bodyPr/>
          <a:lstStyle/>
          <a:p>
            <a:r>
              <a:rPr lang="sr-Cyrl-RS" sz="1800" dirty="0" smtClean="0"/>
              <a:t>Интелектуална</a:t>
            </a:r>
            <a:r>
              <a:rPr lang="sr-Latn-RS" sz="1800" dirty="0" smtClean="0"/>
              <a:t> </a:t>
            </a:r>
            <a:r>
              <a:rPr lang="sr-Cyrl-RS" sz="1800" dirty="0" smtClean="0"/>
              <a:t>припремљеност</a:t>
            </a:r>
            <a:r>
              <a:rPr lang="sr-Latn-RS" sz="1800" dirty="0" smtClean="0"/>
              <a:t> </a:t>
            </a:r>
            <a:r>
              <a:rPr lang="sr-Cyrl-RS" sz="1800" dirty="0" smtClean="0"/>
              <a:t>деце</a:t>
            </a:r>
            <a:r>
              <a:rPr lang="sr-Latn-RS" sz="1800" dirty="0" smtClean="0"/>
              <a:t> </a:t>
            </a:r>
            <a:r>
              <a:rPr lang="sr-Cyrl-RS" sz="1800" dirty="0" smtClean="0"/>
              <a:t>за</a:t>
            </a:r>
            <a:r>
              <a:rPr lang="sr-Latn-RS" sz="1800" dirty="0" smtClean="0"/>
              <a:t> </a:t>
            </a:r>
            <a:r>
              <a:rPr lang="sr-Cyrl-RS" sz="1800" dirty="0" smtClean="0"/>
              <a:t>полазак</a:t>
            </a:r>
            <a:r>
              <a:rPr lang="sr-Latn-RS" sz="1800" dirty="0" smtClean="0"/>
              <a:t> </a:t>
            </a:r>
            <a:r>
              <a:rPr lang="sr-Cyrl-RS" sz="1800" dirty="0" smtClean="0"/>
              <a:t>у</a:t>
            </a:r>
            <a:r>
              <a:rPr lang="sr-Latn-RS" sz="1800" dirty="0" smtClean="0"/>
              <a:t> </a:t>
            </a:r>
            <a:r>
              <a:rPr lang="sr-Cyrl-RS" sz="1800" dirty="0" smtClean="0"/>
              <a:t>школу</a:t>
            </a:r>
          </a:p>
          <a:p>
            <a:r>
              <a:rPr lang="sr-Cyrl-RS" sz="1800" dirty="0" smtClean="0"/>
              <a:t>Социјална</a:t>
            </a:r>
            <a:r>
              <a:rPr lang="sr-Latn-RS" sz="1800" dirty="0" smtClean="0"/>
              <a:t> </a:t>
            </a:r>
            <a:r>
              <a:rPr lang="sr-Cyrl-RS" sz="1800" dirty="0" smtClean="0"/>
              <a:t>готовост</a:t>
            </a:r>
            <a:r>
              <a:rPr lang="sr-Latn-RS" sz="1800" dirty="0" smtClean="0"/>
              <a:t> </a:t>
            </a:r>
            <a:r>
              <a:rPr lang="sr-Cyrl-RS" sz="1800" dirty="0" smtClean="0"/>
              <a:t>деце</a:t>
            </a:r>
            <a:r>
              <a:rPr lang="sr-Latn-RS" sz="1800" dirty="0" smtClean="0"/>
              <a:t> </a:t>
            </a:r>
            <a:r>
              <a:rPr lang="sr-Cyrl-RS" sz="1800" dirty="0" smtClean="0"/>
              <a:t>за</a:t>
            </a:r>
            <a:r>
              <a:rPr lang="sr-Latn-RS" sz="1800" dirty="0" smtClean="0"/>
              <a:t> </a:t>
            </a:r>
            <a:r>
              <a:rPr lang="sr-Cyrl-RS" sz="1800" dirty="0" smtClean="0"/>
              <a:t>полазак</a:t>
            </a:r>
            <a:r>
              <a:rPr lang="sr-Latn-RS" sz="1800" dirty="0" smtClean="0"/>
              <a:t> </a:t>
            </a:r>
            <a:r>
              <a:rPr lang="sr-Cyrl-RS" sz="1800" dirty="0" smtClean="0"/>
              <a:t>у</a:t>
            </a:r>
            <a:r>
              <a:rPr lang="sr-Latn-RS" sz="1800" dirty="0" smtClean="0"/>
              <a:t> </a:t>
            </a:r>
            <a:r>
              <a:rPr lang="sr-Cyrl-RS" sz="1800" dirty="0" smtClean="0"/>
              <a:t>школу</a:t>
            </a:r>
          </a:p>
          <a:p>
            <a:r>
              <a:rPr lang="sr-Cyrl-RS" sz="1800" dirty="0" smtClean="0"/>
              <a:t>Емоционална</a:t>
            </a:r>
            <a:r>
              <a:rPr lang="sr-Latn-RS" sz="1800" dirty="0" smtClean="0"/>
              <a:t> </a:t>
            </a:r>
            <a:r>
              <a:rPr lang="sr-Cyrl-RS" sz="1800" dirty="0" smtClean="0"/>
              <a:t>готовост</a:t>
            </a:r>
            <a:r>
              <a:rPr lang="sr-Latn-RS" sz="1800" dirty="0" smtClean="0"/>
              <a:t> </a:t>
            </a:r>
            <a:r>
              <a:rPr lang="sr-Cyrl-RS" sz="1800" dirty="0" smtClean="0"/>
              <a:t>деце</a:t>
            </a:r>
            <a:r>
              <a:rPr lang="sr-Latn-RS" sz="1800" dirty="0" smtClean="0"/>
              <a:t> </a:t>
            </a:r>
            <a:r>
              <a:rPr lang="sr-Cyrl-RS" sz="1800" dirty="0" smtClean="0"/>
              <a:t>за</a:t>
            </a:r>
            <a:r>
              <a:rPr lang="sr-Latn-RS" sz="1800" dirty="0" smtClean="0"/>
              <a:t> </a:t>
            </a:r>
            <a:r>
              <a:rPr lang="sr-Cyrl-RS" sz="1800" dirty="0" smtClean="0"/>
              <a:t>полазак</a:t>
            </a:r>
            <a:r>
              <a:rPr lang="sr-Latn-RS" sz="1800" dirty="0" smtClean="0"/>
              <a:t> </a:t>
            </a:r>
            <a:r>
              <a:rPr lang="sr-Cyrl-RS" sz="1800" dirty="0" smtClean="0"/>
              <a:t>у</a:t>
            </a:r>
            <a:r>
              <a:rPr lang="sr-Latn-RS" sz="1800" dirty="0" smtClean="0"/>
              <a:t> </a:t>
            </a:r>
            <a:r>
              <a:rPr lang="sr-Cyrl-RS" sz="1800" dirty="0" smtClean="0"/>
              <a:t>школу</a:t>
            </a:r>
          </a:p>
          <a:p>
            <a:r>
              <a:rPr lang="sr-Cyrl-RS" sz="1800" dirty="0" smtClean="0"/>
              <a:t>Мотивациона</a:t>
            </a:r>
            <a:r>
              <a:rPr lang="sr-Latn-RS" sz="1800" dirty="0" smtClean="0"/>
              <a:t> </a:t>
            </a:r>
            <a:r>
              <a:rPr lang="sr-Cyrl-RS" sz="1800" dirty="0" smtClean="0"/>
              <a:t>готовост</a:t>
            </a:r>
            <a:r>
              <a:rPr lang="sr-Latn-RS" sz="1800" dirty="0" smtClean="0"/>
              <a:t> </a:t>
            </a:r>
            <a:r>
              <a:rPr lang="sr-Cyrl-RS" sz="1800" dirty="0" smtClean="0"/>
              <a:t>за</a:t>
            </a:r>
            <a:r>
              <a:rPr lang="sr-Latn-RS" sz="1800" dirty="0" smtClean="0"/>
              <a:t> </a:t>
            </a:r>
            <a:r>
              <a:rPr lang="sr-Cyrl-RS" sz="1800" dirty="0" smtClean="0"/>
              <a:t>полазак</a:t>
            </a:r>
            <a:r>
              <a:rPr lang="sr-Latn-RS" sz="1800" dirty="0" smtClean="0"/>
              <a:t> </a:t>
            </a:r>
            <a:r>
              <a:rPr lang="sr-Cyrl-RS" sz="1800" dirty="0" smtClean="0"/>
              <a:t>у</a:t>
            </a:r>
            <a:r>
              <a:rPr lang="sr-Latn-RS" sz="1800" dirty="0" smtClean="0"/>
              <a:t> </a:t>
            </a:r>
            <a:r>
              <a:rPr lang="sr-Cyrl-RS" sz="1800" dirty="0" smtClean="0"/>
              <a:t>школу</a:t>
            </a:r>
          </a:p>
          <a:p>
            <a:r>
              <a:rPr lang="sr-Cyrl-RS" sz="1800" dirty="0" smtClean="0"/>
              <a:t>Развијање</a:t>
            </a:r>
            <a:r>
              <a:rPr lang="sr-Latn-RS" sz="1800" dirty="0" smtClean="0"/>
              <a:t> </a:t>
            </a:r>
            <a:r>
              <a:rPr lang="sr-Cyrl-RS" sz="1800" dirty="0" smtClean="0"/>
              <a:t>сазнајних</a:t>
            </a:r>
            <a:r>
              <a:rPr lang="sr-Latn-RS" sz="1800" dirty="0" smtClean="0"/>
              <a:t> </a:t>
            </a:r>
            <a:r>
              <a:rPr lang="sr-Cyrl-RS" sz="1800" dirty="0" smtClean="0"/>
              <a:t>интересовања</a:t>
            </a:r>
            <a:r>
              <a:rPr lang="sr-Latn-RS" sz="1800" dirty="0" smtClean="0"/>
              <a:t> </a:t>
            </a:r>
          </a:p>
          <a:p>
            <a:endParaRPr lang="sr-Cyrl-RS" sz="1800" dirty="0" smtClean="0"/>
          </a:p>
          <a:p>
            <a:r>
              <a:rPr lang="sr-Cyrl-RS" sz="1800" dirty="0" smtClean="0"/>
              <a:t>САДРЖАЈИ</a:t>
            </a:r>
            <a:r>
              <a:rPr lang="sr-Latn-RS" sz="1800" dirty="0" smtClean="0"/>
              <a:t> </a:t>
            </a:r>
            <a:r>
              <a:rPr lang="sr-Cyrl-RS" sz="1800" dirty="0" smtClean="0"/>
              <a:t>И</a:t>
            </a:r>
            <a:r>
              <a:rPr lang="sr-Latn-RS" sz="1800" dirty="0" smtClean="0"/>
              <a:t> </a:t>
            </a:r>
            <a:r>
              <a:rPr lang="sr-Cyrl-RS" sz="1800" dirty="0" smtClean="0"/>
              <a:t>АКТИВНОСТИ</a:t>
            </a:r>
            <a:r>
              <a:rPr lang="sr-Latn-RS" sz="1800" dirty="0" smtClean="0"/>
              <a:t> </a:t>
            </a:r>
            <a:r>
              <a:rPr lang="sr-Cyrl-RS" sz="1800" dirty="0" smtClean="0"/>
              <a:t>КОЈИМА</a:t>
            </a:r>
            <a:r>
              <a:rPr lang="sr-Latn-RS" sz="1800" dirty="0" smtClean="0"/>
              <a:t> </a:t>
            </a:r>
            <a:r>
              <a:rPr lang="sr-Cyrl-RS" sz="1800" dirty="0" smtClean="0"/>
              <a:t>СЕ</a:t>
            </a:r>
            <a:r>
              <a:rPr lang="sr-Latn-RS" sz="1800" dirty="0" smtClean="0"/>
              <a:t> </a:t>
            </a:r>
            <a:r>
              <a:rPr lang="sr-Cyrl-RS" sz="1800" dirty="0" smtClean="0"/>
              <a:t>ДЕЦА</a:t>
            </a:r>
            <a:r>
              <a:rPr lang="sr-Latn-RS" sz="1800" dirty="0" smtClean="0"/>
              <a:t> </a:t>
            </a:r>
            <a:r>
              <a:rPr lang="sr-Cyrl-RS" sz="1800" dirty="0" smtClean="0"/>
              <a:t>ПРИПРЕМАЈУ</a:t>
            </a:r>
            <a:r>
              <a:rPr lang="sr-Latn-RS" sz="1800" dirty="0" smtClean="0"/>
              <a:t> </a:t>
            </a:r>
            <a:r>
              <a:rPr lang="sr-Cyrl-RS" sz="1800" dirty="0" smtClean="0"/>
              <a:t>ЗА </a:t>
            </a:r>
            <a:r>
              <a:rPr lang="sr-Cyrl-RS" sz="1800" dirty="0"/>
              <a:t>ШКОЛУ </a:t>
            </a:r>
            <a:endParaRPr lang="sr-Cyrl-RS" sz="1800" dirty="0" smtClean="0"/>
          </a:p>
          <a:p>
            <a:r>
              <a:rPr lang="sr-Cyrl-RS" sz="1800" dirty="0" smtClean="0"/>
              <a:t>Области</a:t>
            </a:r>
            <a:r>
              <a:rPr lang="sr-Latn-RS" sz="1800" dirty="0" smtClean="0"/>
              <a:t> </a:t>
            </a:r>
            <a:r>
              <a:rPr lang="sr-Cyrl-RS" sz="1800" dirty="0" smtClean="0"/>
              <a:t>васпитно-образовног</a:t>
            </a:r>
            <a:r>
              <a:rPr lang="sr-Latn-RS" sz="1800" dirty="0" smtClean="0"/>
              <a:t> </a:t>
            </a:r>
            <a:r>
              <a:rPr lang="sr-Cyrl-RS" sz="1800" dirty="0" smtClean="0"/>
              <a:t>рада</a:t>
            </a:r>
            <a:r>
              <a:rPr lang="sr-Latn-RS" sz="1800" dirty="0" smtClean="0"/>
              <a:t>:</a:t>
            </a:r>
            <a:endParaRPr lang="sr-Cyrl-RS" sz="1800" dirty="0" smtClean="0"/>
          </a:p>
          <a:p>
            <a:r>
              <a:rPr lang="sr-Cyrl-RS" sz="1800" dirty="0" smtClean="0"/>
              <a:t>РАЗВОЈ</a:t>
            </a:r>
            <a:r>
              <a:rPr lang="sr-Latn-RS" sz="1800" dirty="0" smtClean="0"/>
              <a:t> </a:t>
            </a:r>
            <a:r>
              <a:rPr lang="sr-Cyrl-RS" sz="1800" dirty="0" smtClean="0"/>
              <a:t>ГОВОРА</a:t>
            </a:r>
          </a:p>
          <a:p>
            <a:r>
              <a:rPr lang="sr-Cyrl-RS" sz="1800" dirty="0" smtClean="0"/>
              <a:t>ПРИПРЕМА</a:t>
            </a:r>
            <a:r>
              <a:rPr lang="sr-Latn-RS" sz="1800" dirty="0" smtClean="0"/>
              <a:t> </a:t>
            </a:r>
            <a:r>
              <a:rPr lang="sr-Cyrl-RS" sz="1800" dirty="0" smtClean="0"/>
              <a:t>ЗА</a:t>
            </a:r>
            <a:r>
              <a:rPr lang="sr-Latn-RS" sz="1800" dirty="0" smtClean="0"/>
              <a:t> </a:t>
            </a:r>
            <a:r>
              <a:rPr lang="sr-Cyrl-RS" sz="1800" dirty="0" smtClean="0"/>
              <a:t>ПОЧЕТНО</a:t>
            </a:r>
            <a:r>
              <a:rPr lang="sr-Latn-RS" sz="1800" dirty="0" smtClean="0"/>
              <a:t> </a:t>
            </a:r>
            <a:r>
              <a:rPr lang="sr-Cyrl-RS" sz="1800" dirty="0" smtClean="0"/>
              <a:t>ЧИТАЊЕ</a:t>
            </a:r>
            <a:r>
              <a:rPr lang="sr-Latn-RS" sz="1800" dirty="0" smtClean="0"/>
              <a:t> </a:t>
            </a:r>
            <a:r>
              <a:rPr lang="sr-Cyrl-RS" sz="1800" dirty="0" smtClean="0"/>
              <a:t>И</a:t>
            </a:r>
            <a:r>
              <a:rPr lang="sr-Latn-RS" sz="1800" dirty="0" smtClean="0"/>
              <a:t> </a:t>
            </a:r>
            <a:r>
              <a:rPr lang="sr-Cyrl-RS" sz="1800" dirty="0" smtClean="0"/>
              <a:t>ПИСАЊЕ</a:t>
            </a:r>
          </a:p>
          <a:p>
            <a:r>
              <a:rPr lang="sr-Cyrl-RS" sz="1800" dirty="0" smtClean="0"/>
              <a:t>РАЗВОЈ</a:t>
            </a:r>
            <a:r>
              <a:rPr lang="sr-Latn-RS" sz="1800" dirty="0" smtClean="0"/>
              <a:t> </a:t>
            </a:r>
            <a:r>
              <a:rPr lang="sr-Cyrl-RS" sz="1800" dirty="0" smtClean="0"/>
              <a:t>МАТЕМАТИЧКИХ</a:t>
            </a:r>
            <a:r>
              <a:rPr lang="sr-Latn-RS" sz="1800" dirty="0" smtClean="0"/>
              <a:t> </a:t>
            </a:r>
            <a:r>
              <a:rPr lang="sr-Cyrl-RS" sz="1800" dirty="0" smtClean="0"/>
              <a:t>ПОЈМОВА</a:t>
            </a:r>
          </a:p>
          <a:p>
            <a:r>
              <a:rPr lang="sr-Cyrl-RS" sz="1800" dirty="0" smtClean="0"/>
              <a:t>УПОЗНАВАЊЕ</a:t>
            </a:r>
            <a:r>
              <a:rPr lang="sr-Latn-RS" sz="1800" dirty="0" smtClean="0"/>
              <a:t> </a:t>
            </a:r>
            <a:r>
              <a:rPr lang="sr-Cyrl-RS" sz="1800" dirty="0" smtClean="0"/>
              <a:t>ПРИРОДНЕ</a:t>
            </a:r>
            <a:r>
              <a:rPr lang="sr-Latn-RS" sz="1800" dirty="0" smtClean="0"/>
              <a:t> </a:t>
            </a:r>
            <a:r>
              <a:rPr lang="sr-Cyrl-RS" sz="1800" dirty="0" smtClean="0"/>
              <a:t>И</a:t>
            </a:r>
            <a:r>
              <a:rPr lang="sr-Latn-RS" sz="1800" dirty="0" smtClean="0"/>
              <a:t> </a:t>
            </a:r>
            <a:r>
              <a:rPr lang="sr-Cyrl-RS" sz="1800" dirty="0" smtClean="0"/>
              <a:t>ДРУШТВЕНЕ</a:t>
            </a:r>
            <a:r>
              <a:rPr lang="sr-Latn-RS" sz="1800" dirty="0" smtClean="0"/>
              <a:t> </a:t>
            </a:r>
            <a:r>
              <a:rPr lang="sr-Cyrl-RS" sz="1800" dirty="0" smtClean="0"/>
              <a:t>СРЕДИНЕ</a:t>
            </a:r>
          </a:p>
          <a:p>
            <a:r>
              <a:rPr lang="sr-Cyrl-RS" sz="1800" dirty="0" smtClean="0"/>
              <a:t>ФИЗИЧКО</a:t>
            </a:r>
            <a:r>
              <a:rPr lang="sr-Latn-RS" sz="1800" dirty="0" smtClean="0"/>
              <a:t> </a:t>
            </a:r>
            <a:r>
              <a:rPr lang="sr-Cyrl-RS" sz="1800" dirty="0" smtClean="0"/>
              <a:t>ВАСПИТАЊЕ</a:t>
            </a:r>
          </a:p>
          <a:p>
            <a:r>
              <a:rPr lang="sr-Cyrl-RS" sz="1800" dirty="0" smtClean="0"/>
              <a:t>ЛИКОВНО</a:t>
            </a:r>
            <a:r>
              <a:rPr lang="sr-Latn-RS" sz="1800" dirty="0" smtClean="0"/>
              <a:t> </a:t>
            </a:r>
            <a:r>
              <a:rPr lang="sr-Cyrl-RS" sz="1800" dirty="0" smtClean="0"/>
              <a:t>ВАСПИТАЊЕ</a:t>
            </a:r>
          </a:p>
          <a:p>
            <a:r>
              <a:rPr lang="sr-Cyrl-RS" sz="1800" dirty="0" smtClean="0"/>
              <a:t>МУЗИЧКО</a:t>
            </a:r>
            <a:r>
              <a:rPr lang="sr-Latn-RS" sz="1800" dirty="0" smtClean="0"/>
              <a:t> </a:t>
            </a:r>
            <a:r>
              <a:rPr lang="sr-Cyrl-RS" sz="1800" dirty="0" smtClean="0"/>
              <a:t>ВАСПИТАЊЕ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56069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Заједничке одлике модела ВОР-а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3528" y="1412776"/>
            <a:ext cx="8640960" cy="5256584"/>
          </a:xfrm>
        </p:spPr>
        <p:txBody>
          <a:bodyPr/>
          <a:lstStyle/>
          <a:p>
            <a:pPr lvl="0"/>
            <a:r>
              <a:rPr lang="sr-Cyrl-CS" dirty="0" smtClean="0"/>
              <a:t> </a:t>
            </a:r>
            <a:endParaRPr lang="en-US" dirty="0"/>
          </a:p>
          <a:p>
            <a:pPr lvl="0"/>
            <a:r>
              <a:rPr lang="sr-Cyrl-CS" dirty="0" smtClean="0"/>
              <a:t> 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456330252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4394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Циљне оријентације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036496" cy="5589240"/>
          </a:xfrm>
        </p:spPr>
        <p:txBody>
          <a:bodyPr/>
          <a:lstStyle/>
          <a:p>
            <a:pPr lvl="0"/>
            <a:r>
              <a:rPr lang="sr-Cyrl-CS" dirty="0" smtClean="0"/>
              <a:t>1. </a:t>
            </a:r>
            <a:r>
              <a:rPr lang="sr-Cyrl-CS" sz="1800" dirty="0" smtClean="0"/>
              <a:t>Стицање </a:t>
            </a:r>
            <a:r>
              <a:rPr lang="sr-Cyrl-CS" sz="1800" b="1" dirty="0"/>
              <a:t>позитивне слике о себи</a:t>
            </a:r>
            <a:r>
              <a:rPr lang="sr-Cyrl-CS" sz="1800" dirty="0"/>
              <a:t>; </a:t>
            </a:r>
            <a:endParaRPr lang="en-US" sz="1800" dirty="0"/>
          </a:p>
          <a:p>
            <a:pPr lvl="0"/>
            <a:r>
              <a:rPr lang="sr-Cyrl-CS" sz="1800" dirty="0" smtClean="0"/>
              <a:t>2. </a:t>
            </a:r>
            <a:r>
              <a:rPr lang="sr-Cyrl-CS" sz="1800" dirty="0"/>
              <a:t>Р</a:t>
            </a:r>
            <a:r>
              <a:rPr lang="sr-Cyrl-CS" sz="1800" dirty="0" smtClean="0"/>
              <a:t>азвијање </a:t>
            </a:r>
            <a:r>
              <a:rPr lang="sr-Cyrl-CS" sz="1800" b="1" dirty="0"/>
              <a:t>поверења у себе </a:t>
            </a:r>
            <a:r>
              <a:rPr lang="sr-Cyrl-CS" sz="1800" dirty="0"/>
              <a:t>и друге; </a:t>
            </a:r>
            <a:endParaRPr lang="en-US" sz="1800" dirty="0"/>
          </a:p>
          <a:p>
            <a:pPr lvl="0"/>
            <a:r>
              <a:rPr lang="sr-Cyrl-CS" sz="1800" dirty="0" smtClean="0"/>
              <a:t>3. Подстицање </a:t>
            </a:r>
            <a:r>
              <a:rPr lang="sr-Cyrl-CS" sz="1800" b="1" dirty="0"/>
              <a:t>самосталности, индивидуалне одговорности и аутентичности </a:t>
            </a:r>
            <a:r>
              <a:rPr lang="sr-Cyrl-CS" sz="1800" dirty="0"/>
              <a:t>израза и деловања; </a:t>
            </a:r>
            <a:endParaRPr lang="en-US" sz="1800" dirty="0"/>
          </a:p>
          <a:p>
            <a:pPr lvl="0"/>
            <a:r>
              <a:rPr lang="sr-Cyrl-CS" sz="1800" dirty="0" smtClean="0"/>
              <a:t>4. Развој </a:t>
            </a:r>
            <a:r>
              <a:rPr lang="sr-Cyrl-CS" sz="1800" b="1" dirty="0"/>
              <a:t>интелектуалних капацитета </a:t>
            </a:r>
            <a:r>
              <a:rPr lang="sr-Cyrl-CS" sz="1800" dirty="0"/>
              <a:t>у складу са развојним потребама, могућностима и интересовањима; </a:t>
            </a:r>
            <a:endParaRPr lang="en-US" sz="1800" dirty="0"/>
          </a:p>
          <a:p>
            <a:pPr lvl="0"/>
            <a:r>
              <a:rPr lang="sr-Cyrl-CS" sz="1800" dirty="0" smtClean="0"/>
              <a:t>5. Развој </a:t>
            </a:r>
            <a:r>
              <a:rPr lang="sr-Cyrl-CS" sz="1800" b="1" dirty="0"/>
              <a:t>социјалних и моралних вредности </a:t>
            </a:r>
            <a:r>
              <a:rPr lang="sr-Cyrl-CS" sz="1800" dirty="0"/>
              <a:t>у складу са хуманим и </a:t>
            </a:r>
            <a:endParaRPr lang="sr-Cyrl-CS" sz="1800" dirty="0" smtClean="0"/>
          </a:p>
          <a:p>
            <a:pPr lvl="0"/>
            <a:r>
              <a:rPr lang="sr-Cyrl-CS" sz="1800" dirty="0" smtClean="0"/>
              <a:t>толерантним </a:t>
            </a:r>
            <a:r>
              <a:rPr lang="sr-Cyrl-CS" sz="1800" dirty="0"/>
              <a:t>вредностима демократски уређеног друштва осетљивог на </a:t>
            </a:r>
            <a:endParaRPr lang="sr-Cyrl-CS" sz="1800" dirty="0" smtClean="0"/>
          </a:p>
          <a:p>
            <a:pPr lvl="0"/>
            <a:r>
              <a:rPr lang="sr-Cyrl-CS" sz="1800" dirty="0" smtClean="0"/>
              <a:t>породичне</a:t>
            </a:r>
            <a:r>
              <a:rPr lang="sr-Cyrl-CS" sz="1800" dirty="0"/>
              <a:t>, културолошке и верске различитости; </a:t>
            </a:r>
            <a:endParaRPr lang="en-US" sz="1800" dirty="0"/>
          </a:p>
          <a:p>
            <a:pPr lvl="0"/>
            <a:r>
              <a:rPr lang="sr-Cyrl-CS" sz="1800" dirty="0" smtClean="0"/>
              <a:t>6. </a:t>
            </a:r>
            <a:r>
              <a:rPr lang="sr-Cyrl-CS" sz="1800" b="1" dirty="0" smtClean="0"/>
              <a:t>Култивисање </a:t>
            </a:r>
            <a:r>
              <a:rPr lang="sr-Cyrl-CS" sz="1800" b="1" dirty="0"/>
              <a:t>дечјих емоција </a:t>
            </a:r>
            <a:r>
              <a:rPr lang="sr-Cyrl-CS" sz="1800" dirty="0"/>
              <a:t>и неговање односа </a:t>
            </a:r>
            <a:r>
              <a:rPr lang="sr-Cyrl-CS" sz="1800" b="1" dirty="0"/>
              <a:t>ненасилне комуникације </a:t>
            </a:r>
            <a:r>
              <a:rPr lang="sr-Cyrl-CS" sz="1800" dirty="0"/>
              <a:t>и толеранције; </a:t>
            </a:r>
            <a:endParaRPr lang="en-US" sz="1800" dirty="0"/>
          </a:p>
          <a:p>
            <a:pPr lvl="0"/>
            <a:r>
              <a:rPr lang="sr-Cyrl-CS" sz="1800" dirty="0" smtClean="0"/>
              <a:t>7. </a:t>
            </a:r>
            <a:r>
              <a:rPr lang="sr-Cyrl-CS" sz="1800" dirty="0"/>
              <a:t>Р</a:t>
            </a:r>
            <a:r>
              <a:rPr lang="sr-Cyrl-CS" sz="1800" dirty="0" smtClean="0"/>
              <a:t>азвој </a:t>
            </a:r>
            <a:r>
              <a:rPr lang="sr-Cyrl-CS" sz="1800" b="1" dirty="0"/>
              <a:t>моторних способности </a:t>
            </a:r>
            <a:r>
              <a:rPr lang="sr-Cyrl-CS" sz="1800" dirty="0"/>
              <a:t>и спретности; </a:t>
            </a:r>
            <a:endParaRPr lang="en-US" sz="1800" dirty="0"/>
          </a:p>
          <a:p>
            <a:pPr lvl="0"/>
            <a:r>
              <a:rPr lang="sr-Cyrl-CS" sz="1800" dirty="0" smtClean="0"/>
              <a:t>8. Подстицање </a:t>
            </a:r>
            <a:r>
              <a:rPr lang="sr-Cyrl-CS" sz="1800" b="1" dirty="0"/>
              <a:t>креативног изражавања </a:t>
            </a:r>
            <a:r>
              <a:rPr lang="sr-Cyrl-CS" sz="1800" dirty="0"/>
              <a:t>детета; </a:t>
            </a:r>
            <a:endParaRPr lang="en-US" sz="1800" dirty="0"/>
          </a:p>
          <a:p>
            <a:pPr lvl="0"/>
            <a:r>
              <a:rPr lang="sr-Cyrl-CS" sz="1800" dirty="0" smtClean="0"/>
              <a:t>9. </a:t>
            </a:r>
            <a:r>
              <a:rPr lang="sr-Cyrl-CS" sz="1800" b="1" dirty="0" smtClean="0"/>
              <a:t>Припрема </a:t>
            </a:r>
            <a:r>
              <a:rPr lang="sr-Cyrl-CS" sz="1800" b="1" dirty="0"/>
              <a:t>деце </a:t>
            </a:r>
            <a:r>
              <a:rPr lang="sr-Cyrl-CS" sz="1800" dirty="0"/>
              <a:t>за наступајуће транзиционе и комплексније периоде </a:t>
            </a:r>
            <a:r>
              <a:rPr lang="sr-Cyrl-CS" sz="1800" dirty="0" smtClean="0"/>
              <a:t>живота </a:t>
            </a:r>
            <a:endParaRPr lang="en-US" sz="1800" dirty="0"/>
          </a:p>
          <a:p>
            <a:pPr lvl="0"/>
            <a:r>
              <a:rPr lang="sr-Cyrl-CS" sz="1800" dirty="0" smtClean="0"/>
              <a:t>10. Развијање </a:t>
            </a:r>
            <a:r>
              <a:rPr lang="sr-Cyrl-CS" sz="1800" dirty="0"/>
              <a:t>свести о значају </a:t>
            </a:r>
            <a:r>
              <a:rPr lang="sr-Cyrl-CS" sz="1800" b="1" dirty="0"/>
              <a:t>заштите и очувању</a:t>
            </a:r>
            <a:r>
              <a:rPr lang="sr-Cyrl-CS" sz="1800" dirty="0"/>
              <a:t> природне и друштвене </a:t>
            </a:r>
            <a:endParaRPr lang="sr-Cyrl-CS" sz="1800" dirty="0" smtClean="0"/>
          </a:p>
          <a:p>
            <a:pPr lvl="0"/>
            <a:r>
              <a:rPr lang="sr-Cyrl-CS" sz="1800" b="1" dirty="0" smtClean="0"/>
              <a:t>средине</a:t>
            </a:r>
            <a:r>
              <a:rPr lang="sr-Cyrl-CS" sz="1800" b="1" dirty="0"/>
              <a:t>.</a:t>
            </a: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046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Начела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268760"/>
            <a:ext cx="8964488" cy="5472608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Cyrl-RS" sz="2400" dirty="0"/>
              <a:t>Н</a:t>
            </a:r>
            <a:r>
              <a:rPr lang="ru-RU" sz="2400" smtClean="0"/>
              <a:t>ачело </a:t>
            </a:r>
            <a:r>
              <a:rPr lang="ru-RU" sz="2400" dirty="0"/>
              <a:t>целовитости и интегритета</a:t>
            </a:r>
            <a:r>
              <a:rPr lang="ru-RU" sz="2400" dirty="0" smtClean="0"/>
              <a:t>;</a:t>
            </a:r>
          </a:p>
          <a:p>
            <a:r>
              <a:rPr lang="ru-RU" sz="2400" dirty="0" smtClean="0"/>
              <a:t>2</a:t>
            </a:r>
            <a:r>
              <a:rPr lang="ru-RU" sz="2400" dirty="0"/>
              <a:t>. начело оријентације ка општим циљевима; </a:t>
            </a:r>
            <a:endParaRPr lang="ru-RU" sz="2400" dirty="0" smtClean="0"/>
          </a:p>
          <a:p>
            <a:r>
              <a:rPr lang="ru-RU" sz="2400" dirty="0" smtClean="0"/>
              <a:t>3</a:t>
            </a:r>
            <a:r>
              <a:rPr lang="ru-RU" sz="2400" dirty="0"/>
              <a:t>. начело праћења и подстицања дечјег развоја; </a:t>
            </a:r>
            <a:endParaRPr lang="ru-RU" sz="2400" dirty="0" smtClean="0"/>
          </a:p>
          <a:p>
            <a:r>
              <a:rPr lang="ru-RU" sz="2400" dirty="0" smtClean="0"/>
              <a:t>4</a:t>
            </a:r>
            <a:r>
              <a:rPr lang="ru-RU" sz="2400" dirty="0"/>
              <a:t>. начело усклађености са узрасним и индивидуалним </a:t>
            </a:r>
            <a:endParaRPr lang="ru-RU" sz="2400" dirty="0" smtClean="0"/>
          </a:p>
          <a:p>
            <a:r>
              <a:rPr lang="ru-RU" sz="2400" dirty="0" smtClean="0"/>
              <a:t>карактеристикама </a:t>
            </a:r>
            <a:r>
              <a:rPr lang="ru-RU" sz="2400" dirty="0"/>
              <a:t>деце; </a:t>
            </a:r>
            <a:endParaRPr lang="ru-RU" sz="2400" dirty="0" smtClean="0"/>
          </a:p>
          <a:p>
            <a:r>
              <a:rPr lang="ru-RU" sz="2400" dirty="0" smtClean="0"/>
              <a:t>5</a:t>
            </a:r>
            <a:r>
              <a:rPr lang="ru-RU" sz="2400" dirty="0"/>
              <a:t>. начело животности; </a:t>
            </a:r>
            <a:endParaRPr lang="ru-RU" sz="2400" dirty="0" smtClean="0"/>
          </a:p>
          <a:p>
            <a:r>
              <a:rPr lang="ru-RU" sz="2400" dirty="0" smtClean="0"/>
              <a:t>6</a:t>
            </a:r>
            <a:r>
              <a:rPr lang="ru-RU" sz="2400" dirty="0"/>
              <a:t>. начело поштовања и култивисања дечје игре; </a:t>
            </a:r>
            <a:endParaRPr lang="ru-RU" sz="2400" dirty="0" smtClean="0"/>
          </a:p>
          <a:p>
            <a:r>
              <a:rPr lang="ru-RU" sz="2400" dirty="0" smtClean="0"/>
              <a:t>7</a:t>
            </a:r>
            <a:r>
              <a:rPr lang="ru-RU" sz="2400" dirty="0"/>
              <a:t>. начело активирања и постепеног осамостаљивања деце </a:t>
            </a:r>
            <a:endParaRPr lang="ru-RU" sz="2400" dirty="0" smtClean="0"/>
          </a:p>
          <a:p>
            <a:r>
              <a:rPr lang="ru-RU" sz="2400" dirty="0" smtClean="0"/>
              <a:t>8</a:t>
            </a:r>
            <a:r>
              <a:rPr lang="ru-RU" sz="2400" dirty="0"/>
              <a:t>. начело социјалне интеграције и континуитета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38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Функције предшколске установе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504" y="1556792"/>
            <a:ext cx="8856984" cy="5184576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Обезбеђивање сигурне средине</a:t>
            </a:r>
            <a:endParaRPr lang="sr-Latn-R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sr-Cyrl-RS" sz="3200" dirty="0"/>
              <a:t>Подршка деци и родитељима</a:t>
            </a:r>
            <a:endParaRPr lang="sr-Latn-RS" sz="3200" dirty="0"/>
          </a:p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Социјализацијска функција</a:t>
            </a:r>
            <a:endParaRPr lang="sr-Latn-R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Компензаторска функција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Инклузивна функција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Васпитно-образовна функција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sz="3200" dirty="0" smtClean="0"/>
              <a:t>Припремна функција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9703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Повезивање са окружењем</a:t>
            </a:r>
            <a:endParaRPr lang="en-US" dirty="0"/>
          </a:p>
        </p:txBody>
      </p:sp>
      <p:pic>
        <p:nvPicPr>
          <p:cNvPr id="7" name="Content Placeholder 6" descr="Why are &lt;strong&gt;Social&lt;/strong&gt; &lt;strong&gt;Networks&lt;/strong&gt; Important? - Ground Report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8448939" cy="4752528"/>
          </a:xfrm>
        </p:spPr>
      </p:pic>
    </p:spTree>
    <p:extLst>
      <p:ext uri="{BB962C8B-B14F-4D97-AF65-F5344CB8AC3E}">
        <p14:creationId xmlns:p14="http://schemas.microsoft.com/office/powerpoint/2010/main" val="402439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sr-Latn-RS" altLang="en-US" dirty="0"/>
              <a:t>Sadržaj i struktura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405460756"/>
              </p:ext>
            </p:extLst>
          </p:nvPr>
        </p:nvGraphicFramePr>
        <p:xfrm>
          <a:off x="179388" y="1196975"/>
          <a:ext cx="8785225" cy="5545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6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sr-Latn-RS" sz="3200" dirty="0" smtClean="0">
                <a:solidFill>
                  <a:srgbClr val="92D050"/>
                </a:solidFill>
              </a:rPr>
              <a:t>Osnove </a:t>
            </a:r>
            <a:r>
              <a:rPr lang="sr-Latn-RS" sz="3200" dirty="0">
                <a:solidFill>
                  <a:srgbClr val="92D050"/>
                </a:solidFill>
              </a:rPr>
              <a:t>programa nege i vaspitanja dece </a:t>
            </a:r>
            <a:r>
              <a:rPr lang="sr-Latn-RS" sz="3200" dirty="0" smtClean="0">
                <a:solidFill>
                  <a:srgbClr val="92D050"/>
                </a:solidFill>
              </a:rPr>
              <a:t/>
            </a:r>
            <a:br>
              <a:rPr lang="sr-Latn-RS" sz="3200" dirty="0" smtClean="0">
                <a:solidFill>
                  <a:srgbClr val="92D050"/>
                </a:solidFill>
              </a:rPr>
            </a:br>
            <a:r>
              <a:rPr lang="sr-Latn-RS" sz="3200" dirty="0" smtClean="0">
                <a:solidFill>
                  <a:srgbClr val="92D050"/>
                </a:solidFill>
              </a:rPr>
              <a:t>uzrasta </a:t>
            </a:r>
            <a:r>
              <a:rPr lang="sr-Latn-RS" sz="3200" dirty="0">
                <a:solidFill>
                  <a:srgbClr val="92D050"/>
                </a:solidFill>
              </a:rPr>
              <a:t>od šest meseci do tri godine</a:t>
            </a:r>
            <a:r>
              <a:rPr lang="en-US" sz="3200" dirty="0">
                <a:solidFill>
                  <a:srgbClr val="92D050"/>
                </a:solidFill>
              </a:rPr>
              <a:t/>
            </a:r>
            <a:br>
              <a:rPr lang="en-US" sz="3200" dirty="0">
                <a:solidFill>
                  <a:srgbClr val="92D050"/>
                </a:solidFill>
              </a:rPr>
            </a:b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4316288" cy="573325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Tx/>
              <a:buChar char="-"/>
            </a:pPr>
            <a:r>
              <a:rPr lang="it-IT" b="1" dirty="0" smtClean="0"/>
              <a:t>Ciljevi </a:t>
            </a:r>
            <a:r>
              <a:rPr lang="it-IT" b="1" dirty="0"/>
              <a:t>vaspitanja i nege dece uzrasta do tri </a:t>
            </a:r>
            <a:r>
              <a:rPr lang="it-IT" b="1" dirty="0" smtClean="0"/>
              <a:t>godine</a:t>
            </a:r>
            <a:r>
              <a:rPr lang="sr-Latn-RS" dirty="0" smtClean="0"/>
              <a:t>:</a:t>
            </a:r>
          </a:p>
          <a:p>
            <a:pPr marL="342900" indent="-342900">
              <a:buAutoNum type="arabicPeriod"/>
            </a:pPr>
            <a:r>
              <a:rPr lang="sr-Latn-RS" dirty="0" smtClean="0"/>
              <a:t>Ciljevi </a:t>
            </a:r>
            <a:r>
              <a:rPr lang="sr-Latn-RS" dirty="0"/>
              <a:t>fizičko-senzornog </a:t>
            </a:r>
            <a:r>
              <a:rPr lang="sr-Latn-RS" dirty="0" smtClean="0"/>
              <a:t>razvoja</a:t>
            </a:r>
          </a:p>
          <a:p>
            <a:pPr marL="342900" indent="-342900">
              <a:buAutoNum type="arabicPeriod"/>
            </a:pPr>
            <a:r>
              <a:rPr lang="sr-Latn-RS" dirty="0"/>
              <a:t>Ciljevi socijalno-emocionalnog </a:t>
            </a:r>
            <a:r>
              <a:rPr lang="sr-Latn-RS" dirty="0" smtClean="0"/>
              <a:t>razvoja</a:t>
            </a:r>
          </a:p>
          <a:p>
            <a:pPr marL="342900" indent="-342900">
              <a:buAutoNum type="arabicPeriod"/>
            </a:pPr>
            <a:r>
              <a:rPr lang="sr-Latn-RS" dirty="0"/>
              <a:t>Ciljevi umnog </a:t>
            </a:r>
            <a:r>
              <a:rPr lang="sr-Latn-RS" dirty="0" smtClean="0"/>
              <a:t>razvoja</a:t>
            </a:r>
          </a:p>
          <a:p>
            <a:pPr marL="342900" indent="-342900">
              <a:buAutoNum type="arabicPeriod"/>
            </a:pPr>
            <a:endParaRPr lang="sr-Latn-RS" dirty="0"/>
          </a:p>
          <a:p>
            <a:pPr marL="285750" indent="-285750">
              <a:buFontTx/>
              <a:buChar char="-"/>
            </a:pPr>
            <a:r>
              <a:rPr lang="pl-PL" dirty="0" smtClean="0"/>
              <a:t>Nega </a:t>
            </a:r>
            <a:r>
              <a:rPr lang="pl-PL" dirty="0"/>
              <a:t>i vaspitanje dece uzrasta od šest do 12 </a:t>
            </a:r>
            <a:r>
              <a:rPr lang="pl-PL" dirty="0" smtClean="0"/>
              <a:t>meseci: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FF0000"/>
                </a:solidFill>
              </a:rPr>
              <a:t>Nega i vaspitanje dece uzrasta od 12 do 18 </a:t>
            </a:r>
            <a:r>
              <a:rPr lang="pl-PL" dirty="0" smtClean="0">
                <a:solidFill>
                  <a:srgbClr val="FF0000"/>
                </a:solidFill>
              </a:rPr>
              <a:t>meseci</a:t>
            </a: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Nega i vaspitanje dece uzrasta od 18 do 24 meseca </a:t>
            </a:r>
            <a:endParaRPr lang="pl-PL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pl-PL" dirty="0">
                <a:solidFill>
                  <a:srgbClr val="FFC000"/>
                </a:solidFill>
              </a:rPr>
              <a:t>Nega i vaspitanje dece od 24 do 36 meseci </a:t>
            </a:r>
            <a:endParaRPr lang="pl-PL" dirty="0" smtClean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pPr marL="342900" indent="-342900">
              <a:buAutoNum type="arabicPeriod"/>
            </a:pPr>
            <a:endParaRPr lang="pl-PL" dirty="0"/>
          </a:p>
          <a:p>
            <a:endParaRPr lang="sr-Latn-R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042792" cy="5544616"/>
          </a:xfrm>
        </p:spPr>
        <p:txBody>
          <a:bodyPr>
            <a:normAutofit fontScale="85000" lnSpcReduction="20000"/>
          </a:bodyPr>
          <a:lstStyle/>
          <a:p>
            <a:pPr>
              <a:buAutoNum type="arabicPeriod"/>
            </a:pPr>
            <a:r>
              <a:rPr lang="pl-PL" dirty="0"/>
              <a:t>Nega dece </a:t>
            </a:r>
          </a:p>
          <a:p>
            <a:pPr>
              <a:buAutoNum type="arabicPeriod"/>
            </a:pPr>
            <a:r>
              <a:rPr lang="pl-PL" dirty="0"/>
              <a:t>Socijalno-emocionalni odnosi </a:t>
            </a:r>
          </a:p>
          <a:p>
            <a:pPr>
              <a:buAutoNum type="arabicPeriod"/>
            </a:pPr>
            <a:r>
              <a:rPr lang="pl-PL" dirty="0"/>
              <a:t>Igra </a:t>
            </a:r>
          </a:p>
          <a:p>
            <a:pPr>
              <a:buAutoNum type="arabicPeriod"/>
            </a:pPr>
            <a:r>
              <a:rPr lang="pl-PL" dirty="0"/>
              <a:t>Motoričke aktivnosti</a:t>
            </a:r>
          </a:p>
          <a:p>
            <a:pPr>
              <a:buAutoNum type="arabicPeriod"/>
            </a:pPr>
            <a:r>
              <a:rPr lang="pl-PL" dirty="0"/>
              <a:t>Senzorno-perceptivne aktivnosti</a:t>
            </a:r>
          </a:p>
          <a:p>
            <a:pPr>
              <a:buAutoNum type="arabicPeriod"/>
            </a:pPr>
            <a:r>
              <a:rPr lang="pl-PL" dirty="0"/>
              <a:t>Muzičko-ritmičke aktivnosti </a:t>
            </a:r>
          </a:p>
          <a:p>
            <a:pPr>
              <a:buAutoNum type="arabicPeriod"/>
            </a:pPr>
            <a:r>
              <a:rPr lang="pl-PL" dirty="0"/>
              <a:t>Intelektualne aktivnosti </a:t>
            </a:r>
          </a:p>
          <a:p>
            <a:pPr>
              <a:buAutoNum type="arabicPeriod"/>
            </a:pPr>
            <a:r>
              <a:rPr lang="pl-PL" dirty="0"/>
              <a:t>Jezičke aktivnosti</a:t>
            </a:r>
          </a:p>
          <a:p>
            <a:pPr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Pričanje </a:t>
            </a:r>
            <a:r>
              <a:rPr lang="pl-PL" dirty="0">
                <a:solidFill>
                  <a:srgbClr val="0070C0"/>
                </a:solidFill>
              </a:rPr>
              <a:t>priča</a:t>
            </a:r>
            <a:r>
              <a:rPr lang="pl-PL" dirty="0">
                <a:solidFill>
                  <a:srgbClr val="FF0000"/>
                </a:solidFill>
              </a:rPr>
              <a:t> i </a:t>
            </a:r>
            <a:r>
              <a:rPr lang="pl-PL" dirty="0">
                <a:solidFill>
                  <a:srgbClr val="FFC000"/>
                </a:solidFill>
              </a:rPr>
              <a:t>dramatizacija</a:t>
            </a:r>
          </a:p>
          <a:p>
            <a:pPr>
              <a:buAutoNum type="arabicPeriod"/>
            </a:pPr>
            <a:r>
              <a:rPr lang="pl-PL" dirty="0">
                <a:solidFill>
                  <a:srgbClr val="FF0000"/>
                </a:solidFill>
              </a:rPr>
              <a:t>G</a:t>
            </a:r>
            <a:r>
              <a:rPr lang="pl-PL" dirty="0">
                <a:solidFill>
                  <a:srgbClr val="0070C0"/>
                </a:solidFill>
              </a:rPr>
              <a:t>rafičko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pl-PL" dirty="0">
                <a:solidFill>
                  <a:srgbClr val="FFC000"/>
                </a:solidFill>
              </a:rPr>
              <a:t>likovne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01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Osnove</a:t>
            </a:r>
            <a:r>
              <a:rPr lang="en-US" sz="2400" dirty="0"/>
              <a:t> </a:t>
            </a:r>
            <a:r>
              <a:rPr lang="en-US" sz="2400" dirty="0" err="1"/>
              <a:t>programa</a:t>
            </a:r>
            <a:r>
              <a:rPr lang="en-US" sz="2400" dirty="0"/>
              <a:t> </a:t>
            </a:r>
            <a:r>
              <a:rPr lang="en-US" sz="2400" dirty="0" err="1"/>
              <a:t>vaspitanja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obrazovanja</a:t>
            </a:r>
            <a:r>
              <a:rPr lang="en-US" sz="2400" dirty="0"/>
              <a:t> </a:t>
            </a:r>
            <a:r>
              <a:rPr lang="en-US" sz="2400" dirty="0" err="1"/>
              <a:t>dece</a:t>
            </a:r>
            <a:r>
              <a:rPr lang="en-US" sz="2400" dirty="0"/>
              <a:t> </a:t>
            </a:r>
            <a:r>
              <a:rPr lang="en-US" sz="2400" dirty="0" err="1"/>
              <a:t>uzrasta</a:t>
            </a:r>
            <a:r>
              <a:rPr lang="en-US" sz="2400" dirty="0"/>
              <a:t> od </a:t>
            </a:r>
            <a:r>
              <a:rPr lang="sr-Latn-RS" sz="2400" dirty="0" smtClean="0"/>
              <a:t/>
            </a:r>
            <a:br>
              <a:rPr lang="sr-Latn-RS" sz="2400" dirty="0" smtClean="0"/>
            </a:br>
            <a:r>
              <a:rPr lang="en-US" sz="2400" dirty="0" smtClean="0"/>
              <a:t>tri </a:t>
            </a:r>
            <a:r>
              <a:rPr lang="en-US" sz="2400" dirty="0" err="1"/>
              <a:t>godine</a:t>
            </a:r>
            <a:r>
              <a:rPr lang="en-US" sz="2400" dirty="0"/>
              <a:t> do </a:t>
            </a:r>
            <a:r>
              <a:rPr lang="en-US" sz="2400" dirty="0" err="1"/>
              <a:t>uključivanja</a:t>
            </a:r>
            <a:r>
              <a:rPr lang="en-US" sz="2400" dirty="0"/>
              <a:t> u program </a:t>
            </a:r>
            <a:r>
              <a:rPr lang="en-US" sz="2400" dirty="0" err="1"/>
              <a:t>pripreme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školu</a:t>
            </a:r>
            <a:r>
              <a:rPr lang="en-US" sz="2400" dirty="0"/>
              <a:t>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8964488" cy="547260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ZAJEDNIČKE ODLIKE MODELA PREDŠKOLSKOG VASPITANJA I </a:t>
            </a:r>
            <a:endParaRPr lang="sr-Cyrl-RS" sz="1800" b="1" dirty="0" smtClean="0"/>
          </a:p>
          <a:p>
            <a:r>
              <a:rPr lang="en-US" sz="1800" b="1" dirty="0" smtClean="0"/>
              <a:t>OBRAZOVANJA </a:t>
            </a:r>
            <a:endParaRPr lang="sr-Latn-RS" sz="1800" b="1" dirty="0" smtClean="0"/>
          </a:p>
          <a:p>
            <a:endParaRPr lang="sr-Latn-R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OPŠTE OSNOVE PREDŠKOLSKOG PROGRAMA KAO OSNOVA ZA </a:t>
            </a:r>
            <a:endParaRPr lang="sr-Cyrl-RS" sz="1800" b="1" dirty="0" smtClean="0"/>
          </a:p>
          <a:p>
            <a:r>
              <a:rPr lang="en-US" sz="1800" b="1" dirty="0" smtClean="0"/>
              <a:t>RAZLIČITE </a:t>
            </a:r>
            <a:r>
              <a:rPr lang="en-US" sz="1800" b="1" dirty="0"/>
              <a:t>PROGRAMSKE </a:t>
            </a:r>
            <a:r>
              <a:rPr lang="en-US" sz="1800" b="1" dirty="0" smtClean="0"/>
              <a:t>MODELE </a:t>
            </a:r>
            <a:endParaRPr lang="sr-Latn-RS" sz="1800" b="1" dirty="0" smtClean="0"/>
          </a:p>
          <a:p>
            <a:r>
              <a:rPr lang="en-US" sz="1800" b="1" dirty="0" err="1"/>
              <a:t>Vaspitno-obrazovni</a:t>
            </a:r>
            <a:r>
              <a:rPr lang="en-US" sz="1800" b="1" dirty="0"/>
              <a:t> </a:t>
            </a:r>
            <a:r>
              <a:rPr lang="en-US" sz="1800" b="1" dirty="0" err="1"/>
              <a:t>ciljevi</a:t>
            </a:r>
            <a:r>
              <a:rPr lang="en-US" sz="1800" b="1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polazište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razradu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programskih</a:t>
            </a:r>
            <a:r>
              <a:rPr lang="en-US" sz="1800" dirty="0"/>
              <a:t> </a:t>
            </a:r>
            <a:r>
              <a:rPr lang="en-US" sz="1800" dirty="0" err="1"/>
              <a:t>modela</a:t>
            </a:r>
            <a:r>
              <a:rPr lang="en-US" sz="1800" dirty="0"/>
              <a:t> </a:t>
            </a:r>
            <a:endParaRPr lang="sr-Latn-RS" sz="1800" dirty="0" smtClean="0"/>
          </a:p>
          <a:p>
            <a:r>
              <a:rPr lang="en-US" sz="1800" b="1" dirty="0" err="1"/>
              <a:t>Vaspitno-obrazovni</a:t>
            </a:r>
            <a:r>
              <a:rPr lang="en-US" sz="1800" b="1" dirty="0"/>
              <a:t> </a:t>
            </a:r>
            <a:r>
              <a:rPr lang="en-US" sz="1800" b="1" dirty="0" err="1"/>
              <a:t>sadržaji</a:t>
            </a:r>
            <a:r>
              <a:rPr lang="en-US" sz="1800" b="1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aktivnosti</a:t>
            </a:r>
            <a:r>
              <a:rPr lang="en-US" sz="1800" dirty="0"/>
              <a:t> u </a:t>
            </a:r>
            <a:r>
              <a:rPr lang="en-US" sz="1800" dirty="0" err="1"/>
              <a:t>različitim</a:t>
            </a:r>
            <a:r>
              <a:rPr lang="en-US" sz="1800" dirty="0"/>
              <a:t> </a:t>
            </a:r>
            <a:r>
              <a:rPr lang="en-US" sz="1800" dirty="0" err="1"/>
              <a:t>programskim</a:t>
            </a:r>
            <a:r>
              <a:rPr lang="en-US" sz="1800" dirty="0"/>
              <a:t> </a:t>
            </a:r>
            <a:r>
              <a:rPr lang="en-US" sz="1800" dirty="0" err="1"/>
              <a:t>modelima</a:t>
            </a:r>
            <a:r>
              <a:rPr lang="en-US" sz="1800" dirty="0"/>
              <a:t> </a:t>
            </a:r>
            <a:endParaRPr lang="sr-Latn-RS" sz="1800" dirty="0" smtClean="0"/>
          </a:p>
          <a:p>
            <a:r>
              <a:rPr lang="en-US" sz="1800" b="1" dirty="0" err="1"/>
              <a:t>Deca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njihovo</a:t>
            </a:r>
            <a:r>
              <a:rPr lang="en-US" sz="1800" b="1" dirty="0"/>
              <a:t> </a:t>
            </a:r>
            <a:r>
              <a:rPr lang="en-US" sz="1800" b="1" dirty="0" err="1"/>
              <a:t>okruženje</a:t>
            </a:r>
            <a:r>
              <a:rPr lang="en-US" sz="1800" b="1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polazište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razradu</a:t>
            </a:r>
            <a:r>
              <a:rPr lang="en-US" sz="1800" dirty="0"/>
              <a:t> </a:t>
            </a:r>
            <a:r>
              <a:rPr lang="en-US" sz="1800" dirty="0" err="1"/>
              <a:t>različitih</a:t>
            </a:r>
            <a:r>
              <a:rPr lang="en-US" sz="1800" dirty="0"/>
              <a:t> </a:t>
            </a:r>
            <a:r>
              <a:rPr lang="en-US" sz="1800" dirty="0" err="1"/>
              <a:t>programskih</a:t>
            </a:r>
            <a:r>
              <a:rPr lang="en-US" sz="1800" dirty="0"/>
              <a:t> </a:t>
            </a:r>
            <a:r>
              <a:rPr lang="en-US" sz="1800" dirty="0" err="1"/>
              <a:t>modela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endParaRPr lang="sr-Latn-RS" sz="1800" dirty="0" smtClean="0"/>
          </a:p>
          <a:p>
            <a:r>
              <a:rPr lang="en-US" sz="1800" dirty="0" err="1" smtClean="0"/>
              <a:t>konačni</a:t>
            </a:r>
            <a:r>
              <a:rPr lang="en-US" sz="1800" dirty="0" smtClean="0"/>
              <a:t> </a:t>
            </a:r>
            <a:r>
              <a:rPr lang="en-US" sz="1800" b="1" dirty="0" err="1"/>
              <a:t>kriterijum</a:t>
            </a:r>
            <a:r>
              <a:rPr lang="en-US" sz="1800" dirty="0"/>
              <a:t> </a:t>
            </a:r>
            <a:r>
              <a:rPr lang="en-US" sz="1800" dirty="0" err="1"/>
              <a:t>valjanog</a:t>
            </a:r>
            <a:r>
              <a:rPr lang="en-US" sz="1800" dirty="0"/>
              <a:t> </a:t>
            </a:r>
            <a:r>
              <a:rPr lang="en-US" sz="1800" dirty="0" err="1"/>
              <a:t>izbora</a:t>
            </a:r>
            <a:r>
              <a:rPr lang="en-US" sz="1800" dirty="0"/>
              <a:t> </a:t>
            </a:r>
            <a:r>
              <a:rPr lang="en-US" sz="1800" dirty="0" err="1"/>
              <a:t>vaspitno-obrazovnih</a:t>
            </a:r>
            <a:r>
              <a:rPr lang="en-US" sz="1800" dirty="0"/>
              <a:t> </a:t>
            </a:r>
            <a:r>
              <a:rPr lang="en-US" sz="1800" dirty="0" err="1"/>
              <a:t>ciljeva</a:t>
            </a:r>
            <a:r>
              <a:rPr lang="en-US" sz="1800" dirty="0"/>
              <a:t> </a:t>
            </a:r>
            <a:endParaRPr lang="sr-Latn-RS" sz="1800" dirty="0" smtClean="0"/>
          </a:p>
          <a:p>
            <a:endParaRPr lang="sr-Latn-R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 smtClean="0"/>
              <a:t>MODEL</a:t>
            </a:r>
            <a:r>
              <a:rPr lang="sr-Latn-RS" sz="1800" b="1" dirty="0" smtClean="0"/>
              <a:t> </a:t>
            </a:r>
            <a:r>
              <a:rPr lang="it-IT" sz="1800" b="1" dirty="0" smtClean="0"/>
              <a:t> </a:t>
            </a:r>
            <a:r>
              <a:rPr lang="it-IT" sz="1800" b="1" dirty="0"/>
              <a:t>A OPŠTIH OSNOVA PREDŠKOLSKOG PROGRAMA </a:t>
            </a:r>
            <a:endParaRPr lang="sr-Cyrl-RS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800" b="1" dirty="0"/>
              <a:t>MODEL</a:t>
            </a:r>
            <a:r>
              <a:rPr lang="sr-Latn-RS" sz="1800" b="1" dirty="0"/>
              <a:t> </a:t>
            </a:r>
            <a:r>
              <a:rPr lang="it-IT" sz="1800" b="1" dirty="0"/>
              <a:t> </a:t>
            </a:r>
            <a:r>
              <a:rPr lang="sr-Latn-RS" sz="1800" b="1" dirty="0" smtClean="0"/>
              <a:t>B </a:t>
            </a:r>
            <a:r>
              <a:rPr lang="it-IT" sz="1800" b="1" dirty="0" smtClean="0"/>
              <a:t>OPŠTIH </a:t>
            </a:r>
            <a:r>
              <a:rPr lang="it-IT" sz="1800" b="1" dirty="0"/>
              <a:t>OSNOVA PREDŠKOLSKOG PROGRAMA </a:t>
            </a:r>
            <a:endParaRPr lang="sr-Latn-RS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RS" sz="1800" b="1" dirty="0" smtClean="0"/>
          </a:p>
          <a:p>
            <a:endParaRPr lang="sr-Latn-RS" sz="1800" b="1" dirty="0"/>
          </a:p>
          <a:p>
            <a:endParaRPr lang="sr-Latn-RS" sz="1800" b="1" dirty="0" smtClean="0"/>
          </a:p>
          <a:p>
            <a:endParaRPr lang="sr-Latn-RS" dirty="0"/>
          </a:p>
          <a:p>
            <a:pPr marL="342900" indent="-342900">
              <a:buAutoNum type="arabicPeriod"/>
            </a:pPr>
            <a:endParaRPr lang="sr-Latn-R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20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819934"/>
          </a:xfrm>
        </p:spPr>
        <p:txBody>
          <a:bodyPr/>
          <a:lstStyle/>
          <a:p>
            <a:pPr algn="ctr"/>
            <a:r>
              <a:rPr lang="sr-Latn-RS" dirty="0" smtClean="0"/>
              <a:t>OOPP – Model 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-13855" y="692696"/>
            <a:ext cx="8820472" cy="6165304"/>
          </a:xfrm>
        </p:spPr>
        <p:txBody>
          <a:bodyPr/>
          <a:lstStyle/>
          <a:p>
            <a:r>
              <a:rPr lang="it-IT" sz="1600" b="1" dirty="0" smtClean="0"/>
              <a:t>POLAZIŠTA PROGRAMA MODELA</a:t>
            </a:r>
            <a:r>
              <a:rPr lang="sr-Latn-RS" sz="1600" b="1" dirty="0" smtClean="0"/>
              <a:t> </a:t>
            </a:r>
            <a:r>
              <a:rPr lang="it-IT" sz="1600" b="1" dirty="0" smtClean="0"/>
              <a:t> A </a:t>
            </a:r>
            <a:endParaRPr lang="sr-Latn-RS" sz="1600" b="1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Otvoreni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vaspitanja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v-SE" dirty="0" smtClean="0"/>
              <a:t>2. Interaktivan način razvijanja programa</a:t>
            </a:r>
            <a:endParaRPr lang="sr-Latn-RS" dirty="0" smtClean="0"/>
          </a:p>
          <a:p>
            <a:r>
              <a:rPr lang="pt-BR" dirty="0" smtClean="0"/>
              <a:t>3. Individualizacija rada s decom</a:t>
            </a:r>
            <a:endParaRPr lang="sr-Latn-RS" dirty="0" smtClean="0"/>
          </a:p>
          <a:p>
            <a:r>
              <a:rPr lang="pl-PL" dirty="0" smtClean="0"/>
              <a:t>4. Učenje kao konstrukcija znanja </a:t>
            </a:r>
          </a:p>
          <a:p>
            <a:r>
              <a:rPr lang="en-US" dirty="0" smtClean="0"/>
              <a:t>5. </a:t>
            </a:r>
            <a:r>
              <a:rPr lang="en-US" dirty="0" err="1" smtClean="0"/>
              <a:t>Unutrašnja</a:t>
            </a:r>
            <a:r>
              <a:rPr lang="en-US" dirty="0" smtClean="0"/>
              <a:t> </a:t>
            </a:r>
            <a:r>
              <a:rPr lang="en-US" dirty="0" err="1" smtClean="0"/>
              <a:t>motivacija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osnov</a:t>
            </a:r>
            <a:r>
              <a:rPr lang="en-US" dirty="0" smtClean="0"/>
              <a:t> </a:t>
            </a:r>
            <a:r>
              <a:rPr lang="en-US" dirty="0" err="1" smtClean="0"/>
              <a:t>učenja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ranim</a:t>
            </a:r>
            <a:r>
              <a:rPr lang="en-US" dirty="0" smtClean="0"/>
              <a:t> </a:t>
            </a:r>
            <a:r>
              <a:rPr lang="en-US" dirty="0" err="1" smtClean="0"/>
              <a:t>uzrastima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pl-PL" dirty="0" smtClean="0"/>
              <a:t>6. Samostalnost i autonomija deteta kao centralna vrednost </a:t>
            </a:r>
          </a:p>
          <a:p>
            <a:r>
              <a:rPr lang="en-US" dirty="0" smtClean="0"/>
              <a:t>7. </a:t>
            </a:r>
            <a:r>
              <a:rPr lang="en-US" dirty="0" err="1" smtClean="0"/>
              <a:t>Vaspitač</a:t>
            </a:r>
            <a:r>
              <a:rPr lang="en-US" dirty="0" smtClean="0"/>
              <a:t> </a:t>
            </a:r>
            <a:r>
              <a:rPr lang="en-US" dirty="0" err="1" smtClean="0"/>
              <a:t>kao</a:t>
            </a:r>
            <a:r>
              <a:rPr lang="en-US" dirty="0" smtClean="0"/>
              <a:t> </a:t>
            </a:r>
            <a:r>
              <a:rPr lang="en-US" dirty="0" err="1" smtClean="0"/>
              <a:t>kreator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sv-SE" dirty="0" smtClean="0"/>
              <a:t>8. Intenzivna saradnja sa okruženjem </a:t>
            </a:r>
            <a:endParaRPr lang="sr-Latn-RS" dirty="0" smtClean="0"/>
          </a:p>
          <a:p>
            <a:pPr algn="r"/>
            <a:r>
              <a:rPr lang="en-US" sz="1600" b="1" dirty="0" smtClean="0"/>
              <a:t>KONCEPCIJA DETINJSTVA I VASPITANJE DETETA</a:t>
            </a:r>
            <a:endParaRPr lang="sr-Latn-RS" sz="1600" b="1" dirty="0" smtClean="0"/>
          </a:p>
          <a:p>
            <a:pPr algn="r"/>
            <a:r>
              <a:rPr lang="sr-Latn-RS" dirty="0" smtClean="0"/>
              <a:t>1. Mogućnosti predškolskog deteta </a:t>
            </a:r>
          </a:p>
          <a:p>
            <a:pPr algn="r"/>
            <a:r>
              <a:rPr lang="sr-Latn-RS" dirty="0" smtClean="0"/>
              <a:t>2. Kako deca uče</a:t>
            </a:r>
          </a:p>
          <a:p>
            <a:pPr algn="r"/>
            <a:r>
              <a:rPr lang="sr-Latn-RS" dirty="0" smtClean="0"/>
              <a:t>3. Koncepcija predškolske ustanove </a:t>
            </a:r>
          </a:p>
          <a:p>
            <a:pPr algn="r"/>
            <a:r>
              <a:rPr lang="sr-Latn-RS" dirty="0" smtClean="0"/>
              <a:t>4. Opšti programski ciljevi i načela vaspitanja i obrazovanja na predškolskom uzrastu</a:t>
            </a:r>
          </a:p>
          <a:p>
            <a:r>
              <a:rPr lang="sr-Latn-RS" sz="1600" b="1" dirty="0" smtClean="0"/>
              <a:t>MODELOVANJE PROCESA OBRAZOVANJA </a:t>
            </a:r>
          </a:p>
          <a:p>
            <a:r>
              <a:rPr lang="sr-Latn-RS" dirty="0" smtClean="0"/>
              <a:t>1. Praktična prepoznatljivost modela programa</a:t>
            </a:r>
          </a:p>
          <a:p>
            <a:r>
              <a:rPr lang="sr-Latn-RS" dirty="0" smtClean="0"/>
              <a:t>2. Izvori sadržaja i aktivnosti rada s decom </a:t>
            </a:r>
          </a:p>
          <a:p>
            <a:r>
              <a:rPr lang="en-US" dirty="0" smtClean="0"/>
              <a:t>3. </a:t>
            </a:r>
            <a:r>
              <a:rPr lang="en-US" dirty="0" err="1" smtClean="0"/>
              <a:t>Otvorenost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endParaRPr lang="sr-Latn-RS" dirty="0" smtClean="0"/>
          </a:p>
          <a:p>
            <a:r>
              <a:rPr lang="en-US" dirty="0" smtClean="0"/>
              <a:t>4. </a:t>
            </a:r>
            <a:r>
              <a:rPr lang="en-US" dirty="0" err="1" smtClean="0"/>
              <a:t>Fleksibilna</a:t>
            </a:r>
            <a:r>
              <a:rPr lang="en-US" dirty="0" smtClean="0"/>
              <a:t> </a:t>
            </a:r>
            <a:r>
              <a:rPr lang="en-US" dirty="0" err="1" smtClean="0"/>
              <a:t>vremenska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prostorna</a:t>
            </a:r>
            <a:r>
              <a:rPr lang="en-US" dirty="0" smtClean="0"/>
              <a:t> </a:t>
            </a:r>
            <a:r>
              <a:rPr lang="en-US" dirty="0" err="1" smtClean="0"/>
              <a:t>organizacija</a:t>
            </a:r>
            <a:endParaRPr lang="sr-Latn-RS" dirty="0" smtClean="0"/>
          </a:p>
          <a:p>
            <a:r>
              <a:rPr lang="en-US" dirty="0" smtClean="0"/>
              <a:t>5. </a:t>
            </a:r>
            <a:r>
              <a:rPr lang="en-US" dirty="0" err="1" smtClean="0"/>
              <a:t>Usmerenost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</a:t>
            </a:r>
            <a:endParaRPr lang="sr-Latn-RS" dirty="0" smtClean="0"/>
          </a:p>
          <a:p>
            <a:r>
              <a:rPr lang="en-US" dirty="0" smtClean="0"/>
              <a:t>6. </a:t>
            </a:r>
            <a:r>
              <a:rPr lang="en-US" dirty="0" err="1" smtClean="0"/>
              <a:t>Aktivne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rada</a:t>
            </a:r>
            <a:endParaRPr lang="sr-Latn-RS" dirty="0" smtClean="0"/>
          </a:p>
          <a:p>
            <a:r>
              <a:rPr lang="en-US" dirty="0" smtClean="0"/>
              <a:t>7. </a:t>
            </a:r>
            <a:r>
              <a:rPr lang="en-US" dirty="0" err="1" smtClean="0"/>
              <a:t>Demokratski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odlučivanja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izbora</a:t>
            </a:r>
            <a:r>
              <a:rPr lang="en-US" dirty="0" smtClean="0"/>
              <a:t>  </a:t>
            </a:r>
            <a:endParaRPr lang="sr-Latn-RS" dirty="0" smtClean="0"/>
          </a:p>
          <a:p>
            <a:r>
              <a:rPr lang="sr-Latn-RS" dirty="0"/>
              <a:t>8. Pozitivni sistemi podsticanja </a:t>
            </a:r>
            <a:r>
              <a:rPr lang="sr-Latn-RS" dirty="0" smtClean="0"/>
              <a:t>ponašanja</a:t>
            </a:r>
          </a:p>
          <a:p>
            <a:r>
              <a:rPr lang="sr-Latn-RS" dirty="0"/>
              <a:t>9. Očuvanje potencijala i kultivisanje dečje igre</a:t>
            </a:r>
            <a:endParaRPr lang="sr-Latn-RS" dirty="0" smtClean="0"/>
          </a:p>
          <a:p>
            <a:endParaRPr lang="sr-Latn-RS" dirty="0" smtClean="0"/>
          </a:p>
          <a:p>
            <a:endParaRPr lang="sr-Latn-R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8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RS" dirty="0"/>
              <a:t>OOPP – Model 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79512" y="1196752"/>
            <a:ext cx="8712968" cy="4790980"/>
          </a:xfrm>
        </p:spPr>
        <p:txBody>
          <a:bodyPr/>
          <a:lstStyle/>
          <a:p>
            <a:r>
              <a:rPr lang="en-US" sz="2000" b="1" dirty="0"/>
              <a:t>OČEKIVANE ULOGE </a:t>
            </a:r>
            <a:r>
              <a:rPr lang="en-US" sz="2000" b="1" dirty="0" smtClean="0"/>
              <a:t>VASPITAČA</a:t>
            </a:r>
            <a:endParaRPr lang="sr-Latn-RS" sz="2000" b="1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Uloge</a:t>
            </a:r>
            <a:r>
              <a:rPr lang="en-US" sz="1800" dirty="0" smtClean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u </a:t>
            </a:r>
            <a:r>
              <a:rPr lang="en-US" sz="1800" dirty="0" err="1"/>
              <a:t>menjanju</a:t>
            </a:r>
            <a:r>
              <a:rPr lang="en-US" sz="1800" dirty="0"/>
              <a:t> </a:t>
            </a:r>
            <a:r>
              <a:rPr lang="en-US" sz="1800" b="1" dirty="0" err="1"/>
              <a:t>strukture</a:t>
            </a:r>
            <a:r>
              <a:rPr lang="en-US" sz="1800" b="1" dirty="0"/>
              <a:t> </a:t>
            </a:r>
            <a:r>
              <a:rPr lang="en-US" sz="1800" b="1" dirty="0" err="1"/>
              <a:t>institucije</a:t>
            </a:r>
            <a:r>
              <a:rPr lang="en-US" sz="1800" b="1" dirty="0"/>
              <a:t> </a:t>
            </a:r>
            <a:r>
              <a:rPr lang="en-US" sz="1800" dirty="0"/>
              <a:t>u </a:t>
            </a:r>
            <a:r>
              <a:rPr lang="en-US" sz="1800" dirty="0" err="1"/>
              <a:t>otvoren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 smtClean="0"/>
              <a:t>vaspitanja</a:t>
            </a:r>
            <a:endParaRPr lang="sr-Latn-RS" sz="1800" dirty="0" smtClean="0"/>
          </a:p>
          <a:p>
            <a:r>
              <a:rPr lang="nl-NL" sz="1800" dirty="0"/>
              <a:t>2. Uloge vaspitača u </a:t>
            </a:r>
            <a:r>
              <a:rPr lang="nl-NL" sz="1800" dirty="0" smtClean="0"/>
              <a:t>igri</a:t>
            </a:r>
            <a:endParaRPr lang="sr-Latn-RS" sz="1800" dirty="0" smtClean="0"/>
          </a:p>
          <a:p>
            <a:r>
              <a:rPr lang="en-US" sz="1800" dirty="0"/>
              <a:t>3. </a:t>
            </a:r>
            <a:r>
              <a:rPr lang="en-US" sz="1800" dirty="0" err="1"/>
              <a:t>Uloge</a:t>
            </a:r>
            <a:r>
              <a:rPr lang="en-US" sz="1800" dirty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u </a:t>
            </a:r>
            <a:r>
              <a:rPr lang="en-US" sz="1800" dirty="0" err="1"/>
              <a:t>očuvanju</a:t>
            </a:r>
            <a:r>
              <a:rPr lang="en-US" sz="1800" dirty="0"/>
              <a:t> </a:t>
            </a:r>
            <a:r>
              <a:rPr lang="en-US" sz="1800" dirty="0" err="1"/>
              <a:t>dečjeg</a:t>
            </a:r>
            <a:r>
              <a:rPr lang="en-US" sz="1800" dirty="0"/>
              <a:t> </a:t>
            </a:r>
            <a:r>
              <a:rPr lang="en-US" sz="1800" b="1" dirty="0" err="1" smtClean="0"/>
              <a:t>samopoštovanja</a:t>
            </a:r>
            <a:endParaRPr lang="sr-Latn-RS" sz="1800" b="1" dirty="0" smtClean="0"/>
          </a:p>
          <a:p>
            <a:r>
              <a:rPr lang="en-US" sz="1800" dirty="0"/>
              <a:t>4. </a:t>
            </a:r>
            <a:r>
              <a:rPr lang="en-US" sz="1800" dirty="0" err="1"/>
              <a:t>Uloga</a:t>
            </a:r>
            <a:r>
              <a:rPr lang="en-US" sz="1800" dirty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u </a:t>
            </a:r>
            <a:r>
              <a:rPr lang="en-US" sz="1800" dirty="0" err="1"/>
              <a:t>regulisanju</a:t>
            </a:r>
            <a:r>
              <a:rPr lang="en-US" sz="1800" dirty="0"/>
              <a:t> </a:t>
            </a:r>
            <a:r>
              <a:rPr lang="en-US" sz="1800" b="1" dirty="0" err="1"/>
              <a:t>socijalnih</a:t>
            </a:r>
            <a:r>
              <a:rPr lang="en-US" sz="1800" b="1" dirty="0"/>
              <a:t> </a:t>
            </a:r>
            <a:r>
              <a:rPr lang="en-US" sz="1800" b="1" dirty="0" err="1" smtClean="0"/>
              <a:t>odnosa</a:t>
            </a:r>
            <a:endParaRPr lang="sr-Latn-RS" sz="1800" b="1" dirty="0" smtClean="0"/>
          </a:p>
          <a:p>
            <a:r>
              <a:rPr lang="en-US" sz="1800" dirty="0"/>
              <a:t>5. </a:t>
            </a:r>
            <a:r>
              <a:rPr lang="en-US" sz="1800" dirty="0" err="1"/>
              <a:t>Uloge</a:t>
            </a:r>
            <a:r>
              <a:rPr lang="en-US" sz="1800" dirty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</a:t>
            </a:r>
            <a:r>
              <a:rPr lang="en-US" sz="1800" b="1" dirty="0"/>
              <a:t>u </a:t>
            </a:r>
            <a:r>
              <a:rPr lang="en-US" sz="1800" b="1" dirty="0" err="1"/>
              <a:t>posmatranju</a:t>
            </a:r>
            <a:r>
              <a:rPr lang="en-US" sz="1800" b="1" dirty="0"/>
              <a:t> </a:t>
            </a:r>
            <a:r>
              <a:rPr lang="en-US" sz="1800" b="1" dirty="0" err="1"/>
              <a:t>i</a:t>
            </a:r>
            <a:r>
              <a:rPr lang="en-US" sz="1800" b="1" dirty="0"/>
              <a:t> </a:t>
            </a:r>
            <a:r>
              <a:rPr lang="en-US" sz="1800" b="1" dirty="0" err="1"/>
              <a:t>praćenju</a:t>
            </a:r>
            <a:r>
              <a:rPr lang="en-US" sz="1800" b="1" dirty="0"/>
              <a:t> </a:t>
            </a:r>
            <a:r>
              <a:rPr lang="en-US" sz="1800" b="1" dirty="0" err="1" smtClean="0"/>
              <a:t>dece</a:t>
            </a:r>
            <a:endParaRPr lang="sr-Latn-RS" sz="1800" b="1" dirty="0" smtClean="0"/>
          </a:p>
          <a:p>
            <a:r>
              <a:rPr lang="en-US" sz="1800" dirty="0"/>
              <a:t>6. </a:t>
            </a:r>
            <a:r>
              <a:rPr lang="en-US" sz="1800" dirty="0" err="1"/>
              <a:t>Uloga</a:t>
            </a:r>
            <a:r>
              <a:rPr lang="en-US" sz="1800" dirty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b="1" dirty="0" err="1"/>
              <a:t>istraživača</a:t>
            </a:r>
            <a:r>
              <a:rPr lang="en-US" sz="1800" dirty="0"/>
              <a:t> </a:t>
            </a:r>
            <a:endParaRPr lang="sr-Latn-RS" sz="1800" dirty="0" smtClean="0"/>
          </a:p>
          <a:p>
            <a:r>
              <a:rPr lang="en-US" sz="1800" dirty="0"/>
              <a:t>7. </a:t>
            </a:r>
            <a:r>
              <a:rPr lang="en-US" sz="1800" dirty="0" err="1"/>
              <a:t>Uloga</a:t>
            </a:r>
            <a:r>
              <a:rPr lang="en-US" sz="1800" dirty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u </a:t>
            </a:r>
            <a:r>
              <a:rPr lang="en-US" sz="1800" b="1" dirty="0" err="1"/>
              <a:t>timskom</a:t>
            </a:r>
            <a:r>
              <a:rPr lang="en-US" sz="1800" b="1" dirty="0"/>
              <a:t> </a:t>
            </a:r>
            <a:r>
              <a:rPr lang="en-US" sz="1800" b="1" dirty="0" err="1"/>
              <a:t>radu</a:t>
            </a:r>
            <a:r>
              <a:rPr lang="en-US" sz="1800" b="1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ostalim</a:t>
            </a:r>
            <a:r>
              <a:rPr lang="en-US" sz="1800" dirty="0"/>
              <a:t> </a:t>
            </a:r>
            <a:r>
              <a:rPr lang="en-US" sz="1800" dirty="0" err="1"/>
              <a:t>akterima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drugim</a:t>
            </a:r>
            <a:r>
              <a:rPr lang="en-US" sz="1800" dirty="0"/>
              <a:t> </a:t>
            </a:r>
            <a:r>
              <a:rPr lang="en-US" sz="1800" dirty="0" err="1"/>
              <a:t>realizatorima</a:t>
            </a:r>
            <a:r>
              <a:rPr lang="en-US" sz="1800" dirty="0"/>
              <a:t> </a:t>
            </a:r>
            <a:r>
              <a:rPr lang="en-US" sz="1800" dirty="0" err="1" smtClean="0"/>
              <a:t>programa</a:t>
            </a:r>
            <a:endParaRPr lang="sr-Latn-RS" sz="1800" dirty="0" smtClean="0"/>
          </a:p>
          <a:p>
            <a:pPr marL="342900" indent="-342900">
              <a:buAutoNum type="arabicPeriod"/>
            </a:pPr>
            <a:endParaRPr lang="sr-Latn-RS" sz="2000" b="1" dirty="0"/>
          </a:p>
          <a:p>
            <a:r>
              <a:rPr lang="en-US" sz="2000" b="1" dirty="0"/>
              <a:t>PLANIRANJE I EVALUACIJA </a:t>
            </a:r>
            <a:endParaRPr lang="sr-Latn-RS" sz="2000" b="1" dirty="0" smtClean="0"/>
          </a:p>
          <a:p>
            <a:pPr marL="342900" indent="-342900">
              <a:buAutoNum type="arabicPeriod"/>
            </a:pPr>
            <a:r>
              <a:rPr lang="en-US" sz="1800" dirty="0" err="1" smtClean="0"/>
              <a:t>Uloge</a:t>
            </a:r>
            <a:r>
              <a:rPr lang="en-US" sz="1800" dirty="0" smtClean="0"/>
              <a:t> </a:t>
            </a:r>
            <a:r>
              <a:rPr lang="en-US" sz="1800" dirty="0" err="1"/>
              <a:t>vaspitača</a:t>
            </a:r>
            <a:r>
              <a:rPr lang="en-US" sz="1800" dirty="0"/>
              <a:t> u </a:t>
            </a:r>
            <a:r>
              <a:rPr lang="en-US" sz="1800" dirty="0" err="1"/>
              <a:t>planiranju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evaluaciji</a:t>
            </a:r>
            <a:endParaRPr lang="sr-Latn-RS" sz="1800" dirty="0" smtClean="0"/>
          </a:p>
          <a:p>
            <a:r>
              <a:rPr lang="es-ES" sz="1800" dirty="0"/>
              <a:t>2. </a:t>
            </a:r>
            <a:r>
              <a:rPr lang="es-ES" sz="1800" dirty="0" err="1"/>
              <a:t>Uloga</a:t>
            </a:r>
            <a:r>
              <a:rPr lang="es-ES" sz="1800" dirty="0"/>
              <a:t> </a:t>
            </a:r>
            <a:r>
              <a:rPr lang="es-ES" sz="1800" dirty="0" err="1"/>
              <a:t>vaspitača</a:t>
            </a:r>
            <a:r>
              <a:rPr lang="es-ES" sz="1800" dirty="0"/>
              <a:t> u </a:t>
            </a:r>
            <a:r>
              <a:rPr lang="es-ES" sz="1800" dirty="0" err="1"/>
              <a:t>organizaciji</a:t>
            </a:r>
            <a:r>
              <a:rPr lang="es-ES" sz="1800" dirty="0"/>
              <a:t> </a:t>
            </a:r>
            <a:r>
              <a:rPr lang="es-ES" sz="1800" dirty="0" err="1"/>
              <a:t>situacija</a:t>
            </a:r>
            <a:r>
              <a:rPr lang="es-ES" sz="1800" dirty="0"/>
              <a:t> </a:t>
            </a:r>
            <a:r>
              <a:rPr lang="es-ES" sz="1800" dirty="0" err="1" smtClean="0"/>
              <a:t>učenja</a:t>
            </a:r>
            <a:endParaRPr lang="sr-Latn-RS" sz="1800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0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dirty="0" smtClean="0"/>
              <a:t>ООПП - МОДЕЛ Б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268760"/>
            <a:ext cx="9036496" cy="5589240"/>
          </a:xfrm>
        </p:spPr>
        <p:txBody>
          <a:bodyPr/>
          <a:lstStyle/>
          <a:p>
            <a:r>
              <a:rPr lang="sr-Cyrl-RS" sz="1600" b="1" dirty="0" smtClean="0"/>
              <a:t>СХВАТАЊЕ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ПРЕДШКОЛСКОГ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ВАСПИТАЊА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И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ОБРАЗОВАЊА</a:t>
            </a:r>
            <a:endParaRPr lang="sr-Latn-RS" sz="1600" b="1" dirty="0" smtClean="0"/>
          </a:p>
          <a:p>
            <a:r>
              <a:rPr lang="sr-Cyrl-RS" dirty="0" smtClean="0"/>
              <a:t>Функције</a:t>
            </a:r>
            <a:r>
              <a:rPr lang="sr-Latn-RS" dirty="0" smtClean="0"/>
              <a:t> </a:t>
            </a:r>
            <a:r>
              <a:rPr lang="sr-Cyrl-RS" dirty="0" smtClean="0"/>
              <a:t>предшколског</a:t>
            </a:r>
            <a:r>
              <a:rPr lang="sr-Latn-RS" dirty="0" smtClean="0"/>
              <a:t> </a:t>
            </a:r>
            <a:r>
              <a:rPr lang="sr-Cyrl-RS" dirty="0" smtClean="0"/>
              <a:t>васпитањ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образовања</a:t>
            </a:r>
            <a:endParaRPr lang="sr-Latn-RS" dirty="0" smtClean="0"/>
          </a:p>
          <a:p>
            <a:r>
              <a:rPr lang="sr-Cyrl-RS" sz="1600" b="1" dirty="0" smtClean="0"/>
              <a:t>ПРЕДШКОЛСКА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УСТАНОВА </a:t>
            </a:r>
            <a:endParaRPr lang="sr-Latn-RS" sz="1600" b="1" dirty="0" smtClean="0"/>
          </a:p>
          <a:p>
            <a:r>
              <a:rPr lang="sr-Cyrl-RS" dirty="0" smtClean="0"/>
              <a:t>Предшколска</a:t>
            </a:r>
            <a:r>
              <a:rPr lang="sr-Latn-RS" dirty="0" smtClean="0"/>
              <a:t> </a:t>
            </a:r>
            <a:r>
              <a:rPr lang="sr-Cyrl-RS" dirty="0" smtClean="0"/>
              <a:t>установа</a:t>
            </a:r>
            <a:r>
              <a:rPr lang="sr-Latn-RS" dirty="0" smtClean="0"/>
              <a:t> </a:t>
            </a:r>
            <a:r>
              <a:rPr lang="sr-Cyrl-RS" dirty="0" smtClean="0"/>
              <a:t>као</a:t>
            </a:r>
            <a:r>
              <a:rPr lang="sr-Latn-RS" dirty="0" smtClean="0"/>
              <a:t> </a:t>
            </a:r>
            <a:r>
              <a:rPr lang="sr-Cyrl-RS" dirty="0" smtClean="0"/>
              <a:t>фактор</a:t>
            </a:r>
            <a:r>
              <a:rPr lang="sr-Latn-RS" dirty="0" smtClean="0"/>
              <a:t> </a:t>
            </a:r>
            <a:r>
              <a:rPr lang="sr-Cyrl-RS" dirty="0" smtClean="0"/>
              <a:t>друштвеног</a:t>
            </a:r>
            <a:r>
              <a:rPr lang="sr-Latn-RS" dirty="0" smtClean="0"/>
              <a:t> </a:t>
            </a:r>
            <a:r>
              <a:rPr lang="sr-Cyrl-RS" dirty="0" smtClean="0"/>
              <a:t>васпитања </a:t>
            </a:r>
            <a:endParaRPr lang="sr-Latn-RS" dirty="0" smtClean="0"/>
          </a:p>
          <a:p>
            <a:r>
              <a:rPr lang="sr-Cyrl-RS" dirty="0" smtClean="0"/>
              <a:t>Специфичност</a:t>
            </a:r>
            <a:r>
              <a:rPr lang="sr-Latn-RS" dirty="0" smtClean="0"/>
              <a:t> </a:t>
            </a:r>
            <a:r>
              <a:rPr lang="sr-Cyrl-RS" dirty="0" smtClean="0"/>
              <a:t>предшколске</a:t>
            </a:r>
            <a:r>
              <a:rPr lang="sr-Latn-RS" dirty="0" smtClean="0"/>
              <a:t> </a:t>
            </a:r>
            <a:r>
              <a:rPr lang="sr-Cyrl-RS" dirty="0" smtClean="0"/>
              <a:t>установе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васпитно-образовног</a:t>
            </a:r>
            <a:r>
              <a:rPr lang="sr-Latn-RS" dirty="0" smtClean="0"/>
              <a:t> </a:t>
            </a:r>
            <a:r>
              <a:rPr lang="sr-Cyrl-RS" dirty="0" smtClean="0"/>
              <a:t>процесак</a:t>
            </a:r>
            <a:r>
              <a:rPr lang="sr-Latn-RS" dirty="0" smtClean="0"/>
              <a:t> </a:t>
            </a:r>
            <a:r>
              <a:rPr lang="sr-Cyrl-RS" dirty="0" smtClean="0"/>
              <a:t>оји се</a:t>
            </a:r>
            <a:r>
              <a:rPr lang="sr-Latn-RS" dirty="0" smtClean="0"/>
              <a:t> </a:t>
            </a:r>
            <a:r>
              <a:rPr lang="sr-Cyrl-RS" dirty="0" smtClean="0"/>
              <a:t>одвија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њој </a:t>
            </a:r>
            <a:endParaRPr lang="sr-Latn-RS" dirty="0" smtClean="0"/>
          </a:p>
          <a:p>
            <a:r>
              <a:rPr lang="sr-Cyrl-RS" sz="1600" b="1" dirty="0" smtClean="0"/>
              <a:t>ПОВЕЗИВАЊЕ ПРЕДШКОЛСКЕ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УСТАНОВЕ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СА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ДРУШТВЕНОМ СРЕДИНОМ</a:t>
            </a:r>
            <a:endParaRPr lang="sr-Latn-RS" sz="1600" b="1" dirty="0" smtClean="0"/>
          </a:p>
          <a:p>
            <a:r>
              <a:rPr lang="sr-Cyrl-RS" dirty="0" smtClean="0"/>
              <a:t>Сарадња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породицом</a:t>
            </a:r>
            <a:endParaRPr lang="sr-Latn-RS" dirty="0" smtClean="0"/>
          </a:p>
          <a:p>
            <a:r>
              <a:rPr lang="sr-Cyrl-RS" dirty="0" smtClean="0"/>
              <a:t>Сарадњас</a:t>
            </a:r>
            <a:r>
              <a:rPr lang="sr-Latn-RS" dirty="0" smtClean="0"/>
              <a:t> </a:t>
            </a:r>
            <a:r>
              <a:rPr lang="sr-Cyrl-RS" dirty="0" smtClean="0"/>
              <a:t>а</a:t>
            </a:r>
            <a:r>
              <a:rPr lang="sr-Latn-RS" dirty="0" smtClean="0"/>
              <a:t> </a:t>
            </a:r>
            <a:r>
              <a:rPr lang="sr-Cyrl-RS" dirty="0" smtClean="0"/>
              <a:t>школом</a:t>
            </a:r>
            <a:endParaRPr lang="sr-Latn-RS" dirty="0" smtClean="0"/>
          </a:p>
          <a:p>
            <a:r>
              <a:rPr lang="sr-Cyrl-RS" dirty="0" smtClean="0"/>
              <a:t>Сарадња</a:t>
            </a:r>
            <a:r>
              <a:rPr lang="sr-Latn-RS" dirty="0" smtClean="0"/>
              <a:t> </a:t>
            </a:r>
            <a:r>
              <a:rPr lang="sr-Cyrl-RS" dirty="0" smtClean="0"/>
              <a:t>са</a:t>
            </a:r>
            <a:r>
              <a:rPr lang="sr-Latn-RS" dirty="0" smtClean="0"/>
              <a:t> </a:t>
            </a:r>
            <a:r>
              <a:rPr lang="sr-Cyrl-RS" dirty="0" smtClean="0"/>
              <a:t>друштвеном</a:t>
            </a:r>
            <a:r>
              <a:rPr lang="sr-Latn-RS" dirty="0" smtClean="0"/>
              <a:t> </a:t>
            </a:r>
            <a:r>
              <a:rPr lang="sr-Cyrl-RS" dirty="0" smtClean="0"/>
              <a:t>заједницом</a:t>
            </a:r>
            <a:endParaRPr lang="sr-Latn-RS" dirty="0" smtClean="0"/>
          </a:p>
          <a:p>
            <a:r>
              <a:rPr lang="sr-Cyrl-RS" sz="1600" b="1" dirty="0" smtClean="0"/>
              <a:t>ТРАЈНИ ЦИЉЕВИ</a:t>
            </a:r>
            <a:r>
              <a:rPr lang="sr-Cyrl-RS" sz="1600" b="1" dirty="0"/>
              <a:t>, </a:t>
            </a:r>
            <a:r>
              <a:rPr lang="sr-Cyrl-RS" sz="1600" b="1" dirty="0" smtClean="0"/>
              <a:t>ЗАДАЦИ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И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ЗАХТЕВИ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ЗА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УСТАНОВУ</a:t>
            </a:r>
            <a:r>
              <a:rPr lang="sr-Latn-RS" sz="1600" b="1" dirty="0" smtClean="0"/>
              <a:t> </a:t>
            </a:r>
            <a:r>
              <a:rPr lang="sr-Cyrl-RS" sz="1600" b="1" dirty="0" smtClean="0"/>
              <a:t>И ВАСПИТАЧА </a:t>
            </a:r>
            <a:endParaRPr lang="sr-Latn-RS" sz="1600" b="1" dirty="0" smtClean="0"/>
          </a:p>
          <a:p>
            <a:r>
              <a:rPr lang="sr-Cyrl-RS" dirty="0" smtClean="0"/>
              <a:t>Захтеви</a:t>
            </a:r>
            <a:r>
              <a:rPr lang="sr-Latn-RS" dirty="0" smtClean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задаци</a:t>
            </a:r>
            <a:r>
              <a:rPr lang="sr-Latn-RS" dirty="0" smtClean="0"/>
              <a:t> </a:t>
            </a:r>
            <a:r>
              <a:rPr lang="sr-Cyrl-RS" dirty="0" smtClean="0"/>
              <a:t>за</a:t>
            </a:r>
            <a:r>
              <a:rPr lang="sr-Latn-RS" dirty="0" smtClean="0"/>
              <a:t> </a:t>
            </a:r>
            <a:r>
              <a:rPr lang="sr-Cyrl-RS" dirty="0" smtClean="0"/>
              <a:t>установу</a:t>
            </a:r>
            <a:endParaRPr lang="sr-Latn-RS" dirty="0" smtClean="0"/>
          </a:p>
          <a:p>
            <a:r>
              <a:rPr lang="sr-Cyrl-RS" dirty="0" smtClean="0"/>
              <a:t>Задаци</a:t>
            </a:r>
            <a:r>
              <a:rPr lang="sr-Latn-RS" dirty="0" smtClean="0"/>
              <a:t> </a:t>
            </a:r>
            <a:r>
              <a:rPr lang="sr-Cyrl-RS" dirty="0" smtClean="0"/>
              <a:t>васпитача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погледу</a:t>
            </a:r>
            <a:r>
              <a:rPr lang="sr-Latn-RS" dirty="0" smtClean="0"/>
              <a:t> </a:t>
            </a:r>
            <a:r>
              <a:rPr lang="sr-Cyrl-RS" dirty="0" smtClean="0"/>
              <a:t>дечје</a:t>
            </a:r>
            <a:r>
              <a:rPr lang="sr-Latn-RS" dirty="0" smtClean="0"/>
              <a:t> </a:t>
            </a:r>
            <a:r>
              <a:rPr lang="sr-Cyrl-RS" dirty="0" smtClean="0"/>
              <a:t>сигурности</a:t>
            </a:r>
            <a:endParaRPr lang="sr-Latn-RS" dirty="0" smtClean="0"/>
          </a:p>
          <a:p>
            <a:r>
              <a:rPr lang="sr-Cyrl-RS" dirty="0" smtClean="0"/>
              <a:t>Задаци</a:t>
            </a:r>
            <a:r>
              <a:rPr lang="sr-Latn-RS" dirty="0" smtClean="0"/>
              <a:t> </a:t>
            </a:r>
            <a:r>
              <a:rPr lang="sr-Cyrl-RS" dirty="0" smtClean="0"/>
              <a:t>васпитача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односу</a:t>
            </a:r>
            <a:r>
              <a:rPr lang="sr-Latn-RS" dirty="0" smtClean="0"/>
              <a:t> </a:t>
            </a:r>
            <a:r>
              <a:rPr lang="sr-Cyrl-RS" dirty="0" smtClean="0"/>
              <a:t>на</a:t>
            </a:r>
            <a:r>
              <a:rPr lang="sr-Latn-RS" dirty="0" smtClean="0"/>
              <a:t> </a:t>
            </a:r>
            <a:r>
              <a:rPr lang="sr-Cyrl-RS" dirty="0" smtClean="0"/>
              <a:t>родитеље</a:t>
            </a:r>
            <a:endParaRPr lang="sr-Latn-RS" dirty="0" smtClean="0"/>
          </a:p>
          <a:p>
            <a:r>
              <a:rPr lang="sr-Cyrl-RS" dirty="0" smtClean="0"/>
              <a:t>Задаци</a:t>
            </a:r>
            <a:r>
              <a:rPr lang="sr-Latn-RS" dirty="0" smtClean="0"/>
              <a:t> </a:t>
            </a:r>
            <a:r>
              <a:rPr lang="sr-Cyrl-RS" dirty="0" smtClean="0"/>
              <a:t>васпитача</a:t>
            </a:r>
            <a:r>
              <a:rPr lang="sr-Latn-RS" dirty="0" smtClean="0"/>
              <a:t> </a:t>
            </a:r>
            <a:r>
              <a:rPr lang="sr-Cyrl-RS" dirty="0" smtClean="0"/>
              <a:t>у</a:t>
            </a:r>
            <a:r>
              <a:rPr lang="sr-Latn-RS" dirty="0" smtClean="0"/>
              <a:t> </a:t>
            </a:r>
            <a:r>
              <a:rPr lang="sr-Cyrl-RS" dirty="0" smtClean="0"/>
              <a:t>погледу</a:t>
            </a:r>
            <a:r>
              <a:rPr lang="sr-Latn-RS" dirty="0" smtClean="0"/>
              <a:t> </a:t>
            </a:r>
            <a:r>
              <a:rPr lang="sr-Cyrl-RS" dirty="0" smtClean="0"/>
              <a:t>односа</a:t>
            </a:r>
            <a:r>
              <a:rPr lang="sr-Latn-RS" dirty="0" smtClean="0"/>
              <a:t> </a:t>
            </a:r>
            <a:r>
              <a:rPr lang="sr-Cyrl-RS" dirty="0" smtClean="0"/>
              <a:t>према</a:t>
            </a:r>
            <a:r>
              <a:rPr lang="sr-Latn-RS" dirty="0" smtClean="0"/>
              <a:t> </a:t>
            </a:r>
            <a:r>
              <a:rPr lang="sr-Cyrl-RS" dirty="0" smtClean="0"/>
              <a:t>деци</a:t>
            </a:r>
            <a:endParaRPr lang="sr-Latn-RS" dirty="0" smtClean="0"/>
          </a:p>
          <a:p>
            <a:r>
              <a:rPr lang="sr-Cyrl-RS" dirty="0" smtClean="0"/>
              <a:t>Задаци васпитача у вези са дечјом игром</a:t>
            </a:r>
            <a:endParaRPr lang="sr-Latn-RS" dirty="0" smtClean="0"/>
          </a:p>
          <a:p>
            <a:r>
              <a:rPr lang="sr-Cyrl-RS" dirty="0" smtClean="0"/>
              <a:t>Задаци васпитача у вези са осамостаљивањем деце</a:t>
            </a:r>
            <a:r>
              <a:rPr lang="sr-Cyrl-RS" dirty="0"/>
              <a:t>: </a:t>
            </a:r>
            <a:endParaRPr lang="sr-Latn-RS" dirty="0" smtClean="0"/>
          </a:p>
          <a:p>
            <a:r>
              <a:rPr lang="sr-Cyrl-RS" dirty="0" smtClean="0"/>
              <a:t>Задаци васпитача у погледу утицања на развој и учење:</a:t>
            </a:r>
            <a:endParaRPr lang="sr-Latn-RS" dirty="0" smtClean="0"/>
          </a:p>
          <a:p>
            <a:r>
              <a:rPr lang="sr-Cyrl-RS" dirty="0" smtClean="0"/>
              <a:t>Задацис тручних сарадника</a:t>
            </a:r>
          </a:p>
          <a:p>
            <a:endParaRPr lang="sr-Latn-RS" sz="1600" b="1" dirty="0" smtClean="0"/>
          </a:p>
          <a:p>
            <a:r>
              <a:rPr lang="sr-Cyrl-RS" sz="1600" b="1" dirty="0" smtClean="0"/>
              <a:t>АКТИВНОСТИ КОЈИМА СЕ ДОПРИНОСИ АСПЕКТИМА РАЗВОЈА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481084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Припремни предшколски програм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340768"/>
            <a:ext cx="8820472" cy="5688632"/>
          </a:xfrm>
        </p:spPr>
        <p:txBody>
          <a:bodyPr/>
          <a:lstStyle/>
          <a:p>
            <a:r>
              <a:rPr lang="sr-Cyrl-RS" sz="2000" b="1" dirty="0" smtClean="0"/>
              <a:t>ЗАЈЕДНИЧКЕ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ОДЛИКЕ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МОДЕЛА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ПРЕДШКОЛСКОГ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ВАСПИТАЊА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И ОБРАЗОВАЊА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КОЈИМА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СЕ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ДЕЦА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ПРИПРЕМАЈУ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ЗА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ШКОЛУ</a:t>
            </a:r>
            <a:r>
              <a:rPr lang="sr-Latn-RS" sz="2000" b="1" dirty="0" smtClean="0"/>
              <a:t> </a:t>
            </a:r>
          </a:p>
          <a:p>
            <a:endParaRPr lang="sr-Cyrl-RS" sz="2000" b="1" dirty="0" smtClean="0"/>
          </a:p>
          <a:p>
            <a:r>
              <a:rPr lang="sr-Cyrl-RS" sz="2000" dirty="0" smtClean="0"/>
              <a:t>Функције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припремног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предшколског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програма</a:t>
            </a:r>
            <a:endParaRPr lang="sr-Cyrl-RS" sz="2000" dirty="0"/>
          </a:p>
          <a:p>
            <a:r>
              <a:rPr lang="sr-Cyrl-RS" sz="2000" dirty="0" smtClean="0"/>
              <a:t>Циљ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припремног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предшколског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програма</a:t>
            </a:r>
          </a:p>
          <a:p>
            <a:r>
              <a:rPr lang="sr-Cyrl-RS" sz="2000" dirty="0" smtClean="0"/>
              <a:t>Зрелост</a:t>
            </a:r>
            <a:r>
              <a:rPr lang="sr-Latn-RS" sz="2000" dirty="0" smtClean="0"/>
              <a:t> </a:t>
            </a:r>
            <a:r>
              <a:rPr lang="sr-Cyrl-RS" sz="2000" dirty="0" smtClean="0"/>
              <a:t>или</a:t>
            </a:r>
            <a:r>
              <a:rPr lang="sr-Latn-RS" sz="2000" dirty="0" smtClean="0"/>
              <a:t> </a:t>
            </a:r>
            <a:r>
              <a:rPr lang="sr-Cyrl-RS" sz="2000" dirty="0" smtClean="0"/>
              <a:t>готовост</a:t>
            </a:r>
            <a:r>
              <a:rPr lang="sr-Latn-RS" sz="2000" dirty="0" smtClean="0"/>
              <a:t> </a:t>
            </a:r>
            <a:r>
              <a:rPr lang="sr-Cyrl-RS" sz="2000" dirty="0" smtClean="0"/>
              <a:t>деце</a:t>
            </a:r>
            <a:r>
              <a:rPr lang="sr-Latn-RS" sz="2000" dirty="0" smtClean="0"/>
              <a:t> </a:t>
            </a:r>
            <a:r>
              <a:rPr lang="sr-Cyrl-RS" sz="2000" dirty="0" smtClean="0"/>
              <a:t>за</a:t>
            </a:r>
            <a:r>
              <a:rPr lang="sr-Latn-RS" sz="2000" dirty="0" smtClean="0"/>
              <a:t> </a:t>
            </a:r>
            <a:r>
              <a:rPr lang="sr-Cyrl-RS" sz="2000" dirty="0" smtClean="0"/>
              <a:t>полазак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школу</a:t>
            </a:r>
          </a:p>
          <a:p>
            <a:r>
              <a:rPr lang="sr-Cyrl-RS" sz="2000" dirty="0" smtClean="0"/>
              <a:t>Општа</a:t>
            </a:r>
            <a:r>
              <a:rPr lang="sr-Latn-RS" sz="2000" dirty="0" smtClean="0"/>
              <a:t> </a:t>
            </a:r>
            <a:r>
              <a:rPr lang="sr-Cyrl-RS" sz="2000" dirty="0" smtClean="0"/>
              <a:t>и</a:t>
            </a:r>
            <a:r>
              <a:rPr lang="sr-Latn-RS" sz="2000" dirty="0" smtClean="0"/>
              <a:t> </a:t>
            </a:r>
            <a:r>
              <a:rPr lang="sr-Cyrl-RS" sz="2000" dirty="0" smtClean="0"/>
              <a:t>посебна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припрема</a:t>
            </a:r>
            <a:r>
              <a:rPr lang="sr-Latn-RS" sz="2000" dirty="0" smtClean="0"/>
              <a:t> </a:t>
            </a:r>
            <a:r>
              <a:rPr lang="sr-Cyrl-RS" sz="2000" dirty="0" smtClean="0"/>
              <a:t>деце</a:t>
            </a:r>
            <a:r>
              <a:rPr lang="sr-Latn-RS" sz="2000" dirty="0" smtClean="0"/>
              <a:t> </a:t>
            </a:r>
            <a:r>
              <a:rPr lang="sr-Cyrl-RS" sz="2000" dirty="0" smtClean="0"/>
              <a:t>за</a:t>
            </a:r>
            <a:r>
              <a:rPr lang="sr-Latn-RS" sz="2000" dirty="0" smtClean="0"/>
              <a:t> </a:t>
            </a:r>
            <a:r>
              <a:rPr lang="sr-Cyrl-RS" sz="2000" dirty="0" smtClean="0"/>
              <a:t>школу</a:t>
            </a:r>
          </a:p>
          <a:p>
            <a:r>
              <a:rPr lang="sr-Cyrl-RS" sz="2000" dirty="0" smtClean="0"/>
              <a:t>Задаци</a:t>
            </a:r>
            <a:r>
              <a:rPr lang="sr-Latn-RS" sz="2000" dirty="0" smtClean="0"/>
              <a:t> </a:t>
            </a:r>
            <a:r>
              <a:rPr lang="sr-Cyrl-RS" sz="2000" dirty="0" smtClean="0"/>
              <a:t>васпитно- бразовног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рада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години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пред</a:t>
            </a:r>
            <a:r>
              <a:rPr lang="sr-Latn-RS" sz="2000" dirty="0" smtClean="0"/>
              <a:t> </a:t>
            </a:r>
            <a:r>
              <a:rPr lang="sr-Cyrl-RS" sz="2000" dirty="0" smtClean="0"/>
              <a:t>полазак</a:t>
            </a:r>
            <a:r>
              <a:rPr lang="sr-Latn-RS" sz="2000" dirty="0" smtClean="0"/>
              <a:t> </a:t>
            </a:r>
            <a:r>
              <a:rPr lang="sr-Cyrl-RS" sz="2000" dirty="0" smtClean="0"/>
              <a:t>у</a:t>
            </a:r>
            <a:r>
              <a:rPr lang="sr-Latn-RS" sz="2000" dirty="0" smtClean="0"/>
              <a:t> </a:t>
            </a:r>
            <a:r>
              <a:rPr lang="sr-Cyrl-RS" sz="2000" dirty="0" smtClean="0"/>
              <a:t>школу</a:t>
            </a:r>
          </a:p>
          <a:p>
            <a:endParaRPr lang="sr-Cyrl-RS" sz="2000" dirty="0" smtClean="0"/>
          </a:p>
          <a:p>
            <a:r>
              <a:rPr lang="sr-Cyrl-RS" sz="2000" dirty="0" smtClean="0"/>
              <a:t>МОДЕЛ</a:t>
            </a:r>
            <a:r>
              <a:rPr lang="sr-Latn-RS" sz="2000" dirty="0" smtClean="0"/>
              <a:t> </a:t>
            </a:r>
            <a:r>
              <a:rPr lang="sr-Cyrl-RS" sz="2000" dirty="0" smtClean="0"/>
              <a:t>А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ПРИПРЕМНОГ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ПРЕДШКОЛСКОГ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ПРОГРАМА</a:t>
            </a:r>
          </a:p>
          <a:p>
            <a:r>
              <a:rPr lang="sr-Cyrl-RS" sz="2000" dirty="0" smtClean="0"/>
              <a:t>МОДЕЛ</a:t>
            </a:r>
            <a:r>
              <a:rPr lang="sr-Latn-RS" sz="2000" dirty="0" smtClean="0"/>
              <a:t> </a:t>
            </a:r>
            <a:r>
              <a:rPr lang="sr-Cyrl-RS" sz="2000" dirty="0" smtClean="0"/>
              <a:t>Б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ПРИПРЕМНОГ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ПРЕДШКОЛСКОГ</a:t>
            </a:r>
            <a:r>
              <a:rPr lang="sr-Latn-RS" sz="2000" dirty="0" smtClean="0"/>
              <a:t> </a:t>
            </a:r>
            <a:r>
              <a:rPr lang="sr-Cyrl-RS" sz="2000" dirty="0" smtClean="0"/>
              <a:t>ПРОГРАМА</a:t>
            </a:r>
          </a:p>
          <a:p>
            <a:endParaRPr lang="sr-Cyrl-RS" dirty="0"/>
          </a:p>
          <a:p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4222554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sz="2400" dirty="0" smtClean="0"/>
              <a:t/>
            </a:r>
            <a:br>
              <a:rPr lang="sr-Cyrl-RS" sz="2400" dirty="0" smtClean="0"/>
            </a:br>
            <a:r>
              <a:rPr lang="sr-Cyrl-RS" sz="2400" dirty="0" smtClean="0"/>
              <a:t>МОДЕЛ А ПРИПРЕМНОГ </a:t>
            </a:r>
            <a:br>
              <a:rPr lang="sr-Cyrl-RS" sz="2400" dirty="0" smtClean="0"/>
            </a:br>
            <a:r>
              <a:rPr lang="sr-Cyrl-RS" sz="2400" dirty="0" smtClean="0"/>
              <a:t>ПРЕДШКОЛСКОГ </a:t>
            </a:r>
            <a:r>
              <a:rPr lang="sr-Cyrl-RS" sz="2400" dirty="0"/>
              <a:t>ПРОГРАМА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51520" y="1268760"/>
            <a:ext cx="8445624" cy="5400600"/>
          </a:xfrm>
        </p:spPr>
        <p:txBody>
          <a:bodyPr/>
          <a:lstStyle/>
          <a:p>
            <a:r>
              <a:rPr lang="sr-Cyrl-RS" sz="1600" dirty="0" smtClean="0"/>
              <a:t>ПОЛАЗИШТА</a:t>
            </a:r>
            <a:r>
              <a:rPr lang="sr-Latn-RS" sz="1600" dirty="0" smtClean="0"/>
              <a:t> </a:t>
            </a:r>
            <a:r>
              <a:rPr lang="sr-Cyrl-RS" sz="1600" dirty="0" smtClean="0"/>
              <a:t>ЗА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РАЗВИЈАЊЕ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ПРИПРЕМНОГ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ПРЕДШКОЛСКОГ 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ПРОГРАМА</a:t>
            </a:r>
            <a:endParaRPr lang="sr-Cyrl-RS" sz="1600" dirty="0"/>
          </a:p>
          <a:p>
            <a:r>
              <a:rPr lang="sr-Cyrl-RS" sz="1600" dirty="0"/>
              <a:t>СОЦИО </a:t>
            </a:r>
            <a:r>
              <a:rPr lang="sr-Cyrl-RS" sz="1600" dirty="0" smtClean="0"/>
              <a:t>– ЕМОЦИОНАЛНИ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РАЗВОЈ </a:t>
            </a:r>
            <a:endParaRPr lang="sr-Cyrl-RS" sz="1600" dirty="0"/>
          </a:p>
          <a:p>
            <a:r>
              <a:rPr lang="sr-Cyrl-RS" sz="1600" dirty="0" smtClean="0"/>
              <a:t>САЗНАЈНИ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РАЗВОЈ</a:t>
            </a:r>
            <a:endParaRPr lang="sr-Cyrl-RS" sz="1600" dirty="0"/>
          </a:p>
          <a:p>
            <a:r>
              <a:rPr lang="sr-Cyrl-RS" sz="1600" dirty="0" smtClean="0"/>
              <a:t>ФИЗИЧКО</a:t>
            </a:r>
            <a:r>
              <a:rPr lang="sr-Latn-RS" sz="1600" dirty="0" smtClean="0"/>
              <a:t> </a:t>
            </a:r>
            <a:r>
              <a:rPr lang="sr-Cyrl-RS" sz="1600" dirty="0" smtClean="0"/>
              <a:t>ВАСПИТАЊЕ</a:t>
            </a:r>
            <a:endParaRPr lang="sr-Cyrl-RS" sz="1600" dirty="0"/>
          </a:p>
          <a:p>
            <a:r>
              <a:rPr lang="sr-Cyrl-RS" sz="1600" dirty="0" smtClean="0"/>
              <a:t>ИЗРАЖАЈНИ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ЕСТЕТСКИ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РАЗВОЈ</a:t>
            </a:r>
            <a:endParaRPr lang="sr-Cyrl-RS" sz="1600" dirty="0"/>
          </a:p>
          <a:p>
            <a:r>
              <a:rPr lang="sr-Cyrl-RS" sz="1600" dirty="0"/>
              <a:t>А. </a:t>
            </a:r>
            <a:r>
              <a:rPr lang="sr-Cyrl-RS" sz="1600" dirty="0" smtClean="0"/>
              <a:t>ЛИКОВНИ</a:t>
            </a:r>
            <a:r>
              <a:rPr lang="sr-Latn-RS" sz="1600" dirty="0" smtClean="0"/>
              <a:t> </a:t>
            </a:r>
            <a:r>
              <a:rPr lang="sr-Cyrl-RS" sz="1600" dirty="0" smtClean="0"/>
              <a:t>ИЗРАЗ</a:t>
            </a:r>
            <a:r>
              <a:rPr lang="sr-Latn-RS" sz="1600" dirty="0" smtClean="0"/>
              <a:t> </a:t>
            </a:r>
            <a:r>
              <a:rPr lang="sr-Cyrl-RS" sz="1600" dirty="0" smtClean="0"/>
              <a:t>ДЕТЕТА</a:t>
            </a:r>
            <a:endParaRPr lang="sr-Cyrl-RS" sz="1600" dirty="0"/>
          </a:p>
          <a:p>
            <a:r>
              <a:rPr lang="sr-Cyrl-RS" sz="1600" dirty="0"/>
              <a:t>Б. </a:t>
            </a:r>
            <a:r>
              <a:rPr lang="sr-Cyrl-RS" sz="1600" dirty="0" smtClean="0"/>
              <a:t>МУЗИЧКО</a:t>
            </a:r>
            <a:r>
              <a:rPr lang="sr-Latn-RS" sz="1600" dirty="0" smtClean="0"/>
              <a:t> </a:t>
            </a:r>
            <a:r>
              <a:rPr lang="sr-Cyrl-RS" sz="1600" dirty="0" smtClean="0"/>
              <a:t>ВАСПИТАЊЕ</a:t>
            </a:r>
            <a:endParaRPr lang="sr-Cyrl-RS" sz="1600" dirty="0"/>
          </a:p>
          <a:p>
            <a:r>
              <a:rPr lang="sr-Cyrl-RS" sz="1600" dirty="0"/>
              <a:t>В. ДРАМСКИ  </a:t>
            </a:r>
            <a:r>
              <a:rPr lang="sr-Cyrl-RS" sz="1600" dirty="0" smtClean="0"/>
              <a:t>ИЗРАЗ</a:t>
            </a:r>
            <a:r>
              <a:rPr lang="sr-Latn-RS" sz="1600" dirty="0" smtClean="0"/>
              <a:t> </a:t>
            </a:r>
            <a:r>
              <a:rPr lang="sr-Cyrl-RS" sz="1600" dirty="0" smtClean="0"/>
              <a:t>ДЕТЕТА</a:t>
            </a:r>
            <a:endParaRPr lang="sr-Cyrl-RS" sz="1600" dirty="0"/>
          </a:p>
          <a:p>
            <a:endParaRPr lang="sr-Cyrl-RS" sz="1600" dirty="0" smtClean="0"/>
          </a:p>
          <a:p>
            <a:r>
              <a:rPr lang="sr-Cyrl-RS" sz="1600" dirty="0" smtClean="0"/>
              <a:t>НАЧИН</a:t>
            </a:r>
            <a:r>
              <a:rPr lang="sr-Latn-RS" sz="1600" dirty="0" smtClean="0"/>
              <a:t> </a:t>
            </a:r>
            <a:r>
              <a:rPr lang="sr-Cyrl-RS" sz="1600" dirty="0" smtClean="0"/>
              <a:t>ОСТВАРИВАЊА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ПРОГРАМА</a:t>
            </a:r>
            <a:endParaRPr lang="sr-Cyrl-RS" sz="1600" dirty="0"/>
          </a:p>
          <a:p>
            <a:r>
              <a:rPr lang="sr-Cyrl-RS" sz="1600" dirty="0"/>
              <a:t>1. </a:t>
            </a:r>
            <a:r>
              <a:rPr lang="sr-Cyrl-RS" sz="1600" dirty="0" smtClean="0"/>
              <a:t>ПЛАНИРАЊЕ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ПРОГРАМИРАЊЕ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ВАСПИТНО-ОБРАЗОВНОГ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РАДА</a:t>
            </a:r>
            <a:endParaRPr lang="sr-Cyrl-RS" sz="1600" dirty="0"/>
          </a:p>
          <a:p>
            <a:r>
              <a:rPr lang="sr-Cyrl-RS" sz="1600" dirty="0"/>
              <a:t>А. </a:t>
            </a:r>
            <a:r>
              <a:rPr lang="sr-Cyrl-RS" sz="1600" dirty="0" smtClean="0"/>
              <a:t>Избор</a:t>
            </a:r>
            <a:r>
              <a:rPr lang="sr-Latn-RS" sz="1600" dirty="0" smtClean="0"/>
              <a:t> </a:t>
            </a:r>
            <a:r>
              <a:rPr lang="sr-Cyrl-RS" sz="1600" dirty="0" smtClean="0"/>
              <a:t>садржаја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структура</a:t>
            </a:r>
            <a:r>
              <a:rPr lang="sr-Latn-RS" sz="1600" dirty="0" smtClean="0"/>
              <a:t> </a:t>
            </a:r>
            <a:r>
              <a:rPr lang="sr-Cyrl-RS" sz="1600" dirty="0" smtClean="0"/>
              <a:t>дневних</a:t>
            </a:r>
            <a:r>
              <a:rPr lang="sr-Latn-RS" sz="1600" dirty="0" smtClean="0"/>
              <a:t> </a:t>
            </a:r>
            <a:r>
              <a:rPr lang="sr-Cyrl-RS" sz="1600" dirty="0" smtClean="0"/>
              <a:t>активности</a:t>
            </a:r>
            <a:endParaRPr lang="sr-Cyrl-RS" sz="1600" dirty="0"/>
          </a:p>
          <a:p>
            <a:r>
              <a:rPr lang="sr-Cyrl-RS" sz="1600" dirty="0"/>
              <a:t>Б. </a:t>
            </a:r>
            <a:r>
              <a:rPr lang="sr-Cyrl-RS" sz="1600" dirty="0" smtClean="0"/>
              <a:t>Посматрање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праћење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деце</a:t>
            </a:r>
            <a:endParaRPr lang="sr-Cyrl-RS" sz="1600" dirty="0"/>
          </a:p>
          <a:p>
            <a:r>
              <a:rPr lang="sr-Cyrl-RS" sz="1600" dirty="0"/>
              <a:t>В. </a:t>
            </a:r>
            <a:r>
              <a:rPr lang="sr-Cyrl-RS" sz="1600" dirty="0" smtClean="0"/>
              <a:t>Планирање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средине</a:t>
            </a:r>
            <a:r>
              <a:rPr lang="sr-Latn-RS" sz="1600" dirty="0" smtClean="0"/>
              <a:t> </a:t>
            </a:r>
            <a:r>
              <a:rPr lang="sr-Cyrl-RS" sz="1600" dirty="0" smtClean="0"/>
              <a:t>за</a:t>
            </a:r>
            <a:r>
              <a:rPr lang="sr-Latn-RS" sz="1600" dirty="0" smtClean="0"/>
              <a:t> </a:t>
            </a:r>
            <a:r>
              <a:rPr lang="sr-Cyrl-RS" sz="1600" dirty="0" smtClean="0"/>
              <a:t>учење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развој</a:t>
            </a:r>
            <a:endParaRPr lang="en-US" sz="1600" dirty="0"/>
          </a:p>
          <a:p>
            <a:endParaRPr lang="sr-Cyrl-RS" sz="1600" dirty="0" smtClean="0"/>
          </a:p>
          <a:p>
            <a:pPr marL="342900" indent="-342900">
              <a:buAutoNum type="arabicPeriod" startAt="2"/>
            </a:pPr>
            <a:r>
              <a:rPr lang="sr-Cyrl-RS" sz="1600" dirty="0" smtClean="0"/>
              <a:t>ВРЕДНОВАЊЕ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САМОВРЕДНОВАЊЕ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ВАСПИТНО-ОБРАЗОВНОГ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РАДА</a:t>
            </a:r>
            <a:endParaRPr lang="sr-Cyrl-RS" sz="1600" dirty="0" smtClean="0"/>
          </a:p>
          <a:p>
            <a:r>
              <a:rPr lang="sr-Cyrl-RS" sz="1600" dirty="0"/>
              <a:t>3. </a:t>
            </a:r>
            <a:r>
              <a:rPr lang="sr-Cyrl-RS" sz="1600" dirty="0" smtClean="0"/>
              <a:t>ДОКУМЕНТОВАЊЕ</a:t>
            </a:r>
            <a:r>
              <a:rPr lang="sr-Latn-RS" sz="1600" dirty="0" smtClean="0"/>
              <a:t> </a:t>
            </a:r>
            <a:r>
              <a:rPr lang="sr-Cyrl-RS" sz="1600" dirty="0" smtClean="0"/>
              <a:t>ДЕЧЈЕГ</a:t>
            </a:r>
            <a:r>
              <a:rPr lang="sr-Latn-RS" sz="1600" dirty="0" smtClean="0"/>
              <a:t> </a:t>
            </a:r>
            <a:r>
              <a:rPr lang="sr-Cyrl-RS" sz="1600" dirty="0" smtClean="0"/>
              <a:t>УЧЕЊА</a:t>
            </a:r>
            <a:r>
              <a:rPr lang="sr-Latn-RS" sz="1600" dirty="0" smtClean="0"/>
              <a:t> </a:t>
            </a:r>
            <a:r>
              <a:rPr lang="sr-Cyrl-RS" sz="1600" dirty="0" smtClean="0"/>
              <a:t>И</a:t>
            </a:r>
            <a:r>
              <a:rPr lang="sr-Latn-RS" sz="1600" dirty="0" smtClean="0"/>
              <a:t> </a:t>
            </a:r>
            <a:r>
              <a:rPr lang="sr-Cyrl-RS" sz="1600" dirty="0" smtClean="0"/>
              <a:t>РАЗВОЈА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91094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2515</TotalTime>
  <Words>995</Words>
  <Application>Microsoft Office PowerPoint</Application>
  <PresentationFormat>On-screen Show (4:3)</PresentationFormat>
  <Paragraphs>193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Office Theme</vt:lpstr>
      <vt:lpstr>Custom Design</vt:lpstr>
      <vt:lpstr>PowerPoint Presentation</vt:lpstr>
      <vt:lpstr>Sadržaj i struktura </vt:lpstr>
      <vt:lpstr>Osnove programa nege i vaspitanja dece  uzrasta od šest meseci do tri godine </vt:lpstr>
      <vt:lpstr>Osnove programa vaspitanja i obrazovanja dece uzrasta od  tri godine do uključivanja u program pripreme za školu </vt:lpstr>
      <vt:lpstr>OOPP – Model A</vt:lpstr>
      <vt:lpstr>OOPP – Model A</vt:lpstr>
      <vt:lpstr>ООПП - МОДЕЛ Б</vt:lpstr>
      <vt:lpstr>Припремни предшколски програм</vt:lpstr>
      <vt:lpstr> МОДЕЛ А ПРИПРЕМНОГ  ПРЕДШКОЛСКОГ ПРОГРАМА </vt:lpstr>
      <vt:lpstr>МОДЕЛ Б ПРИПРЕМНОГ  ПРЕДШКОЛСКОГ ПРОГРАМА </vt:lpstr>
      <vt:lpstr>Заједничке одлике модела ВОР-а</vt:lpstr>
      <vt:lpstr>Циљне оријентације</vt:lpstr>
      <vt:lpstr>Начела</vt:lpstr>
      <vt:lpstr>Функције предшколске установе</vt:lpstr>
      <vt:lpstr>Повезивање са окружењем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Ana Miljkovic-Pavlovic</cp:lastModifiedBy>
  <cp:revision>70</cp:revision>
  <dcterms:created xsi:type="dcterms:W3CDTF">2014-04-01T16:35:38Z</dcterms:created>
  <dcterms:modified xsi:type="dcterms:W3CDTF">2018-10-23T15:59:06Z</dcterms:modified>
</cp:coreProperties>
</file>