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63" r:id="rId4"/>
    <p:sldId id="259" r:id="rId5"/>
    <p:sldId id="264" r:id="rId6"/>
    <p:sldId id="260" r:id="rId7"/>
    <p:sldId id="261" r:id="rId8"/>
    <p:sldId id="262" r:id="rId9"/>
    <p:sldId id="265" r:id="rId10"/>
    <p:sldId id="258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C722D-81E6-4B13-865C-2EFBDD46F6A7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FDCA17-E599-4446-9072-74E52B659D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958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DCA17-E599-4446-9072-74E52B659D8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DCA17-E599-4446-9072-74E52B659D8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DCA17-E599-4446-9072-74E52B659D8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DCA17-E599-4446-9072-74E52B659D8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DCA17-E599-4446-9072-74E52B659D8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DCA17-E599-4446-9072-74E52B659D8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DCA17-E599-4446-9072-74E52B659D8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DCA17-E599-4446-9072-74E52B659D8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DCA17-E599-4446-9072-74E52B659D8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DCA17-E599-4446-9072-74E52B659D8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DCA17-E599-4446-9072-74E52B659D8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DCA17-E599-4446-9072-74E52B659D8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DCA17-E599-4446-9072-74E52B659D8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DCA17-E599-4446-9072-74E52B659D8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DCA17-E599-4446-9072-74E52B659D8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DCA17-E599-4446-9072-74E52B659D8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DCA17-E599-4446-9072-74E52B659D8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DCA17-E599-4446-9072-74E52B659D8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DCA17-E599-4446-9072-74E52B659D8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DCA17-E599-4446-9072-74E52B659D8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DCA17-E599-4446-9072-74E52B659D8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DCA17-E599-4446-9072-74E52B659D8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85800"/>
            <a:ext cx="84582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sr-Cyrl-CS" sz="8000" dirty="0" smtClean="0"/>
              <a:t>Вилијам Шекспир</a:t>
            </a:r>
            <a:r>
              <a:rPr lang="en-US" sz="9600" dirty="0" smtClean="0"/>
              <a:t/>
            </a:r>
            <a:br>
              <a:rPr lang="en-US" sz="9600" dirty="0" smtClean="0"/>
            </a:b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5181600"/>
            <a:ext cx="8458200" cy="914400"/>
          </a:xfrm>
        </p:spPr>
        <p:txBody>
          <a:bodyPr>
            <a:normAutofit/>
          </a:bodyPr>
          <a:lstStyle/>
          <a:p>
            <a:pPr algn="ctr"/>
            <a:endParaRPr lang="en-US" sz="4800" dirty="0"/>
          </a:p>
        </p:txBody>
      </p:sp>
      <p:pic>
        <p:nvPicPr>
          <p:cNvPr id="6" name="Picture 5" descr="Sekspir 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2286000"/>
            <a:ext cx="4933950" cy="276301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133600"/>
            <a:ext cx="4038600" cy="3429000"/>
          </a:xfrm>
          <a:ln>
            <a:solidFill>
              <a:schemeClr val="bg2">
                <a:lumMod val="25000"/>
              </a:schemeClr>
            </a:solidFill>
          </a:ln>
        </p:spPr>
        <p:txBody>
          <a:bodyPr/>
          <a:lstStyle/>
          <a:p>
            <a:r>
              <a:rPr lang="sr-Cyrl-CS" dirty="0" smtClean="0"/>
              <a:t>Написао је:</a:t>
            </a:r>
          </a:p>
          <a:p>
            <a:pPr>
              <a:buNone/>
            </a:pPr>
            <a:r>
              <a:rPr lang="sr-Cyrl-CS" dirty="0" smtClean="0"/>
              <a:t>38 позоришних комада</a:t>
            </a:r>
          </a:p>
          <a:p>
            <a:pPr>
              <a:buNone/>
            </a:pPr>
            <a:r>
              <a:rPr lang="sr-Cyrl-CS" dirty="0" smtClean="0"/>
              <a:t>154 сонета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133600"/>
            <a:ext cx="4343400" cy="3429000"/>
          </a:xfrm>
          <a:ln>
            <a:solidFill>
              <a:schemeClr val="bg2">
                <a:lumMod val="25000"/>
              </a:schemeClr>
            </a:solidFill>
          </a:ln>
        </p:spPr>
        <p:txBody>
          <a:bodyPr/>
          <a:lstStyle/>
          <a:p>
            <a:r>
              <a:rPr lang="sr-Cyrl-CS" dirty="0" smtClean="0"/>
              <a:t>Позоришни комади:</a:t>
            </a:r>
          </a:p>
          <a:p>
            <a:pPr>
              <a:buNone/>
            </a:pPr>
            <a:r>
              <a:rPr lang="sr-Cyrl-CS" dirty="0" smtClean="0"/>
              <a:t>Историјске драме</a:t>
            </a:r>
          </a:p>
          <a:p>
            <a:pPr>
              <a:buNone/>
            </a:pPr>
            <a:r>
              <a:rPr lang="sr-Cyrl-CS" dirty="0" smtClean="0"/>
              <a:t>Комедије</a:t>
            </a:r>
          </a:p>
          <a:p>
            <a:pPr>
              <a:buNone/>
            </a:pPr>
            <a:r>
              <a:rPr lang="sr-Cyrl-CS" dirty="0" smtClean="0"/>
              <a:t>Трагедије</a:t>
            </a:r>
          </a:p>
          <a:p>
            <a:pPr>
              <a:buNone/>
            </a:pPr>
            <a:r>
              <a:rPr lang="sr-Cyrl-CS" dirty="0" smtClean="0"/>
              <a:t>Трагикомедије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r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3657600"/>
            <a:ext cx="2152236" cy="2849020"/>
          </a:xfrm>
          <a:prstGeom prst="rect">
            <a:avLst/>
          </a:prstGeom>
        </p:spPr>
      </p:pic>
      <p:pic>
        <p:nvPicPr>
          <p:cNvPr id="4" name="Picture 3" descr="Hamlet plakat 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352800"/>
            <a:ext cx="2209800" cy="3252826"/>
          </a:xfrm>
          <a:prstGeom prst="rect">
            <a:avLst/>
          </a:prstGeom>
        </p:spPr>
      </p:pic>
      <p:pic>
        <p:nvPicPr>
          <p:cNvPr id="5" name="Picture 4" descr="Henri 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152400"/>
            <a:ext cx="1944624" cy="2895600"/>
          </a:xfrm>
          <a:prstGeom prst="rect">
            <a:avLst/>
          </a:prstGeom>
        </p:spPr>
      </p:pic>
      <p:pic>
        <p:nvPicPr>
          <p:cNvPr id="7" name="Picture 6" descr="Makbet 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0800" y="3505200"/>
            <a:ext cx="2009311" cy="2971396"/>
          </a:xfrm>
          <a:prstGeom prst="rect">
            <a:avLst/>
          </a:prstGeom>
        </p:spPr>
      </p:pic>
      <p:pic>
        <p:nvPicPr>
          <p:cNvPr id="8" name="Picture 7" descr="Mletacki trgovac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0800" y="152400"/>
            <a:ext cx="1981200" cy="2884565"/>
          </a:xfrm>
          <a:prstGeom prst="rect">
            <a:avLst/>
          </a:prstGeom>
        </p:spPr>
      </p:pic>
      <p:pic>
        <p:nvPicPr>
          <p:cNvPr id="9" name="Picture 8" descr="Mnogo buke ni oko cega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4400" y="152400"/>
            <a:ext cx="1955969" cy="2895600"/>
          </a:xfrm>
          <a:prstGeom prst="rect">
            <a:avLst/>
          </a:prstGeom>
        </p:spPr>
      </p:pic>
      <p:pic>
        <p:nvPicPr>
          <p:cNvPr id="10" name="Picture 9" descr="San letnje noci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48200" y="3505200"/>
            <a:ext cx="2060067" cy="2957034"/>
          </a:xfrm>
          <a:prstGeom prst="rect">
            <a:avLst/>
          </a:prstGeom>
        </p:spPr>
      </p:pic>
      <p:pic>
        <p:nvPicPr>
          <p:cNvPr id="11" name="Picture 10" descr="Romeo i Julija 2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34200" y="381000"/>
            <a:ext cx="1911228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CS" sz="2800" dirty="0" smtClean="0"/>
              <a:t>Први стваралачки период: од 1590. до 1600.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3733800" cy="5105400"/>
          </a:xfr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sr-Cyrl-CS" dirty="0" smtClean="0"/>
              <a:t>Историјске драме:</a:t>
            </a:r>
          </a:p>
          <a:p>
            <a:pPr>
              <a:buNone/>
            </a:pPr>
            <a:r>
              <a:rPr lang="sr-Cyrl-CS" i="1" dirty="0" smtClean="0"/>
              <a:t>Ричард </a:t>
            </a:r>
            <a:r>
              <a:rPr lang="en-US" i="1" dirty="0" smtClean="0"/>
              <a:t>II</a:t>
            </a:r>
            <a:endParaRPr lang="sr-Cyrl-CS" i="1" dirty="0" smtClean="0"/>
          </a:p>
          <a:p>
            <a:pPr>
              <a:buNone/>
            </a:pPr>
            <a:r>
              <a:rPr lang="sr-Cyrl-CS" i="1" dirty="0" smtClean="0"/>
              <a:t>Ричард </a:t>
            </a:r>
            <a:r>
              <a:rPr lang="en-US" i="1" dirty="0" smtClean="0"/>
              <a:t>III</a:t>
            </a:r>
            <a:endParaRPr lang="sr-Cyrl-CS" i="1" dirty="0" smtClean="0"/>
          </a:p>
          <a:p>
            <a:pPr>
              <a:buNone/>
            </a:pPr>
            <a:r>
              <a:rPr lang="sr-Cyrl-CS" i="1" dirty="0" smtClean="0"/>
              <a:t>Хенри </a:t>
            </a:r>
            <a:r>
              <a:rPr lang="en-US" i="1" dirty="0" smtClean="0"/>
              <a:t>IV</a:t>
            </a:r>
            <a:endParaRPr lang="sr-Cyrl-CS" i="1" dirty="0" smtClean="0"/>
          </a:p>
          <a:p>
            <a:pPr>
              <a:buNone/>
            </a:pPr>
            <a:r>
              <a:rPr lang="sr-Cyrl-CS" i="1" dirty="0" smtClean="0"/>
              <a:t>Хенри </a:t>
            </a:r>
            <a:r>
              <a:rPr lang="en-US" i="1" dirty="0" smtClean="0"/>
              <a:t>V</a:t>
            </a:r>
            <a:endParaRPr lang="sr-Cyrl-CS" i="1" dirty="0" smtClean="0"/>
          </a:p>
          <a:p>
            <a:pPr>
              <a:buNone/>
            </a:pPr>
            <a:r>
              <a:rPr lang="sr-Cyrl-CS" i="1" dirty="0" smtClean="0"/>
              <a:t>Хенри </a:t>
            </a:r>
            <a:r>
              <a:rPr lang="en-US" i="1" dirty="0" smtClean="0"/>
              <a:t>VI</a:t>
            </a:r>
            <a:endParaRPr lang="sr-Cyrl-CS" i="1" dirty="0" smtClean="0"/>
          </a:p>
          <a:p>
            <a:pPr>
              <a:buNone/>
            </a:pPr>
            <a:endParaRPr lang="sr-Cyrl-CS" dirty="0" smtClean="0"/>
          </a:p>
          <a:p>
            <a:pPr>
              <a:buNone/>
            </a:pPr>
            <a:r>
              <a:rPr lang="sr-Cyrl-CS" dirty="0" smtClean="0"/>
              <a:t>Трагедије:</a:t>
            </a:r>
          </a:p>
          <a:p>
            <a:pPr>
              <a:buNone/>
            </a:pPr>
            <a:endParaRPr lang="sr-Cyrl-CS" dirty="0" smtClean="0"/>
          </a:p>
          <a:p>
            <a:pPr>
              <a:buNone/>
            </a:pPr>
            <a:r>
              <a:rPr lang="sr-Cyrl-CS" i="1" dirty="0" smtClean="0"/>
              <a:t>Јулије Цезар</a:t>
            </a:r>
          </a:p>
          <a:p>
            <a:pPr>
              <a:buNone/>
            </a:pPr>
            <a:r>
              <a:rPr lang="sr-Cyrl-CS" i="1" dirty="0" smtClean="0"/>
              <a:t>Ромео и Јулија</a:t>
            </a:r>
          </a:p>
          <a:p>
            <a:pPr>
              <a:buNone/>
            </a:pPr>
            <a:endParaRPr lang="sr-Cyrl-C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752600"/>
            <a:ext cx="4114800" cy="4114800"/>
          </a:xfr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sr-Cyrl-CS" dirty="0" smtClean="0"/>
              <a:t>Комедије:</a:t>
            </a:r>
          </a:p>
          <a:p>
            <a:endParaRPr lang="sr-Cyrl-CS" dirty="0" smtClean="0"/>
          </a:p>
          <a:p>
            <a:pPr>
              <a:buNone/>
            </a:pPr>
            <a:r>
              <a:rPr lang="sr-Cyrl-CS" i="1" dirty="0" smtClean="0"/>
              <a:t>Сан летње ноћи</a:t>
            </a:r>
          </a:p>
          <a:p>
            <a:pPr>
              <a:buNone/>
            </a:pPr>
            <a:r>
              <a:rPr lang="sr-Cyrl-CS" i="1" dirty="0" smtClean="0"/>
              <a:t>Укроћена горопад</a:t>
            </a:r>
          </a:p>
          <a:p>
            <a:pPr>
              <a:buNone/>
            </a:pPr>
            <a:r>
              <a:rPr lang="sr-Cyrl-CS" i="1" dirty="0" smtClean="0"/>
              <a:t>Два племића из Вероне</a:t>
            </a:r>
          </a:p>
          <a:p>
            <a:pPr>
              <a:buNone/>
            </a:pPr>
            <a:r>
              <a:rPr lang="sr-Cyrl-CS" i="1" dirty="0" smtClean="0"/>
              <a:t>Млетачки трговац</a:t>
            </a:r>
          </a:p>
          <a:p>
            <a:pPr>
              <a:buNone/>
            </a:pPr>
            <a:r>
              <a:rPr lang="sr-Cyrl-CS" i="1" dirty="0" smtClean="0"/>
              <a:t>Како вам драго</a:t>
            </a:r>
          </a:p>
          <a:p>
            <a:pPr>
              <a:buNone/>
            </a:pPr>
            <a:r>
              <a:rPr lang="sr-Cyrl-CS" i="1" dirty="0" smtClean="0"/>
              <a:t>Богојављенска ноћ </a:t>
            </a:r>
          </a:p>
          <a:p>
            <a:pPr>
              <a:buNone/>
            </a:pPr>
            <a:r>
              <a:rPr lang="sr-Cyrl-CS" i="1" dirty="0" smtClean="0"/>
              <a:t>Много буке ни око чега</a:t>
            </a:r>
            <a:endParaRPr lang="en-US" i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4191000"/>
            <a:ext cx="3733800" cy="1588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CS" sz="2800" dirty="0" smtClean="0"/>
              <a:t>Други стваралачки период: од 1600. до 1608.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3"/>
            <a:ext cx="3048000" cy="2179637"/>
          </a:xfr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sr-Cyrl-CS" dirty="0" smtClean="0"/>
              <a:t>Трагедије:</a:t>
            </a:r>
          </a:p>
          <a:p>
            <a:pPr>
              <a:buNone/>
            </a:pPr>
            <a:r>
              <a:rPr lang="sr-Cyrl-CS" dirty="0" smtClean="0"/>
              <a:t>Хамлет</a:t>
            </a:r>
            <a:endParaRPr lang="en-US" dirty="0" smtClean="0"/>
          </a:p>
          <a:p>
            <a:pPr>
              <a:buNone/>
            </a:pPr>
            <a:r>
              <a:rPr lang="sr-Cyrl-CS" dirty="0" smtClean="0"/>
              <a:t>Отело</a:t>
            </a:r>
          </a:p>
          <a:p>
            <a:pPr>
              <a:buNone/>
            </a:pPr>
            <a:r>
              <a:rPr lang="sr-Cyrl-CS" dirty="0" smtClean="0"/>
              <a:t>Краљ Лир</a:t>
            </a:r>
          </a:p>
          <a:p>
            <a:pPr>
              <a:buNone/>
            </a:pPr>
            <a:r>
              <a:rPr lang="sr-Cyrl-CS" dirty="0" smtClean="0"/>
              <a:t>Магбет</a:t>
            </a:r>
          </a:p>
        </p:txBody>
      </p:sp>
      <p:pic>
        <p:nvPicPr>
          <p:cNvPr id="4" name="Picture 3" descr="Ajrons - Hamle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1295400"/>
            <a:ext cx="2238908" cy="33718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Jago i Dezdemon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962400"/>
            <a:ext cx="2057400" cy="26015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Kralj Li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1400" y="2057400"/>
            <a:ext cx="2743200" cy="4114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CS" sz="2800" dirty="0" smtClean="0"/>
              <a:t>Трећи стваралачки период: од 1608. до 1613.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r-Cyrl-CS" dirty="0" smtClean="0"/>
              <a:t>Трагикомедије:</a:t>
            </a:r>
          </a:p>
          <a:p>
            <a:pPr>
              <a:buNone/>
            </a:pPr>
            <a:r>
              <a:rPr lang="sr-Cyrl-CS" i="1" dirty="0" smtClean="0"/>
              <a:t>Бура</a:t>
            </a:r>
          </a:p>
          <a:p>
            <a:pPr>
              <a:buNone/>
            </a:pPr>
            <a:r>
              <a:rPr lang="sr-Cyrl-CS" i="1" dirty="0" smtClean="0"/>
              <a:t>Зимска бајка</a:t>
            </a:r>
            <a:endParaRPr lang="en-US" i="1" dirty="0"/>
          </a:p>
        </p:txBody>
      </p:sp>
      <p:pic>
        <p:nvPicPr>
          <p:cNvPr id="4" name="Picture 3" descr="Bura knjig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2514600"/>
            <a:ext cx="2398514" cy="3886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Zimska pric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2209800"/>
            <a:ext cx="2410781" cy="3962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ita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4621694" cy="6858000"/>
          </a:xfrm>
          <a:prstGeom prst="rect">
            <a:avLst/>
          </a:prstGeom>
        </p:spPr>
      </p:pic>
      <p:pic>
        <p:nvPicPr>
          <p:cNvPr id="3" name="Picture 2" descr="Citat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-1"/>
            <a:ext cx="4800600" cy="69008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itat 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4572001" cy="6858000"/>
          </a:xfrm>
          <a:prstGeom prst="rect">
            <a:avLst/>
          </a:prstGeom>
        </p:spPr>
      </p:pic>
      <p:pic>
        <p:nvPicPr>
          <p:cNvPr id="3" name="Picture 2" descr="Citat 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1500" y="0"/>
            <a:ext cx="47625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itat 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865298" cy="6858000"/>
          </a:xfrm>
          <a:prstGeom prst="rect">
            <a:avLst/>
          </a:prstGeom>
        </p:spPr>
      </p:pic>
      <p:pic>
        <p:nvPicPr>
          <p:cNvPr id="3" name="Picture 2" descr="Citat 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1828800"/>
            <a:ext cx="4267200" cy="284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itat 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762500" cy="6858000"/>
          </a:xfrm>
          <a:prstGeom prst="rect">
            <a:avLst/>
          </a:prstGeom>
        </p:spPr>
      </p:pic>
      <p:pic>
        <p:nvPicPr>
          <p:cNvPr id="3" name="Picture 2" descr="Citat 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0"/>
            <a:ext cx="44958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itat 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114800" cy="6858000"/>
          </a:xfrm>
          <a:prstGeom prst="rect">
            <a:avLst/>
          </a:prstGeom>
        </p:spPr>
      </p:pic>
      <p:pic>
        <p:nvPicPr>
          <p:cNvPr id="3" name="Picture 2" descr="Citat 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0"/>
            <a:ext cx="50292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CS" dirty="0" smtClean="0"/>
              <a:t>Вилијам шекспир (1564–1616)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2057400"/>
            <a:ext cx="4495800" cy="3505200"/>
          </a:xfrm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r>
              <a:rPr lang="sr-Cyrl-CS" dirty="0" smtClean="0"/>
              <a:t>Рођен у Стратфорду на Ејвону.</a:t>
            </a:r>
          </a:p>
          <a:p>
            <a:r>
              <a:rPr lang="sr-Cyrl-CS" dirty="0" smtClean="0"/>
              <a:t>У Лондону се бавио глумом, писао комаде и био сувласник глумачке дружине “</a:t>
            </a:r>
            <a:r>
              <a:rPr lang="sr-Cyrl-CS" smtClean="0"/>
              <a:t>Људи </a:t>
            </a:r>
            <a:r>
              <a:rPr lang="sr-Cyrl-CS" smtClean="0"/>
              <a:t>лорда</a:t>
            </a:r>
            <a:r>
              <a:rPr lang="sr-Cyrl-CS" smtClean="0"/>
              <a:t> </a:t>
            </a:r>
            <a:r>
              <a:rPr lang="sr-Cyrl-CS" dirty="0" smtClean="0"/>
              <a:t>Чембрлена” / “Краљеви људи”.</a:t>
            </a:r>
          </a:p>
        </p:txBody>
      </p:sp>
      <p:pic>
        <p:nvPicPr>
          <p:cNvPr id="6" name="Content Placeholder 5" descr="Sekspir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76799" y="1484230"/>
            <a:ext cx="3990615" cy="4840369"/>
          </a:xfrm>
          <a:ln w="5715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 Sekspir za dec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09750" cy="2857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 descr="2 Sekspir za dec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0"/>
            <a:ext cx="2247900" cy="2667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3 Sekspir za decu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4800" y="0"/>
            <a:ext cx="2247900" cy="2667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4 Sekspir za decu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0800" y="0"/>
            <a:ext cx="2743200" cy="3556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5 Sekspir za decu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3200" y="3592286"/>
            <a:ext cx="2590800" cy="32657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6 Sekpir za decu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2702026"/>
            <a:ext cx="6553200" cy="417502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 Sekpir za decu, predskolc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28600"/>
            <a:ext cx="4495800" cy="33718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Picture 2" descr="9 Sekspir za decu, predskolc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228600"/>
            <a:ext cx="2555377" cy="3352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10 Sekspir za decu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3810000"/>
            <a:ext cx="3733800" cy="28003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16 Sekspir za decu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3962400"/>
            <a:ext cx="3295650" cy="24717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7 Sekpir za decu, predskolc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914400"/>
            <a:ext cx="7551478" cy="5181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aljubljeni Sekspi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533400"/>
            <a:ext cx="4100637" cy="5867400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pic>
        <p:nvPicPr>
          <p:cNvPr id="3" name="Picture 2" descr="Anonimu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0524" y="533399"/>
            <a:ext cx="3982476" cy="589604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CS" dirty="0" smtClean="0"/>
              <a:t>Елизабетинска драма</a:t>
            </a:r>
            <a:endParaRPr lang="en-US" dirty="0"/>
          </a:p>
        </p:txBody>
      </p:sp>
      <p:pic>
        <p:nvPicPr>
          <p:cNvPr id="5" name="Content Placeholder 4" descr="kraljica Elizabeta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09600" y="1371600"/>
            <a:ext cx="3505200" cy="5005306"/>
          </a:xfrm>
          <a:ln w="76200">
            <a:solidFill>
              <a:schemeClr val="accent2">
                <a:lumMod val="75000"/>
              </a:schemeClr>
            </a:solidFill>
          </a:ln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419600" cy="4724400"/>
          </a:xfrm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sr-Cyrl-CS" dirty="0" smtClean="0"/>
              <a:t>Период у развоју енглеске драме који се поклапа са временом владавине краљице Елизабете </a:t>
            </a:r>
            <a:r>
              <a:rPr lang="en-US" dirty="0" smtClean="0"/>
              <a:t>I</a:t>
            </a:r>
            <a:r>
              <a:rPr lang="sr-Cyrl-CS" dirty="0" smtClean="0"/>
              <a:t> (1558–1603) и краљева Џејмса </a:t>
            </a:r>
            <a:r>
              <a:rPr lang="en-US" dirty="0" smtClean="0"/>
              <a:t>I</a:t>
            </a:r>
            <a:r>
              <a:rPr lang="sr-Cyrl-CS" dirty="0" smtClean="0"/>
              <a:t> и Чарлса </a:t>
            </a:r>
            <a:r>
              <a:rPr lang="en-US" dirty="0" smtClean="0"/>
              <a:t>I</a:t>
            </a:r>
            <a:r>
              <a:rPr lang="sr-Cyrl-CS" dirty="0" smtClean="0"/>
              <a:t> (1603–1642).</a:t>
            </a:r>
          </a:p>
          <a:p>
            <a:r>
              <a:rPr lang="sr-Cyrl-CS" dirty="0" smtClean="0"/>
              <a:t>Ренесансна драма</a:t>
            </a:r>
          </a:p>
          <a:p>
            <a:r>
              <a:rPr lang="sr-Cyrl-CS" dirty="0" smtClean="0"/>
              <a:t>Златни период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410200"/>
          </a:xfrm>
        </p:spPr>
        <p:txBody>
          <a:bodyPr>
            <a:normAutofit/>
          </a:bodyPr>
          <a:lstStyle/>
          <a:p>
            <a:r>
              <a:rPr lang="sr-Cyrl-CS" dirty="0" smtClean="0"/>
              <a:t>У време када је Шекспир рођен, у Енглеској није постојало ниједно позориште.</a:t>
            </a:r>
          </a:p>
          <a:p>
            <a:r>
              <a:rPr lang="sr-Cyrl-CS" dirty="0" smtClean="0"/>
              <a:t>Представе су извођене на улицама и трговима, у црквеним портама, гостионицама, племићким домовима и на двору.</a:t>
            </a:r>
          </a:p>
          <a:p>
            <a:r>
              <a:rPr lang="sr-Cyrl-CS" dirty="0" smtClean="0"/>
              <a:t>Седамдесетих година </a:t>
            </a:r>
            <a:r>
              <a:rPr lang="en-US" dirty="0" smtClean="0"/>
              <a:t>XVI</a:t>
            </a:r>
            <a:r>
              <a:rPr lang="sr-Cyrl-CS" dirty="0" smtClean="0"/>
              <a:t> века подижу се прва позоришна здања – </a:t>
            </a:r>
            <a:r>
              <a:rPr lang="sr-Cyrl-CS" i="1" dirty="0" smtClean="0"/>
              <a:t>Театар</a:t>
            </a:r>
            <a:r>
              <a:rPr lang="sr-Cyrl-CS" dirty="0" smtClean="0"/>
              <a:t>,</a:t>
            </a:r>
            <a:r>
              <a:rPr lang="sr-Cyrl-CS" i="1" dirty="0" smtClean="0"/>
              <a:t> Роуз </a:t>
            </a:r>
            <a:r>
              <a:rPr lang="sr-Cyrl-CS" dirty="0" smtClean="0"/>
              <a:t>итд.</a:t>
            </a:r>
          </a:p>
          <a:p>
            <a:r>
              <a:rPr lang="sr-Cyrl-CS" dirty="0" smtClean="0"/>
              <a:t>Сталне глумачке трупе</a:t>
            </a:r>
          </a:p>
          <a:p>
            <a:endParaRPr lang="sr-Cyrl-C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CS" dirty="0" smtClean="0"/>
              <a:t>Позориште </a:t>
            </a:r>
            <a:r>
              <a:rPr lang="sr-Cyrl-CS" i="1" dirty="0" smtClean="0"/>
              <a:t>Глоб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828800"/>
            <a:ext cx="2895600" cy="4267200"/>
          </a:xfrm>
          <a:ln w="38100"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sr-Cyrl-CS" dirty="0" smtClean="0"/>
              <a:t>Шекспирова глумачка дружина саградила је позориште </a:t>
            </a:r>
            <a:r>
              <a:rPr lang="sr-Cyrl-CS" i="1" dirty="0" smtClean="0"/>
              <a:t>Глоб</a:t>
            </a:r>
            <a:r>
              <a:rPr lang="sr-Cyrl-CS" dirty="0" smtClean="0"/>
              <a:t> 1599. године.</a:t>
            </a:r>
            <a:endParaRPr lang="en-US" dirty="0"/>
          </a:p>
        </p:txBody>
      </p:sp>
      <p:pic>
        <p:nvPicPr>
          <p:cNvPr id="5" name="Content Placeholder 4" descr="7b06b1c1f767e3e187752278edc45cec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333750" y="1852612"/>
            <a:ext cx="5372100" cy="4219575"/>
          </a:xfrm>
          <a:ln w="7620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loub mode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533400"/>
            <a:ext cx="6291263" cy="5799038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loub pozornic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762000"/>
            <a:ext cx="4000500" cy="5334000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3" name="Picture 2" descr="Gloub unutrasnjos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1524000"/>
            <a:ext cx="4086225" cy="4086225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3886200" cy="4876800"/>
          </a:xfrm>
        </p:spPr>
        <p:txBody>
          <a:bodyPr/>
          <a:lstStyle/>
          <a:p>
            <a:r>
              <a:rPr lang="sr-Cyrl-CS" dirty="0" smtClean="0"/>
              <a:t>Без раскошне сценографије и много реквизита</a:t>
            </a:r>
          </a:p>
          <a:p>
            <a:r>
              <a:rPr lang="sr-Cyrl-CS" dirty="0" smtClean="0"/>
              <a:t>Разноврсни звучни ефекти</a:t>
            </a:r>
          </a:p>
          <a:p>
            <a:r>
              <a:rPr lang="sr-Cyrl-CS" dirty="0" smtClean="0"/>
              <a:t>Богати и раскошни костими</a:t>
            </a:r>
          </a:p>
          <a:p>
            <a:r>
              <a:rPr lang="sr-Cyrl-CS" dirty="0" smtClean="0"/>
              <a:t>Дневне представе</a:t>
            </a:r>
          </a:p>
          <a:p>
            <a:r>
              <a:rPr lang="sr-Cyrl-CS" dirty="0" smtClean="0"/>
              <a:t>Публика: различити друштвени слојеви</a:t>
            </a:r>
            <a:endParaRPr lang="en-US" dirty="0"/>
          </a:p>
        </p:txBody>
      </p:sp>
      <p:pic>
        <p:nvPicPr>
          <p:cNvPr id="5" name="Content Placeholder 4" descr="Kostimi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810000" y="1371600"/>
            <a:ext cx="3429000" cy="2987227"/>
          </a:xfrm>
        </p:spPr>
      </p:pic>
      <p:pic>
        <p:nvPicPr>
          <p:cNvPr id="6" name="Picture 5" descr="Kostimi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2819400"/>
            <a:ext cx="2527173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208</TotalTime>
  <Words>277</Words>
  <Application>Microsoft Office PowerPoint</Application>
  <PresentationFormat>On-screen Show (4:3)</PresentationFormat>
  <Paragraphs>80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Calibri</vt:lpstr>
      <vt:lpstr>Franklin Gothic Book</vt:lpstr>
      <vt:lpstr>Franklin Gothic Medium</vt:lpstr>
      <vt:lpstr>Wingdings 2</vt:lpstr>
      <vt:lpstr>Trek</vt:lpstr>
      <vt:lpstr>Вилијам Шекспир </vt:lpstr>
      <vt:lpstr>Вилијам шекспир (1564–1616)</vt:lpstr>
      <vt:lpstr>PowerPoint Presentation</vt:lpstr>
      <vt:lpstr>Елизабетинска драма</vt:lpstr>
      <vt:lpstr>PowerPoint Presentation</vt:lpstr>
      <vt:lpstr>Позориште Глоб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Први стваралачки период: од 1590. до 1600.</vt:lpstr>
      <vt:lpstr>Други стваралачки период: од 1600. до 1608.</vt:lpstr>
      <vt:lpstr>Трећи стваралачки период: од 1608. до 1613.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Хамлет </dc:title>
  <dc:creator>Sneza</dc:creator>
  <cp:lastModifiedBy>Windows User</cp:lastModifiedBy>
  <cp:revision>27</cp:revision>
  <dcterms:created xsi:type="dcterms:W3CDTF">2006-08-16T00:00:00Z</dcterms:created>
  <dcterms:modified xsi:type="dcterms:W3CDTF">2018-10-15T06:35:56Z</dcterms:modified>
</cp:coreProperties>
</file>