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D489-ACD9-494F-B4B8-CF141401E5D6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BFF65-B07F-41CF-9C49-AFB95001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5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223963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SLIKA O SEBI</a:t>
            </a:r>
            <a:endParaRPr lang="sr-Cyrl-C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341438"/>
            <a:ext cx="8064500" cy="5040312"/>
          </a:xfrm>
        </p:spPr>
        <p:txBody>
          <a:bodyPr/>
          <a:lstStyle/>
          <a:p>
            <a:pPr marR="0" algn="l" eaLnBrk="1" hangingPunct="1"/>
            <a:r>
              <a:rPr lang="sr-Latn-CS" sz="2200" smtClean="0">
                <a:solidFill>
                  <a:srgbClr val="FFC000"/>
                </a:solidFill>
                <a:sym typeface="Wingdings" pitchFamily="2" charset="2"/>
              </a:rPr>
              <a:t>Slika o sebi                       Self koncept                       Pojam o sebi</a:t>
            </a:r>
            <a:r>
              <a:rPr lang="sr-Latn-CS" sz="2200" smtClean="0">
                <a:solidFill>
                  <a:srgbClr val="7030A0"/>
                </a:solidFill>
                <a:sym typeface="Wingdings" pitchFamily="2" charset="2"/>
              </a:rPr>
              <a:t/>
            </a:r>
            <a:br>
              <a:rPr lang="sr-Latn-CS" sz="2200" smtClean="0">
                <a:solidFill>
                  <a:srgbClr val="7030A0"/>
                </a:solidFill>
                <a:sym typeface="Wingdings" pitchFamily="2" charset="2"/>
              </a:rPr>
            </a:br>
            <a:r>
              <a:rPr lang="sr-Latn-CS" sz="2200" smtClean="0">
                <a:sym typeface="Wingdings" pitchFamily="2" charset="2"/>
              </a:rPr>
              <a:t/>
            </a:r>
            <a:br>
              <a:rPr lang="sr-Latn-CS" sz="2200" smtClean="0">
                <a:sym typeface="Wingdings" pitchFamily="2" charset="2"/>
              </a:rPr>
            </a:br>
            <a:r>
              <a:rPr lang="sr-Latn-CS" sz="2200" smtClean="0">
                <a:sym typeface="Wingdings" pitchFamily="2" charset="2"/>
              </a:rPr>
              <a:t> </a:t>
            </a:r>
            <a:r>
              <a:rPr lang="sr-Latn-CS" sz="2200" smtClean="0"/>
              <a:t>Slika o tome:</a:t>
            </a:r>
          </a:p>
          <a:p>
            <a:pPr marR="0" algn="l" eaLnBrk="1" hangingPunct="1"/>
            <a:r>
              <a:rPr lang="en-US" sz="2200" i="1" smtClean="0"/>
              <a:t>Ko</a:t>
            </a:r>
            <a:r>
              <a:rPr lang="sr-Latn-CS" sz="2200" i="1" smtClean="0">
                <a:latin typeface="Arial" charset="0"/>
              </a:rPr>
              <a:t> smo?</a:t>
            </a:r>
          </a:p>
          <a:p>
            <a:pPr marR="0" algn="l" eaLnBrk="1" hangingPunct="1"/>
            <a:r>
              <a:rPr lang="sr-Latn-CS" sz="2200" i="1" smtClean="0">
                <a:latin typeface="Arial" charset="0"/>
              </a:rPr>
              <a:t>Kakvi smo?</a:t>
            </a:r>
          </a:p>
          <a:p>
            <a:pPr marR="0" algn="l" eaLnBrk="1" hangingPunct="1"/>
            <a:r>
              <a:rPr lang="sr-Latn-CS" sz="2200" i="1" smtClean="0">
                <a:latin typeface="Arial" charset="0"/>
              </a:rPr>
              <a:t>Koliko vredimo u odnosu na druge?</a:t>
            </a:r>
          </a:p>
          <a:p>
            <a:pPr marR="0" algn="l" eaLnBrk="1" hangingPunct="1"/>
            <a:endParaRPr lang="sr-Latn-CS" sz="2200" i="1" smtClean="0">
              <a:latin typeface="Arial" charset="0"/>
            </a:endParaRPr>
          </a:p>
          <a:p>
            <a:pPr marR="0" algn="l" eaLnBrk="1" hangingPunct="1"/>
            <a:r>
              <a:rPr lang="sr-Latn-CS" sz="2200" smtClean="0">
                <a:sym typeface="Wingdings" pitchFamily="2" charset="2"/>
              </a:rPr>
              <a:t> </a:t>
            </a:r>
            <a:r>
              <a:rPr lang="sr-Latn-CS" sz="2200" smtClean="0">
                <a:latin typeface="Arial" charset="0"/>
              </a:rPr>
              <a:t>Predstavlja složen i višedimenzionalni pojam</a:t>
            </a:r>
          </a:p>
          <a:p>
            <a:pPr marR="0" algn="l" eaLnBrk="1" hangingPunct="1"/>
            <a:endParaRPr lang="sr-Latn-CS" sz="2200" i="1" smtClean="0">
              <a:latin typeface="Arial" charset="0"/>
            </a:endParaRPr>
          </a:p>
          <a:p>
            <a:pPr marR="0" algn="l" eaLnBrk="1" hangingPunct="1"/>
            <a:r>
              <a:rPr lang="sr-Latn-CS" sz="2200" smtClean="0">
                <a:sym typeface="Wingdings" pitchFamily="2" charset="2"/>
              </a:rPr>
              <a:t> Razlikovanje d</a:t>
            </a:r>
            <a:r>
              <a:rPr lang="hr-HR" sz="2200" smtClean="0"/>
              <a:t>va aspekta:</a:t>
            </a:r>
          </a:p>
          <a:p>
            <a:pPr marR="0" algn="l" eaLnBrk="1" hangingPunct="1"/>
            <a:r>
              <a:rPr lang="en-US" sz="2200" smtClean="0"/>
              <a:t>1. S</a:t>
            </a:r>
            <a:r>
              <a:rPr lang="hr-HR" sz="2200" smtClean="0"/>
              <a:t>amopoimanj</a:t>
            </a:r>
            <a:r>
              <a:rPr lang="en-US" sz="2200" smtClean="0"/>
              <a:t>e</a:t>
            </a:r>
            <a:r>
              <a:rPr lang="hr-HR" sz="2200" smtClean="0"/>
              <a:t> (deskriptivni aspekt sebe), i </a:t>
            </a:r>
          </a:p>
          <a:p>
            <a:pPr marR="0" algn="l" eaLnBrk="1" hangingPunct="1"/>
            <a:r>
              <a:rPr lang="en-US" sz="2200" smtClean="0"/>
              <a:t>2. S</a:t>
            </a:r>
            <a:r>
              <a:rPr lang="hr-HR" sz="2200" smtClean="0"/>
              <a:t>amopoštovanj</a:t>
            </a:r>
            <a:r>
              <a:rPr lang="en-US" sz="2200" smtClean="0"/>
              <a:t>e</a:t>
            </a:r>
            <a:r>
              <a:rPr lang="hr-HR" sz="2200" smtClean="0"/>
              <a:t> (evaluativni aspekt sebe).</a:t>
            </a:r>
            <a:endParaRPr lang="sr-Cyrl-CS" sz="2200" smtClean="0"/>
          </a:p>
        </p:txBody>
      </p:sp>
    </p:spTree>
    <p:extLst>
      <p:ext uri="{BB962C8B-B14F-4D97-AF65-F5344CB8AC3E}">
        <p14:creationId xmlns:p14="http://schemas.microsoft.com/office/powerpoint/2010/main" val="4129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sr-Latn-CS" sz="3600" b="1" smtClean="0">
                <a:latin typeface="Arial" charset="0"/>
              </a:rPr>
              <a:t>Ponašanja koja otežavaju izgradnju pozitivne slike o sebi</a:t>
            </a:r>
            <a:endParaRPr lang="en-US" sz="3600" b="1" smtClean="0">
              <a:latin typeface="Arial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sr-Latn-CS" sz="2200" b="1" smtClean="0">
                <a:solidFill>
                  <a:srgbClr val="FF0000"/>
                </a:solidFill>
                <a:latin typeface="Arial" charset="0"/>
              </a:rPr>
              <a:t>Nikad zadovoljni. </a:t>
            </a:r>
            <a:r>
              <a:rPr lang="sr-Latn-CS" sz="2200" b="1" smtClean="0">
                <a:latin typeface="Arial" charset="0"/>
              </a:rPr>
              <a:t/>
            </a:r>
            <a:br>
              <a:rPr lang="sr-Latn-CS" sz="2200" b="1" smtClean="0">
                <a:latin typeface="Arial" charset="0"/>
              </a:rPr>
            </a:br>
            <a:r>
              <a:rPr lang="sr-Latn-CS" sz="2200" b="1" i="1" smtClean="0">
                <a:latin typeface="Arial" charset="0"/>
              </a:rPr>
              <a:t>Dobila si 4. Sjajno! A, zar nije moglo bolje?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Latn-CS" sz="2200" smtClean="0">
                <a:latin typeface="Arial" charset="0"/>
              </a:rPr>
              <a:t>   Poruka da to što je dete postiglo nije dovoljno dobro, deca gube </a:t>
            </a:r>
            <a:r>
              <a:rPr lang="sr-Latn-CS" sz="2200" b="1" smtClean="0">
                <a:solidFill>
                  <a:schemeClr val="accent1"/>
                </a:solidFill>
                <a:latin typeface="Arial" charset="0"/>
              </a:rPr>
              <a:t>mogućnost za stvarni i potpuni osećaj uspeha</a:t>
            </a:r>
            <a:r>
              <a:rPr lang="sr-Latn-CS" sz="2200" smtClean="0">
                <a:latin typeface="Arial" charset="0"/>
              </a:rPr>
              <a:t>.</a:t>
            </a:r>
            <a:br>
              <a:rPr lang="sr-Latn-CS" sz="2200" smtClean="0">
                <a:latin typeface="Arial" charset="0"/>
              </a:rPr>
            </a:br>
            <a:endParaRPr lang="sr-Latn-CS" sz="2200" smtClean="0">
              <a:latin typeface="Arial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sr-Latn-CS" sz="2200" b="1" smtClean="0">
                <a:solidFill>
                  <a:srgbClr val="FF0000"/>
                </a:solidFill>
                <a:latin typeface="Arial" charset="0"/>
              </a:rPr>
              <a:t>Nekritičnost.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200" smtClean="0">
                <a:latin typeface="Arial" charset="0"/>
              </a:rPr>
              <a:t>   Treba pohvaliti svaki detetov uspeh. Detetu je potrebno odobravanje. Ali, </a:t>
            </a:r>
            <a:r>
              <a:rPr lang="sr-Latn-CS" sz="2200" b="1" smtClean="0">
                <a:solidFill>
                  <a:schemeClr val="accent1"/>
                </a:solidFill>
                <a:latin typeface="Arial" charset="0"/>
              </a:rPr>
              <a:t>ne treba preterivati</a:t>
            </a:r>
            <a:r>
              <a:rPr lang="sr-Latn-CS" sz="2200" smtClean="0">
                <a:latin typeface="Arial" charset="0"/>
              </a:rPr>
              <a:t> u pohvalama, jer u tom slučaju dete počinje ozbiljno da sumnja u roditelja.</a:t>
            </a:r>
            <a:br>
              <a:rPr lang="sr-Latn-CS" sz="2200" smtClean="0">
                <a:latin typeface="Arial" charset="0"/>
              </a:rPr>
            </a:br>
            <a:r>
              <a:rPr lang="sr-Latn-CS" sz="2200" smtClean="0">
                <a:latin typeface="Arial" charset="0"/>
              </a:rPr>
              <a:t>Kada je roditelj nekritičan, dete shvata da roditelj ne govori istinu i</a:t>
            </a:r>
            <a:r>
              <a:rPr lang="sr-Latn-CS" sz="2200" smtClean="0">
                <a:solidFill>
                  <a:schemeClr val="accent1"/>
                </a:solidFill>
                <a:latin typeface="Arial" charset="0"/>
              </a:rPr>
              <a:t> da umanjuje njegove probleme</a:t>
            </a:r>
            <a:r>
              <a:rPr lang="sr-Latn-CS" sz="2200" smtClean="0">
                <a:latin typeface="Arial" charset="0"/>
              </a:rPr>
              <a:t>, pa prestaje da veruje i u sve druge komplimente koje mu roditelj iskreno upućuje.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Latn-CS" sz="2200" b="1" smtClean="0">
                <a:latin typeface="Arial" charset="0"/>
              </a:rPr>
              <a:t> </a:t>
            </a:r>
            <a:endParaRPr lang="en-US" sz="2200" b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sr-Latn-CS" sz="3600" b="1" smtClean="0">
                <a:latin typeface="Arial" charset="0"/>
              </a:rPr>
              <a:t>Ponašanja koja otežavaju izgradnju pozitivne slike o sebi</a:t>
            </a:r>
            <a:endParaRPr lang="en-US" sz="3600" b="1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43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sr-Latn-CS" sz="2000" smtClean="0"/>
              <a:t> </a:t>
            </a:r>
            <a:r>
              <a:rPr lang="sr-Latn-CS" sz="2000" b="1" smtClean="0">
                <a:solidFill>
                  <a:srgbClr val="FF0000"/>
                </a:solidFill>
                <a:latin typeface="Arial" charset="0"/>
              </a:rPr>
              <a:t>Preterana zaštita.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b="1" i="1" smtClean="0">
                <a:latin typeface="Arial" charset="0"/>
              </a:rPr>
              <a:t>Evo ja ću ti ispisati slova, da bi to bilo uredno.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Poruke:</a:t>
            </a:r>
            <a:br>
              <a:rPr lang="sr-Latn-CS" sz="2000" smtClean="0">
                <a:latin typeface="Arial" charset="0"/>
              </a:rPr>
            </a:br>
            <a:r>
              <a:rPr lang="sr-Latn-CS" sz="2000" smtClean="0">
                <a:latin typeface="Arial" charset="0"/>
              </a:rPr>
              <a:t>- roditelj ne veruje da ja to mogu da uradim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   - nisam dovoljno dobar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   - ta petica nije moja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   - ni jedna druga ocena osim petice nije dobra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   - ja ne moram da se tudim</a:t>
            </a:r>
            <a:br>
              <a:rPr lang="sr-Latn-CS" sz="2000" smtClean="0">
                <a:latin typeface="Arial" charset="0"/>
              </a:rPr>
            </a:br>
            <a:endParaRPr lang="sr-Latn-CS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sr-Latn-CS" sz="2000" smtClean="0">
                <a:latin typeface="Arial" charset="0"/>
              </a:rPr>
              <a:t> </a:t>
            </a:r>
            <a:r>
              <a:rPr lang="sr-Latn-CS" sz="2000" b="1" smtClean="0">
                <a:solidFill>
                  <a:srgbClr val="FF0000"/>
                </a:solidFill>
                <a:latin typeface="Arial" charset="0"/>
              </a:rPr>
              <a:t>Kritiziranje</a:t>
            </a:r>
            <a:r>
              <a:rPr lang="sr-Latn-CS" sz="2000" b="1" smtClean="0">
                <a:latin typeface="Arial" charset="0"/>
              </a:rPr>
              <a:t> </a:t>
            </a:r>
            <a:r>
              <a:rPr lang="sr-Latn-CS" sz="2000" smtClean="0">
                <a:latin typeface="Arial" charset="0"/>
              </a:rPr>
              <a:t>(umesto konstruktivnog razgovora): </a:t>
            </a:r>
            <a:r>
              <a:rPr lang="sr-Latn-CS" sz="2000" i="1" smtClean="0">
                <a:latin typeface="Arial" charset="0"/>
              </a:rPr>
              <a:t>To je glupa ideja</a:t>
            </a:r>
            <a:r>
              <a:rPr lang="sr-Latn-CS" sz="2000" smtClean="0">
                <a:latin typeface="Arial" charset="0"/>
              </a:rPr>
              <a:t>, </a:t>
            </a:r>
            <a:r>
              <a:rPr lang="sr-Latn-CS" sz="2000" i="1" smtClean="0">
                <a:latin typeface="Arial" charset="0"/>
              </a:rPr>
              <a:t>Jesi li lud?</a:t>
            </a:r>
            <a:r>
              <a:rPr lang="sr-Latn-CS" sz="2000" smtClean="0">
                <a:latin typeface="Arial" charset="0"/>
              </a:rPr>
              <a:t>, </a:t>
            </a:r>
            <a:r>
              <a:rPr lang="sr-Latn-CS" sz="2000" i="1" smtClean="0">
                <a:latin typeface="Arial" charset="0"/>
              </a:rPr>
              <a:t>Ti si čudan?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(treba razlikovati </a:t>
            </a:r>
            <a:r>
              <a:rPr lang="sr-Latn-CS" sz="2000" b="1" smtClean="0">
                <a:solidFill>
                  <a:srgbClr val="FF0066"/>
                </a:solidFill>
                <a:latin typeface="Arial" charset="0"/>
              </a:rPr>
              <a:t>kritiku</a:t>
            </a:r>
            <a:r>
              <a:rPr lang="sr-Latn-CS" sz="2000" smtClean="0">
                <a:latin typeface="Arial" charset="0"/>
              </a:rPr>
              <a:t> – koja može da bude pozitivna ili negativna, ali u svakom slučaju obrazložena i usmerena na određeni postupak deteta, a ne na ličnost deteta u celini. </a:t>
            </a:r>
            <a:r>
              <a:rPr lang="sr-Latn-CS" sz="2000" b="1" smtClean="0">
                <a:solidFill>
                  <a:srgbClr val="FF0066"/>
                </a:solidFill>
                <a:latin typeface="Arial" charset="0"/>
              </a:rPr>
              <a:t>Kritiziranje</a:t>
            </a:r>
            <a:r>
              <a:rPr lang="sr-Latn-CS" sz="2000" smtClean="0">
                <a:latin typeface="Arial" charset="0"/>
              </a:rPr>
              <a:t> je uvek negativan osvrt na dečje ponašanje, koje diskvalifikuje i vređa ličnost deteta. </a:t>
            </a:r>
            <a:r>
              <a:rPr lang="sr-Latn-CS" sz="2000" smtClean="0">
                <a:solidFill>
                  <a:srgbClr val="FF0066"/>
                </a:solidFill>
                <a:latin typeface="Arial" charset="0"/>
              </a:rPr>
              <a:t>Kritikovati, povrediti, omalovažiti je vrlo lako, za razliku od konstruktivnog stava</a:t>
            </a:r>
            <a:r>
              <a:rPr lang="sr-Latn-CS" sz="2000" smtClean="0">
                <a:latin typeface="Arial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Arial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sr-Latn-CS" sz="2000" b="1" smtClean="0">
                <a:solidFill>
                  <a:srgbClr val="FF0000"/>
                </a:solidFill>
                <a:latin typeface="Arial" charset="0"/>
              </a:rPr>
              <a:t>Izostanak pohvale.</a:t>
            </a:r>
            <a:endParaRPr lang="en-US" sz="2000" b="1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pPr eaLnBrk="1" hangingPunct="1"/>
            <a:r>
              <a:rPr lang="sr-Latn-CS" sz="3600" b="1" smtClean="0">
                <a:latin typeface="Arial" charset="0"/>
              </a:rPr>
              <a:t>Ponašanja koja otežavaju izgradnju pozitivne slike o sebi</a:t>
            </a:r>
            <a:endParaRPr lang="en-US" sz="3600" smtClean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78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endParaRPr lang="hr-HR" sz="2400" b="1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hr-HR" sz="2400" b="1" smtClean="0">
                <a:latin typeface="Arial" charset="0"/>
              </a:rPr>
              <a:t>Kontrola</a:t>
            </a:r>
            <a:r>
              <a:rPr lang="hr-HR" sz="2400" smtClean="0">
                <a:latin typeface="Arial" charset="0"/>
              </a:rPr>
              <a:t> se odnosi na </a:t>
            </a:r>
            <a:r>
              <a:rPr lang="hr-HR" sz="2400" smtClean="0">
                <a:solidFill>
                  <a:srgbClr val="0070C0"/>
                </a:solidFill>
                <a:latin typeface="Arial" charset="0"/>
              </a:rPr>
              <a:t>ponašanja</a:t>
            </a:r>
            <a:r>
              <a:rPr lang="hr-HR" sz="2400" smtClean="0">
                <a:latin typeface="Arial" charset="0"/>
              </a:rPr>
              <a:t> koja koriste roditelji u interakciji sa svojom decom da bi </a:t>
            </a:r>
            <a:r>
              <a:rPr lang="hr-HR" sz="2400" smtClean="0">
                <a:solidFill>
                  <a:srgbClr val="0070C0"/>
                </a:solidFill>
                <a:latin typeface="Arial" charset="0"/>
              </a:rPr>
              <a:t>modifikovali njihova ponašanja i unutrašnja stanja.</a:t>
            </a:r>
          </a:p>
          <a:p>
            <a:pPr marL="0" indent="0" eaLnBrk="1" hangingPunct="1">
              <a:lnSpc>
                <a:spcPct val="80000"/>
              </a:lnSpc>
            </a:pPr>
            <a:endParaRPr lang="hr-HR" sz="24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</a:rPr>
              <a:t>Roditeljska ponašanja koja se nalaze na krajevima dimenzije kontrole mogu biti </a:t>
            </a:r>
            <a:r>
              <a:rPr lang="hr-HR" sz="2400" b="1" smtClean="0">
                <a:solidFill>
                  <a:srgbClr val="FF0066"/>
                </a:solidFill>
                <a:latin typeface="Arial" charset="0"/>
              </a:rPr>
              <a:t>rizični faktori</a:t>
            </a:r>
            <a:r>
              <a:rPr lang="hr-HR" sz="2400" smtClean="0">
                <a:latin typeface="Arial" charset="0"/>
              </a:rPr>
              <a:t> za razvoj deteta. </a:t>
            </a:r>
          </a:p>
          <a:p>
            <a:pPr marL="0" indent="0" eaLnBrk="1" hangingPunct="1">
              <a:lnSpc>
                <a:spcPct val="80000"/>
              </a:lnSpc>
            </a:pPr>
            <a:endParaRPr lang="hr-HR" sz="2400" b="1" u="sng" smtClean="0">
              <a:solidFill>
                <a:srgbClr val="00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hr-HR" sz="2400" b="1" u="sng" smtClean="0">
                <a:solidFill>
                  <a:srgbClr val="00FF00"/>
                </a:solidFill>
                <a:latin typeface="Arial" charset="0"/>
              </a:rPr>
              <a:t>Prečvrsta kontrola</a:t>
            </a:r>
            <a:r>
              <a:rPr lang="hr-HR" sz="2400" smtClean="0">
                <a:latin typeface="Arial" charset="0"/>
              </a:rPr>
              <a:t> dječjeg ponašanja može dovest do razvoja </a:t>
            </a:r>
            <a:br>
              <a:rPr lang="hr-HR" sz="2400" smtClean="0">
                <a:latin typeface="Arial" charset="0"/>
              </a:rPr>
            </a:br>
            <a:r>
              <a:rPr lang="hr-HR" sz="2400" smtClean="0">
                <a:latin typeface="Arial" charset="0"/>
              </a:rPr>
              <a:t>- zavisnosti</a:t>
            </a:r>
            <a:r>
              <a:rPr lang="en-US" sz="2400" smtClean="0">
                <a:latin typeface="Arial" charset="0"/>
              </a:rPr>
              <a:t> (nesamostalnost</a:t>
            </a:r>
            <a:r>
              <a:rPr lang="sr-Latn-CS" sz="2400" smtClean="0">
                <a:latin typeface="Arial" charset="0"/>
              </a:rPr>
              <a:t>i</a:t>
            </a:r>
            <a:r>
              <a:rPr lang="en-US" sz="2400" smtClean="0">
                <a:latin typeface="Arial" charset="0"/>
              </a:rPr>
              <a:t>)</a:t>
            </a:r>
            <a:r>
              <a:rPr lang="hr-HR" sz="2400" smtClean="0">
                <a:latin typeface="Arial" charset="0"/>
              </a:rPr>
              <a:t>, 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</a:rPr>
              <a:t>submisivnog ponašanja, 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</a:rPr>
              <a:t> smanjenja motivacije za postignućem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</a:rPr>
              <a:t> potisnute hostilnosti.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400" smtClean="0">
              <a:solidFill>
                <a:srgbClr val="FF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sr-Latn-CS" sz="3600" b="1" smtClean="0">
                <a:latin typeface="Arial" charset="0"/>
              </a:rPr>
              <a:t>Ponašanja koja otežavaju izgradnju pozitivne slike o sebi</a:t>
            </a:r>
            <a:endParaRPr lang="en-US" sz="3600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14938"/>
          </a:xfrm>
        </p:spPr>
        <p:txBody>
          <a:bodyPr/>
          <a:lstStyle/>
          <a:p>
            <a:pPr eaLnBrk="1" hangingPunct="1"/>
            <a:r>
              <a:rPr lang="hr-HR" sz="2400" b="1" u="sng" smtClean="0">
                <a:solidFill>
                  <a:srgbClr val="00FF00"/>
                </a:solidFill>
                <a:latin typeface="Arial" charset="0"/>
              </a:rPr>
              <a:t>Preblaga kontrola</a:t>
            </a:r>
            <a:r>
              <a:rPr lang="hr-HR" sz="240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hr-HR" sz="2400" smtClean="0">
                <a:latin typeface="Arial" charset="0"/>
              </a:rPr>
              <a:t>(pemisivni roditelj) može dovesti do razvoja: </a:t>
            </a:r>
            <a:br>
              <a:rPr lang="hr-HR" sz="2400" smtClean="0">
                <a:latin typeface="Arial" charset="0"/>
              </a:rPr>
            </a:br>
            <a:r>
              <a:rPr lang="hr-HR" sz="2400" smtClean="0">
                <a:latin typeface="Arial" charset="0"/>
              </a:rPr>
              <a:t>- agresivnosti i </a:t>
            </a:r>
            <a:br>
              <a:rPr lang="hr-HR" sz="2400" smtClean="0">
                <a:latin typeface="Arial" charset="0"/>
              </a:rPr>
            </a:br>
            <a:r>
              <a:rPr lang="hr-HR" sz="2400" smtClean="0">
                <a:latin typeface="Arial" charset="0"/>
              </a:rPr>
              <a:t>- nedoslednog ponašanja.</a:t>
            </a:r>
            <a:r>
              <a:rPr lang="sr-Cyrl-CS" sz="2400" smtClean="0">
                <a:latin typeface="Arial" charset="0"/>
              </a:rPr>
              <a:t> </a:t>
            </a:r>
            <a:endParaRPr lang="sr-Latn-CS" sz="240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Dete se ne o</a:t>
            </a:r>
            <a:r>
              <a:rPr lang="sr-Latn-CS" smtClean="0"/>
              <a:t>s</a:t>
            </a:r>
            <a:r>
              <a:rPr lang="en-US" smtClean="0"/>
              <a:t>e</a:t>
            </a:r>
            <a:r>
              <a:rPr lang="sr-Latn-CS" smtClean="0"/>
              <a:t>ć</a:t>
            </a:r>
            <a:r>
              <a:rPr lang="en-US" smtClean="0"/>
              <a:t>a u redu kada su odrasle osobe:</a:t>
            </a:r>
            <a:br>
              <a:rPr lang="en-US" smtClean="0"/>
            </a:br>
            <a:r>
              <a:rPr lang="en-US" b="1" smtClean="0">
                <a:solidFill>
                  <a:schemeClr val="accent1"/>
                </a:solidFill>
              </a:rPr>
              <a:t>PREVI</a:t>
            </a:r>
            <a:r>
              <a:rPr lang="sr-Latn-CS" b="1" smtClean="0">
                <a:solidFill>
                  <a:schemeClr val="accent1"/>
                </a:solidFill>
              </a:rPr>
              <a:t>Š</a:t>
            </a:r>
            <a:r>
              <a:rPr lang="en-US" b="1" smtClean="0">
                <a:solidFill>
                  <a:schemeClr val="accent1"/>
                </a:solidFill>
              </a:rPr>
              <a:t>E STROGE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006600"/>
                </a:solidFill>
              </a:rPr>
              <a:t>PREVI</a:t>
            </a:r>
            <a:r>
              <a:rPr lang="sr-Latn-CS" b="1" smtClean="0">
                <a:solidFill>
                  <a:srgbClr val="006600"/>
                </a:solidFill>
              </a:rPr>
              <a:t>Š</a:t>
            </a:r>
            <a:r>
              <a:rPr lang="en-US" b="1" smtClean="0">
                <a:solidFill>
                  <a:srgbClr val="006600"/>
                </a:solidFill>
              </a:rPr>
              <a:t>E POPUSTLJIVE</a:t>
            </a:r>
            <a:r>
              <a:rPr lang="en-US" smtClean="0">
                <a:solidFill>
                  <a:srgbClr val="006600"/>
                </a:solidFill>
              </a:rPr>
              <a:t> </a:t>
            </a:r>
            <a:endParaRPr lang="sr-Latn-CS" smtClean="0">
              <a:solidFill>
                <a:srgbClr val="006600"/>
              </a:solidFill>
            </a:endParaRPr>
          </a:p>
          <a:p>
            <a:pPr eaLnBrk="1" hangingPunct="1"/>
            <a:r>
              <a:rPr lang="sr-Latn-CS" sz="2400" smtClean="0">
                <a:latin typeface="Arial" charset="0"/>
              </a:rPr>
              <a:t> </a:t>
            </a:r>
          </a:p>
          <a:p>
            <a:pPr eaLnBrk="1" hangingPunct="1"/>
            <a:r>
              <a:rPr lang="sr-Latn-CS" sz="2400" smtClean="0">
                <a:solidFill>
                  <a:srgbClr val="FF0066"/>
                </a:solidFill>
                <a:latin typeface="Arial" charset="0"/>
              </a:rPr>
              <a:t>Optimalna frustracija je nužan uslov normalnog razvoja ličnosti deteta (A. Frojd)</a:t>
            </a:r>
            <a:endParaRPr lang="sr-Cyrl-CS" sz="2400" smtClean="0">
              <a:solidFill>
                <a:srgbClr val="FF0066"/>
              </a:solidFill>
              <a:latin typeface="Arial" charset="0"/>
            </a:endParaRP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73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hr-HR" sz="4600" smtClean="0">
                <a:solidFill>
                  <a:schemeClr val="tx1"/>
                </a:solidFill>
              </a:rPr>
              <a:t>Osobe visokog samopoštovanja:</a:t>
            </a:r>
            <a:endParaRPr lang="en-US" sz="460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hr-HR" sz="22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Boljeg su fizičkog i psihičkog zdravlja,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Otpornije su na stres,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Zadovoljniji su svojim poslom, školom i ličnim životom,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Bolje su raspoloženi, procenjuju sebe srećnijim i zadovoljnijim od većine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Veruju u sebe (unutrašnji lokus kontrole)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Pozitivan odnos prema drugima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Poverenje prema dru</a:t>
            </a:r>
            <a:r>
              <a:rPr lang="en-US" sz="2200" smtClean="0"/>
              <a:t>g</a:t>
            </a:r>
            <a:r>
              <a:rPr lang="hr-HR" sz="2200" smtClean="0"/>
              <a:t>ima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Spremniji su da se suprotstave drugima, da izraze svoje mišljenje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Učestvuju u diskusijama,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Kompetentniji su u školi, na poslu, i u različitim socijalnim situacijama,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37725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 eaLnBrk="1" hangingPunct="1"/>
            <a:r>
              <a:rPr lang="hr-HR" sz="3600" smtClean="0"/>
              <a:t>POSLEDICE NEGATIVNE SLIKE O SEBI</a:t>
            </a:r>
            <a:endParaRPr lang="en-US" sz="3600" smtClean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6215062"/>
          </a:xfrm>
        </p:spPr>
        <p:txBody>
          <a:bodyPr/>
          <a:lstStyle/>
          <a:p>
            <a:pPr eaLnBrk="1" hangingPunct="1"/>
            <a:r>
              <a:rPr lang="sr-Latn-CS" sz="2200" smtClean="0"/>
              <a:t>Osobe sa niskim samopoštovanjem ne vide sebe nužno kao bezvredne i loše, nego </a:t>
            </a:r>
            <a:r>
              <a:rPr lang="sr-Latn-CS" sz="2200" b="1" smtClean="0">
                <a:solidFill>
                  <a:srgbClr val="FF0066"/>
                </a:solidFill>
              </a:rPr>
              <a:t>na sebi teško pronalaze bilo šta dobro, ili se boje da će biti odbačeni od drugih.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sr-Latn-CS" sz="2200" smtClean="0"/>
              <a:t>Preterana sramežljivost i povučenost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sr-Latn-CS" sz="2200" smtClean="0"/>
              <a:t>Sklonost konformiranju (</a:t>
            </a:r>
            <a:r>
              <a:rPr lang="hr-HR" sz="2200" smtClean="0"/>
              <a:t>lakše popuštanje pod socijalnim pritiskom</a:t>
            </a:r>
            <a:r>
              <a:rPr lang="sr-Latn-CS" sz="2200" smtClean="0"/>
              <a:t>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sr-Latn-CS" sz="2200" smtClean="0"/>
              <a:t>Nemogućnost da se izbore za svoja prava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r-HR" sz="2200" smtClean="0"/>
              <a:t>Ne prihvatanje odgovornosti za (ne)uspeh (spoljašnji lokus kontrole)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Ranije odustajanje od ulaganja napora u neku aktivnost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Depresivnost, anksioznost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r-HR" sz="2200" smtClean="0"/>
              <a:t>STRAH OD USPEHA: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strah od nepoznatog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strah da uspeh nismo zaslužili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strah da nećemo ispuniti očekivanja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/>
              <a:t>strah od odbacivanja</a:t>
            </a:r>
          </a:p>
          <a:p>
            <a:pPr eaLnBrk="1" hangingPunct="1">
              <a:buFont typeface="Wingdings" pitchFamily="2" charset="2"/>
              <a:buChar char="ü"/>
            </a:pPr>
            <a:endParaRPr lang="sr-Latn-CS" smtClean="0"/>
          </a:p>
          <a:p>
            <a:pPr eaLnBrk="1" hangingPunct="1">
              <a:buFont typeface="Wingdings" pitchFamily="2" charset="2"/>
              <a:buChar char="ü"/>
            </a:pPr>
            <a:endParaRPr lang="sr-Latn-C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58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en-US" sz="3600" b="1" smtClean="0"/>
              <a:t>"</a:t>
            </a:r>
            <a:r>
              <a:rPr lang="sr-Latn-CS" sz="3600" b="1" smtClean="0"/>
              <a:t>Proročanstvo koje se samo ispunjava</a:t>
            </a:r>
            <a:r>
              <a:rPr lang="en-US" sz="3600" b="1" smtClean="0"/>
              <a:t>"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marL="0" indent="0" eaLnBrk="1" hangingPunct="1"/>
            <a:r>
              <a:rPr lang="sr-Latn-CS" sz="2200" smtClean="0"/>
              <a:t> </a:t>
            </a:r>
            <a:r>
              <a:rPr lang="sr-Latn-CS" sz="2400" smtClean="0"/>
              <a:t>Nedostatak samopoštovanja i samopouzdanja </a:t>
            </a:r>
            <a:r>
              <a:rPr lang="sr-Latn-CS" sz="2400" b="1" smtClean="0">
                <a:solidFill>
                  <a:srgbClr val="FF0066"/>
                </a:solidFill>
              </a:rPr>
              <a:t>utiče na ishode</a:t>
            </a:r>
            <a:r>
              <a:rPr lang="sr-Latn-CS" sz="2400" smtClean="0"/>
              <a:t> događaja koji su tek pred nama</a:t>
            </a:r>
            <a:r>
              <a:rPr lang="sr-Latn-CS" sz="2400" smtClean="0">
                <a:latin typeface="Arial" charset="0"/>
              </a:rPr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r-Latn-CS" sz="3200" smtClean="0">
                <a:latin typeface="Arial" charset="0"/>
                <a:sym typeface="Wingdings" pitchFamily="2" charset="2"/>
              </a:rPr>
              <a:t>                            </a:t>
            </a:r>
            <a:r>
              <a:rPr lang="sr-Latn-CS" sz="3200" b="1" smtClean="0">
                <a:solidFill>
                  <a:srgbClr val="FF0066"/>
                </a:solidFill>
                <a:latin typeface="Arial" charset="0"/>
                <a:sym typeface="Wingdings" pitchFamily="2" charset="2"/>
              </a:rPr>
              <a:t></a:t>
            </a:r>
            <a:r>
              <a:rPr lang="sr-Latn-CS" sz="2200" b="1" smtClean="0">
                <a:solidFill>
                  <a:srgbClr val="FF0066"/>
                </a:solidFill>
                <a:latin typeface="Arial" charset="0"/>
                <a:sym typeface="Wingdings" pitchFamily="2" charset="2"/>
              </a:rPr>
              <a:t> </a:t>
            </a:r>
            <a:r>
              <a:rPr lang="sr-Latn-CS" sz="2200" smtClean="0">
                <a:latin typeface="Arial" charset="0"/>
                <a:sym typeface="Wingdings" pitchFamily="2" charset="2"/>
              </a:rPr>
              <a:t/>
            </a:r>
            <a:br>
              <a:rPr lang="sr-Latn-CS" sz="2200" smtClean="0">
                <a:latin typeface="Arial" charset="0"/>
                <a:sym typeface="Wingdings" pitchFamily="2" charset="2"/>
              </a:rPr>
            </a:br>
            <a:r>
              <a:rPr lang="sr-Latn-CS" sz="2200" smtClean="0">
                <a:latin typeface="Arial" charset="0"/>
                <a:sym typeface="Wingdings" pitchFamily="2" charset="2"/>
              </a:rPr>
              <a:t>Očekivanje neuspeha </a:t>
            </a:r>
            <a:r>
              <a:rPr lang="sr-Latn-CS" sz="2200" b="1" smtClean="0">
                <a:solidFill>
                  <a:srgbClr val="006600"/>
                </a:solidFill>
                <a:latin typeface="Arial" charset="0"/>
                <a:sym typeface="Wingdings" pitchFamily="2" charset="2"/>
              </a:rPr>
              <a:t>umanjuje prilagođenu i odlučnu reakciju</a:t>
            </a:r>
            <a:r>
              <a:rPr lang="sr-Latn-CS" sz="2200" smtClean="0">
                <a:latin typeface="Arial" charset="0"/>
                <a:sym typeface="Wingdings" pitchFamily="2" charset="2"/>
              </a:rPr>
              <a:t> što povećava verovatnoću neuspeha – </a:t>
            </a:r>
            <a:r>
              <a:rPr lang="en-US" sz="2200" smtClean="0">
                <a:latin typeface="Arial" charset="0"/>
                <a:cs typeface="Arial" charset="0"/>
                <a:sym typeface="Wingdings" pitchFamily="2" charset="2"/>
              </a:rPr>
              <a:t>"</a:t>
            </a:r>
            <a:r>
              <a:rPr lang="sr-Latn-CS" sz="2200" smtClean="0">
                <a:latin typeface="Arial" charset="0"/>
                <a:sym typeface="Wingdings" pitchFamily="2" charset="2"/>
              </a:rPr>
              <a:t>začarani krug </a:t>
            </a:r>
            <a:r>
              <a:rPr lang="en-US" sz="2200" smtClean="0">
                <a:latin typeface="Arial" charset="0"/>
                <a:cs typeface="Arial" charset="0"/>
                <a:sym typeface="Wingdings" pitchFamily="2" charset="2"/>
              </a:rPr>
              <a:t>"</a:t>
            </a:r>
            <a:endParaRPr lang="sr-Latn-CS" sz="2200" smtClean="0">
              <a:latin typeface="Arial" charset="0"/>
              <a:sym typeface="Wingdings" pitchFamily="2" charset="2"/>
            </a:endParaRPr>
          </a:p>
          <a:p>
            <a:pPr marL="0" indent="0" eaLnBrk="1" hangingPunct="1"/>
            <a:endParaRPr lang="sr-Latn-CS" sz="2200" smtClean="0"/>
          </a:p>
          <a:p>
            <a:pPr marL="0" indent="0" eaLnBrk="1" hangingPunct="1"/>
            <a:endParaRPr lang="sr-Latn-CS" sz="2200" smtClean="0"/>
          </a:p>
          <a:p>
            <a:pPr marL="0" indent="0" eaLnBrk="1" hangingPunct="1"/>
            <a:r>
              <a:rPr lang="sr-Latn-CS" sz="2200" smtClean="0"/>
              <a:t>Dve mogućnosti: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r-Latn-CS" sz="2200" smtClean="0"/>
              <a:t>1. da dopustimo da prevladaju sumnje, i utiču na ono što činimo</a:t>
            </a:r>
            <a:br>
              <a:rPr lang="sr-Latn-CS" sz="2200" smtClean="0"/>
            </a:br>
            <a:r>
              <a:rPr lang="sr-Latn-CS" sz="2200" smtClean="0"/>
              <a:t>2.da utičemo na ono što možemo da promenimo, i prihvatimo ono što ne možemo da menjamo</a:t>
            </a: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24638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sr-Latn-CS" smtClean="0"/>
              <a:t>Pozitivan self koncept</a:t>
            </a:r>
            <a:endParaRPr lang="en-US" smtClean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>
                <a:solidFill>
                  <a:schemeClr val="accent1"/>
                </a:solidFill>
              </a:rPr>
              <a:t>"Sre</a:t>
            </a:r>
            <a:r>
              <a:rPr lang="sr-Latn-CS" sz="2200" smtClean="0">
                <a:solidFill>
                  <a:schemeClr val="accent1"/>
                </a:solidFill>
              </a:rPr>
              <a:t>ć</a:t>
            </a:r>
            <a:r>
              <a:rPr lang="en-US" sz="2200" smtClean="0">
                <a:solidFill>
                  <a:schemeClr val="accent1"/>
                </a:solidFill>
              </a:rPr>
              <a:t>na su ona deca kojoj su u njihovom ranom detinjstvu pomogli da do</a:t>
            </a:r>
            <a:r>
              <a:rPr lang="sr-Latn-CS" sz="2200" smtClean="0">
                <a:solidFill>
                  <a:schemeClr val="accent1"/>
                </a:solidFill>
              </a:rPr>
              <a:t>ž</a:t>
            </a:r>
            <a:r>
              <a:rPr lang="en-US" sz="2200" smtClean="0">
                <a:solidFill>
                  <a:schemeClr val="accent1"/>
                </a:solidFill>
              </a:rPr>
              <a:t>ive sebe u redu, ponavljanjem situacija u kojima su mogla</a:t>
            </a:r>
            <a:r>
              <a:rPr lang="sr-Latn-CS" sz="2200" smtClean="0">
                <a:solidFill>
                  <a:schemeClr val="accent1"/>
                </a:solidFill>
              </a:rPr>
              <a:t> sama sebi da</a:t>
            </a:r>
            <a:r>
              <a:rPr lang="en-US" sz="2200" smtClean="0">
                <a:solidFill>
                  <a:schemeClr val="accent1"/>
                </a:solidFill>
              </a:rPr>
              <a:t> potvrd</a:t>
            </a:r>
            <a:r>
              <a:rPr lang="sr-Latn-CS" sz="2200" smtClean="0">
                <a:solidFill>
                  <a:schemeClr val="accent1"/>
                </a:solidFill>
              </a:rPr>
              <a:t>e</a:t>
            </a:r>
            <a:r>
              <a:rPr lang="en-US" sz="2200" smtClean="0">
                <a:solidFill>
                  <a:schemeClr val="accent1"/>
                </a:solidFill>
              </a:rPr>
              <a:t> vlastitu vriednost i vrednost drugih."</a:t>
            </a:r>
            <a:r>
              <a:rPr lang="sr-Latn-CS" sz="2200" smtClean="0"/>
              <a:t>, </a:t>
            </a:r>
            <a:r>
              <a:rPr lang="en-US" sz="2200" smtClean="0"/>
              <a:t>Harris </a:t>
            </a:r>
          </a:p>
          <a:p>
            <a:pPr>
              <a:lnSpc>
                <a:spcPct val="90000"/>
              </a:lnSpc>
            </a:pPr>
            <a:endParaRPr lang="sr-Latn-C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Dete se os</a:t>
            </a:r>
            <a:r>
              <a:rPr lang="sr-Latn-CS" sz="2200" smtClean="0"/>
              <a:t>eć</a:t>
            </a:r>
            <a:r>
              <a:rPr lang="en-US" sz="2200" smtClean="0"/>
              <a:t>a dobro (njegov self – koncept</a:t>
            </a:r>
            <a:r>
              <a:rPr lang="sr-Latn-CS" sz="2200" smtClean="0"/>
              <a:t> </a:t>
            </a:r>
            <a:r>
              <a:rPr lang="en-US" sz="2200" smtClean="0"/>
              <a:t>je pozitivan) kada ono sebe do</a:t>
            </a:r>
            <a:r>
              <a:rPr lang="sr-Latn-CS" sz="2200" smtClean="0"/>
              <a:t>ž</a:t>
            </a:r>
            <a:r>
              <a:rPr lang="en-US" sz="2200" smtClean="0"/>
              <a:t>ivljava kao:</a:t>
            </a:r>
            <a:br>
              <a:rPr lang="en-US" sz="2200" smtClean="0"/>
            </a:br>
            <a:r>
              <a:rPr lang="en-US" sz="2200" b="1" smtClean="0">
                <a:solidFill>
                  <a:srgbClr val="006600"/>
                </a:solidFill>
              </a:rPr>
              <a:t>PRIHVA</a:t>
            </a:r>
            <a:r>
              <a:rPr lang="sr-Latn-CS" sz="2200" b="1" smtClean="0">
                <a:solidFill>
                  <a:srgbClr val="006600"/>
                </a:solidFill>
              </a:rPr>
              <a:t>Ć</a:t>
            </a:r>
            <a:r>
              <a:rPr lang="en-US" sz="2200" b="1" smtClean="0">
                <a:solidFill>
                  <a:srgbClr val="006600"/>
                </a:solidFill>
              </a:rPr>
              <a:t>ENO OD DRUGIH</a:t>
            </a:r>
            <a:br>
              <a:rPr lang="en-US" sz="2200" b="1" smtClean="0">
                <a:solidFill>
                  <a:srgbClr val="006600"/>
                </a:solidFill>
              </a:rPr>
            </a:br>
            <a:r>
              <a:rPr lang="en-US" sz="2200" b="1" smtClean="0">
                <a:solidFill>
                  <a:srgbClr val="006600"/>
                </a:solidFill>
              </a:rPr>
              <a:t>SPOSOBNO /</a:t>
            </a:r>
            <a:r>
              <a:rPr lang="sr-Latn-CS" sz="2200" b="1" smtClean="0">
                <a:solidFill>
                  <a:srgbClr val="006600"/>
                </a:solidFill>
              </a:rPr>
              <a:t> </a:t>
            </a:r>
            <a:r>
              <a:rPr lang="en-US" sz="2200" b="1" smtClean="0">
                <a:solidFill>
                  <a:srgbClr val="006600"/>
                </a:solidFill>
              </a:rPr>
              <a:t>KOMPETENTNO</a:t>
            </a:r>
            <a:r>
              <a:rPr lang="en-US" sz="2200" b="1" smtClean="0"/>
              <a:t/>
            </a:r>
            <a:br>
              <a:rPr lang="en-US" sz="2200" b="1" smtClean="0"/>
            </a:br>
            <a:r>
              <a:rPr lang="en-US" sz="2200" b="1" smtClean="0">
                <a:solidFill>
                  <a:srgbClr val="FF0066"/>
                </a:solidFill>
              </a:rPr>
              <a:t>SIGURNO / SAMOSVESNO</a:t>
            </a:r>
            <a:br>
              <a:rPr lang="en-US" sz="2200" b="1" smtClean="0">
                <a:solidFill>
                  <a:srgbClr val="FF0066"/>
                </a:solidFill>
              </a:rPr>
            </a:br>
            <a:r>
              <a:rPr lang="en-US" sz="2200" b="1" smtClean="0">
                <a:solidFill>
                  <a:srgbClr val="FF0066"/>
                </a:solidFill>
              </a:rPr>
              <a:t>BEZBRI</a:t>
            </a:r>
            <a:r>
              <a:rPr lang="sr-Latn-CS" sz="2200" b="1" smtClean="0">
                <a:solidFill>
                  <a:srgbClr val="FF0066"/>
                </a:solidFill>
              </a:rPr>
              <a:t>Ž</a:t>
            </a:r>
            <a:r>
              <a:rPr lang="en-US" sz="2200" b="1" smtClean="0">
                <a:solidFill>
                  <a:srgbClr val="FF0066"/>
                </a:solidFill>
              </a:rPr>
              <a:t>NO / SIGURNO</a:t>
            </a:r>
            <a:r>
              <a:rPr lang="en-US" sz="2200" b="1" smtClean="0"/>
              <a:t/>
            </a:r>
            <a:br>
              <a:rPr lang="en-US" sz="2200" b="1" smtClean="0"/>
            </a:br>
            <a:r>
              <a:rPr lang="en-US" sz="2200" b="1" smtClean="0">
                <a:solidFill>
                  <a:srgbClr val="006600"/>
                </a:solidFill>
              </a:rPr>
              <a:t>VOLJENO</a:t>
            </a:r>
            <a:br>
              <a:rPr lang="en-US" sz="2200" b="1" smtClean="0">
                <a:solidFill>
                  <a:srgbClr val="006600"/>
                </a:solidFill>
              </a:rPr>
            </a:br>
            <a:r>
              <a:rPr lang="en-US" sz="2200" b="1" smtClean="0">
                <a:solidFill>
                  <a:srgbClr val="006600"/>
                </a:solidFill>
              </a:rPr>
              <a:t>CENJENO / VREDNO</a:t>
            </a:r>
            <a:r>
              <a:rPr lang="en-US" sz="2200" b="1" smtClean="0"/>
              <a:t/>
            </a:r>
            <a:br>
              <a:rPr lang="en-US" sz="2200" b="1" smtClean="0"/>
            </a:br>
            <a:r>
              <a:rPr lang="en-US" sz="2200" b="1" smtClean="0">
                <a:solidFill>
                  <a:schemeClr val="accent1"/>
                </a:solidFill>
              </a:rPr>
              <a:t>DOBRO, MORALNO</a:t>
            </a:r>
            <a:br>
              <a:rPr lang="en-US" sz="2200" b="1" smtClean="0">
                <a:solidFill>
                  <a:schemeClr val="accent1"/>
                </a:solidFill>
              </a:rPr>
            </a:br>
            <a:r>
              <a:rPr lang="en-US" sz="2200" b="1" smtClean="0">
                <a:solidFill>
                  <a:schemeClr val="accent1"/>
                </a:solidFill>
              </a:rPr>
              <a:t>NEZAVISNO / SAMOSTALNO</a:t>
            </a:r>
            <a:br>
              <a:rPr lang="en-US" sz="2200" b="1" smtClean="0">
                <a:solidFill>
                  <a:schemeClr val="accent1"/>
                </a:solidFill>
              </a:rPr>
            </a:br>
            <a:r>
              <a:rPr lang="en-US" sz="2200" b="1" smtClean="0">
                <a:solidFill>
                  <a:schemeClr val="accent1"/>
                </a:solidFill>
              </a:rPr>
              <a:t>PRIHVA</a:t>
            </a:r>
            <a:r>
              <a:rPr lang="sr-Latn-CS" sz="2200" b="1" smtClean="0">
                <a:solidFill>
                  <a:schemeClr val="accent1"/>
                </a:solidFill>
              </a:rPr>
              <a:t>Ć</a:t>
            </a:r>
            <a:r>
              <a:rPr lang="en-US" sz="2200" b="1" smtClean="0">
                <a:solidFill>
                  <a:schemeClr val="accent1"/>
                </a:solidFill>
              </a:rPr>
              <a:t>ENO</a:t>
            </a:r>
            <a:r>
              <a:rPr lang="en-US" sz="2200" b="1" smtClean="0"/>
              <a:t> </a:t>
            </a:r>
            <a:r>
              <a:rPr lang="en-US" sz="2200" smtClean="0"/>
              <a:t> </a:t>
            </a:r>
          </a:p>
          <a:p>
            <a:pPr>
              <a:lnSpc>
                <a:spcPct val="90000"/>
              </a:lnSpc>
            </a:pP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8969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sr-Latn-CS" smtClean="0"/>
              <a:t>Negativan self koncept</a:t>
            </a:r>
            <a:endParaRPr lang="en-US" smtClean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r>
              <a:rPr lang="en-US" smtClean="0"/>
              <a:t>Dete koje se ne ose</a:t>
            </a:r>
            <a:r>
              <a:rPr lang="sr-Latn-CS" smtClean="0"/>
              <a:t>ć</a:t>
            </a:r>
            <a:r>
              <a:rPr lang="en-US" smtClean="0"/>
              <a:t>a dobro, (njegov self koncept je</a:t>
            </a:r>
            <a:r>
              <a:rPr lang="sr-Latn-CS" smtClean="0"/>
              <a:t> </a:t>
            </a:r>
            <a:r>
              <a:rPr lang="en-US" smtClean="0"/>
              <a:t>negativan) mo</a:t>
            </a:r>
            <a:r>
              <a:rPr lang="sr-Latn-CS" smtClean="0"/>
              <a:t>že</a:t>
            </a:r>
            <a:r>
              <a:rPr lang="en-US" smtClean="0"/>
              <a:t> se</a:t>
            </a:r>
            <a:r>
              <a:rPr lang="sr-Latn-CS" smtClean="0"/>
              <a:t>be </a:t>
            </a:r>
            <a:r>
              <a:rPr lang="en-US" smtClean="0"/>
              <a:t> do</a:t>
            </a:r>
            <a:r>
              <a:rPr lang="sr-Latn-CS" smtClean="0"/>
              <a:t>živeti</a:t>
            </a:r>
            <a:r>
              <a:rPr lang="en-US" smtClean="0"/>
              <a:t> kao:</a:t>
            </a:r>
            <a:br>
              <a:rPr lang="en-U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en-US" b="1" smtClean="0">
                <a:solidFill>
                  <a:schemeClr val="accent1"/>
                </a:solidFill>
              </a:rPr>
              <a:t>NEPRIHVA</a:t>
            </a:r>
            <a:r>
              <a:rPr lang="sr-Latn-CS" b="1" smtClean="0">
                <a:solidFill>
                  <a:schemeClr val="accent1"/>
                </a:solidFill>
              </a:rPr>
              <a:t>Ć</a:t>
            </a:r>
            <a:r>
              <a:rPr lang="en-US" b="1" smtClean="0">
                <a:solidFill>
                  <a:schemeClr val="accent1"/>
                </a:solidFill>
              </a:rPr>
              <a:t>ENO, ODBA</a:t>
            </a:r>
            <a:r>
              <a:rPr lang="sr-Latn-CS" b="1" smtClean="0">
                <a:solidFill>
                  <a:schemeClr val="accent1"/>
                </a:solidFill>
              </a:rPr>
              <a:t>Č</a:t>
            </a:r>
            <a:r>
              <a:rPr lang="en-US" b="1" smtClean="0">
                <a:solidFill>
                  <a:schemeClr val="accent1"/>
                </a:solidFill>
              </a:rPr>
              <a:t>ENO</a:t>
            </a:r>
            <a:br>
              <a:rPr lang="en-US" b="1" smtClean="0">
                <a:solidFill>
                  <a:schemeClr val="accent1"/>
                </a:solidFill>
              </a:rPr>
            </a:br>
            <a:r>
              <a:rPr lang="en-US" b="1" smtClean="0">
                <a:solidFill>
                  <a:schemeClr val="accent1"/>
                </a:solidFill>
              </a:rPr>
              <a:t>NESPOSOBNO</a:t>
            </a:r>
            <a:br>
              <a:rPr lang="en-US" b="1" smtClean="0">
                <a:solidFill>
                  <a:schemeClr val="accent1"/>
                </a:solidFill>
              </a:rPr>
            </a:br>
            <a:r>
              <a:rPr lang="en-US" b="1" smtClean="0">
                <a:solidFill>
                  <a:srgbClr val="00FF00"/>
                </a:solidFill>
              </a:rPr>
              <a:t>SUMNJA U SEBE</a:t>
            </a:r>
            <a:br>
              <a:rPr lang="en-US" b="1" smtClean="0">
                <a:solidFill>
                  <a:srgbClr val="00FF00"/>
                </a:solidFill>
              </a:rPr>
            </a:br>
            <a:r>
              <a:rPr lang="en-US" b="1" smtClean="0">
                <a:solidFill>
                  <a:srgbClr val="00FF00"/>
                </a:solidFill>
              </a:rPr>
              <a:t>NESIGURNO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FF0066"/>
                </a:solidFill>
              </a:rPr>
              <a:t>NEVOLJENO</a:t>
            </a:r>
            <a:br>
              <a:rPr lang="en-US" b="1" smtClean="0">
                <a:solidFill>
                  <a:srgbClr val="FF0066"/>
                </a:solidFill>
              </a:rPr>
            </a:br>
            <a:r>
              <a:rPr lang="en-US" b="1" smtClean="0">
                <a:solidFill>
                  <a:srgbClr val="FF0066"/>
                </a:solidFill>
              </a:rPr>
              <a:t>BEZVREDNO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>
                <a:solidFill>
                  <a:srgbClr val="006600"/>
                </a:solidFill>
              </a:rPr>
              <a:t>LO</a:t>
            </a:r>
            <a:r>
              <a:rPr lang="sr-Latn-CS" b="1" smtClean="0">
                <a:solidFill>
                  <a:srgbClr val="006600"/>
                </a:solidFill>
              </a:rPr>
              <a:t>Š</a:t>
            </a:r>
            <a:r>
              <a:rPr lang="en-US" b="1" smtClean="0">
                <a:solidFill>
                  <a:srgbClr val="006600"/>
                </a:solidFill>
              </a:rPr>
              <a:t>E</a:t>
            </a:r>
            <a:br>
              <a:rPr lang="en-US" b="1" smtClean="0">
                <a:solidFill>
                  <a:srgbClr val="006600"/>
                </a:solidFill>
              </a:rPr>
            </a:br>
            <a:r>
              <a:rPr lang="sr-Latn-CS" b="1" smtClean="0">
                <a:solidFill>
                  <a:srgbClr val="006600"/>
                </a:solidFill>
              </a:rPr>
              <a:t>ZA</a:t>
            </a:r>
            <a:r>
              <a:rPr lang="en-US" b="1" smtClean="0">
                <a:solidFill>
                  <a:srgbClr val="006600"/>
                </a:solidFill>
              </a:rPr>
              <a:t>VISNO</a:t>
            </a:r>
            <a:br>
              <a:rPr lang="en-US" b="1" smtClean="0">
                <a:solidFill>
                  <a:srgbClr val="006600"/>
                </a:solidFill>
              </a:rPr>
            </a:br>
            <a:r>
              <a:rPr lang="en-US" b="1" smtClean="0">
                <a:solidFill>
                  <a:srgbClr val="006600"/>
                </a:solidFill>
              </a:rPr>
              <a:t>NEPRIHVA</a:t>
            </a:r>
            <a:r>
              <a:rPr lang="sr-Latn-CS" b="1" smtClean="0">
                <a:solidFill>
                  <a:srgbClr val="006600"/>
                </a:solidFill>
              </a:rPr>
              <a:t>Ć</a:t>
            </a:r>
            <a:r>
              <a:rPr lang="en-US" b="1" smtClean="0">
                <a:solidFill>
                  <a:srgbClr val="006600"/>
                </a:solidFill>
              </a:rPr>
              <a:t>ENO OD SEBE</a:t>
            </a:r>
            <a:r>
              <a:rPr lang="en-US" smtClean="0">
                <a:solidFill>
                  <a:srgbClr val="0066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94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981075"/>
          </a:xfrm>
        </p:spPr>
        <p:txBody>
          <a:bodyPr/>
          <a:lstStyle/>
          <a:p>
            <a:pPr eaLnBrk="1" hangingPunct="1"/>
            <a:r>
              <a:rPr lang="sr-Latn-CS" smtClean="0"/>
              <a:t>SLIKA O SEBI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smtClean="0"/>
              <a:t>U svakom stadiju</a:t>
            </a:r>
            <a:r>
              <a:rPr lang="en-US" sz="2400" smtClean="0"/>
              <a:t>mu</a:t>
            </a:r>
            <a:r>
              <a:rPr lang="hr-HR" sz="2400" smtClean="0"/>
              <a:t> razvoja</a:t>
            </a:r>
            <a:r>
              <a:rPr lang="en-US" sz="2400" smtClean="0"/>
              <a:t>, slika o sebi (</a:t>
            </a:r>
            <a:r>
              <a:rPr lang="hr-HR" sz="2400" smtClean="0"/>
              <a:t>samopoimanje</a:t>
            </a:r>
            <a:r>
              <a:rPr lang="en-US" sz="2400" smtClean="0"/>
              <a:t>)</a:t>
            </a:r>
            <a:r>
              <a:rPr lang="hr-HR" sz="2400" smtClean="0"/>
              <a:t> se </a:t>
            </a:r>
            <a:r>
              <a:rPr lang="en-US" sz="2400" b="1" smtClean="0">
                <a:solidFill>
                  <a:srgbClr val="00FF00"/>
                </a:solidFill>
              </a:rPr>
              <a:t>kvalitativno</a:t>
            </a:r>
            <a:r>
              <a:rPr lang="hr-HR" sz="2400" smtClean="0"/>
              <a:t> razlikuje od on</a:t>
            </a:r>
            <a:r>
              <a:rPr lang="en-US" sz="2400" smtClean="0"/>
              <a:t>e</a:t>
            </a:r>
            <a:r>
              <a:rPr lang="hr-HR" sz="2400" smtClean="0"/>
              <a:t> na nižem stadiju</a:t>
            </a:r>
            <a:r>
              <a:rPr lang="en-US" sz="2400" smtClean="0"/>
              <a:t>mu</a:t>
            </a:r>
            <a:r>
              <a:rPr lang="hr-HR" sz="2400" smtClean="0"/>
              <a:t> razvoja</a:t>
            </a:r>
            <a:r>
              <a:rPr lang="sr-Cyrl-CS" sz="2400" smtClean="0"/>
              <a:t> </a:t>
            </a:r>
            <a:r>
              <a:rPr lang="en-US" sz="2400" smtClean="0"/>
              <a:t/>
            </a:r>
            <a:br>
              <a:rPr lang="en-US" sz="2400" smtClean="0"/>
            </a:br>
            <a:endParaRPr lang="sr-Latn-CS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Samoopisi  kod mlađih ispitanika sadrže pretežno </a:t>
            </a:r>
            <a:r>
              <a:rPr lang="hr-HR" sz="2400" b="1" smtClean="0">
                <a:solidFill>
                  <a:srgbClr val="FF0000"/>
                </a:solidFill>
              </a:rPr>
              <a:t>konkretne (fizičke)</a:t>
            </a:r>
            <a:r>
              <a:rPr lang="hr-HR" sz="2400" smtClean="0"/>
              <a:t> atribute</a:t>
            </a:r>
            <a:r>
              <a:rPr lang="en-US" sz="2400" smtClean="0"/>
              <a:t>,</a:t>
            </a:r>
            <a:r>
              <a:rPr lang="hr-HR" sz="2400" smtClean="0"/>
              <a:t> dok se na kasnijem uzrastu javljaju </a:t>
            </a:r>
            <a:r>
              <a:rPr lang="hr-HR" sz="2400" b="1" smtClean="0">
                <a:solidFill>
                  <a:srgbClr val="FF0066"/>
                </a:solidFill>
              </a:rPr>
              <a:t>apstraktni (psihološki)</a:t>
            </a:r>
            <a:r>
              <a:rPr lang="hr-HR" sz="2400" smtClean="0"/>
              <a:t> atributi. 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hr-HR" sz="2200" smtClean="0"/>
              <a:t>U ranom detinjstvu deca još nisu dovoljno kognitivno zrela da bi se upoređivala s drugima.</a:t>
            </a:r>
            <a:r>
              <a:rPr lang="en-US" sz="2200" smtClean="0"/>
              <a:t/>
            </a:r>
            <a:br>
              <a:rPr lang="en-US" sz="2200" smtClean="0"/>
            </a:br>
            <a:endParaRPr lang="hr-HR" sz="2200" smtClean="0"/>
          </a:p>
          <a:p>
            <a:pPr eaLnBrk="1" hangingPunct="1">
              <a:lnSpc>
                <a:spcPct val="80000"/>
              </a:lnSpc>
            </a:pPr>
            <a:r>
              <a:rPr lang="hr-HR" sz="2200" smtClean="0"/>
              <a:t> S vremenom postaju sve više osetljiva na informacije iz okoline o svom uspehu, i sve se više upoređuju sa vršnjacima.</a:t>
            </a:r>
            <a:endParaRPr lang="sr-Cyrl-CS" sz="2200" smtClean="0"/>
          </a:p>
        </p:txBody>
      </p:sp>
    </p:spTree>
    <p:extLst>
      <p:ext uri="{BB962C8B-B14F-4D97-AF65-F5344CB8AC3E}">
        <p14:creationId xmlns:p14="http://schemas.microsoft.com/office/powerpoint/2010/main" val="7972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sr-Latn-CS" smtClean="0">
                <a:latin typeface="Arial" charset="0"/>
              </a:rPr>
              <a:t>Slika o sebi</a:t>
            </a:r>
            <a:endParaRPr lang="en-U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r-Latn-CS" sz="2200" b="1" smtClean="0"/>
              <a:t>Dva aspekta:</a:t>
            </a:r>
            <a:br>
              <a:rPr lang="sr-Latn-CS" sz="2200" b="1" smtClean="0"/>
            </a:br>
            <a:r>
              <a:rPr lang="sr-Latn-CS" sz="2200" b="1" smtClean="0"/>
              <a:t/>
            </a:r>
            <a:br>
              <a:rPr lang="sr-Latn-CS" sz="2200" b="1" smtClean="0"/>
            </a:br>
            <a:r>
              <a:rPr lang="en-US" sz="2200" b="1" smtClean="0"/>
              <a:t>1.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000"/>
                </a:solidFill>
              </a:rPr>
              <a:t>S</a:t>
            </a:r>
            <a:r>
              <a:rPr lang="hr-HR" sz="2200" smtClean="0">
                <a:solidFill>
                  <a:srgbClr val="FFC000"/>
                </a:solidFill>
              </a:rPr>
              <a:t>amopoimanj</a:t>
            </a:r>
            <a:r>
              <a:rPr lang="en-US" sz="2200" smtClean="0">
                <a:solidFill>
                  <a:srgbClr val="FFC000"/>
                </a:solidFill>
              </a:rPr>
              <a:t>e -</a:t>
            </a:r>
            <a:r>
              <a:rPr lang="sr-Latn-CS" sz="2200" b="1" smtClean="0"/>
              <a:t> </a:t>
            </a:r>
            <a:r>
              <a:rPr lang="hr-HR" sz="2200" b="1" smtClean="0"/>
              <a:t>Percepcija svojih kompetencija u različitim područjima funkcionisanja</a:t>
            </a:r>
            <a:r>
              <a:rPr lang="hr-HR" sz="2200" b="1" smtClean="0">
                <a:solidFill>
                  <a:schemeClr val="accent1"/>
                </a:solidFill>
              </a:rPr>
              <a:t> </a:t>
            </a:r>
            <a:r>
              <a:rPr lang="en-US" sz="2200" b="1" smtClean="0">
                <a:solidFill>
                  <a:schemeClr val="accent1"/>
                </a:solidFill>
              </a:rPr>
              <a:t/>
            </a:r>
            <a:br>
              <a:rPr lang="en-US" sz="2200" b="1" smtClean="0">
                <a:solidFill>
                  <a:schemeClr val="accent1"/>
                </a:solidFill>
              </a:rPr>
            </a:br>
            <a:r>
              <a:rPr lang="sr-Latn-CS" sz="2200" b="1" smtClean="0">
                <a:solidFill>
                  <a:schemeClr val="accent1"/>
                </a:solidFill>
              </a:rPr>
              <a:t/>
            </a:r>
            <a:br>
              <a:rPr lang="sr-Latn-CS" sz="2200" b="1" smtClean="0">
                <a:solidFill>
                  <a:schemeClr val="accent1"/>
                </a:solidFill>
              </a:rPr>
            </a:br>
            <a:r>
              <a:rPr lang="en-US" sz="2200" b="1" smtClean="0">
                <a:solidFill>
                  <a:schemeClr val="accent1"/>
                </a:solidFill>
              </a:rPr>
              <a:t> </a:t>
            </a:r>
            <a:r>
              <a:rPr lang="sr-Latn-CS" sz="2200" b="1" smtClean="0">
                <a:latin typeface="Arial" charset="0"/>
              </a:rPr>
              <a:t>Za školski uzrast (</a:t>
            </a:r>
            <a:r>
              <a:rPr lang="hr-HR" sz="2200" smtClean="0"/>
              <a:t>S.Harter,1990</a:t>
            </a:r>
            <a:r>
              <a:rPr lang="hr-HR" sz="2200" smtClean="0">
                <a:latin typeface="Arial" charset="0"/>
              </a:rPr>
              <a:t>)</a:t>
            </a:r>
            <a:r>
              <a:rPr lang="en-US" sz="2200" smtClean="0"/>
              <a:t>:</a:t>
            </a:r>
            <a:endParaRPr lang="en-US" sz="2200" b="1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hr-HR" sz="2200" smtClean="0"/>
              <a:t>školske sposobnosti,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r-HR" sz="2200" smtClean="0"/>
              <a:t>sportske sposobnosti,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r-HR" sz="2200" smtClean="0"/>
              <a:t>socijalne prihvaćenosti,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hr-HR" sz="2200" smtClean="0"/>
              <a:t>ponašanja i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r-Latn-CS" sz="2200" smtClean="0"/>
              <a:t>f</a:t>
            </a:r>
            <a:r>
              <a:rPr lang="en-US" sz="2200" smtClean="0"/>
              <a:t>izi</a:t>
            </a:r>
            <a:r>
              <a:rPr lang="sr-Latn-CS" sz="2200" smtClean="0"/>
              <a:t>čki</a:t>
            </a:r>
            <a:r>
              <a:rPr lang="hr-HR" sz="2200" smtClean="0"/>
              <a:t> izgled </a:t>
            </a:r>
            <a:br>
              <a:rPr lang="hr-HR" sz="2200" smtClean="0"/>
            </a:br>
            <a:endParaRPr lang="hr-HR" sz="220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smtClean="0"/>
              <a:t>2. </a:t>
            </a:r>
            <a:r>
              <a:rPr lang="hr-HR" sz="2200" smtClean="0">
                <a:solidFill>
                  <a:srgbClr val="FFC000"/>
                </a:solidFill>
              </a:rPr>
              <a:t>Samopoštovanje</a:t>
            </a:r>
            <a:r>
              <a:rPr lang="hr-HR" sz="2200" b="1" smtClean="0">
                <a:solidFill>
                  <a:srgbClr val="FFC000"/>
                </a:solidFill>
              </a:rPr>
              <a:t> - </a:t>
            </a:r>
            <a:r>
              <a:rPr lang="hr-HR" sz="2200" b="1" smtClean="0"/>
              <a:t>opšta percepcija vrednosti sebe kao osobe</a:t>
            </a:r>
            <a:r>
              <a:rPr lang="hr-HR" sz="2200" b="1" smtClean="0">
                <a:solidFill>
                  <a:schemeClr val="accent1"/>
                </a:solidFill>
              </a:rPr>
              <a:t> </a:t>
            </a:r>
            <a:r>
              <a:rPr lang="hr-HR" sz="2200" smtClean="0"/>
              <a:t/>
            </a:r>
            <a:br>
              <a:rPr lang="hr-HR" sz="2200" smtClean="0"/>
            </a:br>
            <a:r>
              <a:rPr lang="hr-HR" sz="2200" smtClean="0"/>
              <a:t> </a:t>
            </a:r>
            <a:r>
              <a:rPr lang="sr-Latn-CS" sz="2200" smtClean="0">
                <a:sym typeface="Wingdings" pitchFamily="2" charset="2"/>
              </a:rPr>
              <a:t></a:t>
            </a:r>
            <a:r>
              <a:rPr lang="hr-HR" sz="2200" smtClean="0"/>
              <a:t> PROCENA</a:t>
            </a:r>
            <a:r>
              <a:rPr lang="hr-HR" sz="2200" smtClean="0">
                <a:latin typeface="Arial" charset="0"/>
              </a:rPr>
              <a:t> </a:t>
            </a:r>
            <a:r>
              <a:rPr lang="hr-HR" sz="2200" smtClean="0"/>
              <a:t>SOPSTVENE VREDNOSTI, </a:t>
            </a:r>
            <a:r>
              <a:rPr lang="sr-Latn-CS" sz="2200" smtClean="0">
                <a:sym typeface="Wingdings" pitchFamily="2" charset="2"/>
              </a:rPr>
              <a:t/>
            </a:r>
            <a:br>
              <a:rPr lang="sr-Latn-CS" sz="2200" smtClean="0">
                <a:sym typeface="Wingdings" pitchFamily="2" charset="2"/>
              </a:rPr>
            </a:br>
            <a:r>
              <a:rPr lang="sr-Latn-CS" sz="2200" smtClean="0">
                <a:sym typeface="Wingdings" pitchFamily="2" charset="2"/>
              </a:rPr>
              <a:t> </a:t>
            </a:r>
            <a:r>
              <a:rPr lang="hr-HR" sz="2200" smtClean="0"/>
              <a:t>POZITIVAN ili NEGATIVAN STAV PREMA SEBI</a:t>
            </a:r>
            <a:endParaRPr lang="sr-Cyrl-CS" sz="22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ð"/>
            </a:pPr>
            <a:endParaRPr lang="sr-Cyrl-CS" sz="2200" smtClean="0"/>
          </a:p>
          <a:p>
            <a:pPr marL="0" indent="0" eaLnBrk="1" hangingPunct="1">
              <a:lnSpc>
                <a:spcPct val="80000"/>
              </a:lnSpc>
            </a:pPr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12734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sr-Latn-CS" smtClean="0"/>
              <a:t/>
            </a:r>
            <a:br>
              <a:rPr lang="sr-Latn-CS" smtClean="0"/>
            </a:br>
            <a:r>
              <a:rPr lang="hr-HR" b="1" smtClean="0"/>
              <a:t>ŠTA MOŽE NASTAVNIK?</a:t>
            </a:r>
            <a:r>
              <a:rPr lang="en-US" smtClean="0"/>
              <a:t> 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eaLnBrk="1" hangingPunct="1"/>
            <a:r>
              <a:rPr lang="hr-HR" sz="2000" smtClean="0">
                <a:latin typeface="Arial" charset="0"/>
              </a:rPr>
              <a:t>Nastavnik povratnim informacijama oblikuje sliku učenika o samom sebi. </a:t>
            </a:r>
          </a:p>
          <a:p>
            <a:pPr eaLnBrk="1" hangingPunct="1"/>
            <a:endParaRPr lang="hr-HR" sz="200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prihvatite učenike onakvima kakvi jesu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učite ih takmičenju sa samim sobom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učite ih da postavljaju realne ciljeve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vrednujte individualni napredak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naglašavajte pozitivno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ne izjednačavajte sposobnosti s ličnom vrednošću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koristite kooperativno učenje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uzmite u obzir njihove probleme i interese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hr-HR" sz="2200" smtClean="0">
                <a:latin typeface="Arial" charset="0"/>
              </a:rPr>
              <a:t>postavite pravila</a:t>
            </a:r>
            <a:endParaRPr lang="en-US" sz="2000" smtClean="0">
              <a:latin typeface="Arial" charset="0"/>
            </a:endParaRP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endParaRPr lang="hr-HR" sz="2000" smtClean="0">
              <a:latin typeface="Arial" charset="0"/>
            </a:endParaRP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endParaRPr lang="hr-HR" sz="2000" smtClean="0">
              <a:latin typeface="Arial" charset="0"/>
            </a:endParaRPr>
          </a:p>
          <a:p>
            <a:pPr eaLnBrk="1" hangingPunct="1"/>
            <a:endParaRPr lang="en-US" sz="2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667000" y="381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339975" y="692150"/>
            <a:ext cx="5203825" cy="450850"/>
          </a:xfrm>
          <a:prstGeom prst="rect">
            <a:avLst/>
          </a:prstGeom>
          <a:solidFill>
            <a:srgbClr val="9933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hr-HR" sz="2400"/>
          </a:p>
          <a:p>
            <a:pPr algn="ctr">
              <a:spcBef>
                <a:spcPct val="50000"/>
              </a:spcBef>
            </a:pPr>
            <a:r>
              <a:rPr lang="hr-HR" sz="2400"/>
              <a:t>OPŠTE SAMOPOIMANJE</a:t>
            </a:r>
          </a:p>
          <a:p>
            <a:pPr algn="ctr">
              <a:spcBef>
                <a:spcPct val="20000"/>
              </a:spcBef>
            </a:pPr>
            <a:endParaRPr lang="hr-HR" sz="2400"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1828800"/>
            <a:ext cx="2057400" cy="990600"/>
          </a:xfrm>
          <a:prstGeom prst="rect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sz="2000" b="1"/>
              <a:t>AKADEMSKO </a:t>
            </a:r>
          </a:p>
          <a:p>
            <a:pPr algn="ctr">
              <a:spcBef>
                <a:spcPct val="20000"/>
              </a:spcBef>
            </a:pPr>
            <a:r>
              <a:rPr lang="hr-HR" sz="2000" b="1"/>
              <a:t>SAMOPOIMANJE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819400" y="1828800"/>
            <a:ext cx="2133600" cy="9906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sz="2000" b="1"/>
              <a:t>SOCIJALNO </a:t>
            </a:r>
          </a:p>
          <a:p>
            <a:pPr algn="ctr">
              <a:spcBef>
                <a:spcPct val="20000"/>
              </a:spcBef>
            </a:pPr>
            <a:r>
              <a:rPr lang="hr-HR" sz="2000" b="1"/>
              <a:t>SAMOPOIMANJE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029200" y="1828800"/>
            <a:ext cx="2057400" cy="99060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sz="2000" b="1"/>
              <a:t>EMOCIONALNO </a:t>
            </a:r>
          </a:p>
          <a:p>
            <a:pPr algn="ctr">
              <a:spcBef>
                <a:spcPct val="20000"/>
              </a:spcBef>
            </a:pPr>
            <a:r>
              <a:rPr lang="hr-HR" sz="2000" b="1"/>
              <a:t>SAMOPOIMANJE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162800" y="1828800"/>
            <a:ext cx="1981200" cy="99060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sz="2000" b="1"/>
              <a:t>FIZIČKO </a:t>
            </a:r>
          </a:p>
          <a:p>
            <a:pPr algn="ctr">
              <a:spcBef>
                <a:spcPct val="20000"/>
              </a:spcBef>
            </a:pPr>
            <a:r>
              <a:rPr lang="hr-HR" sz="2000" b="1"/>
              <a:t>SAMOPOIMANJE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62000" y="3276600"/>
            <a:ext cx="381000" cy="3352800"/>
          </a:xfrm>
          <a:prstGeom prst="rect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m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t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e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r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nj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j</a:t>
            </a:r>
            <a:r>
              <a:rPr lang="hr-HR"/>
              <a:t>.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447800" y="3276600"/>
            <a:ext cx="381000" cy="3352800"/>
          </a:xfrm>
          <a:prstGeom prst="rect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m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t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e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m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t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k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133600" y="3276600"/>
            <a:ext cx="381000" cy="3352800"/>
          </a:xfrm>
          <a:prstGeom prst="rect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S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T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O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R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J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048000" y="3352800"/>
            <a:ext cx="685800" cy="32004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v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r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š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nj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c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038600" y="3352800"/>
            <a:ext cx="685800" cy="32004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z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n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č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a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j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n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dr.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105400" y="3352800"/>
            <a:ext cx="1600200" cy="182880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pojedinačna 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emocionalna 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stanja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7086600" y="3276600"/>
            <a:ext cx="762000" cy="335280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hr-HR" b="1"/>
          </a:p>
          <a:p>
            <a:pPr algn="ctr">
              <a:spcBef>
                <a:spcPct val="20000"/>
              </a:spcBef>
            </a:pPr>
            <a:r>
              <a:rPr lang="hr-HR" b="1"/>
              <a:t>fiz.</a:t>
            </a:r>
          </a:p>
          <a:p>
            <a:pPr algn="ctr">
              <a:spcBef>
                <a:spcPct val="20000"/>
              </a:spcBef>
            </a:pPr>
            <a:endParaRPr lang="hr-HR" b="1"/>
          </a:p>
          <a:p>
            <a:pPr algn="ctr">
              <a:spcBef>
                <a:spcPct val="20000"/>
              </a:spcBef>
            </a:pPr>
            <a:r>
              <a:rPr lang="hr-HR" b="1"/>
              <a:t>s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p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o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s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o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b.</a:t>
            </a:r>
          </a:p>
          <a:p>
            <a:pPr algn="ctr">
              <a:spcBef>
                <a:spcPct val="20000"/>
              </a:spcBef>
            </a:pPr>
            <a:endParaRPr lang="hr-H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229600" y="3276600"/>
            <a:ext cx="762000" cy="335280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hr-HR" b="1"/>
              <a:t>Fiz.</a:t>
            </a:r>
          </a:p>
          <a:p>
            <a:pPr algn="ctr">
              <a:spcBef>
                <a:spcPct val="20000"/>
              </a:spcBef>
            </a:pPr>
            <a:endParaRPr lang="hr-HR" b="1"/>
          </a:p>
          <a:p>
            <a:pPr algn="ctr">
              <a:spcBef>
                <a:spcPct val="20000"/>
              </a:spcBef>
            </a:pPr>
            <a:r>
              <a:rPr lang="hr-HR" b="1"/>
              <a:t>i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z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g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l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e</a:t>
            </a:r>
          </a:p>
          <a:p>
            <a:pPr algn="ctr">
              <a:spcBef>
                <a:spcPct val="20000"/>
              </a:spcBef>
            </a:pPr>
            <a:r>
              <a:rPr lang="hr-HR" b="1"/>
              <a:t>d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524000" y="15240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524000" y="152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810000" y="152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943600" y="152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8153400" y="152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876800" y="114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914400" y="3048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914400" y="3048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600200" y="3048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2362200" y="3048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600200" y="2819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276600" y="3048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7467600" y="3048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276600" y="3048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4343400" y="3048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7467600" y="3048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8610600" y="3048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5715000" y="2819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7924800" y="2819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6" name="Rectangle 37"/>
          <p:cNvSpPr>
            <a:spLocks noChangeArrowheads="1"/>
          </p:cNvSpPr>
          <p:nvPr/>
        </p:nvSpPr>
        <p:spPr bwMode="auto">
          <a:xfrm>
            <a:off x="468313" y="188913"/>
            <a:ext cx="835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b="1"/>
              <a:t>Istraživanja pokazuju povezanost između školskog samopoimanja i učenja.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922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4800" smtClean="0"/>
          </a:p>
          <a:p>
            <a:pPr eaLnBrk="1" hangingPunct="1">
              <a:buFont typeface="Wingdings 2" pitchFamily="18" charset="2"/>
              <a:buNone/>
            </a:pPr>
            <a:endParaRPr lang="en-US" sz="48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sr-Latn-CS" sz="6000" b="1" smtClean="0">
                <a:solidFill>
                  <a:schemeClr val="accent2"/>
                </a:solidFill>
              </a:rPr>
              <a:t>Kraj</a:t>
            </a:r>
            <a:endParaRPr lang="en-US" sz="6000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5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b="1" smtClean="0">
                <a:solidFill>
                  <a:srgbClr val="006600"/>
                </a:solidFill>
              </a:rPr>
              <a:t/>
            </a:r>
            <a:br>
              <a:rPr lang="en-US" sz="4200" b="1" smtClean="0">
                <a:solidFill>
                  <a:srgbClr val="006600"/>
                </a:solidFill>
              </a:rPr>
            </a:br>
            <a:r>
              <a:rPr lang="sr-Latn-CS" sz="4200" b="1" smtClean="0">
                <a:solidFill>
                  <a:schemeClr val="tx1"/>
                </a:solidFill>
              </a:rPr>
              <a:t>Slika o sebi </a:t>
            </a:r>
            <a:endParaRPr lang="en-US" sz="4200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subTitle" idx="1"/>
          </p:nvPr>
        </p:nvSpPr>
        <p:spPr>
          <a:xfrm>
            <a:off x="762000" y="836613"/>
            <a:ext cx="7772400" cy="58324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sr-Latn-CS" sz="2400" b="1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sr-Latn-CS" sz="2400" b="1" smtClean="0">
                <a:solidFill>
                  <a:srgbClr val="FF3300"/>
                </a:solidFill>
                <a:latin typeface="Arial" charset="0"/>
              </a:rPr>
            </a:br>
            <a:r>
              <a:rPr lang="sr-Latn-CS" sz="2400" b="1" smtClean="0">
                <a:latin typeface="Arial" charset="0"/>
              </a:rPr>
              <a:t>Razlikovanje </a:t>
            </a:r>
            <a:r>
              <a:rPr lang="sr-Latn-CS" sz="2400" b="1" smtClean="0">
                <a:solidFill>
                  <a:srgbClr val="FFC000"/>
                </a:solidFill>
                <a:latin typeface="Arial" charset="0"/>
              </a:rPr>
              <a:t>tri aspekta </a:t>
            </a:r>
            <a:r>
              <a:rPr lang="sr-Latn-CS" sz="2400" b="1" smtClean="0">
                <a:latin typeface="Arial" charset="0"/>
              </a:rPr>
              <a:t>slike o sebi:</a:t>
            </a:r>
            <a:br>
              <a:rPr lang="sr-Latn-CS" sz="2400" b="1" smtClean="0">
                <a:latin typeface="Arial" charset="0"/>
              </a:rPr>
            </a:br>
            <a:endParaRPr lang="sr-Latn-CS" sz="2400" b="1" smtClean="0">
              <a:solidFill>
                <a:srgbClr val="FFC0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hr-HR" sz="2400" b="1" smtClean="0">
                <a:solidFill>
                  <a:srgbClr val="FFC000"/>
                </a:solidFill>
                <a:latin typeface="Arial" charset="0"/>
              </a:rPr>
              <a:t> Znanje o sebi </a:t>
            </a:r>
            <a:r>
              <a:rPr lang="hr-HR" sz="2400" smtClean="0">
                <a:latin typeface="Arial" charset="0"/>
              </a:rPr>
              <a:t>– </a:t>
            </a:r>
            <a:r>
              <a:rPr lang="hr-HR" sz="2400" i="1" smtClean="0">
                <a:latin typeface="Arial" charset="0"/>
              </a:rPr>
              <a:t>ko sam ja? </a:t>
            </a:r>
            <a:endParaRPr lang="hr-HR" sz="24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FF00"/>
                </a:solidFill>
                <a:latin typeface="Arial" charset="0"/>
              </a:rPr>
              <a:t>S</a:t>
            </a:r>
            <a:r>
              <a:rPr lang="hr-HR" sz="2400" b="1" i="1" smtClean="0">
                <a:solidFill>
                  <a:srgbClr val="00FF00"/>
                </a:solidFill>
                <a:latin typeface="Arial" charset="0"/>
              </a:rPr>
              <a:t>tvarno “ja”</a:t>
            </a:r>
            <a:r>
              <a:rPr lang="hr-HR" sz="2400" smtClean="0">
                <a:latin typeface="Arial" charset="0"/>
              </a:rPr>
              <a:t> – ono što jesam</a:t>
            </a:r>
            <a:endParaRPr lang="en-US" sz="24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(pol, rasa, </a:t>
            </a:r>
            <a:r>
              <a:rPr lang="en-US" sz="2400" smtClean="0">
                <a:latin typeface="Arial" charset="0"/>
              </a:rPr>
              <a:t>nacionalnost, </a:t>
            </a:r>
            <a:r>
              <a:rPr lang="hr-HR" sz="2400" smtClean="0">
                <a:latin typeface="Arial" charset="0"/>
              </a:rPr>
              <a:t>zanimanje, socijalni status, telesni izgled, ponašanje prema drugima, političko opredjeljenje, moralne osobine, itd.)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CS" sz="2400" smtClean="0">
                <a:latin typeface="Arial" charset="0"/>
              </a:rPr>
              <a:t/>
            </a:r>
            <a:br>
              <a:rPr lang="sr-Latn-CS" sz="2400" smtClean="0">
                <a:latin typeface="Arial" charset="0"/>
              </a:rPr>
            </a:br>
            <a:r>
              <a:rPr lang="en-US" sz="2400" b="1" smtClean="0">
                <a:solidFill>
                  <a:srgbClr val="FFC000"/>
                </a:solidFill>
                <a:latin typeface="Arial" charset="0"/>
              </a:rPr>
              <a:t>2. </a:t>
            </a:r>
            <a:r>
              <a:rPr lang="hr-HR" sz="2400" smtClean="0">
                <a:latin typeface="Arial" charset="0"/>
              </a:rPr>
              <a:t> </a:t>
            </a:r>
            <a:r>
              <a:rPr lang="hr-HR" sz="2400" b="1" smtClean="0">
                <a:solidFill>
                  <a:srgbClr val="FFC000"/>
                </a:solidFill>
                <a:latin typeface="Arial" charset="0"/>
              </a:rPr>
              <a:t>Očekivanja od sebe </a:t>
            </a:r>
            <a:r>
              <a:rPr lang="hr-HR" sz="2400" smtClean="0">
                <a:latin typeface="Arial" charset="0"/>
              </a:rPr>
              <a:t>– </a:t>
            </a:r>
            <a:r>
              <a:rPr lang="hr-HR" sz="2400" i="1" smtClean="0">
                <a:latin typeface="Arial" charset="0"/>
              </a:rPr>
              <a:t>ono što bismo mogli biti</a:t>
            </a:r>
            <a:endParaRPr lang="hr-HR" sz="24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hr-HR" sz="2400" b="1" i="1" smtClean="0">
                <a:latin typeface="Arial" charset="0"/>
              </a:rPr>
              <a:t> </a:t>
            </a:r>
            <a:r>
              <a:rPr lang="hr-HR" sz="2400" b="1" i="1" smtClean="0">
                <a:solidFill>
                  <a:srgbClr val="00FF00"/>
                </a:solidFill>
                <a:latin typeface="Arial" charset="0"/>
              </a:rPr>
              <a:t>Idealno “ja”</a:t>
            </a:r>
            <a:r>
              <a:rPr lang="hr-HR" sz="2400" b="1" smtClean="0">
                <a:latin typeface="Arial" charset="0"/>
              </a:rPr>
              <a:t> </a:t>
            </a:r>
            <a:r>
              <a:rPr lang="hr-HR" sz="2400" smtClean="0">
                <a:latin typeface="Arial" charset="0"/>
              </a:rPr>
              <a:t>– ono što bih žel</a:t>
            </a:r>
            <a:r>
              <a:rPr lang="en-US" sz="2400" smtClean="0">
                <a:latin typeface="Arial" charset="0"/>
              </a:rPr>
              <a:t>e</a:t>
            </a:r>
            <a:r>
              <a:rPr lang="hr-HR" sz="2400" smtClean="0">
                <a:latin typeface="Arial" charset="0"/>
              </a:rPr>
              <a:t>o biti (želje, nade)</a:t>
            </a:r>
            <a:r>
              <a:rPr lang="en-US" sz="2400" smtClean="0">
                <a:latin typeface="Arial" charset="0"/>
              </a:rPr>
              <a:t/>
            </a:r>
            <a:br>
              <a:rPr lang="en-US" sz="2400" smtClean="0">
                <a:latin typeface="Arial" charset="0"/>
              </a:rPr>
            </a:br>
            <a:endParaRPr lang="sr-Latn-CS" sz="24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hr-HR" sz="2400" b="1" i="1" smtClean="0">
                <a:solidFill>
                  <a:srgbClr val="00FF00"/>
                </a:solidFill>
                <a:latin typeface="Arial" charset="0"/>
              </a:rPr>
              <a:t>Očekivano “ja”</a:t>
            </a:r>
            <a:r>
              <a:rPr lang="hr-HR" sz="2400" smtClean="0">
                <a:latin typeface="Arial" charset="0"/>
              </a:rPr>
              <a:t> – ono što bih trebao biti (dužnosti, ob</a:t>
            </a:r>
            <a:r>
              <a:rPr lang="en-US" sz="2400" smtClean="0">
                <a:latin typeface="Arial" charset="0"/>
              </a:rPr>
              <a:t>a</a:t>
            </a:r>
            <a:r>
              <a:rPr lang="hr-HR" sz="2400" smtClean="0">
                <a:latin typeface="Arial" charset="0"/>
              </a:rPr>
              <a:t>veze, odgovornosti)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sr-Latn-CS" sz="4600" b="1" smtClean="0">
                <a:solidFill>
                  <a:schemeClr val="tx1"/>
                </a:solidFill>
              </a:rPr>
              <a:t>Slika o sebi </a:t>
            </a:r>
            <a:endParaRPr lang="en-US" sz="4600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>
          <a:xfrm>
            <a:off x="457200" y="1125538"/>
            <a:ext cx="8229600" cy="51990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smtClean="0">
                <a:solidFill>
                  <a:srgbClr val="FFC000"/>
                </a:solidFill>
                <a:latin typeface="Arial" charset="0"/>
              </a:rPr>
              <a:t>3. </a:t>
            </a:r>
            <a:r>
              <a:rPr lang="hr-HR" sz="2400" b="1" smtClean="0">
                <a:solidFill>
                  <a:srgbClr val="FFC000"/>
                </a:solidFill>
                <a:latin typeface="Arial" charset="0"/>
              </a:rPr>
              <a:t>Vrednovanje sebe </a:t>
            </a:r>
            <a:r>
              <a:rPr lang="en-US" sz="2400" smtClean="0">
                <a:solidFill>
                  <a:srgbClr val="FFC000"/>
                </a:solidFill>
                <a:latin typeface="Arial" charset="0"/>
              </a:rPr>
              <a:t>(samopo</a:t>
            </a:r>
            <a:r>
              <a:rPr lang="sr-Latn-CS" sz="2400" smtClean="0">
                <a:solidFill>
                  <a:srgbClr val="FFC000"/>
                </a:solidFill>
                <a:latin typeface="Arial" charset="0"/>
              </a:rPr>
              <a:t>štovanje</a:t>
            </a:r>
            <a:r>
              <a:rPr lang="en-US" sz="2400" smtClean="0">
                <a:solidFill>
                  <a:srgbClr val="FFC000"/>
                </a:solidFill>
                <a:latin typeface="Arial" charset="0"/>
              </a:rPr>
              <a:t>)</a:t>
            </a:r>
            <a:endParaRPr lang="sr-Latn-CS" sz="2400" smtClean="0">
              <a:solidFill>
                <a:srgbClr val="FFC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b="1" smtClean="0">
                <a:solidFill>
                  <a:srgbClr val="00FF00"/>
                </a:solidFill>
                <a:latin typeface="Arial" charset="0"/>
              </a:rPr>
              <a:t>Kakav sam ja?</a:t>
            </a:r>
            <a:r>
              <a:rPr lang="hr-HR" sz="24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latin typeface="Arial" charset="0"/>
              </a:rPr>
              <a:t>Vrednovanje </a:t>
            </a:r>
            <a:r>
              <a:rPr lang="hr-HR" sz="2400" smtClean="0">
                <a:latin typeface="Arial" charset="0"/>
              </a:rPr>
              <a:t>onog što jesmo i kakvi jesmo,</a:t>
            </a:r>
            <a:r>
              <a:rPr lang="hr-HR" sz="2400" b="1" smtClean="0">
                <a:latin typeface="Arial" charset="0"/>
              </a:rPr>
              <a:t> </a:t>
            </a:r>
            <a:r>
              <a:rPr lang="hr-HR" sz="2400" smtClean="0">
                <a:latin typeface="Arial" charset="0"/>
              </a:rPr>
              <a:t>s</a:t>
            </a:r>
            <a:r>
              <a:rPr lang="en-US" sz="2400" smtClean="0">
                <a:latin typeface="Arial" charset="0"/>
              </a:rPr>
              <a:t>a</a:t>
            </a:r>
            <a:r>
              <a:rPr lang="hr-HR" sz="2400" smtClean="0">
                <a:latin typeface="Arial" charset="0"/>
              </a:rPr>
              <a:t> onim što </a:t>
            </a:r>
            <a:r>
              <a:rPr lang="en-US" sz="2400" smtClean="0">
                <a:latin typeface="Arial" charset="0"/>
              </a:rPr>
              <a:t>bi</a:t>
            </a:r>
            <a:r>
              <a:rPr lang="hr-HR" sz="2400" smtClean="0">
                <a:latin typeface="Arial" charset="0"/>
              </a:rPr>
              <a:t> želeli, mogli ili trebali </a:t>
            </a:r>
            <a:r>
              <a:rPr lang="en-US" sz="2400" smtClean="0">
                <a:latin typeface="Arial" charset="0"/>
              </a:rPr>
              <a:t>da budemo</a:t>
            </a:r>
            <a:r>
              <a:rPr lang="hr-HR" sz="2400" smtClean="0">
                <a:latin typeface="Arial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-    </a:t>
            </a:r>
            <a:r>
              <a:rPr lang="hr-HR" sz="2400" i="1" smtClean="0">
                <a:solidFill>
                  <a:srgbClr val="00FF00"/>
                </a:solidFill>
                <a:latin typeface="Arial" charset="0"/>
              </a:rPr>
              <a:t>osećaj vlastite vrednosti</a:t>
            </a:r>
            <a:r>
              <a:rPr lang="hr-HR" sz="2400" smtClean="0">
                <a:latin typeface="Arial" charset="0"/>
              </a:rPr>
              <a:t> – odnosi se na naše uverenje o tome da li smo vredni poštovanja, kako zaslužujemo uspeh, sreću, prijateljstvo, ljubav, itd.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   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i="1" smtClean="0">
                <a:solidFill>
                  <a:srgbClr val="006600"/>
                </a:solidFill>
                <a:latin typeface="Arial" charset="0"/>
              </a:rPr>
              <a:t>- </a:t>
            </a:r>
            <a:r>
              <a:rPr lang="hr-HR" sz="2400" i="1" smtClean="0">
                <a:solidFill>
                  <a:srgbClr val="00FF00"/>
                </a:solidFill>
                <a:latin typeface="Arial" charset="0"/>
              </a:rPr>
              <a:t>samopouzdanje</a:t>
            </a:r>
            <a:r>
              <a:rPr lang="hr-HR" sz="2400" smtClean="0">
                <a:latin typeface="Arial" charset="0"/>
              </a:rPr>
              <a:t> – uverenje kako smo sposobni da se suočimo sa životnim izazovima, da smo sposobni da učimo, da donosimo odluke, itd.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                                        postignut uspeh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     Samopoštovanje =     -----------------------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			        </a:t>
            </a:r>
            <a:r>
              <a:rPr lang="en-US" sz="2400" smtClean="0">
                <a:latin typeface="Arial" charset="0"/>
              </a:rPr>
              <a:t>    </a:t>
            </a:r>
            <a:r>
              <a:rPr lang="hr-HR" sz="2400" smtClean="0">
                <a:latin typeface="Arial" charset="0"/>
              </a:rPr>
              <a:t>očekivanja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ctr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eaLnBrk="1" hangingPunct="1"/>
            <a:r>
              <a:rPr lang="sr-Latn-CS" smtClean="0"/>
              <a:t>Razvoj slike o sebi</a:t>
            </a:r>
            <a:endParaRPr lang="en-US" smtClean="0"/>
          </a:p>
        </p:txBody>
      </p:sp>
      <p:sp>
        <p:nvSpPr>
          <p:cNvPr id="9219" name="Rectangle 3"/>
          <p:cNvSpPr>
            <a:spLocks noGrp="1"/>
          </p:cNvSpPr>
          <p:nvPr>
            <p:ph type="subTitle"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sr-Latn-CS" smtClean="0">
              <a:sym typeface="Wingdings" pitchFamily="2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r-Latn-CS" smtClean="0">
                <a:sym typeface="Wingdings" pitchFamily="2" charset="2"/>
              </a:rPr>
              <a:t> </a:t>
            </a:r>
            <a:r>
              <a:rPr lang="sr-Latn-CS" smtClean="0"/>
              <a:t>Izgrađuje se polako i dugo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Latn-CS" smtClean="0">
                <a:sym typeface="Wingdings" pitchFamily="2" charset="2"/>
              </a:rPr>
              <a:t></a:t>
            </a:r>
            <a:r>
              <a:rPr lang="hr-HR" smtClean="0"/>
              <a:t> od ranog detinjstva</a:t>
            </a:r>
            <a:br>
              <a:rPr lang="hr-HR" smtClean="0"/>
            </a:br>
            <a:endParaRPr lang="hr-HR" smtClean="0"/>
          </a:p>
          <a:p>
            <a:pPr eaLnBrk="1" hangingPunct="1">
              <a:buFont typeface="Wingdings" pitchFamily="2" charset="2"/>
              <a:buChar char="ð"/>
            </a:pPr>
            <a:r>
              <a:rPr lang="hr-HR" smtClean="0"/>
              <a:t>na osnovu povratnih informacija koje dobijamo prvo od svojih roditelja, zatim drugova, vaspitača, učitelja, kao i na osnovu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sr-Latn-CS" smtClean="0"/>
              <a:t> svojih interpretacija ponašanja drugih ljudi prema nama.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4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543800" cy="1143001"/>
          </a:xfrm>
        </p:spPr>
        <p:txBody>
          <a:bodyPr/>
          <a:lstStyle/>
          <a:p>
            <a:pPr eaLnBrk="1" hangingPunct="1"/>
            <a:r>
              <a:rPr lang="hr-HR" sz="3600" dirty="0" smtClean="0"/>
              <a:t>Interakcije sa značajnim drugima kao važan izvor informacija</a:t>
            </a:r>
            <a:endParaRPr lang="en-US" sz="3600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162800" cy="49530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hr-HR" b="1" dirty="0" smtClean="0">
                <a:sym typeface="Wingdings" pitchFamily="2" charset="2"/>
              </a:rPr>
              <a:t></a:t>
            </a:r>
            <a:r>
              <a:rPr lang="hr-HR" sz="2800" dirty="0" smtClean="0"/>
              <a:t> Oslanjamo se na informacije koje su sadržane u iskazima drugih ljudi o nama, odnosno na njihovo ponašanje prema nama. </a:t>
            </a:r>
          </a:p>
          <a:p>
            <a:pPr marL="0" indent="0" eaLnBrk="1" hangingPunct="1">
              <a:buFontTx/>
              <a:buNone/>
            </a:pPr>
            <a:endParaRPr lang="hr-HR" sz="2800" dirty="0" smtClean="0"/>
          </a:p>
          <a:p>
            <a:pPr marL="0" indent="0" eaLnBrk="1" hangingPunct="1">
              <a:buFontTx/>
              <a:buNone/>
            </a:pPr>
            <a:r>
              <a:rPr lang="hr-HR" b="1" dirty="0" smtClean="0">
                <a:sym typeface="Wingdings" pitchFamily="2" charset="2"/>
              </a:rPr>
              <a:t></a:t>
            </a:r>
            <a:r>
              <a:rPr lang="hr-HR" sz="2800" dirty="0" smtClean="0"/>
              <a:t> Skloni smo da vidimo sebe onako kako nas vide značajni drugi. </a:t>
            </a:r>
          </a:p>
          <a:p>
            <a:pPr marL="0" indent="0" eaLnBrk="1" hangingPunct="1">
              <a:buFontTx/>
              <a:buNone/>
            </a:pPr>
            <a:endParaRPr lang="hr-HR" sz="2800" dirty="0" smtClean="0"/>
          </a:p>
          <a:p>
            <a:pPr marL="0" indent="0" eaLnBrk="1" hangingPunct="1">
              <a:buFontTx/>
              <a:buNone/>
            </a:pPr>
            <a:r>
              <a:rPr lang="hr-HR" b="1" dirty="0" smtClean="0">
                <a:sym typeface="Wingdings" pitchFamily="2" charset="2"/>
              </a:rPr>
              <a:t></a:t>
            </a:r>
            <a:r>
              <a:rPr lang="hr-HR" sz="2800" dirty="0" smtClean="0"/>
              <a:t> Mladima su značajni drugi: roditelji, prijatelji, vršnjaci, učitelji, rođaci</a:t>
            </a:r>
            <a:endParaRPr lang="sr-Cyrl-CS" sz="2800" dirty="0" smtClean="0"/>
          </a:p>
          <a:p>
            <a:pPr marL="0" indent="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93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>
          <a:xfrm>
            <a:off x="457200" y="188913"/>
            <a:ext cx="8229600" cy="739775"/>
          </a:xfrm>
        </p:spPr>
        <p:txBody>
          <a:bodyPr/>
          <a:lstStyle/>
          <a:p>
            <a:pPr eaLnBrk="1" hangingPunct="1"/>
            <a:r>
              <a:rPr lang="sr-Latn-CS" dirty="0" smtClean="0"/>
              <a:t>Uloga roditelja</a:t>
            </a:r>
            <a:endParaRPr lang="en-US" dirty="0" smtClean="0"/>
          </a:p>
        </p:txBody>
      </p:sp>
      <p:sp>
        <p:nvSpPr>
          <p:cNvPr id="11267" name="Rectangle 3"/>
          <p:cNvSpPr>
            <a:spLocks noGrp="1"/>
          </p:cNvSpPr>
          <p:nvPr>
            <p:ph type="subTitle" idx="1"/>
          </p:nvPr>
        </p:nvSpPr>
        <p:spPr>
          <a:xfrm>
            <a:off x="457200" y="857250"/>
            <a:ext cx="8229600" cy="5619750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2400" dirty="0" smtClean="0"/>
              <a:t>Roditelji su glavni pokretači stvaranja slike o sebi</a:t>
            </a:r>
            <a:br>
              <a:rPr lang="sr-Latn-CS" sz="2400" dirty="0" smtClean="0"/>
            </a:br>
            <a:endParaRPr lang="sr-Latn-CS" sz="2400" dirty="0" smtClean="0"/>
          </a:p>
          <a:p>
            <a:pPr eaLnBrk="1" hangingPunct="1"/>
            <a:r>
              <a:rPr lang="sr-Latn-CS" sz="2400" dirty="0" smtClean="0"/>
              <a:t>Slika o sebi određuje 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sr-Latn-CS" sz="2400" dirty="0" smtClean="0"/>
              <a:t>ono što dete jeste, 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sr-Latn-CS" sz="2400" dirty="0" smtClean="0"/>
              <a:t>ono što radi, ali i </a:t>
            </a:r>
          </a:p>
          <a:p>
            <a:pPr eaLnBrk="1" hangingPunct="1">
              <a:buFont typeface="Wingdings" pitchFamily="2" charset="2"/>
              <a:buChar char="ð"/>
            </a:pPr>
            <a:r>
              <a:rPr lang="sr-Latn-CS" sz="2400" dirty="0" smtClean="0"/>
              <a:t>ono što može postati</a:t>
            </a:r>
            <a:br>
              <a:rPr lang="sr-Latn-CS" sz="2400" dirty="0" smtClean="0"/>
            </a:br>
            <a:endParaRPr lang="sr-Latn-CS" sz="2400" dirty="0" smtClean="0"/>
          </a:p>
          <a:p>
            <a:pPr eaLnBrk="1" hangingPunct="1"/>
            <a:r>
              <a:rPr lang="sr-Latn-CS" sz="2400" dirty="0" smtClean="0"/>
              <a:t>Slika o sebi može biti </a:t>
            </a:r>
            <a:r>
              <a:rPr lang="sr-Latn-CS" sz="2400" dirty="0" smtClean="0">
                <a:solidFill>
                  <a:srgbClr val="FFC000"/>
                </a:solidFill>
              </a:rPr>
              <a:t>negativna</a:t>
            </a:r>
            <a:r>
              <a:rPr lang="sr-Latn-CS" sz="2400" dirty="0" smtClean="0"/>
              <a:t> i </a:t>
            </a:r>
            <a:r>
              <a:rPr lang="sr-Latn-CS" sz="2400" dirty="0" smtClean="0">
                <a:solidFill>
                  <a:srgbClr val="FFC000"/>
                </a:solidFill>
              </a:rPr>
              <a:t>pozitivna</a:t>
            </a:r>
            <a:r>
              <a:rPr lang="sr-Latn-CS" sz="2400" dirty="0" smtClean="0"/>
              <a:t> (i sve nijanse između toga)</a:t>
            </a:r>
            <a:br>
              <a:rPr lang="sr-Latn-CS" sz="2400" dirty="0" smtClean="0"/>
            </a:br>
            <a:endParaRPr lang="sr-Latn-CS" sz="2400" dirty="0" smtClean="0"/>
          </a:p>
          <a:p>
            <a:pPr eaLnBrk="1" hangingPunct="1"/>
            <a:r>
              <a:rPr lang="sr-Latn-CS" sz="2400" dirty="0" smtClean="0"/>
              <a:t>Da bi dete odraslo sa doživljajem: </a:t>
            </a:r>
            <a:r>
              <a:rPr lang="sr-Latn-CS" sz="2400" b="1" i="1" dirty="0" smtClean="0">
                <a:solidFill>
                  <a:srgbClr val="FF0066"/>
                </a:solidFill>
              </a:rPr>
              <a:t>JA sam u redu</a:t>
            </a:r>
            <a:r>
              <a:rPr lang="sr-Latn-CS" sz="2400" i="1" dirty="0" smtClean="0"/>
              <a:t>, </a:t>
            </a:r>
            <a:r>
              <a:rPr lang="sr-Latn-CS" sz="2400" dirty="0" smtClean="0"/>
              <a:t>važno je da raste u sredini u kojoj vlada </a:t>
            </a:r>
            <a:r>
              <a:rPr lang="sr-Latn-CS" sz="2400" dirty="0" smtClean="0">
                <a:solidFill>
                  <a:srgbClr val="FFC000"/>
                </a:solidFill>
              </a:rPr>
              <a:t>atmosfera podrške, sigurnosti i brige</a:t>
            </a:r>
            <a:endParaRPr lang="en-US" sz="24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600" smtClean="0"/>
              <a:t>Količina roditeljske pažnje </a:t>
            </a:r>
            <a:br>
              <a:rPr lang="hr-HR" sz="3600" smtClean="0"/>
            </a:br>
            <a:r>
              <a:rPr lang="hr-HR" sz="3600" smtClean="0"/>
              <a:t>i zanimanja za dete</a:t>
            </a:r>
            <a:endParaRPr lang="sr-Cyrl-C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57864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b="1" smtClean="0">
                <a:solidFill>
                  <a:srgbClr val="FF0066"/>
                </a:solidFill>
                <a:latin typeface="Arial" charset="0"/>
              </a:rPr>
              <a:t>Pozitivnom samopoštovanju</a:t>
            </a:r>
            <a:r>
              <a:rPr lang="hr-HR" sz="2400" smtClean="0"/>
              <a:t> deteta doprinose: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400" smtClean="0">
                <a:sym typeface="Wingdings" pitchFamily="2" charset="2"/>
              </a:rPr>
              <a:t></a:t>
            </a:r>
            <a:r>
              <a:rPr lang="hr-HR" sz="2400" smtClean="0"/>
              <a:t>briga, </a:t>
            </a:r>
            <a:br>
              <a:rPr lang="hr-HR" sz="2400" smtClean="0"/>
            </a:br>
            <a:endParaRPr lang="hr-HR" sz="24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400" smtClean="0">
                <a:sym typeface="Wingdings" pitchFamily="2" charset="2"/>
              </a:rPr>
              <a:t></a:t>
            </a:r>
            <a:r>
              <a:rPr lang="hr-HR" sz="2400" smtClean="0"/>
              <a:t> emocionalna toplina </a:t>
            </a:r>
            <a:br>
              <a:rPr lang="hr-HR" sz="2400" smtClean="0"/>
            </a:br>
            <a:endParaRPr lang="hr-HR" sz="24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400" smtClean="0">
                <a:sym typeface="Wingdings" pitchFamily="2" charset="2"/>
              </a:rPr>
              <a:t></a:t>
            </a:r>
            <a:r>
              <a:rPr lang="sr-Latn-CS" sz="2400" smtClean="0">
                <a:sym typeface="Wingdings" pitchFamily="2" charset="2"/>
              </a:rPr>
              <a:t>prihvatanje deteta</a:t>
            </a:r>
            <a:br>
              <a:rPr lang="sr-Latn-CS" sz="2400" smtClean="0">
                <a:sym typeface="Wingdings" pitchFamily="2" charset="2"/>
              </a:rPr>
            </a:br>
            <a:endParaRPr lang="sr-Latn-CS" sz="240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400" smtClean="0">
                <a:sym typeface="Wingdings" pitchFamily="2" charset="2"/>
              </a:rPr>
              <a:t></a:t>
            </a:r>
            <a:r>
              <a:rPr lang="hr-HR" sz="2400" smtClean="0"/>
              <a:t> uvažavanje ličnih karakteristika deteta </a:t>
            </a:r>
            <a:br>
              <a:rPr lang="hr-HR" sz="2400" smtClean="0"/>
            </a:br>
            <a:endParaRPr lang="hr-HR" sz="24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400" smtClean="0">
                <a:sym typeface="Wingdings" pitchFamily="2" charset="2"/>
              </a:rPr>
              <a:t></a:t>
            </a:r>
            <a:r>
              <a:rPr lang="hr-HR" sz="2400" smtClean="0"/>
              <a:t> interes za dete i njegove potrebe</a:t>
            </a:r>
            <a:br>
              <a:rPr lang="hr-HR" sz="2400" smtClean="0"/>
            </a:br>
            <a:endParaRPr lang="sr-Latn-CS" sz="24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hr-HR" smtClean="0"/>
              <a:t>od tehnika kontrole ponašanja koriste objašnjenja, ohrabrivanja i pohvale:</a:t>
            </a:r>
            <a:r>
              <a:rPr lang="hr-HR" i="1" smtClean="0"/>
              <a:t> Ponosna sam na tebe jer..., Siguran sam da ti to možeš, Tako si dobar kad mi pomažeš, Danas si me razveselio...</a:t>
            </a:r>
            <a:endParaRPr lang="hr-HR" sz="2400" i="1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smtClean="0"/>
          </a:p>
        </p:txBody>
      </p:sp>
    </p:spTree>
    <p:extLst>
      <p:ext uri="{BB962C8B-B14F-4D97-AF65-F5344CB8AC3E}">
        <p14:creationId xmlns:p14="http://schemas.microsoft.com/office/powerpoint/2010/main" val="24616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928687"/>
          </a:xfrm>
        </p:spPr>
        <p:txBody>
          <a:bodyPr/>
          <a:lstStyle/>
          <a:p>
            <a:pPr eaLnBrk="1" hangingPunct="1"/>
            <a:r>
              <a:rPr lang="hr-HR" sz="3600" smtClean="0"/>
              <a:t>Količina roditeljske pažnje </a:t>
            </a:r>
            <a:br>
              <a:rPr lang="hr-HR" sz="3600" smtClean="0"/>
            </a:br>
            <a:r>
              <a:rPr lang="hr-HR" sz="3600" smtClean="0"/>
              <a:t>i zanimanja za dete</a:t>
            </a:r>
            <a:endParaRPr lang="en-US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57864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400" b="1" smtClean="0">
                <a:solidFill>
                  <a:srgbClr val="00FF00"/>
                </a:solidFill>
                <a:latin typeface="Arial" charset="0"/>
              </a:rPr>
              <a:t>Negativnom samopoštovanju</a:t>
            </a:r>
            <a:r>
              <a:rPr lang="hr-HR" sz="240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hr-HR" sz="2400" smtClean="0">
                <a:latin typeface="Arial" charset="0"/>
              </a:rPr>
              <a:t>doprinose:</a:t>
            </a:r>
            <a:r>
              <a:rPr lang="hr-HR" sz="2400" smtClean="0"/>
              <a:t/>
            </a:r>
            <a:br>
              <a:rPr lang="hr-HR" sz="2400" smtClean="0"/>
            </a:br>
            <a:r>
              <a:rPr lang="sr-Cyrl-CS" sz="2400" smtClean="0">
                <a:sym typeface="Wingdings" pitchFamily="2" charset="2"/>
              </a:rPr>
              <a:t></a:t>
            </a:r>
            <a:r>
              <a:rPr lang="hr-HR" sz="2400" smtClean="0"/>
              <a:t> Preterano ograničavanje slobode,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hr-HR" sz="2400" smtClean="0"/>
              <a:t>iskazivanje neprijateljstva i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hr-HR" sz="2400" smtClean="0"/>
              <a:t>Emocionalna hladnoća (indiferentnost u odnosu prema detetu)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hr-HR" smtClean="0"/>
              <a:t>Zanemarivanje i odbacivanje,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hr-HR" smtClean="0"/>
              <a:t>Kritiziranje i kažnjavanje  (govoriti mu i stvarati osećaj da nikada nije dobro)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800" smtClean="0">
                <a:sym typeface="Wingdings" pitchFamily="2" charset="2"/>
              </a:rPr>
              <a:t> </a:t>
            </a:r>
            <a:r>
              <a:rPr lang="sr-Latn-CS" smtClean="0"/>
              <a:t>Posramljivati ga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sr-Latn-CS" smtClean="0"/>
              <a:t>Upoređivati ga sa drugom decom, s braćom, sestrama</a:t>
            </a:r>
            <a:br>
              <a:rPr lang="sr-Latn-CS" smtClean="0"/>
            </a:br>
            <a:endParaRPr lang="sr-Latn-CS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ð"/>
            </a:pPr>
            <a:r>
              <a:rPr lang="sr-Latn-CS" smtClean="0"/>
              <a:t>Govoriti tzv </a:t>
            </a:r>
            <a:r>
              <a:rPr lang="sr-Latn-CS" smtClean="0">
                <a:solidFill>
                  <a:srgbClr val="FF0000"/>
                </a:solidFill>
              </a:rPr>
              <a:t>‘ubijajuće’ tvrdnje</a:t>
            </a:r>
            <a:r>
              <a:rPr lang="sr-Latn-CS" smtClean="0"/>
              <a:t>:</a:t>
            </a:r>
            <a:r>
              <a:rPr lang="sr-Latn-CS" i="1" smtClean="0"/>
              <a:t> Ti si nenormalan, Nikada se nećeš promeniti, Stidim te se, Ništa ne možeš da uradiš dobro</a:t>
            </a:r>
            <a:endParaRPr lang="sr-Cyrl-CS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r-Cyrl-CS" smtClean="0"/>
          </a:p>
        </p:txBody>
      </p:sp>
    </p:spTree>
    <p:extLst>
      <p:ext uri="{BB962C8B-B14F-4D97-AF65-F5344CB8AC3E}">
        <p14:creationId xmlns:p14="http://schemas.microsoft.com/office/powerpoint/2010/main" val="13598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726</Words>
  <Application>Microsoft Office PowerPoint</Application>
  <PresentationFormat>On-screen Show (4:3)</PresentationFormat>
  <Paragraphs>249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SLIKA O SEBI</vt:lpstr>
      <vt:lpstr>Slika o sebi</vt:lpstr>
      <vt:lpstr> Slika o sebi </vt:lpstr>
      <vt:lpstr>Slika o sebi </vt:lpstr>
      <vt:lpstr>Razvoj slike o sebi</vt:lpstr>
      <vt:lpstr>Interakcije sa značajnim drugima kao važan izvor informacija</vt:lpstr>
      <vt:lpstr>Uloga roditelja</vt:lpstr>
      <vt:lpstr>Količina roditeljske pažnje  i zanimanja za dete</vt:lpstr>
      <vt:lpstr>Količina roditeljske pažnje  i zanimanja za dete</vt:lpstr>
      <vt:lpstr>Ponašanja koja otežavaju izgradnju pozitivne slike o sebi</vt:lpstr>
      <vt:lpstr>Ponašanja koja otežavaju izgradnju pozitivne slike o sebi</vt:lpstr>
      <vt:lpstr>Ponašanja koja otežavaju izgradnju pozitivne slike o sebi</vt:lpstr>
      <vt:lpstr>Ponašanja koja otežavaju izgradnju pozitivne slike o sebi</vt:lpstr>
      <vt:lpstr>Osobe visokog samopoštovanja:</vt:lpstr>
      <vt:lpstr>POSLEDICE NEGATIVNE SLIKE O SEBI</vt:lpstr>
      <vt:lpstr>"Proročanstvo koje se samo ispunjava"</vt:lpstr>
      <vt:lpstr>Pozitivan self koncept</vt:lpstr>
      <vt:lpstr>Negativan self koncept</vt:lpstr>
      <vt:lpstr>SLIKA O SEBI</vt:lpstr>
      <vt:lpstr> ŠTA MOŽE NASTAVNIK?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SLIKA O SEBI</dc:title>
  <dc:creator>Psihologija</dc:creator>
  <cp:lastModifiedBy>petrovic</cp:lastModifiedBy>
  <cp:revision>4</cp:revision>
  <dcterms:created xsi:type="dcterms:W3CDTF">2006-08-16T00:00:00Z</dcterms:created>
  <dcterms:modified xsi:type="dcterms:W3CDTF">2018-05-28T07:27:17Z</dcterms:modified>
</cp:coreProperties>
</file>