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2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662B3A-C1E9-41EF-81A6-EEC3032C3EC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DA1FF915-E232-4286-B7A0-406F487B21CD}">
      <dgm:prSet phldrT="[Text]"/>
      <dgm:spPr/>
      <dgm:t>
        <a:bodyPr/>
        <a:lstStyle/>
        <a:p>
          <a:r>
            <a:rPr lang="sr-Latn-CS" dirty="0" smtClean="0"/>
            <a:t>Poželjno ponašanje</a:t>
          </a:r>
          <a:endParaRPr lang="sr-Latn-CS" dirty="0"/>
        </a:p>
      </dgm:t>
    </dgm:pt>
    <dgm:pt modelId="{07D6F69F-1874-4C00-A332-348D50AE2ECC}" type="parTrans" cxnId="{E42A4C89-9FA9-4873-BC35-CA8D9B27C4B0}">
      <dgm:prSet/>
      <dgm:spPr/>
      <dgm:t>
        <a:bodyPr/>
        <a:lstStyle/>
        <a:p>
          <a:endParaRPr lang="sr-Latn-CS"/>
        </a:p>
      </dgm:t>
    </dgm:pt>
    <dgm:pt modelId="{8F8C75FA-9F52-45A5-9954-16AA0FC8802F}" type="sibTrans" cxnId="{E42A4C89-9FA9-4873-BC35-CA8D9B27C4B0}">
      <dgm:prSet/>
      <dgm:spPr/>
      <dgm:t>
        <a:bodyPr/>
        <a:lstStyle/>
        <a:p>
          <a:endParaRPr lang="sr-Latn-CS"/>
        </a:p>
      </dgm:t>
    </dgm:pt>
    <dgm:pt modelId="{594CE61B-0319-443C-8084-F472CA199E15}">
      <dgm:prSet phldrT="[Text]"/>
      <dgm:spPr/>
      <dgm:t>
        <a:bodyPr/>
        <a:lstStyle/>
        <a:p>
          <a:r>
            <a:rPr lang="sr-Latn-CS" dirty="0" smtClean="0"/>
            <a:t>NAGRADA</a:t>
          </a:r>
          <a:endParaRPr lang="sr-Latn-CS" dirty="0"/>
        </a:p>
      </dgm:t>
    </dgm:pt>
    <dgm:pt modelId="{9B284F6F-6EAE-4D0B-8C0A-6977D62D1CA0}" type="parTrans" cxnId="{0139EA63-A5D7-4FEE-A888-4E0CA653E6A9}">
      <dgm:prSet/>
      <dgm:spPr/>
      <dgm:t>
        <a:bodyPr/>
        <a:lstStyle/>
        <a:p>
          <a:endParaRPr lang="sr-Latn-CS"/>
        </a:p>
      </dgm:t>
    </dgm:pt>
    <dgm:pt modelId="{E61B4B7C-4272-4F7E-97EF-532BFDE66500}" type="sibTrans" cxnId="{0139EA63-A5D7-4FEE-A888-4E0CA653E6A9}">
      <dgm:prSet/>
      <dgm:spPr/>
      <dgm:t>
        <a:bodyPr/>
        <a:lstStyle/>
        <a:p>
          <a:endParaRPr lang="sr-Latn-CS"/>
        </a:p>
      </dgm:t>
    </dgm:pt>
    <dgm:pt modelId="{15C43723-6297-4525-848E-F19C0E147E56}">
      <dgm:prSet phldrT="[Text]"/>
      <dgm:spPr/>
      <dgm:t>
        <a:bodyPr/>
        <a:lstStyle/>
        <a:p>
          <a:r>
            <a:rPr lang="sr-Latn-CS" dirty="0" smtClean="0"/>
            <a:t>Poželjno ponašanje</a:t>
          </a:r>
          <a:endParaRPr lang="sr-Latn-CS" dirty="0"/>
        </a:p>
      </dgm:t>
    </dgm:pt>
    <dgm:pt modelId="{9E4BE4C3-E24E-4D8B-BEA4-7DFBC4CF9B05}" type="parTrans" cxnId="{BA664DF8-C0DC-4A54-AB3D-A241DFE6FAB1}">
      <dgm:prSet/>
      <dgm:spPr/>
      <dgm:t>
        <a:bodyPr/>
        <a:lstStyle/>
        <a:p>
          <a:endParaRPr lang="sr-Latn-CS"/>
        </a:p>
      </dgm:t>
    </dgm:pt>
    <dgm:pt modelId="{C9964AE3-CA83-4649-A810-DD9E4103B91F}" type="sibTrans" cxnId="{BA664DF8-C0DC-4A54-AB3D-A241DFE6FAB1}">
      <dgm:prSet/>
      <dgm:spPr/>
      <dgm:t>
        <a:bodyPr/>
        <a:lstStyle/>
        <a:p>
          <a:endParaRPr lang="sr-Latn-CS"/>
        </a:p>
      </dgm:t>
    </dgm:pt>
    <dgm:pt modelId="{7A3FAFA8-2006-4F60-835F-4D53AC7D46C6}" type="pres">
      <dgm:prSet presAssocID="{C8662B3A-C1E9-41EF-81A6-EEC3032C3ECC}" presName="Name0" presStyleCnt="0">
        <dgm:presLayoutVars>
          <dgm:dir/>
          <dgm:animLvl val="lvl"/>
          <dgm:resizeHandles val="exact"/>
        </dgm:presLayoutVars>
      </dgm:prSet>
      <dgm:spPr/>
    </dgm:pt>
    <dgm:pt modelId="{0FEBEBB0-1F2F-4FB5-BF95-1E0FE46CC156}" type="pres">
      <dgm:prSet presAssocID="{DA1FF915-E232-4286-B7A0-406F487B21CD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73D45F58-11FC-4CCF-8AB1-B856037F4D31}" type="pres">
      <dgm:prSet presAssocID="{8F8C75FA-9F52-45A5-9954-16AA0FC8802F}" presName="parTxOnlySpace" presStyleCnt="0"/>
      <dgm:spPr/>
    </dgm:pt>
    <dgm:pt modelId="{BF5C2DFD-DAF3-47BD-9236-5F1933D9C9B2}" type="pres">
      <dgm:prSet presAssocID="{594CE61B-0319-443C-8084-F472CA199E15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7D6972B0-540E-40CA-B8E2-9329A8731AD3}" type="pres">
      <dgm:prSet presAssocID="{E61B4B7C-4272-4F7E-97EF-532BFDE66500}" presName="parTxOnlySpace" presStyleCnt="0"/>
      <dgm:spPr/>
    </dgm:pt>
    <dgm:pt modelId="{0BEAC4C4-2DE3-4776-89E4-4BF7C55314C3}" type="pres">
      <dgm:prSet presAssocID="{15C43723-6297-4525-848E-F19C0E147E56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940A18D8-F971-4697-A27A-6473AF869784}" type="presOf" srcId="{DA1FF915-E232-4286-B7A0-406F487B21CD}" destId="{0FEBEBB0-1F2F-4FB5-BF95-1E0FE46CC156}" srcOrd="0" destOrd="0" presId="urn:microsoft.com/office/officeart/2005/8/layout/chevron1"/>
    <dgm:cxn modelId="{E42A4C89-9FA9-4873-BC35-CA8D9B27C4B0}" srcId="{C8662B3A-C1E9-41EF-81A6-EEC3032C3ECC}" destId="{DA1FF915-E232-4286-B7A0-406F487B21CD}" srcOrd="0" destOrd="0" parTransId="{07D6F69F-1874-4C00-A332-348D50AE2ECC}" sibTransId="{8F8C75FA-9F52-45A5-9954-16AA0FC8802F}"/>
    <dgm:cxn modelId="{058321D9-45BC-4CE4-B7A1-3684415AEA65}" type="presOf" srcId="{594CE61B-0319-443C-8084-F472CA199E15}" destId="{BF5C2DFD-DAF3-47BD-9236-5F1933D9C9B2}" srcOrd="0" destOrd="0" presId="urn:microsoft.com/office/officeart/2005/8/layout/chevron1"/>
    <dgm:cxn modelId="{39AF3E18-AC86-4781-881D-81AEB86725FF}" type="presOf" srcId="{C8662B3A-C1E9-41EF-81A6-EEC3032C3ECC}" destId="{7A3FAFA8-2006-4F60-835F-4D53AC7D46C6}" srcOrd="0" destOrd="0" presId="urn:microsoft.com/office/officeart/2005/8/layout/chevron1"/>
    <dgm:cxn modelId="{BA664DF8-C0DC-4A54-AB3D-A241DFE6FAB1}" srcId="{C8662B3A-C1E9-41EF-81A6-EEC3032C3ECC}" destId="{15C43723-6297-4525-848E-F19C0E147E56}" srcOrd="2" destOrd="0" parTransId="{9E4BE4C3-E24E-4D8B-BEA4-7DFBC4CF9B05}" sibTransId="{C9964AE3-CA83-4649-A810-DD9E4103B91F}"/>
    <dgm:cxn modelId="{A371A28A-31E8-41A4-AFCC-FA2001BEF811}" type="presOf" srcId="{15C43723-6297-4525-848E-F19C0E147E56}" destId="{0BEAC4C4-2DE3-4776-89E4-4BF7C55314C3}" srcOrd="0" destOrd="0" presId="urn:microsoft.com/office/officeart/2005/8/layout/chevron1"/>
    <dgm:cxn modelId="{0139EA63-A5D7-4FEE-A888-4E0CA653E6A9}" srcId="{C8662B3A-C1E9-41EF-81A6-EEC3032C3ECC}" destId="{594CE61B-0319-443C-8084-F472CA199E15}" srcOrd="1" destOrd="0" parTransId="{9B284F6F-6EAE-4D0B-8C0A-6977D62D1CA0}" sibTransId="{E61B4B7C-4272-4F7E-97EF-532BFDE66500}"/>
    <dgm:cxn modelId="{48C0A2FD-FB2D-4A4A-8B1D-37DA7FFDB027}" type="presParOf" srcId="{7A3FAFA8-2006-4F60-835F-4D53AC7D46C6}" destId="{0FEBEBB0-1F2F-4FB5-BF95-1E0FE46CC156}" srcOrd="0" destOrd="0" presId="urn:microsoft.com/office/officeart/2005/8/layout/chevron1"/>
    <dgm:cxn modelId="{C9FFED6A-DFC3-43FF-85AA-283E9F786689}" type="presParOf" srcId="{7A3FAFA8-2006-4F60-835F-4D53AC7D46C6}" destId="{73D45F58-11FC-4CCF-8AB1-B856037F4D31}" srcOrd="1" destOrd="0" presId="urn:microsoft.com/office/officeart/2005/8/layout/chevron1"/>
    <dgm:cxn modelId="{271D8380-D908-480A-B730-8740AE50F668}" type="presParOf" srcId="{7A3FAFA8-2006-4F60-835F-4D53AC7D46C6}" destId="{BF5C2DFD-DAF3-47BD-9236-5F1933D9C9B2}" srcOrd="2" destOrd="0" presId="urn:microsoft.com/office/officeart/2005/8/layout/chevron1"/>
    <dgm:cxn modelId="{9EAA819D-B6C1-4340-8951-AFBB894FE5C8}" type="presParOf" srcId="{7A3FAFA8-2006-4F60-835F-4D53AC7D46C6}" destId="{7D6972B0-540E-40CA-B8E2-9329A8731AD3}" srcOrd="3" destOrd="0" presId="urn:microsoft.com/office/officeart/2005/8/layout/chevron1"/>
    <dgm:cxn modelId="{F640D96F-4F33-42C6-86E3-E9544E274E64}" type="presParOf" srcId="{7A3FAFA8-2006-4F60-835F-4D53AC7D46C6}" destId="{0BEAC4C4-2DE3-4776-89E4-4BF7C55314C3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3216FC-DB70-46B1-B641-8323F171D9F5}" type="doc">
      <dgm:prSet loTypeId="urn:microsoft.com/office/officeart/2005/8/layout/arrow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CS"/>
        </a:p>
      </dgm:t>
    </dgm:pt>
    <dgm:pt modelId="{E2CAAA86-CB93-4FB9-A305-B523E40674BC}">
      <dgm:prSet phldrT="[Text]"/>
      <dgm:spPr/>
      <dgm:t>
        <a:bodyPr/>
        <a:lstStyle/>
        <a:p>
          <a:r>
            <a:rPr lang="sr-Latn-CS" dirty="0" smtClean="0"/>
            <a:t>Nagrađivanje (privlačna, poželjna nagrada)</a:t>
          </a:r>
          <a:endParaRPr lang="sr-Latn-CS" dirty="0"/>
        </a:p>
      </dgm:t>
    </dgm:pt>
    <dgm:pt modelId="{1EAEEFD5-3D57-4080-9989-9A6B469CE5B7}" type="parTrans" cxnId="{CEA0D768-5227-4C85-AB79-C87546474E7D}">
      <dgm:prSet/>
      <dgm:spPr/>
      <dgm:t>
        <a:bodyPr/>
        <a:lstStyle/>
        <a:p>
          <a:endParaRPr lang="sr-Latn-CS"/>
        </a:p>
      </dgm:t>
    </dgm:pt>
    <dgm:pt modelId="{35652338-B40E-4789-A616-BBE5B03DCA16}" type="sibTrans" cxnId="{CEA0D768-5227-4C85-AB79-C87546474E7D}">
      <dgm:prSet/>
      <dgm:spPr/>
      <dgm:t>
        <a:bodyPr/>
        <a:lstStyle/>
        <a:p>
          <a:endParaRPr lang="sr-Latn-CS"/>
        </a:p>
      </dgm:t>
    </dgm:pt>
    <dgm:pt modelId="{CDAD3B4B-B6F2-479F-AFF4-542A74BF22EB}">
      <dgm:prSet phldrT="[Text]"/>
      <dgm:spPr/>
      <dgm:t>
        <a:bodyPr/>
        <a:lstStyle/>
        <a:p>
          <a:r>
            <a:rPr lang="sr-Latn-CS" dirty="0" smtClean="0"/>
            <a:t>Pozitivno potkrepljenje</a:t>
          </a:r>
          <a:endParaRPr lang="sr-Latn-CS" dirty="0"/>
        </a:p>
      </dgm:t>
    </dgm:pt>
    <dgm:pt modelId="{B2BE423A-896C-4442-BDEB-83F087D47EF6}" type="parTrans" cxnId="{B173CDE9-A72A-42F1-A956-894D89B3125F}">
      <dgm:prSet/>
      <dgm:spPr/>
      <dgm:t>
        <a:bodyPr/>
        <a:lstStyle/>
        <a:p>
          <a:endParaRPr lang="sr-Latn-CS"/>
        </a:p>
      </dgm:t>
    </dgm:pt>
    <dgm:pt modelId="{0FABE2AA-E6A1-4D95-ABE2-60F3E32AA8F3}" type="sibTrans" cxnId="{B173CDE9-A72A-42F1-A956-894D89B3125F}">
      <dgm:prSet/>
      <dgm:spPr/>
      <dgm:t>
        <a:bodyPr/>
        <a:lstStyle/>
        <a:p>
          <a:endParaRPr lang="sr-Latn-CS"/>
        </a:p>
      </dgm:t>
    </dgm:pt>
    <dgm:pt modelId="{D26F0DC7-258F-4F0E-9D42-AFEEF84D5762}">
      <dgm:prSet/>
      <dgm:spPr/>
      <dgm:t>
        <a:bodyPr/>
        <a:lstStyle/>
        <a:p>
          <a:endParaRPr lang="sr-Latn-CS"/>
        </a:p>
      </dgm:t>
    </dgm:pt>
    <dgm:pt modelId="{5B1BEC4F-06B1-44EE-9EB4-86A189A94C2D}" type="parTrans" cxnId="{E3CB356E-C791-4DE0-A8E7-80737DD044D7}">
      <dgm:prSet/>
      <dgm:spPr/>
      <dgm:t>
        <a:bodyPr/>
        <a:lstStyle/>
        <a:p>
          <a:endParaRPr lang="sr-Latn-CS"/>
        </a:p>
      </dgm:t>
    </dgm:pt>
    <dgm:pt modelId="{BD62519E-B6EB-4A40-B081-EC6682CCA012}" type="sibTrans" cxnId="{E3CB356E-C791-4DE0-A8E7-80737DD044D7}">
      <dgm:prSet/>
      <dgm:spPr/>
      <dgm:t>
        <a:bodyPr/>
        <a:lstStyle/>
        <a:p>
          <a:endParaRPr lang="sr-Latn-CS"/>
        </a:p>
      </dgm:t>
    </dgm:pt>
    <dgm:pt modelId="{A97BB722-AEE7-4DB1-8423-273D1A0291DC}" type="pres">
      <dgm:prSet presAssocID="{143216FC-DB70-46B1-B641-8323F171D9F5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1F597B89-6278-4B45-830D-4A0DAD234232}" type="pres">
      <dgm:prSet presAssocID="{143216FC-DB70-46B1-B641-8323F171D9F5}" presName="divider" presStyleLbl="fgShp" presStyleIdx="0" presStyleCnt="1"/>
      <dgm:spPr/>
    </dgm:pt>
    <dgm:pt modelId="{CAB55E80-5EF8-490F-B586-322465A0B5C2}" type="pres">
      <dgm:prSet presAssocID="{E2CAAA86-CB93-4FB9-A305-B523E40674BC}" presName="downArrow" presStyleLbl="node1" presStyleIdx="0" presStyleCnt="2"/>
      <dgm:spPr/>
    </dgm:pt>
    <dgm:pt modelId="{1E60E28C-6D7A-458D-98BD-64CFDFF9B9F6}" type="pres">
      <dgm:prSet presAssocID="{E2CAAA86-CB93-4FB9-A305-B523E40674BC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80702D5B-EF5B-41E0-A56E-30F69983D3FC}" type="pres">
      <dgm:prSet presAssocID="{CDAD3B4B-B6F2-479F-AFF4-542A74BF22EB}" presName="upArrow" presStyleLbl="node1" presStyleIdx="1" presStyleCnt="2"/>
      <dgm:spPr/>
    </dgm:pt>
    <dgm:pt modelId="{4A25BCB9-4811-4AE5-9FC0-F00595368581}" type="pres">
      <dgm:prSet presAssocID="{CDAD3B4B-B6F2-479F-AFF4-542A74BF22EB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8C4A2F77-ACBF-4250-848D-D142A09A2F49}" type="presOf" srcId="{E2CAAA86-CB93-4FB9-A305-B523E40674BC}" destId="{1E60E28C-6D7A-458D-98BD-64CFDFF9B9F6}" srcOrd="0" destOrd="0" presId="urn:microsoft.com/office/officeart/2005/8/layout/arrow3"/>
    <dgm:cxn modelId="{7FBC232C-4F64-4B23-9DA8-A56955BF8F6C}" type="presOf" srcId="{CDAD3B4B-B6F2-479F-AFF4-542A74BF22EB}" destId="{4A25BCB9-4811-4AE5-9FC0-F00595368581}" srcOrd="0" destOrd="0" presId="urn:microsoft.com/office/officeart/2005/8/layout/arrow3"/>
    <dgm:cxn modelId="{E3CB356E-C791-4DE0-A8E7-80737DD044D7}" srcId="{143216FC-DB70-46B1-B641-8323F171D9F5}" destId="{D26F0DC7-258F-4F0E-9D42-AFEEF84D5762}" srcOrd="2" destOrd="0" parTransId="{5B1BEC4F-06B1-44EE-9EB4-86A189A94C2D}" sibTransId="{BD62519E-B6EB-4A40-B081-EC6682CCA012}"/>
    <dgm:cxn modelId="{B173CDE9-A72A-42F1-A956-894D89B3125F}" srcId="{143216FC-DB70-46B1-B641-8323F171D9F5}" destId="{CDAD3B4B-B6F2-479F-AFF4-542A74BF22EB}" srcOrd="1" destOrd="0" parTransId="{B2BE423A-896C-4442-BDEB-83F087D47EF6}" sibTransId="{0FABE2AA-E6A1-4D95-ABE2-60F3E32AA8F3}"/>
    <dgm:cxn modelId="{CEA0D768-5227-4C85-AB79-C87546474E7D}" srcId="{143216FC-DB70-46B1-B641-8323F171D9F5}" destId="{E2CAAA86-CB93-4FB9-A305-B523E40674BC}" srcOrd="0" destOrd="0" parTransId="{1EAEEFD5-3D57-4080-9989-9A6B469CE5B7}" sibTransId="{35652338-B40E-4789-A616-BBE5B03DCA16}"/>
    <dgm:cxn modelId="{259F39DD-B022-4D18-AFD8-D1E6C8F5FB33}" type="presOf" srcId="{143216FC-DB70-46B1-B641-8323F171D9F5}" destId="{A97BB722-AEE7-4DB1-8423-273D1A0291DC}" srcOrd="0" destOrd="0" presId="urn:microsoft.com/office/officeart/2005/8/layout/arrow3"/>
    <dgm:cxn modelId="{4E635B4E-3FD8-41F0-94D0-039B0E3FE514}" type="presParOf" srcId="{A97BB722-AEE7-4DB1-8423-273D1A0291DC}" destId="{1F597B89-6278-4B45-830D-4A0DAD234232}" srcOrd="0" destOrd="0" presId="urn:microsoft.com/office/officeart/2005/8/layout/arrow3"/>
    <dgm:cxn modelId="{5E121965-2806-463A-B4FC-C417C80C0B15}" type="presParOf" srcId="{A97BB722-AEE7-4DB1-8423-273D1A0291DC}" destId="{CAB55E80-5EF8-490F-B586-322465A0B5C2}" srcOrd="1" destOrd="0" presId="urn:microsoft.com/office/officeart/2005/8/layout/arrow3"/>
    <dgm:cxn modelId="{539A383E-E73C-4094-AB75-8D8301868320}" type="presParOf" srcId="{A97BB722-AEE7-4DB1-8423-273D1A0291DC}" destId="{1E60E28C-6D7A-458D-98BD-64CFDFF9B9F6}" srcOrd="2" destOrd="0" presId="urn:microsoft.com/office/officeart/2005/8/layout/arrow3"/>
    <dgm:cxn modelId="{A1875010-09D7-4E59-B284-769C4FEF2A45}" type="presParOf" srcId="{A97BB722-AEE7-4DB1-8423-273D1A0291DC}" destId="{80702D5B-EF5B-41E0-A56E-30F69983D3FC}" srcOrd="3" destOrd="0" presId="urn:microsoft.com/office/officeart/2005/8/layout/arrow3"/>
    <dgm:cxn modelId="{E41C953E-BECF-499C-983C-644FB77B1100}" type="presParOf" srcId="{A97BB722-AEE7-4DB1-8423-273D1A0291DC}" destId="{4A25BCB9-4811-4AE5-9FC0-F00595368581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641C1C-98DE-401C-8178-201CB7F73A08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C98868EE-C0B7-4663-84E1-DCD32B6FBD0E}">
      <dgm:prSet phldrT="[Text]"/>
      <dgm:spPr/>
      <dgm:t>
        <a:bodyPr/>
        <a:lstStyle/>
        <a:p>
          <a:r>
            <a:rPr lang="sr-Latn-CS" dirty="0" smtClean="0"/>
            <a:t>NAGRADA</a:t>
          </a:r>
          <a:endParaRPr lang="sr-Latn-CS" dirty="0"/>
        </a:p>
      </dgm:t>
    </dgm:pt>
    <dgm:pt modelId="{DEDA0396-632C-4500-B4C4-FCFCF26C6338}" type="parTrans" cxnId="{A5208020-AF8D-4745-9A08-0EF3F4E55DC9}">
      <dgm:prSet/>
      <dgm:spPr/>
      <dgm:t>
        <a:bodyPr/>
        <a:lstStyle/>
        <a:p>
          <a:endParaRPr lang="sr-Latn-CS"/>
        </a:p>
      </dgm:t>
    </dgm:pt>
    <dgm:pt modelId="{4B0D8FB9-4D80-4112-B9B8-96AAD4909EFE}" type="sibTrans" cxnId="{A5208020-AF8D-4745-9A08-0EF3F4E55DC9}">
      <dgm:prSet/>
      <dgm:spPr/>
      <dgm:t>
        <a:bodyPr/>
        <a:lstStyle/>
        <a:p>
          <a:endParaRPr lang="sr-Latn-CS"/>
        </a:p>
      </dgm:t>
    </dgm:pt>
    <dgm:pt modelId="{CCED7CE0-4816-4423-A3CE-30A169120F5A}">
      <dgm:prSet phldrT="[Text]"/>
      <dgm:spPr/>
      <dgm:t>
        <a:bodyPr/>
        <a:lstStyle/>
        <a:p>
          <a:r>
            <a:rPr lang="sr-Latn-CS" dirty="0" smtClean="0"/>
            <a:t>Rezultat</a:t>
          </a:r>
          <a:endParaRPr lang="sr-Latn-CS" dirty="0"/>
        </a:p>
      </dgm:t>
    </dgm:pt>
    <dgm:pt modelId="{7CC614EB-F0CA-4FC9-AFED-CBB6626B3338}" type="parTrans" cxnId="{83B9F03E-6F00-4447-9831-84C731871A6E}">
      <dgm:prSet/>
      <dgm:spPr/>
      <dgm:t>
        <a:bodyPr/>
        <a:lstStyle/>
        <a:p>
          <a:endParaRPr lang="sr-Latn-CS"/>
        </a:p>
      </dgm:t>
    </dgm:pt>
    <dgm:pt modelId="{1E03FF65-307B-4A45-B7D6-E990E7CBCDAB}" type="sibTrans" cxnId="{83B9F03E-6F00-4447-9831-84C731871A6E}">
      <dgm:prSet/>
      <dgm:spPr/>
      <dgm:t>
        <a:bodyPr/>
        <a:lstStyle/>
        <a:p>
          <a:endParaRPr lang="sr-Latn-CS"/>
        </a:p>
      </dgm:t>
    </dgm:pt>
    <dgm:pt modelId="{CCF7E22B-F4EE-4709-9D9F-EE0B6839803B}">
      <dgm:prSet phldrT="[Text]"/>
      <dgm:spPr/>
      <dgm:t>
        <a:bodyPr/>
        <a:lstStyle/>
        <a:p>
          <a:r>
            <a:rPr lang="sr-Latn-CS" dirty="0" smtClean="0"/>
            <a:t>Aktivnost</a:t>
          </a:r>
          <a:endParaRPr lang="sr-Latn-CS" dirty="0"/>
        </a:p>
      </dgm:t>
    </dgm:pt>
    <dgm:pt modelId="{28DFF371-21F3-4271-B7A4-27E60134B8D3}" type="parTrans" cxnId="{84E28C6C-0E68-41D5-8C7E-05BC80449CB3}">
      <dgm:prSet/>
      <dgm:spPr/>
      <dgm:t>
        <a:bodyPr/>
        <a:lstStyle/>
        <a:p>
          <a:endParaRPr lang="sr-Latn-CS"/>
        </a:p>
      </dgm:t>
    </dgm:pt>
    <dgm:pt modelId="{341D6767-1296-4ACE-BEFD-9395141AFF2B}" type="sibTrans" cxnId="{84E28C6C-0E68-41D5-8C7E-05BC80449CB3}">
      <dgm:prSet/>
      <dgm:spPr/>
      <dgm:t>
        <a:bodyPr/>
        <a:lstStyle/>
        <a:p>
          <a:endParaRPr lang="sr-Latn-CS"/>
        </a:p>
      </dgm:t>
    </dgm:pt>
    <dgm:pt modelId="{C3BDA65D-A85A-4B0E-AB7D-27565A5EA9D6}" type="pres">
      <dgm:prSet presAssocID="{08641C1C-98DE-401C-8178-201CB7F73A08}" presName="compositeShape" presStyleCnt="0">
        <dgm:presLayoutVars>
          <dgm:dir/>
          <dgm:resizeHandles/>
        </dgm:presLayoutVars>
      </dgm:prSet>
      <dgm:spPr/>
    </dgm:pt>
    <dgm:pt modelId="{B36D3F8B-E7CB-4F5C-8D19-BE181B806EC4}" type="pres">
      <dgm:prSet presAssocID="{08641C1C-98DE-401C-8178-201CB7F73A08}" presName="pyramid" presStyleLbl="node1" presStyleIdx="0" presStyleCnt="1"/>
      <dgm:spPr/>
    </dgm:pt>
    <dgm:pt modelId="{1E52EA61-3F88-4091-8E1C-52C677DF53D5}" type="pres">
      <dgm:prSet presAssocID="{08641C1C-98DE-401C-8178-201CB7F73A08}" presName="theList" presStyleCnt="0"/>
      <dgm:spPr/>
    </dgm:pt>
    <dgm:pt modelId="{FAC65C3E-3678-415E-ABA4-F3B707F1B562}" type="pres">
      <dgm:prSet presAssocID="{C98868EE-C0B7-4663-84E1-DCD32B6FBD0E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CA72A562-4DDB-4982-9DA9-589463A386F2}" type="pres">
      <dgm:prSet presAssocID="{C98868EE-C0B7-4663-84E1-DCD32B6FBD0E}" presName="aSpace" presStyleCnt="0"/>
      <dgm:spPr/>
    </dgm:pt>
    <dgm:pt modelId="{3AE17C60-AB7F-450B-A827-ADCB7B6FF166}" type="pres">
      <dgm:prSet presAssocID="{CCED7CE0-4816-4423-A3CE-30A169120F5A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4237563-047D-4A5F-A9D1-DBA1EE48CA35}" type="pres">
      <dgm:prSet presAssocID="{CCED7CE0-4816-4423-A3CE-30A169120F5A}" presName="aSpace" presStyleCnt="0"/>
      <dgm:spPr/>
    </dgm:pt>
    <dgm:pt modelId="{3A091D15-D7CE-49FD-8CE6-37AC209C80A1}" type="pres">
      <dgm:prSet presAssocID="{CCF7E22B-F4EE-4709-9D9F-EE0B6839803B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A69BE3A0-44AA-4E7D-A23E-7B0840599BE6}" type="pres">
      <dgm:prSet presAssocID="{CCF7E22B-F4EE-4709-9D9F-EE0B6839803B}" presName="aSpace" presStyleCnt="0"/>
      <dgm:spPr/>
    </dgm:pt>
  </dgm:ptLst>
  <dgm:cxnLst>
    <dgm:cxn modelId="{A5208020-AF8D-4745-9A08-0EF3F4E55DC9}" srcId="{08641C1C-98DE-401C-8178-201CB7F73A08}" destId="{C98868EE-C0B7-4663-84E1-DCD32B6FBD0E}" srcOrd="0" destOrd="0" parTransId="{DEDA0396-632C-4500-B4C4-FCFCF26C6338}" sibTransId="{4B0D8FB9-4D80-4112-B9B8-96AAD4909EFE}"/>
    <dgm:cxn modelId="{83B9F03E-6F00-4447-9831-84C731871A6E}" srcId="{08641C1C-98DE-401C-8178-201CB7F73A08}" destId="{CCED7CE0-4816-4423-A3CE-30A169120F5A}" srcOrd="1" destOrd="0" parTransId="{7CC614EB-F0CA-4FC9-AFED-CBB6626B3338}" sibTransId="{1E03FF65-307B-4A45-B7D6-E990E7CBCDAB}"/>
    <dgm:cxn modelId="{29A25FB3-567D-4084-84AA-5E9452D2EDE2}" type="presOf" srcId="{CCF7E22B-F4EE-4709-9D9F-EE0B6839803B}" destId="{3A091D15-D7CE-49FD-8CE6-37AC209C80A1}" srcOrd="0" destOrd="0" presId="urn:microsoft.com/office/officeart/2005/8/layout/pyramid2"/>
    <dgm:cxn modelId="{84BFD861-BF26-4BBC-BD86-97EE42C25E5C}" type="presOf" srcId="{C98868EE-C0B7-4663-84E1-DCD32B6FBD0E}" destId="{FAC65C3E-3678-415E-ABA4-F3B707F1B562}" srcOrd="0" destOrd="0" presId="urn:microsoft.com/office/officeart/2005/8/layout/pyramid2"/>
    <dgm:cxn modelId="{84E28C6C-0E68-41D5-8C7E-05BC80449CB3}" srcId="{08641C1C-98DE-401C-8178-201CB7F73A08}" destId="{CCF7E22B-F4EE-4709-9D9F-EE0B6839803B}" srcOrd="2" destOrd="0" parTransId="{28DFF371-21F3-4271-B7A4-27E60134B8D3}" sibTransId="{341D6767-1296-4ACE-BEFD-9395141AFF2B}"/>
    <dgm:cxn modelId="{1525AE06-AA2F-46AD-AB1B-ED5DBDA181E1}" type="presOf" srcId="{CCED7CE0-4816-4423-A3CE-30A169120F5A}" destId="{3AE17C60-AB7F-450B-A827-ADCB7B6FF166}" srcOrd="0" destOrd="0" presId="urn:microsoft.com/office/officeart/2005/8/layout/pyramid2"/>
    <dgm:cxn modelId="{8A9CE033-B641-4D36-A9A0-1C5168E4159D}" type="presOf" srcId="{08641C1C-98DE-401C-8178-201CB7F73A08}" destId="{C3BDA65D-A85A-4B0E-AB7D-27565A5EA9D6}" srcOrd="0" destOrd="0" presId="urn:microsoft.com/office/officeart/2005/8/layout/pyramid2"/>
    <dgm:cxn modelId="{216EB7F5-24D4-492F-8B16-C75C25837D25}" type="presParOf" srcId="{C3BDA65D-A85A-4B0E-AB7D-27565A5EA9D6}" destId="{B36D3F8B-E7CB-4F5C-8D19-BE181B806EC4}" srcOrd="0" destOrd="0" presId="urn:microsoft.com/office/officeart/2005/8/layout/pyramid2"/>
    <dgm:cxn modelId="{67EE108A-39B9-478C-947C-71F40410A159}" type="presParOf" srcId="{C3BDA65D-A85A-4B0E-AB7D-27565A5EA9D6}" destId="{1E52EA61-3F88-4091-8E1C-52C677DF53D5}" srcOrd="1" destOrd="0" presId="urn:microsoft.com/office/officeart/2005/8/layout/pyramid2"/>
    <dgm:cxn modelId="{A4A1D4C2-7772-4925-A9D6-F11B6D1E40DB}" type="presParOf" srcId="{1E52EA61-3F88-4091-8E1C-52C677DF53D5}" destId="{FAC65C3E-3678-415E-ABA4-F3B707F1B562}" srcOrd="0" destOrd="0" presId="urn:microsoft.com/office/officeart/2005/8/layout/pyramid2"/>
    <dgm:cxn modelId="{9B352108-0A22-4902-9CFE-3270E897EC2A}" type="presParOf" srcId="{1E52EA61-3F88-4091-8E1C-52C677DF53D5}" destId="{CA72A562-4DDB-4982-9DA9-589463A386F2}" srcOrd="1" destOrd="0" presId="urn:microsoft.com/office/officeart/2005/8/layout/pyramid2"/>
    <dgm:cxn modelId="{4EFC77A2-3B63-4DE3-AE57-1C0FEF5EF2C1}" type="presParOf" srcId="{1E52EA61-3F88-4091-8E1C-52C677DF53D5}" destId="{3AE17C60-AB7F-450B-A827-ADCB7B6FF166}" srcOrd="2" destOrd="0" presId="urn:microsoft.com/office/officeart/2005/8/layout/pyramid2"/>
    <dgm:cxn modelId="{11510C2B-6F61-408A-8E4A-0C65838E1F3F}" type="presParOf" srcId="{1E52EA61-3F88-4091-8E1C-52C677DF53D5}" destId="{A4237563-047D-4A5F-A9D1-DBA1EE48CA35}" srcOrd="3" destOrd="0" presId="urn:microsoft.com/office/officeart/2005/8/layout/pyramid2"/>
    <dgm:cxn modelId="{2A484E81-2DCC-4841-93A2-ECD8A8F7A947}" type="presParOf" srcId="{1E52EA61-3F88-4091-8E1C-52C677DF53D5}" destId="{3A091D15-D7CE-49FD-8CE6-37AC209C80A1}" srcOrd="4" destOrd="0" presId="urn:microsoft.com/office/officeart/2005/8/layout/pyramid2"/>
    <dgm:cxn modelId="{FF61C2D8-E480-4E50-B905-A1B30217270E}" type="presParOf" srcId="{1E52EA61-3F88-4091-8E1C-52C677DF53D5}" destId="{A69BE3A0-44AA-4E7D-A23E-7B0840599BE6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EBEBB0-1F2F-4FB5-BF95-1E0FE46CC156}">
      <dsp:nvSpPr>
        <dsp:cNvPr id="0" name=""/>
        <dsp:cNvSpPr/>
      </dsp:nvSpPr>
      <dsp:spPr>
        <a:xfrm>
          <a:off x="2281" y="658576"/>
          <a:ext cx="2779349" cy="11117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400" kern="1200" dirty="0" smtClean="0"/>
            <a:t>Poželjno ponašanje</a:t>
          </a:r>
          <a:endParaRPr lang="sr-Latn-CS" sz="2400" kern="1200" dirty="0"/>
        </a:p>
      </dsp:txBody>
      <dsp:txXfrm>
        <a:off x="558151" y="658576"/>
        <a:ext cx="1667610" cy="1111739"/>
      </dsp:txXfrm>
    </dsp:sp>
    <dsp:sp modelId="{BF5C2DFD-DAF3-47BD-9236-5F1933D9C9B2}">
      <dsp:nvSpPr>
        <dsp:cNvPr id="0" name=""/>
        <dsp:cNvSpPr/>
      </dsp:nvSpPr>
      <dsp:spPr>
        <a:xfrm>
          <a:off x="2503696" y="658576"/>
          <a:ext cx="2779349" cy="11117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400" kern="1200" dirty="0" smtClean="0"/>
            <a:t>NAGRADA</a:t>
          </a:r>
          <a:endParaRPr lang="sr-Latn-CS" sz="2400" kern="1200" dirty="0"/>
        </a:p>
      </dsp:txBody>
      <dsp:txXfrm>
        <a:off x="3059566" y="658576"/>
        <a:ext cx="1667610" cy="1111739"/>
      </dsp:txXfrm>
    </dsp:sp>
    <dsp:sp modelId="{0BEAC4C4-2DE3-4776-89E4-4BF7C55314C3}">
      <dsp:nvSpPr>
        <dsp:cNvPr id="0" name=""/>
        <dsp:cNvSpPr/>
      </dsp:nvSpPr>
      <dsp:spPr>
        <a:xfrm>
          <a:off x="5005110" y="658576"/>
          <a:ext cx="2779349" cy="111173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32004" rIns="32004" bIns="32004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400" kern="1200" dirty="0" smtClean="0"/>
            <a:t>Poželjno ponašanje</a:t>
          </a:r>
          <a:endParaRPr lang="sr-Latn-CS" sz="2400" kern="1200" dirty="0"/>
        </a:p>
      </dsp:txBody>
      <dsp:txXfrm>
        <a:off x="5560980" y="658576"/>
        <a:ext cx="1667610" cy="11117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597B89-6278-4B45-830D-4A0DAD234232}">
      <dsp:nvSpPr>
        <dsp:cNvPr id="0" name=""/>
        <dsp:cNvSpPr/>
      </dsp:nvSpPr>
      <dsp:spPr>
        <a:xfrm rot="21300000">
          <a:off x="187984" y="1427395"/>
          <a:ext cx="8196591" cy="717108"/>
        </a:xfrm>
        <a:prstGeom prst="mathMin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B55E80-5EF8-490F-B586-322465A0B5C2}">
      <dsp:nvSpPr>
        <dsp:cNvPr id="0" name=""/>
        <dsp:cNvSpPr/>
      </dsp:nvSpPr>
      <dsp:spPr>
        <a:xfrm>
          <a:off x="1028707" y="178595"/>
          <a:ext cx="2571768" cy="1428760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0E28C-6D7A-458D-98BD-64CFDFF9B9F6}">
      <dsp:nvSpPr>
        <dsp:cNvPr id="0" name=""/>
        <dsp:cNvSpPr/>
      </dsp:nvSpPr>
      <dsp:spPr>
        <a:xfrm>
          <a:off x="4543456" y="0"/>
          <a:ext cx="2743219" cy="1500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300" kern="1200" dirty="0" smtClean="0"/>
            <a:t>Nagrađivanje (privlačna, poželjna nagrada)</a:t>
          </a:r>
          <a:endParaRPr lang="sr-Latn-CS" sz="2300" kern="1200" dirty="0"/>
        </a:p>
      </dsp:txBody>
      <dsp:txXfrm>
        <a:off x="4543456" y="0"/>
        <a:ext cx="2743219" cy="1500198"/>
      </dsp:txXfrm>
    </dsp:sp>
    <dsp:sp modelId="{80702D5B-EF5B-41E0-A56E-30F69983D3FC}">
      <dsp:nvSpPr>
        <dsp:cNvPr id="0" name=""/>
        <dsp:cNvSpPr/>
      </dsp:nvSpPr>
      <dsp:spPr>
        <a:xfrm>
          <a:off x="4972084" y="1964545"/>
          <a:ext cx="2571768" cy="1428760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5BCB9-4811-4AE5-9FC0-F00595368581}">
      <dsp:nvSpPr>
        <dsp:cNvPr id="0" name=""/>
        <dsp:cNvSpPr/>
      </dsp:nvSpPr>
      <dsp:spPr>
        <a:xfrm>
          <a:off x="1285884" y="2071702"/>
          <a:ext cx="2743219" cy="15001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2300" kern="1200" dirty="0" smtClean="0"/>
            <a:t>Pozitivno potkrepljenje</a:t>
          </a:r>
          <a:endParaRPr lang="sr-Latn-CS" sz="2300" kern="1200" dirty="0"/>
        </a:p>
      </dsp:txBody>
      <dsp:txXfrm>
        <a:off x="1285884" y="2071702"/>
        <a:ext cx="2743219" cy="15001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6D3F8B-E7CB-4F5C-8D19-BE181B806EC4}">
      <dsp:nvSpPr>
        <dsp:cNvPr id="0" name=""/>
        <dsp:cNvSpPr/>
      </dsp:nvSpPr>
      <dsp:spPr>
        <a:xfrm>
          <a:off x="1628298" y="0"/>
          <a:ext cx="4324350" cy="432435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C65C3E-3678-415E-ABA4-F3B707F1B562}">
      <dsp:nvSpPr>
        <dsp:cNvPr id="0" name=""/>
        <dsp:cNvSpPr/>
      </dsp:nvSpPr>
      <dsp:spPr>
        <a:xfrm>
          <a:off x="3790473" y="434757"/>
          <a:ext cx="2810827" cy="1023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500" kern="1200" dirty="0" smtClean="0"/>
            <a:t>NAGRADA</a:t>
          </a:r>
          <a:endParaRPr lang="sr-Latn-CS" sz="3500" kern="1200" dirty="0"/>
        </a:p>
      </dsp:txBody>
      <dsp:txXfrm>
        <a:off x="3840444" y="484728"/>
        <a:ext cx="2710885" cy="923712"/>
      </dsp:txXfrm>
    </dsp:sp>
    <dsp:sp modelId="{3AE17C60-AB7F-450B-A827-ADCB7B6FF166}">
      <dsp:nvSpPr>
        <dsp:cNvPr id="0" name=""/>
        <dsp:cNvSpPr/>
      </dsp:nvSpPr>
      <dsp:spPr>
        <a:xfrm>
          <a:off x="3790473" y="1586369"/>
          <a:ext cx="2810827" cy="1023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500" kern="1200" dirty="0" smtClean="0"/>
            <a:t>Rezultat</a:t>
          </a:r>
          <a:endParaRPr lang="sr-Latn-CS" sz="3500" kern="1200" dirty="0"/>
        </a:p>
      </dsp:txBody>
      <dsp:txXfrm>
        <a:off x="3840444" y="1636340"/>
        <a:ext cx="2710885" cy="923712"/>
      </dsp:txXfrm>
    </dsp:sp>
    <dsp:sp modelId="{3A091D15-D7CE-49FD-8CE6-37AC209C80A1}">
      <dsp:nvSpPr>
        <dsp:cNvPr id="0" name=""/>
        <dsp:cNvSpPr/>
      </dsp:nvSpPr>
      <dsp:spPr>
        <a:xfrm>
          <a:off x="3790473" y="2737980"/>
          <a:ext cx="2810827" cy="102365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Latn-CS" sz="3500" kern="1200" dirty="0" smtClean="0"/>
            <a:t>Aktivnost</a:t>
          </a:r>
          <a:endParaRPr lang="sr-Latn-CS" sz="3500" kern="1200" dirty="0"/>
        </a:p>
      </dsp:txBody>
      <dsp:txXfrm>
        <a:off x="3840444" y="2787951"/>
        <a:ext cx="2710885" cy="9237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89E8118-CFEA-48DA-A2D0-B380E3B027D0}" type="datetimeFigureOut">
              <a:rPr lang="sr-Latn-CS" smtClean="0"/>
              <a:pPr/>
              <a:t>18.4.2017.</a:t>
            </a:fld>
            <a:endParaRPr lang="sr-Latn-C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sr-Latn-C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3EC2A8C-6BC0-43CA-8B56-F0466D4BAA1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8118-CFEA-48DA-A2D0-B380E3B027D0}" type="datetimeFigureOut">
              <a:rPr lang="sr-Latn-CS" smtClean="0"/>
              <a:pPr/>
              <a:t>18.4.2017.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2A8C-6BC0-43CA-8B56-F0466D4BAA1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8118-CFEA-48DA-A2D0-B380E3B027D0}" type="datetimeFigureOut">
              <a:rPr lang="sr-Latn-CS" smtClean="0"/>
              <a:pPr/>
              <a:t>18.4.2017.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2A8C-6BC0-43CA-8B56-F0466D4BAA1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8118-CFEA-48DA-A2D0-B380E3B027D0}" type="datetimeFigureOut">
              <a:rPr lang="sr-Latn-CS" smtClean="0"/>
              <a:pPr/>
              <a:t>18.4.2017.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2A8C-6BC0-43CA-8B56-F0466D4BAA1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8118-CFEA-48DA-A2D0-B380E3B027D0}" type="datetimeFigureOut">
              <a:rPr lang="sr-Latn-CS" smtClean="0"/>
              <a:pPr/>
              <a:t>18.4.2017.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2A8C-6BC0-43CA-8B56-F0466D4BAA1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8118-CFEA-48DA-A2D0-B380E3B027D0}" type="datetimeFigureOut">
              <a:rPr lang="sr-Latn-CS" smtClean="0"/>
              <a:pPr/>
              <a:t>18.4.2017.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2A8C-6BC0-43CA-8B56-F0466D4BAA1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89E8118-CFEA-48DA-A2D0-B380E3B027D0}" type="datetimeFigureOut">
              <a:rPr lang="sr-Latn-CS" smtClean="0"/>
              <a:pPr/>
              <a:t>18.4.2017.</a:t>
            </a:fld>
            <a:endParaRPr lang="sr-Latn-C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EC2A8C-6BC0-43CA-8B56-F0466D4BAA12}" type="slidenum">
              <a:rPr lang="sr-Latn-CS" smtClean="0"/>
              <a:pPr/>
              <a:t>‹#›</a:t>
            </a:fld>
            <a:endParaRPr lang="sr-Latn-C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r-Latn-C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89E8118-CFEA-48DA-A2D0-B380E3B027D0}" type="datetimeFigureOut">
              <a:rPr lang="sr-Latn-CS" smtClean="0"/>
              <a:pPr/>
              <a:t>18.4.2017.</a:t>
            </a:fld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3EC2A8C-6BC0-43CA-8B56-F0466D4BAA1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8118-CFEA-48DA-A2D0-B380E3B027D0}" type="datetimeFigureOut">
              <a:rPr lang="sr-Latn-CS" smtClean="0"/>
              <a:pPr/>
              <a:t>18.4.2017.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2A8C-6BC0-43CA-8B56-F0466D4BAA1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8118-CFEA-48DA-A2D0-B380E3B027D0}" type="datetimeFigureOut">
              <a:rPr lang="sr-Latn-CS" smtClean="0"/>
              <a:pPr/>
              <a:t>18.4.2017.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2A8C-6BC0-43CA-8B56-F0466D4BAA1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E8118-CFEA-48DA-A2D0-B380E3B027D0}" type="datetimeFigureOut">
              <a:rPr lang="sr-Latn-CS" smtClean="0"/>
              <a:pPr/>
              <a:t>18.4.2017.</a:t>
            </a:fld>
            <a:endParaRPr lang="sr-Latn-C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C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C2A8C-6BC0-43CA-8B56-F0466D4BAA1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89E8118-CFEA-48DA-A2D0-B380E3B027D0}" type="datetimeFigureOut">
              <a:rPr lang="sr-Latn-CS" smtClean="0"/>
              <a:pPr/>
              <a:t>18.4.2017.</a:t>
            </a:fld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sr-Latn-C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3EC2A8C-6BC0-43CA-8B56-F0466D4BAA12}" type="slidenum">
              <a:rPr lang="sr-Latn-CS" smtClean="0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err="1"/>
              <a:t>Podsticanje</a:t>
            </a:r>
            <a:r>
              <a:rPr lang="en-US" dirty="0"/>
              <a:t> </a:t>
            </a:r>
            <a:r>
              <a:rPr lang="en-US" dirty="0" err="1"/>
              <a:t>učenika</a:t>
            </a:r>
            <a:r>
              <a:rPr lang="en-US" dirty="0"/>
              <a:t> </a:t>
            </a:r>
            <a:r>
              <a:rPr lang="en-US" dirty="0" err="1"/>
              <a:t>pohvalom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nagradom</a:t>
            </a:r>
            <a:r>
              <a:rPr lang="sr-Latn-CS" dirty="0"/>
              <a:t/>
            </a:r>
            <a:br>
              <a:rPr lang="sr-Latn-CS" dirty="0"/>
            </a:br>
            <a:endParaRPr lang="sr-Latn-C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Latn-CS" dirty="0" smtClean="0"/>
              <a:t>Lalić-Vučetić, N. (2007): </a:t>
            </a:r>
            <a:r>
              <a:rPr lang="sr-Latn-CS" i="1" dirty="0" smtClean="0"/>
              <a:t>Podsticanje učenika pohvalom i nagradom</a:t>
            </a:r>
            <a:r>
              <a:rPr lang="sr-Latn-CS" dirty="0" smtClean="0"/>
              <a:t> (43-92). Beograd: Institut za  pedagoška istraživanja.</a:t>
            </a:r>
          </a:p>
          <a:p>
            <a:endParaRPr lang="sr-Latn-C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Aspekti nagrade i njeni vaspitni efekti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 smtClean="0"/>
              <a:t>Kontrolni, spoljašnji (ocena),</a:t>
            </a:r>
          </a:p>
          <a:p>
            <a:r>
              <a:rPr lang="sr-Latn-CS" dirty="0" smtClean="0"/>
              <a:t>Informativni (povratna informacija o postignućima).</a:t>
            </a:r>
          </a:p>
          <a:p>
            <a:pPr algn="ctr">
              <a:buNone/>
            </a:pPr>
            <a:r>
              <a:rPr lang="sr-Latn-CS" dirty="0" smtClean="0"/>
              <a:t>VASPITNI EFEKTI:</a:t>
            </a:r>
          </a:p>
          <a:p>
            <a:pPr>
              <a:buFont typeface="Wingdings" pitchFamily="2" charset="2"/>
              <a:buChar char="q"/>
            </a:pPr>
            <a:r>
              <a:rPr lang="sr-Latn-CS" dirty="0" smtClean="0"/>
              <a:t>Provera vlastitih vrednosti,</a:t>
            </a:r>
          </a:p>
          <a:p>
            <a:pPr>
              <a:buFont typeface="Wingdings" pitchFamily="2" charset="2"/>
              <a:buChar char="q"/>
            </a:pPr>
            <a:r>
              <a:rPr lang="sr-Latn-CS" dirty="0" smtClean="0"/>
              <a:t>Individualni aspekt nagrade,</a:t>
            </a:r>
          </a:p>
          <a:p>
            <a:pPr>
              <a:buFont typeface="Wingdings" pitchFamily="2" charset="2"/>
              <a:buChar char="q"/>
            </a:pPr>
            <a:r>
              <a:rPr lang="sr-Latn-CS" dirty="0" smtClean="0"/>
              <a:t>Afirmacija u grupi,</a:t>
            </a:r>
          </a:p>
          <a:p>
            <a:pPr>
              <a:buFont typeface="Wingdings" pitchFamily="2" charset="2"/>
              <a:buChar char="q"/>
            </a:pPr>
            <a:r>
              <a:rPr lang="sr-Latn-CS" dirty="0" smtClean="0"/>
              <a:t>Podsticaj za učenje,</a:t>
            </a:r>
          </a:p>
          <a:p>
            <a:pPr>
              <a:buFont typeface="Wingdings" pitchFamily="2" charset="2"/>
              <a:buChar char="q"/>
            </a:pPr>
            <a:r>
              <a:rPr lang="sr-Latn-CS" dirty="0" smtClean="0"/>
              <a:t>Kultivisanje emocija,...</a:t>
            </a:r>
          </a:p>
          <a:p>
            <a:pPr>
              <a:buFont typeface="Wingdings" pitchFamily="2" charset="2"/>
              <a:buChar char="q"/>
            </a:pPr>
            <a:r>
              <a:rPr lang="sr-Latn-CS" dirty="0" smtClean="0"/>
              <a:t>Podsticaj za kreativno izražavanje;,</a:t>
            </a:r>
          </a:p>
          <a:p>
            <a:pPr>
              <a:buFont typeface="Wingdings" pitchFamily="2" charset="2"/>
              <a:buChar char="q"/>
            </a:pPr>
            <a:r>
              <a:rPr lang="sr-Latn-CS" dirty="0" smtClean="0"/>
              <a:t>Razvoj dečije samostalnosti i samopouzdanja,...</a:t>
            </a:r>
          </a:p>
          <a:p>
            <a:pPr>
              <a:buFont typeface="Wingdings" pitchFamily="2" charset="2"/>
              <a:buChar char="q"/>
            </a:pPr>
            <a:endParaRPr lang="sr-Latn-CS" dirty="0" smtClean="0"/>
          </a:p>
          <a:p>
            <a:pPr>
              <a:buNone/>
            </a:pPr>
            <a:endParaRPr lang="sr-Latn-C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sr-Latn-CS" dirty="0" smtClean="0"/>
              <a:t>Pohvala kao sredstvo podsticanja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502990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Vrsta </a:t>
            </a:r>
            <a:r>
              <a:rPr lang="sr-Latn-CS" i="1" dirty="0" smtClean="0"/>
              <a:t>verbalne stimulacije</a:t>
            </a:r>
            <a:r>
              <a:rPr lang="sr-Latn-CS" dirty="0" smtClean="0"/>
              <a:t>. </a:t>
            </a:r>
          </a:p>
          <a:p>
            <a:pPr>
              <a:buNone/>
            </a:pPr>
            <a:r>
              <a:rPr lang="sr-Latn-CS" dirty="0" smtClean="0"/>
              <a:t>Vrednosti:</a:t>
            </a:r>
          </a:p>
          <a:p>
            <a:pPr>
              <a:buFont typeface="Wingdings" pitchFamily="2" charset="2"/>
              <a:buChar char="v"/>
            </a:pPr>
            <a:r>
              <a:rPr lang="sr-Latn-CS" dirty="0" smtClean="0"/>
              <a:t>Socijalno-promotivna i </a:t>
            </a:r>
          </a:p>
          <a:p>
            <a:pPr>
              <a:buFont typeface="Wingdings" pitchFamily="2" charset="2"/>
              <a:buChar char="v"/>
            </a:pPr>
            <a:r>
              <a:rPr lang="sr-Latn-CS" dirty="0" smtClean="0"/>
              <a:t>Informativna. </a:t>
            </a:r>
          </a:p>
          <a:p>
            <a:pPr>
              <a:buNone/>
            </a:pPr>
            <a:r>
              <a:rPr lang="sr-Latn-CS" dirty="0" smtClean="0"/>
              <a:t>Pohvala kao motiv. Osnovni principi pohvale:</a:t>
            </a:r>
          </a:p>
          <a:p>
            <a:pPr>
              <a:buFont typeface="Arial" pitchFamily="34" charset="0"/>
              <a:buChar char="•"/>
            </a:pPr>
            <a:r>
              <a:rPr lang="sr-Latn-CS" dirty="0" smtClean="0"/>
              <a:t>Da ima karakter </a:t>
            </a:r>
            <a:r>
              <a:rPr lang="sr-Latn-CS" i="1" dirty="0" smtClean="0"/>
              <a:t>socijalne promocije</a:t>
            </a:r>
            <a:r>
              <a:rPr lang="sr-Latn-CS" dirty="0" smtClean="0"/>
              <a:t>,</a:t>
            </a:r>
          </a:p>
          <a:p>
            <a:pPr>
              <a:buFont typeface="Arial" pitchFamily="34" charset="0"/>
              <a:buChar char="•"/>
            </a:pPr>
            <a:r>
              <a:rPr lang="sr-Latn-CS" dirty="0" smtClean="0"/>
              <a:t>Da ima </a:t>
            </a:r>
            <a:r>
              <a:rPr lang="sr-Latn-CS" i="1" dirty="0" smtClean="0"/>
              <a:t>informativnu vrednost</a:t>
            </a:r>
            <a:r>
              <a:rPr lang="sr-Latn-CS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sr-Latn-CS" dirty="0" smtClean="0"/>
              <a:t>Da se </a:t>
            </a:r>
            <a:r>
              <a:rPr lang="sr-Latn-CS" i="1" dirty="0" smtClean="0"/>
              <a:t>greška</a:t>
            </a:r>
            <a:r>
              <a:rPr lang="sr-Latn-CS" dirty="0" smtClean="0"/>
              <a:t> ne tretira kao kažnjavanje nego kao </a:t>
            </a:r>
            <a:r>
              <a:rPr lang="sr-Latn-CS" i="1" dirty="0" smtClean="0"/>
              <a:t>segment učenja</a:t>
            </a:r>
            <a:r>
              <a:rPr lang="sr-Latn-CS" dirty="0" smtClean="0"/>
              <a:t>;</a:t>
            </a:r>
          </a:p>
          <a:p>
            <a:pPr>
              <a:buFont typeface="Arial" pitchFamily="34" charset="0"/>
              <a:buChar char="•"/>
            </a:pPr>
            <a:r>
              <a:rPr lang="sr-Latn-CS" i="1" dirty="0" smtClean="0"/>
              <a:t>Realnost,</a:t>
            </a:r>
            <a:r>
              <a:rPr lang="sr-Latn-CS" dirty="0" smtClean="0"/>
              <a:t> bez preuveličavanja ili umanjivanja,...</a:t>
            </a:r>
          </a:p>
          <a:p>
            <a:pPr>
              <a:buNone/>
            </a:pPr>
            <a:endParaRPr lang="sr-Latn-CS" dirty="0" smtClean="0"/>
          </a:p>
          <a:p>
            <a:pPr>
              <a:buFont typeface="Arial" pitchFamily="34" charset="0"/>
              <a:buChar char="•"/>
            </a:pPr>
            <a:endParaRPr lang="sr-Latn-CS" dirty="0" smtClean="0"/>
          </a:p>
          <a:p>
            <a:pPr>
              <a:buFont typeface="Arial" pitchFamily="34" charset="0"/>
              <a:buChar char="•"/>
            </a:pPr>
            <a:endParaRPr lang="sr-Latn-CS" dirty="0" smtClean="0"/>
          </a:p>
          <a:p>
            <a:pPr>
              <a:buFont typeface="Arial" pitchFamily="34" charset="0"/>
              <a:buChar char="•"/>
            </a:pPr>
            <a:endParaRPr lang="sr-Latn-CS" dirty="0" smtClean="0"/>
          </a:p>
          <a:p>
            <a:pPr>
              <a:buFont typeface="Arial" pitchFamily="34" charset="0"/>
              <a:buChar char="•"/>
            </a:pPr>
            <a:endParaRPr lang="sr-Latn-C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sr-Latn-CS" dirty="0" smtClean="0"/>
              <a:t>Mogućnosti potkrepljivanja </a:t>
            </a:r>
            <a:br>
              <a:rPr lang="sr-Latn-CS" dirty="0" smtClean="0"/>
            </a:br>
            <a:r>
              <a:rPr lang="sr-Latn-CS" dirty="0" smtClean="0"/>
              <a:t>(podsticaji) 1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/>
          <a:lstStyle/>
          <a:p>
            <a:pPr algn="ctr">
              <a:buNone/>
            </a:pPr>
            <a:r>
              <a:rPr lang="sr-Latn-CS" b="1" dirty="0" smtClean="0"/>
              <a:t>Pozitivno potkrepljenje </a:t>
            </a:r>
            <a:r>
              <a:rPr lang="sr-Latn-CS" dirty="0" smtClean="0"/>
              <a:t>(davanje stimulusa od koga zavisi odgovor, sa posledicom koja će povećati verovatnoću tog odgovora)</a:t>
            </a:r>
          </a:p>
          <a:p>
            <a:pPr algn="ctr"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endParaRPr lang="sr-Latn-CS" dirty="0" smtClean="0"/>
          </a:p>
          <a:p>
            <a:pPr>
              <a:buNone/>
            </a:pPr>
            <a:endParaRPr lang="sr-Latn-CS" dirty="0" smtClean="0"/>
          </a:p>
        </p:txBody>
      </p:sp>
      <p:sp>
        <p:nvSpPr>
          <p:cNvPr id="4" name="Horizontal Scroll 3"/>
          <p:cNvSpPr/>
          <p:nvPr/>
        </p:nvSpPr>
        <p:spPr>
          <a:xfrm>
            <a:off x="1071538" y="3357562"/>
            <a:ext cx="2714644" cy="128588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Učenik se prilagođava zahtevu nastavnika</a:t>
            </a:r>
            <a:endParaRPr lang="sr-Latn-CS" dirty="0"/>
          </a:p>
        </p:txBody>
      </p:sp>
      <p:sp>
        <p:nvSpPr>
          <p:cNvPr id="5" name="32-Point Star 4"/>
          <p:cNvSpPr/>
          <p:nvPr/>
        </p:nvSpPr>
        <p:spPr>
          <a:xfrm>
            <a:off x="5572132" y="3429000"/>
            <a:ext cx="2571768" cy="2357454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Pozitivna pažnja ili pohvala nastavnika</a:t>
            </a:r>
            <a:endParaRPr lang="sr-Latn-CS" dirty="0"/>
          </a:p>
        </p:txBody>
      </p:sp>
      <p:sp>
        <p:nvSpPr>
          <p:cNvPr id="6" name="Curved Down Arrow 5"/>
          <p:cNvSpPr/>
          <p:nvPr/>
        </p:nvSpPr>
        <p:spPr>
          <a:xfrm rot="20723426">
            <a:off x="3473097" y="3199827"/>
            <a:ext cx="2810008" cy="74567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schemeClr val="tx1"/>
              </a:solidFill>
            </a:endParaRPr>
          </a:p>
        </p:txBody>
      </p:sp>
      <p:sp>
        <p:nvSpPr>
          <p:cNvPr id="7" name="Striped Right Arrow 6"/>
          <p:cNvSpPr/>
          <p:nvPr/>
        </p:nvSpPr>
        <p:spPr>
          <a:xfrm rot="9890160">
            <a:off x="3996461" y="5158851"/>
            <a:ext cx="1857388" cy="76257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8" name="Wave 7"/>
          <p:cNvSpPr/>
          <p:nvPr/>
        </p:nvSpPr>
        <p:spPr>
          <a:xfrm rot="20920223">
            <a:off x="1329002" y="5183528"/>
            <a:ext cx="2643206" cy="1428760"/>
          </a:xfrm>
          <a:prstGeom prst="wave">
            <a:avLst>
              <a:gd name="adj1" fmla="val 12500"/>
              <a:gd name="adj2" fmla="val 49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Nagrada učeniku od strane nastavnika</a:t>
            </a:r>
            <a:endParaRPr lang="sr-Latn-C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Latn-CS" dirty="0" smtClean="0"/>
              <a:t>Mogućnosti potkrepljivanja (podsticaji)-2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CS" b="1" dirty="0" smtClean="0"/>
              <a:t>Negativno potkrepljenje </a:t>
            </a:r>
            <a:r>
              <a:rPr lang="sr-Latn-CS" dirty="0" smtClean="0"/>
              <a:t>(uklanjanje ili usporavanje stimulusom uslovljenog odgovora, sa posledicom da se poveća verovatnoća tog odgovora (kada dete uči da bi izbeglo neko drugo ponašanje).</a:t>
            </a:r>
            <a:endParaRPr lang="sr-Latn-CS" dirty="0"/>
          </a:p>
        </p:txBody>
      </p:sp>
      <p:sp>
        <p:nvSpPr>
          <p:cNvPr id="5" name="Horizontal Scroll 4"/>
          <p:cNvSpPr/>
          <p:nvPr/>
        </p:nvSpPr>
        <p:spPr>
          <a:xfrm>
            <a:off x="714348" y="4500570"/>
            <a:ext cx="3143272" cy="64294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Pozitivno potkrepljenje</a:t>
            </a:r>
            <a:endParaRPr lang="sr-Latn-CS" dirty="0"/>
          </a:p>
        </p:txBody>
      </p:sp>
      <p:sp>
        <p:nvSpPr>
          <p:cNvPr id="6" name="Horizontal Scroll 5"/>
          <p:cNvSpPr/>
          <p:nvPr/>
        </p:nvSpPr>
        <p:spPr>
          <a:xfrm>
            <a:off x="5500694" y="4500570"/>
            <a:ext cx="2786082" cy="64294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Negativno potkrepljenje</a:t>
            </a:r>
            <a:endParaRPr lang="sr-Latn-CS" dirty="0"/>
          </a:p>
        </p:txBody>
      </p:sp>
      <p:sp>
        <p:nvSpPr>
          <p:cNvPr id="7" name="32-Point Star 6"/>
          <p:cNvSpPr/>
          <p:nvPr/>
        </p:nvSpPr>
        <p:spPr>
          <a:xfrm>
            <a:off x="2857488" y="5286388"/>
            <a:ext cx="4214842" cy="1285884"/>
          </a:xfrm>
          <a:prstGeom prst="star3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POŽELJNO PONAŠANJE</a:t>
            </a:r>
            <a:endParaRPr lang="sr-Latn-CS" dirty="0"/>
          </a:p>
        </p:txBody>
      </p:sp>
      <p:sp>
        <p:nvSpPr>
          <p:cNvPr id="8" name="Curved Right Arrow 7"/>
          <p:cNvSpPr/>
          <p:nvPr/>
        </p:nvSpPr>
        <p:spPr>
          <a:xfrm rot="21179279">
            <a:off x="2075211" y="5057318"/>
            <a:ext cx="1008957" cy="1311149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schemeClr val="tx1"/>
              </a:solidFill>
            </a:endParaRPr>
          </a:p>
        </p:txBody>
      </p:sp>
      <p:sp>
        <p:nvSpPr>
          <p:cNvPr id="9" name="Curved Left Arrow 8"/>
          <p:cNvSpPr/>
          <p:nvPr/>
        </p:nvSpPr>
        <p:spPr>
          <a:xfrm rot="457693">
            <a:off x="7010329" y="5073378"/>
            <a:ext cx="918895" cy="122740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Koji je efikasniji potkrepljivač?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CS" dirty="0" smtClean="0"/>
              <a:t>Onaj koji  se pokazao efikasnijim  u povećanju poželjnog ponašanja.</a:t>
            </a:r>
          </a:p>
          <a:p>
            <a:pPr algn="ctr">
              <a:buNone/>
            </a:pPr>
            <a:r>
              <a:rPr lang="sr-Latn-CS" i="1" dirty="0" smtClean="0"/>
              <a:t>Nagrada kao podsticaj na učenje </a:t>
            </a:r>
          </a:p>
          <a:p>
            <a:pPr algn="ctr">
              <a:buNone/>
            </a:pPr>
            <a:r>
              <a:rPr lang="sr-Latn-CS" dirty="0" smtClean="0"/>
              <a:t>(Drabman&amp; Hammer, 1977).</a:t>
            </a:r>
          </a:p>
          <a:p>
            <a:pPr>
              <a:buNone/>
            </a:pPr>
            <a:r>
              <a:rPr lang="sr-Latn-CS" dirty="0" smtClean="0"/>
              <a:t>  </a:t>
            </a:r>
            <a:endParaRPr lang="sr-Latn-C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714348" y="4071942"/>
          <a:ext cx="7786742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Nagrađivanje, šta je to?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CS" dirty="0" smtClean="0"/>
              <a:t>Događaj koji prati neko ponašanje i pojačava verovatnoću da će se to ponašanje ponoviti.</a:t>
            </a:r>
            <a:endParaRPr lang="sr-Latn-CS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357158" y="3071810"/>
          <a:ext cx="8572560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Pozitivno potkrepljenje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i="1" dirty="0" smtClean="0"/>
              <a:t>Materijalno</a:t>
            </a:r>
            <a:r>
              <a:rPr lang="sr-Latn-CS" dirty="0" smtClean="0"/>
              <a:t> (opipljive, konkretne stvari, novac, slatkiši, igračke);</a:t>
            </a:r>
          </a:p>
          <a:p>
            <a:r>
              <a:rPr lang="sr-Latn-CS" i="1" dirty="0" smtClean="0"/>
              <a:t>Socijalno</a:t>
            </a:r>
            <a:r>
              <a:rPr lang="sr-Latn-CS" dirty="0" smtClean="0"/>
              <a:t> (priznanje od vršnjaka);</a:t>
            </a:r>
          </a:p>
          <a:p>
            <a:r>
              <a:rPr lang="sr-Latn-CS" dirty="0" smtClean="0"/>
              <a:t>Participativno, aktivnosti (učešće u igri, gledanje filma, klizanje,...);</a:t>
            </a:r>
          </a:p>
          <a:p>
            <a:r>
              <a:rPr lang="sr-Latn-CS" dirty="0" smtClean="0"/>
              <a:t>Simboličko (značke, medalje,...)</a:t>
            </a:r>
            <a:endParaRPr lang="sr-Latn-C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CS" dirty="0" smtClean="0"/>
              <a:t>Kako materijalne nagrade deluju na ucenike (mlade)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endParaRPr lang="sr-Latn-CS" dirty="0"/>
          </a:p>
        </p:txBody>
      </p:sp>
      <p:sp>
        <p:nvSpPr>
          <p:cNvPr id="4" name="Wave 3"/>
          <p:cNvSpPr/>
          <p:nvPr/>
        </p:nvSpPr>
        <p:spPr>
          <a:xfrm rot="19555178">
            <a:off x="556209" y="3643973"/>
            <a:ext cx="3143272" cy="1928826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Nagrađivanje kao sistem mera (davanje, oduzimanje, poštovanje dogovorenih pravila)</a:t>
            </a:r>
            <a:endParaRPr lang="sr-Latn-CS" dirty="0"/>
          </a:p>
        </p:txBody>
      </p:sp>
      <p:sp>
        <p:nvSpPr>
          <p:cNvPr id="5" name="7-Point Star 4"/>
          <p:cNvSpPr/>
          <p:nvPr/>
        </p:nvSpPr>
        <p:spPr>
          <a:xfrm>
            <a:off x="3143240" y="2071678"/>
            <a:ext cx="1857388" cy="1571636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Uzrast</a:t>
            </a:r>
            <a:endParaRPr lang="sr-Latn-CS" dirty="0"/>
          </a:p>
        </p:txBody>
      </p:sp>
      <p:sp>
        <p:nvSpPr>
          <p:cNvPr id="6" name="7-Point Star 5"/>
          <p:cNvSpPr/>
          <p:nvPr/>
        </p:nvSpPr>
        <p:spPr>
          <a:xfrm rot="20692939">
            <a:off x="4701975" y="2061202"/>
            <a:ext cx="2357454" cy="1857388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Vrsta aktivnosti</a:t>
            </a:r>
            <a:endParaRPr lang="sr-Latn-CS" dirty="0"/>
          </a:p>
        </p:txBody>
      </p:sp>
      <p:sp>
        <p:nvSpPr>
          <p:cNvPr id="7" name="Wave 6"/>
          <p:cNvSpPr/>
          <p:nvPr/>
        </p:nvSpPr>
        <p:spPr>
          <a:xfrm rot="1574113">
            <a:off x="5750976" y="4295708"/>
            <a:ext cx="2928958" cy="1143008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Nagrađivanje kao podsticaj ili privilegija</a:t>
            </a:r>
            <a:endParaRPr lang="sr-Latn-CS" dirty="0"/>
          </a:p>
        </p:txBody>
      </p:sp>
      <p:sp>
        <p:nvSpPr>
          <p:cNvPr id="8" name="Smiley Face 7"/>
          <p:cNvSpPr/>
          <p:nvPr/>
        </p:nvSpPr>
        <p:spPr>
          <a:xfrm>
            <a:off x="3714744" y="4572008"/>
            <a:ext cx="2500330" cy="207170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dirty="0" smtClean="0"/>
              <a:t>Opravdana i pravična, nagrada kao iznenađenje</a:t>
            </a:r>
            <a:endParaRPr lang="sr-Latn-C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Od aktivnosti do nagrade</a:t>
            </a:r>
            <a:endParaRPr lang="sr-Latn-C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319360"/>
          <a:ext cx="8229600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071570"/>
          </a:xfrm>
        </p:spPr>
        <p:txBody>
          <a:bodyPr/>
          <a:lstStyle/>
          <a:p>
            <a:r>
              <a:rPr lang="sr-Latn-CS" dirty="0" smtClean="0"/>
              <a:t>Efekti nagrade</a:t>
            </a:r>
            <a:endParaRPr lang="sr-Latn-C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217238"/>
          </a:xfrm>
        </p:spPr>
        <p:txBody>
          <a:bodyPr/>
          <a:lstStyle/>
          <a:p>
            <a:pPr>
              <a:buNone/>
            </a:pPr>
            <a:r>
              <a:rPr lang="sr-Latn-CS" dirty="0" smtClean="0"/>
              <a:t>Nagrada kao cilj aktivnosti,</a:t>
            </a:r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endParaRPr lang="sr-Latn-CS" dirty="0" smtClean="0"/>
          </a:p>
          <a:p>
            <a:pPr>
              <a:buNone/>
            </a:pPr>
            <a:r>
              <a:rPr lang="sr-Latn-CS" dirty="0" smtClean="0"/>
              <a:t>Niži nivo </a:t>
            </a:r>
            <a:r>
              <a:rPr lang="sr-Latn-CS" b="1" dirty="0" smtClean="0"/>
              <a:t>unutrašnje motivacije.</a:t>
            </a:r>
          </a:p>
          <a:p>
            <a:pPr>
              <a:buNone/>
            </a:pPr>
            <a:endParaRPr lang="sr-Latn-CS" dirty="0" smtClean="0"/>
          </a:p>
          <a:p>
            <a:pPr algn="r">
              <a:buNone/>
            </a:pPr>
            <a:r>
              <a:rPr lang="sr-Latn-CS" b="1" dirty="0" smtClean="0"/>
              <a:t>Štetni</a:t>
            </a:r>
            <a:r>
              <a:rPr lang="sr-Latn-CS" dirty="0" smtClean="0"/>
              <a:t> efekti nagrade,</a:t>
            </a:r>
          </a:p>
          <a:p>
            <a:pPr algn="r">
              <a:buNone/>
            </a:pPr>
            <a:endParaRPr lang="sr-Latn-CS" dirty="0" smtClean="0"/>
          </a:p>
          <a:p>
            <a:pPr algn="r">
              <a:buNone/>
            </a:pPr>
            <a:endParaRPr lang="sr-Latn-CS" dirty="0" smtClean="0"/>
          </a:p>
          <a:p>
            <a:pPr algn="r">
              <a:buNone/>
            </a:pPr>
            <a:endParaRPr lang="sr-Latn-CS" dirty="0" smtClean="0"/>
          </a:p>
          <a:p>
            <a:pPr algn="r">
              <a:buNone/>
            </a:pPr>
            <a:r>
              <a:rPr lang="sr-Latn-CS" dirty="0" smtClean="0"/>
              <a:t>Nagrade samo za učešće, neovisno od postignuća.</a:t>
            </a:r>
          </a:p>
        </p:txBody>
      </p:sp>
      <p:sp>
        <p:nvSpPr>
          <p:cNvPr id="5" name="Striped Right Arrow 4"/>
          <p:cNvSpPr/>
          <p:nvPr/>
        </p:nvSpPr>
        <p:spPr>
          <a:xfrm rot="5400000">
            <a:off x="2250265" y="1893083"/>
            <a:ext cx="1285884" cy="121444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  <p:sp>
        <p:nvSpPr>
          <p:cNvPr id="6" name="Striped Right Arrow 5"/>
          <p:cNvSpPr/>
          <p:nvPr/>
        </p:nvSpPr>
        <p:spPr>
          <a:xfrm rot="5400000">
            <a:off x="6036479" y="4679165"/>
            <a:ext cx="1285884" cy="121444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C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237</TotalTime>
  <Words>380</Words>
  <Application>Microsoft Office PowerPoint</Application>
  <PresentationFormat>On-screen Show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Urban</vt:lpstr>
      <vt:lpstr>Podsticanje učenika pohvalom i nagradom </vt:lpstr>
      <vt:lpstr>Mogućnosti potkrepljivanja  (podsticaji) 1</vt:lpstr>
      <vt:lpstr>Mogućnosti potkrepljivanja (podsticaji)-2</vt:lpstr>
      <vt:lpstr>Koji je efikasniji potkrepljivač?</vt:lpstr>
      <vt:lpstr>Nagrađivanje, šta je to?</vt:lpstr>
      <vt:lpstr>Pozitivno potkrepljenje</vt:lpstr>
      <vt:lpstr>Kako materijalne nagrade deluju na ucenike (mlade)</vt:lpstr>
      <vt:lpstr>Od aktivnosti do nagrade</vt:lpstr>
      <vt:lpstr>Efekti nagrade</vt:lpstr>
      <vt:lpstr>Aspekti nagrade i njeni vaspitni efekti</vt:lpstr>
      <vt:lpstr>Pohvala kao sredstvo podsticanja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Podsticanje učenika pohvalom i nagradom</dc:title>
  <dc:creator>Emina Kopas</dc:creator>
  <cp:lastModifiedBy>Pavle</cp:lastModifiedBy>
  <cp:revision>27</cp:revision>
  <dcterms:created xsi:type="dcterms:W3CDTF">2011-03-24T16:47:46Z</dcterms:created>
  <dcterms:modified xsi:type="dcterms:W3CDTF">2017-04-18T06:15:29Z</dcterms:modified>
</cp:coreProperties>
</file>