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2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5" r:id="rId28"/>
    <p:sldId id="284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363" r:id="rId107"/>
    <p:sldId id="364" r:id="rId108"/>
    <p:sldId id="365" r:id="rId109"/>
    <p:sldId id="366" r:id="rId1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769D-D000-44A8-8CD7-8E81F17ABD7A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DD72F92-136D-4F26-8256-08B2B43EF9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769D-D000-44A8-8CD7-8E81F17ABD7A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2F92-136D-4F26-8256-08B2B43EF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DD72F92-136D-4F26-8256-08B2B43EF9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769D-D000-44A8-8CD7-8E81F17ABD7A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769D-D000-44A8-8CD7-8E81F17ABD7A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DD72F92-136D-4F26-8256-08B2B43EF9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769D-D000-44A8-8CD7-8E81F17ABD7A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DD72F92-136D-4F26-8256-08B2B43EF9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B63769D-D000-44A8-8CD7-8E81F17ABD7A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2F92-136D-4F26-8256-08B2B43EF9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769D-D000-44A8-8CD7-8E81F17ABD7A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DD72F92-136D-4F26-8256-08B2B43EF9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769D-D000-44A8-8CD7-8E81F17ABD7A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DD72F92-136D-4F26-8256-08B2B43EF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769D-D000-44A8-8CD7-8E81F17ABD7A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D72F92-136D-4F26-8256-08B2B43EF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DD72F92-136D-4F26-8256-08B2B43EF9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769D-D000-44A8-8CD7-8E81F17ABD7A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DD72F92-136D-4F26-8256-08B2B43EF9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B63769D-D000-44A8-8CD7-8E81F17ABD7A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B63769D-D000-44A8-8CD7-8E81F17ABD7A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DD72F92-136D-4F26-8256-08B2B43EF9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428604"/>
            <a:ext cx="7972452" cy="2571768"/>
          </a:xfrm>
        </p:spPr>
        <p:txBody>
          <a:bodyPr>
            <a:normAutofit fontScale="92500" lnSpcReduction="20000"/>
          </a:bodyPr>
          <a:lstStyle/>
          <a:p>
            <a:r>
              <a:rPr lang="sr-Latn-RS" sz="4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OSNOVI METODOLOGIJE PEDAGOŠKIH ISTRAŽIVANJA</a:t>
            </a:r>
            <a:endParaRPr lang="en-US" sz="4000" dirty="0" smtClean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  <a:p>
            <a:r>
              <a:rPr lang="sr-Latn-RS" sz="24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-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Do</a:t>
            </a:r>
            <a:r>
              <a:rPr lang="sr-Latn-RS" sz="24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školovanje</a:t>
            </a:r>
            <a:r>
              <a:rPr lang="en-US" sz="240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I PPM</a:t>
            </a:r>
            <a:r>
              <a:rPr lang="sr-Latn-RS" sz="240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-</a:t>
            </a:r>
            <a:endParaRPr lang="sr-Latn-RS" sz="2400" dirty="0" smtClean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  <a:p>
            <a:endParaRPr lang="sr-Latn-RS" sz="4000" dirty="0" smtClean="0"/>
          </a:p>
          <a:p>
            <a:r>
              <a:rPr lang="sr-Latn-RS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                        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8214902" cy="2877522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 descr="C:\Users\Korisnik\Pictures\3d view abstract 1680x1050 wallpaper_www.wallpaperhi.com_84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496"/>
            <a:ext cx="8429684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Pedagoško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saznanje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karakteriše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: 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</a:br>
            <a:endParaRPr lang="en-US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484030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objektivnost</a:t>
            </a:r>
            <a:r>
              <a:rPr lang="en-US" dirty="0" smtClean="0"/>
              <a:t>; </a:t>
            </a:r>
          </a:p>
          <a:p>
            <a:r>
              <a:rPr lang="en-US" dirty="0" err="1" smtClean="0"/>
              <a:t>asimptotičnost</a:t>
            </a:r>
            <a:r>
              <a:rPr lang="en-US" dirty="0" smtClean="0"/>
              <a:t> (</a:t>
            </a:r>
            <a:r>
              <a:rPr lang="en-US" dirty="0" err="1" smtClean="0"/>
              <a:t>nedovršenost</a:t>
            </a:r>
            <a:r>
              <a:rPr lang="en-US" dirty="0" smtClean="0"/>
              <a:t>); </a:t>
            </a:r>
          </a:p>
          <a:p>
            <a:r>
              <a:rPr lang="en-US" dirty="0" err="1" smtClean="0"/>
              <a:t>sinteza</a:t>
            </a:r>
            <a:r>
              <a:rPr lang="en-US" dirty="0" smtClean="0"/>
              <a:t> </a:t>
            </a:r>
            <a:r>
              <a:rPr lang="en-US" dirty="0" err="1" smtClean="0"/>
              <a:t>indukcije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dedukcije</a:t>
            </a:r>
            <a:r>
              <a:rPr lang="en-US" dirty="0" smtClean="0"/>
              <a:t>; </a:t>
            </a:r>
          </a:p>
          <a:p>
            <a:r>
              <a:rPr lang="en-US" dirty="0" err="1" smtClean="0"/>
              <a:t>sinteza</a:t>
            </a:r>
            <a:r>
              <a:rPr lang="en-US" dirty="0" smtClean="0"/>
              <a:t> </a:t>
            </a:r>
            <a:r>
              <a:rPr lang="en-US" dirty="0" err="1" smtClean="0"/>
              <a:t>kvalitativnog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kvantitativnog</a:t>
            </a:r>
            <a:r>
              <a:rPr lang="en-US" dirty="0" smtClean="0"/>
              <a:t> </a:t>
            </a:r>
            <a:r>
              <a:rPr lang="en-US" dirty="0" err="1" smtClean="0"/>
              <a:t>izraza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pedagoška</a:t>
            </a:r>
            <a:r>
              <a:rPr lang="en-US" dirty="0" smtClean="0"/>
              <a:t> </a:t>
            </a:r>
            <a:r>
              <a:rPr lang="en-US" dirty="0" err="1" smtClean="0"/>
              <a:t>praksa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kriterijum</a:t>
            </a:r>
            <a:r>
              <a:rPr lang="en-US" dirty="0" smtClean="0"/>
              <a:t> </a:t>
            </a:r>
            <a:r>
              <a:rPr lang="en-US" dirty="0" err="1" smtClean="0"/>
              <a:t>istinitosti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spoljašnjem</a:t>
            </a:r>
            <a:r>
              <a:rPr lang="en-US" dirty="0" smtClean="0"/>
              <a:t> </a:t>
            </a:r>
            <a:r>
              <a:rPr lang="en-US" dirty="0" err="1" smtClean="0"/>
              <a:t>obliku</a:t>
            </a:r>
            <a:r>
              <a:rPr lang="en-US" dirty="0" smtClean="0"/>
              <a:t> </a:t>
            </a:r>
            <a:r>
              <a:rPr lang="en-US" dirty="0" err="1" smtClean="0"/>
              <a:t>razlikujemo</a:t>
            </a:r>
            <a:r>
              <a:rPr lang="en-US" dirty="0" smtClean="0"/>
              <a:t>: </a:t>
            </a:r>
          </a:p>
          <a:p>
            <a:r>
              <a:rPr lang="en-US" dirty="0" smtClean="0"/>
              <a:t>1.Deskriptivnu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</a:p>
          <a:p>
            <a:r>
              <a:rPr lang="en-US" dirty="0" smtClean="0"/>
              <a:t>2.Grafičku </a:t>
            </a:r>
            <a:r>
              <a:rPr lang="en-US" dirty="0" err="1" smtClean="0"/>
              <a:t>skalu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b="1" dirty="0" err="1" smtClean="0"/>
              <a:t>Deskriptivna</a:t>
            </a:r>
            <a:r>
              <a:rPr lang="en-US" b="1" dirty="0" smtClean="0"/>
              <a:t> </a:t>
            </a:r>
            <a:r>
              <a:rPr lang="en-US" dirty="0" smtClean="0"/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više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tvrdnji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procenjivač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označava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onu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njegovom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mišljenju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najviše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odgovara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stvarnom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stanju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vi-VN" b="1" dirty="0" smtClean="0"/>
              <a:t>Grafička - </a:t>
            </a:r>
            <a:r>
              <a:rPr lang="vi-VN" dirty="0" smtClean="0"/>
              <a:t>Vodoravna linija ispod koje se označe ekstremne vrednosti i srednja, a procenjivač određuje mesto koje odgovara stepenu osobine koja se procenjuje. </a:t>
            </a:r>
            <a:endParaRPr lang="en-US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err="1" smtClean="0"/>
              <a:t>Skaliranje</a:t>
            </a:r>
            <a:r>
              <a:rPr lang="en-US" b="1" dirty="0" smtClean="0"/>
              <a:t> – </a:t>
            </a:r>
            <a:r>
              <a:rPr lang="en-US" b="1" dirty="0" err="1" smtClean="0"/>
              <a:t>izvori</a:t>
            </a:r>
            <a:r>
              <a:rPr lang="en-US" b="1" dirty="0" smtClean="0"/>
              <a:t> </a:t>
            </a:r>
            <a:r>
              <a:rPr lang="en-US" b="1" dirty="0" err="1" smtClean="0"/>
              <a:t>grešaka</a:t>
            </a:r>
            <a:r>
              <a:rPr lang="sr-Latn-RS" b="1" dirty="0" smtClean="0"/>
              <a:t>: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•</a:t>
            </a:r>
            <a:r>
              <a:rPr lang="en-US" i="1" dirty="0" err="1" smtClean="0"/>
              <a:t>Lična</a:t>
            </a:r>
            <a:r>
              <a:rPr lang="en-US" i="1" dirty="0" smtClean="0"/>
              <a:t> </a:t>
            </a:r>
            <a:r>
              <a:rPr lang="en-US" i="1" dirty="0" err="1" smtClean="0"/>
              <a:t>jednačina</a:t>
            </a:r>
            <a:r>
              <a:rPr lang="en-US" i="1" dirty="0" smtClean="0"/>
              <a:t> </a:t>
            </a:r>
            <a:r>
              <a:rPr lang="en-US" i="1" dirty="0" err="1" smtClean="0"/>
              <a:t>procenjivača</a:t>
            </a:r>
            <a:r>
              <a:rPr lang="en-US" i="1" dirty="0" smtClean="0"/>
              <a:t> </a:t>
            </a:r>
          </a:p>
          <a:p>
            <a:r>
              <a:rPr lang="en-US" dirty="0" smtClean="0"/>
              <a:t>•</a:t>
            </a:r>
            <a:r>
              <a:rPr lang="en-US" i="1" dirty="0" err="1" smtClean="0"/>
              <a:t>Raspršenost</a:t>
            </a:r>
            <a:r>
              <a:rPr lang="en-US" i="1" dirty="0" smtClean="0"/>
              <a:t> </a:t>
            </a:r>
            <a:r>
              <a:rPr lang="en-US" i="1" dirty="0" err="1" smtClean="0"/>
              <a:t>sudova</a:t>
            </a:r>
            <a:r>
              <a:rPr lang="en-US" i="1" dirty="0" smtClean="0"/>
              <a:t> </a:t>
            </a:r>
          </a:p>
          <a:p>
            <a:r>
              <a:rPr lang="en-US" dirty="0" smtClean="0"/>
              <a:t>•</a:t>
            </a:r>
            <a:r>
              <a:rPr lang="en-US" i="1" dirty="0" err="1" smtClean="0"/>
              <a:t>Greška</a:t>
            </a:r>
            <a:r>
              <a:rPr lang="en-US" i="1" dirty="0" smtClean="0"/>
              <a:t> </a:t>
            </a:r>
            <a:r>
              <a:rPr lang="en-US" i="1" dirty="0" err="1" smtClean="0"/>
              <a:t>kontrasta</a:t>
            </a:r>
            <a:r>
              <a:rPr lang="en-US" i="1" dirty="0" smtClean="0"/>
              <a:t> </a:t>
            </a:r>
          </a:p>
          <a:p>
            <a:r>
              <a:rPr lang="en-US" dirty="0" smtClean="0"/>
              <a:t>•</a:t>
            </a:r>
            <a:r>
              <a:rPr lang="en-US" i="1" dirty="0" smtClean="0"/>
              <a:t>Halo </a:t>
            </a:r>
            <a:r>
              <a:rPr lang="en-US" i="1" dirty="0" err="1" smtClean="0"/>
              <a:t>efekat</a:t>
            </a:r>
            <a:r>
              <a:rPr lang="en-US" i="1" dirty="0" smtClean="0"/>
              <a:t> </a:t>
            </a:r>
          </a:p>
          <a:p>
            <a:r>
              <a:rPr lang="en-US" dirty="0" smtClean="0"/>
              <a:t>•</a:t>
            </a:r>
            <a:r>
              <a:rPr lang="en-US" i="1" dirty="0" err="1" smtClean="0"/>
              <a:t>Logička</a:t>
            </a:r>
            <a:r>
              <a:rPr lang="en-US" i="1" dirty="0" smtClean="0"/>
              <a:t> </a:t>
            </a:r>
            <a:r>
              <a:rPr lang="en-US" i="1" dirty="0" err="1" smtClean="0"/>
              <a:t>greška</a:t>
            </a:r>
            <a:r>
              <a:rPr lang="en-US" i="1" dirty="0" smtClean="0"/>
              <a:t> </a:t>
            </a:r>
          </a:p>
          <a:p>
            <a:endParaRPr lang="en-US" dirty="0" smtClean="0"/>
          </a:p>
          <a:p>
            <a:r>
              <a:rPr lang="en-US" b="1" i="1" dirty="0" err="1" smtClean="0"/>
              <a:t>Kako</a:t>
            </a:r>
            <a:r>
              <a:rPr lang="en-US" b="1" i="1" dirty="0" smtClean="0"/>
              <a:t> </a:t>
            </a:r>
            <a:r>
              <a:rPr lang="en-US" b="1" i="1" dirty="0" err="1" smtClean="0"/>
              <a:t>izbeći</a:t>
            </a:r>
            <a:r>
              <a:rPr lang="en-US" b="1" i="1" dirty="0" smtClean="0"/>
              <a:t> </a:t>
            </a:r>
            <a:r>
              <a:rPr lang="en-US" b="1" i="1" dirty="0" err="1" smtClean="0"/>
              <a:t>greške</a:t>
            </a:r>
            <a:r>
              <a:rPr lang="en-US" b="1" i="1" dirty="0" smtClean="0"/>
              <a:t>? </a:t>
            </a:r>
            <a:endParaRPr lang="en-US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b="1" dirty="0" err="1" smtClean="0"/>
              <a:t>Skaliranje</a:t>
            </a:r>
            <a:r>
              <a:rPr lang="en-US" b="1" dirty="0" smtClean="0"/>
              <a:t> – </a:t>
            </a:r>
            <a:r>
              <a:rPr lang="en-US" b="1" dirty="0" err="1" smtClean="0"/>
              <a:t>izvori</a:t>
            </a:r>
            <a:r>
              <a:rPr lang="en-US" b="1" dirty="0" smtClean="0"/>
              <a:t> </a:t>
            </a:r>
            <a:r>
              <a:rPr lang="en-US" b="1" dirty="0" err="1" smtClean="0"/>
              <a:t>grešaka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•</a:t>
            </a:r>
            <a:r>
              <a:rPr lang="en-US" dirty="0" err="1" smtClean="0"/>
              <a:t>Obezbediti</a:t>
            </a:r>
            <a:r>
              <a:rPr lang="en-US" dirty="0" smtClean="0"/>
              <a:t> </a:t>
            </a:r>
            <a:r>
              <a:rPr lang="en-US" dirty="0" err="1" smtClean="0"/>
              <a:t>veliki</a:t>
            </a:r>
            <a:r>
              <a:rPr lang="en-US" dirty="0" smtClean="0"/>
              <a:t> </a:t>
            </a:r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dirty="0" err="1" smtClean="0"/>
              <a:t>procenjivača</a:t>
            </a:r>
            <a:r>
              <a:rPr lang="en-US" dirty="0" smtClean="0"/>
              <a:t> </a:t>
            </a:r>
          </a:p>
          <a:p>
            <a:r>
              <a:rPr lang="pl-PL" dirty="0" smtClean="0"/>
              <a:t>•Osobine se moraju jasno i jednoznačno opisati </a:t>
            </a:r>
          </a:p>
          <a:p>
            <a:r>
              <a:rPr lang="pl-PL" dirty="0" smtClean="0"/>
              <a:t>•Potrebno je menjati smer osobina (od pozitivnih do negativnih i obrnuto) </a:t>
            </a:r>
          </a:p>
          <a:p>
            <a:r>
              <a:rPr lang="en-US" dirty="0" smtClean="0"/>
              <a:t>•</a:t>
            </a:r>
            <a:r>
              <a:rPr lang="en-US" dirty="0" err="1" smtClean="0"/>
              <a:t>Izbegavati</a:t>
            </a:r>
            <a:r>
              <a:rPr lang="en-US" dirty="0" smtClean="0"/>
              <a:t> </a:t>
            </a:r>
            <a:r>
              <a:rPr lang="en-US" dirty="0" err="1" smtClean="0"/>
              <a:t>izraz</a:t>
            </a:r>
            <a:r>
              <a:rPr lang="en-US" dirty="0" smtClean="0"/>
              <a:t> </a:t>
            </a:r>
            <a:r>
              <a:rPr lang="en-US" b="1" i="1" dirty="0" err="1" smtClean="0"/>
              <a:t>prosečno</a:t>
            </a:r>
            <a:r>
              <a:rPr lang="en-US" b="1" i="1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Rigorozni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zahtevi</a:t>
            </a:r>
            <a:r>
              <a:rPr lang="en-US" dirty="0" smtClean="0"/>
              <a:t> u </a:t>
            </a:r>
            <a:r>
              <a:rPr lang="en-US" dirty="0" err="1" smtClean="0"/>
              <a:t>pogledu</a:t>
            </a:r>
            <a:r>
              <a:rPr lang="en-US" dirty="0" smtClean="0"/>
              <a:t> </a:t>
            </a:r>
            <a:r>
              <a:rPr lang="en-US" dirty="0" err="1" smtClean="0"/>
              <a:t>mernih</a:t>
            </a:r>
            <a:r>
              <a:rPr lang="en-US" dirty="0" smtClean="0"/>
              <a:t> </a:t>
            </a:r>
            <a:r>
              <a:rPr lang="en-US" dirty="0" err="1" smtClean="0"/>
              <a:t>karakteristika</a:t>
            </a:r>
            <a:r>
              <a:rPr lang="en-US" dirty="0" smtClean="0"/>
              <a:t> – </a:t>
            </a:r>
            <a:r>
              <a:rPr lang="en-US" dirty="0" err="1" smtClean="0"/>
              <a:t>valjanost</a:t>
            </a:r>
            <a:r>
              <a:rPr lang="en-US" dirty="0" smtClean="0"/>
              <a:t>, </a:t>
            </a:r>
            <a:r>
              <a:rPr lang="en-US" dirty="0" err="1" smtClean="0"/>
              <a:t>pouzdanost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objektivnost</a:t>
            </a:r>
            <a:r>
              <a:rPr lang="sr-Latn-RS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sz="3100" b="1" u="sng" dirty="0" err="1" smtClean="0"/>
              <a:t>Varijante</a:t>
            </a:r>
            <a:r>
              <a:rPr lang="en-US" sz="3100" b="1" u="sng" dirty="0" smtClean="0"/>
              <a:t> </a:t>
            </a:r>
            <a:r>
              <a:rPr lang="en-US" sz="3100" b="1" u="sng" dirty="0" err="1" smtClean="0"/>
              <a:t>skala</a:t>
            </a:r>
            <a:r>
              <a:rPr lang="en-US" sz="3100" b="1" u="sng" dirty="0" smtClean="0"/>
              <a:t> </a:t>
            </a:r>
            <a:r>
              <a:rPr lang="en-US" sz="3100" b="1" u="sng" dirty="0" err="1" smtClean="0"/>
              <a:t>sudova</a:t>
            </a:r>
            <a:r>
              <a:rPr lang="en-US" sz="3100" b="1" u="sng" dirty="0" smtClean="0"/>
              <a:t> </a:t>
            </a:r>
          </a:p>
          <a:p>
            <a:pPr>
              <a:buNone/>
            </a:pPr>
            <a:r>
              <a:rPr lang="pl-PL" sz="3100" b="1" dirty="0" smtClean="0"/>
              <a:t>1. Kontrolna lista – Ček lista </a:t>
            </a:r>
          </a:p>
          <a:p>
            <a:r>
              <a:rPr lang="en-US" sz="3100" dirty="0" smtClean="0"/>
              <a:t>(</a:t>
            </a:r>
            <a:r>
              <a:rPr lang="en-US" sz="3100" dirty="0" err="1" smtClean="0"/>
              <a:t>skala</a:t>
            </a:r>
            <a:r>
              <a:rPr lang="en-US" sz="3100" dirty="0" smtClean="0"/>
              <a:t> </a:t>
            </a:r>
            <a:r>
              <a:rPr lang="en-US" sz="3100" dirty="0" err="1" smtClean="0"/>
              <a:t>alternativnih</a:t>
            </a:r>
            <a:r>
              <a:rPr lang="en-US" sz="3100" dirty="0" smtClean="0"/>
              <a:t> </a:t>
            </a:r>
            <a:r>
              <a:rPr lang="en-US" sz="3100" dirty="0" err="1" smtClean="0"/>
              <a:t>sudova</a:t>
            </a:r>
            <a:r>
              <a:rPr lang="en-US" sz="3100" dirty="0" smtClean="0"/>
              <a:t>, </a:t>
            </a:r>
            <a:r>
              <a:rPr lang="en-US" sz="3100" dirty="0" err="1" smtClean="0"/>
              <a:t>kontrolnik</a:t>
            </a:r>
            <a:r>
              <a:rPr lang="en-US" sz="3100" dirty="0" smtClean="0"/>
              <a:t>) </a:t>
            </a:r>
          </a:p>
          <a:p>
            <a:r>
              <a:rPr lang="en-US" sz="3100" dirty="0" err="1" smtClean="0"/>
              <a:t>Sastoji</a:t>
            </a:r>
            <a:r>
              <a:rPr lang="en-US" sz="3100" dirty="0" smtClean="0"/>
              <a:t> se </a:t>
            </a:r>
            <a:r>
              <a:rPr lang="en-US" sz="3100" dirty="0" err="1" smtClean="0"/>
              <a:t>od</a:t>
            </a:r>
            <a:r>
              <a:rPr lang="en-US" sz="3100" dirty="0" smtClean="0"/>
              <a:t> </a:t>
            </a:r>
            <a:r>
              <a:rPr lang="en-US" sz="3100" dirty="0" err="1" smtClean="0"/>
              <a:t>niza</a:t>
            </a:r>
            <a:r>
              <a:rPr lang="en-US" sz="3100" dirty="0" smtClean="0"/>
              <a:t> </a:t>
            </a:r>
            <a:r>
              <a:rPr lang="en-US" sz="3100" dirty="0" err="1" smtClean="0"/>
              <a:t>karakteristika</a:t>
            </a:r>
            <a:r>
              <a:rPr lang="en-US" sz="3100" dirty="0" smtClean="0"/>
              <a:t> </a:t>
            </a:r>
            <a:r>
              <a:rPr lang="en-US" sz="3100" dirty="0" err="1" smtClean="0"/>
              <a:t>za</a:t>
            </a:r>
            <a:r>
              <a:rPr lang="en-US" sz="3100" dirty="0" smtClean="0"/>
              <a:t> </a:t>
            </a:r>
            <a:r>
              <a:rPr lang="en-US" sz="3100" dirty="0" err="1" smtClean="0"/>
              <a:t>koje</a:t>
            </a:r>
            <a:r>
              <a:rPr lang="en-US" sz="3100" dirty="0" smtClean="0"/>
              <a:t> </a:t>
            </a:r>
            <a:r>
              <a:rPr lang="en-US" sz="3100" dirty="0" err="1" smtClean="0"/>
              <a:t>procenjivač</a:t>
            </a:r>
            <a:r>
              <a:rPr lang="en-US" sz="3100" dirty="0" smtClean="0"/>
              <a:t> </a:t>
            </a:r>
            <a:r>
              <a:rPr lang="en-US" sz="3100" dirty="0" err="1" smtClean="0"/>
              <a:t>sudi</a:t>
            </a:r>
            <a:r>
              <a:rPr lang="en-US" sz="3100" dirty="0" smtClean="0"/>
              <a:t> </a:t>
            </a:r>
            <a:r>
              <a:rPr lang="en-US" sz="3100" dirty="0" err="1" smtClean="0"/>
              <a:t>da</a:t>
            </a:r>
            <a:r>
              <a:rPr lang="en-US" sz="3100" dirty="0" smtClean="0"/>
              <a:t> </a:t>
            </a:r>
            <a:r>
              <a:rPr lang="en-US" sz="3100" dirty="0" err="1" smtClean="0"/>
              <a:t>li</a:t>
            </a:r>
            <a:r>
              <a:rPr lang="en-US" sz="3100" dirty="0" smtClean="0"/>
              <a:t> se u </a:t>
            </a:r>
            <a:r>
              <a:rPr lang="en-US" sz="3100" dirty="0" err="1" smtClean="0"/>
              <a:t>nečijem</a:t>
            </a:r>
            <a:r>
              <a:rPr lang="en-US" sz="3100" dirty="0" smtClean="0"/>
              <a:t> </a:t>
            </a:r>
            <a:r>
              <a:rPr lang="en-US" sz="3100" dirty="0" err="1" smtClean="0"/>
              <a:t>radu</a:t>
            </a:r>
            <a:r>
              <a:rPr lang="en-US" sz="3100" dirty="0" smtClean="0"/>
              <a:t> </a:t>
            </a:r>
            <a:r>
              <a:rPr lang="en-US" sz="3100" dirty="0" err="1" smtClean="0"/>
              <a:t>ili</a:t>
            </a:r>
            <a:r>
              <a:rPr lang="en-US" sz="3100" dirty="0" smtClean="0"/>
              <a:t> </a:t>
            </a:r>
            <a:r>
              <a:rPr lang="en-US" sz="3100" dirty="0" err="1" smtClean="0"/>
              <a:t>proizvodu</a:t>
            </a:r>
            <a:r>
              <a:rPr lang="en-US" sz="3100" dirty="0" smtClean="0"/>
              <a:t> </a:t>
            </a:r>
            <a:r>
              <a:rPr lang="en-US" sz="3100" dirty="0" err="1" smtClean="0"/>
              <a:t>pojavljuju</a:t>
            </a:r>
            <a:r>
              <a:rPr lang="en-US" sz="3100" dirty="0" smtClean="0"/>
              <a:t> </a:t>
            </a:r>
            <a:r>
              <a:rPr lang="en-US" sz="3100" dirty="0" err="1" smtClean="0"/>
              <a:t>ili</a:t>
            </a:r>
            <a:r>
              <a:rPr lang="en-US" sz="3100" dirty="0" smtClean="0"/>
              <a:t> ne. </a:t>
            </a:r>
          </a:p>
          <a:p>
            <a:pPr>
              <a:buNone/>
            </a:pPr>
            <a:r>
              <a:rPr lang="en-US" sz="3100" b="1" dirty="0" smtClean="0"/>
              <a:t>2. “</a:t>
            </a:r>
            <a:r>
              <a:rPr lang="en-US" sz="3100" b="1" dirty="0" err="1" smtClean="0"/>
              <a:t>Odredi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ko</a:t>
            </a:r>
            <a:r>
              <a:rPr lang="en-US" sz="3100" b="1" dirty="0" smtClean="0"/>
              <a:t>” </a:t>
            </a:r>
            <a:r>
              <a:rPr lang="en-US" sz="3100" b="1" dirty="0" err="1" smtClean="0"/>
              <a:t>skala</a:t>
            </a:r>
            <a:r>
              <a:rPr lang="en-US" sz="3100" b="1" dirty="0" smtClean="0"/>
              <a:t> </a:t>
            </a:r>
          </a:p>
          <a:p>
            <a:endParaRPr lang="en-US" sz="3100" dirty="0" smtClean="0"/>
          </a:p>
          <a:p>
            <a:r>
              <a:rPr lang="en-US" sz="3100" dirty="0" err="1" smtClean="0"/>
              <a:t>Navodi</a:t>
            </a:r>
            <a:r>
              <a:rPr lang="en-US" sz="3100" dirty="0" smtClean="0"/>
              <a:t> se </a:t>
            </a:r>
            <a:r>
              <a:rPr lang="en-US" sz="3100" dirty="0" err="1" smtClean="0"/>
              <a:t>ime</a:t>
            </a:r>
            <a:r>
              <a:rPr lang="en-US" sz="3100" dirty="0" smtClean="0"/>
              <a:t> </a:t>
            </a:r>
            <a:r>
              <a:rPr lang="en-US" sz="3100" dirty="0" err="1" smtClean="0"/>
              <a:t>jedne</a:t>
            </a:r>
            <a:r>
              <a:rPr lang="en-US" sz="3100" dirty="0" smtClean="0"/>
              <a:t> </a:t>
            </a:r>
            <a:r>
              <a:rPr lang="en-US" sz="3100" dirty="0" err="1" smtClean="0"/>
              <a:t>ili</a:t>
            </a:r>
            <a:r>
              <a:rPr lang="en-US" sz="3100" dirty="0" smtClean="0"/>
              <a:t> </a:t>
            </a:r>
            <a:r>
              <a:rPr lang="en-US" sz="3100" dirty="0" err="1" smtClean="0"/>
              <a:t>više</a:t>
            </a:r>
            <a:r>
              <a:rPr lang="en-US" sz="3100" dirty="0" smtClean="0"/>
              <a:t> </a:t>
            </a:r>
            <a:r>
              <a:rPr lang="en-US" sz="3100" dirty="0" err="1" smtClean="0"/>
              <a:t>osoba</a:t>
            </a:r>
            <a:r>
              <a:rPr lang="en-US" sz="3100" dirty="0" smtClean="0"/>
              <a:t> </a:t>
            </a:r>
            <a:r>
              <a:rPr lang="en-US" sz="3100" dirty="0" err="1" smtClean="0"/>
              <a:t>na</a:t>
            </a:r>
            <a:r>
              <a:rPr lang="en-US" sz="3100" dirty="0" smtClean="0"/>
              <a:t> </a:t>
            </a:r>
            <a:r>
              <a:rPr lang="en-US" sz="3100" dirty="0" err="1" smtClean="0"/>
              <a:t>koje</a:t>
            </a:r>
            <a:r>
              <a:rPr lang="en-US" sz="3100" dirty="0" smtClean="0"/>
              <a:t> bi se </a:t>
            </a:r>
            <a:r>
              <a:rPr lang="en-US" sz="3100" dirty="0" err="1" smtClean="0"/>
              <a:t>neka</a:t>
            </a:r>
            <a:r>
              <a:rPr lang="en-US" sz="3100" dirty="0" smtClean="0"/>
              <a:t> </a:t>
            </a:r>
            <a:r>
              <a:rPr lang="en-US" sz="3100" dirty="0" err="1" smtClean="0"/>
              <a:t>karakteristika</a:t>
            </a:r>
            <a:r>
              <a:rPr lang="en-US" sz="3100" dirty="0" smtClean="0"/>
              <a:t> </a:t>
            </a:r>
            <a:r>
              <a:rPr lang="en-US" sz="3100" dirty="0" err="1" smtClean="0"/>
              <a:t>mogla</a:t>
            </a:r>
            <a:r>
              <a:rPr lang="en-US" sz="3100" dirty="0" smtClean="0"/>
              <a:t> </a:t>
            </a:r>
            <a:r>
              <a:rPr lang="en-US" sz="3100" dirty="0" err="1" smtClean="0"/>
              <a:t>odnositi</a:t>
            </a:r>
            <a:r>
              <a:rPr lang="en-US" sz="3100" dirty="0" smtClean="0"/>
              <a:t>. </a:t>
            </a:r>
          </a:p>
          <a:p>
            <a:pPr>
              <a:buNone/>
            </a:pPr>
            <a:r>
              <a:rPr lang="en-US" sz="3100" b="1" dirty="0" smtClean="0"/>
              <a:t>3. </a:t>
            </a:r>
            <a:r>
              <a:rPr lang="en-US" sz="3100" b="1" dirty="0" err="1" smtClean="0"/>
              <a:t>Skala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rangova</a:t>
            </a:r>
            <a:r>
              <a:rPr lang="en-US" sz="3100" b="1" dirty="0" smtClean="0"/>
              <a:t> </a:t>
            </a:r>
          </a:p>
          <a:p>
            <a:endParaRPr lang="en-US" sz="3100" dirty="0" smtClean="0"/>
          </a:p>
          <a:p>
            <a:r>
              <a:rPr lang="vi-VN" sz="3100" dirty="0" smtClean="0"/>
              <a:t>Ispitanik ranguje, odnosno određuje mesto koje pripada većem broju osoba, stvari, postupaka i sl. (max-min) </a:t>
            </a:r>
            <a:endParaRPr lang="en-US" sz="3100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b="1" dirty="0" err="1" smtClean="0"/>
              <a:t>Varijante</a:t>
            </a:r>
            <a:r>
              <a:rPr lang="en-US" b="1" dirty="0" smtClean="0"/>
              <a:t> </a:t>
            </a:r>
            <a:r>
              <a:rPr lang="en-US" b="1" dirty="0" err="1" smtClean="0"/>
              <a:t>skala</a:t>
            </a:r>
            <a:r>
              <a:rPr lang="en-US" b="1" dirty="0" smtClean="0"/>
              <a:t> </a:t>
            </a:r>
            <a:r>
              <a:rPr lang="en-US" b="1" dirty="0" err="1" smtClean="0"/>
              <a:t>sudova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b="1" dirty="0" smtClean="0"/>
              <a:t>1. </a:t>
            </a:r>
            <a:r>
              <a:rPr lang="en-US" b="1" dirty="0" err="1" smtClean="0"/>
              <a:t>Upore</a:t>
            </a:r>
            <a:r>
              <a:rPr lang="sr-Latn-RS" b="1" dirty="0" smtClean="0"/>
              <a:t>đ</a:t>
            </a:r>
            <a:r>
              <a:rPr lang="en-US" b="1" dirty="0" err="1" smtClean="0"/>
              <a:t>ivanje</a:t>
            </a:r>
            <a:r>
              <a:rPr lang="en-US" b="1" dirty="0" smtClean="0"/>
              <a:t> </a:t>
            </a:r>
            <a:r>
              <a:rPr lang="en-US" b="1" dirty="0" err="1" smtClean="0"/>
              <a:t>parova</a:t>
            </a:r>
            <a:r>
              <a:rPr lang="en-US" b="1" dirty="0" smtClean="0"/>
              <a:t> </a:t>
            </a:r>
          </a:p>
          <a:p>
            <a:r>
              <a:rPr lang="vi-VN" dirty="0" smtClean="0"/>
              <a:t>Upoređuju se dve po dve osobe, dva po dva objekta, dva po dva svojstva (primer: od dva učenika koji je iskreniji?) </a:t>
            </a:r>
          </a:p>
          <a:p>
            <a:pPr>
              <a:buNone/>
            </a:pPr>
            <a:r>
              <a:rPr lang="en-US" b="1" dirty="0" smtClean="0"/>
              <a:t>2. </a:t>
            </a:r>
            <a:r>
              <a:rPr lang="en-US" b="1" dirty="0" err="1" smtClean="0"/>
              <a:t>Skala</a:t>
            </a:r>
            <a:r>
              <a:rPr lang="en-US" b="1" dirty="0" smtClean="0"/>
              <a:t> </a:t>
            </a:r>
            <a:r>
              <a:rPr lang="en-US" b="1" dirty="0" err="1" smtClean="0"/>
              <a:t>proizvoda</a:t>
            </a:r>
            <a:r>
              <a:rPr lang="en-US" b="1" dirty="0" smtClean="0"/>
              <a:t> </a:t>
            </a:r>
          </a:p>
          <a:p>
            <a:endParaRPr lang="en-US" dirty="0" smtClean="0"/>
          </a:p>
          <a:p>
            <a:r>
              <a:rPr lang="vi-VN" dirty="0" smtClean="0"/>
              <a:t>Procenjivanje određenih proizvoda vrši se na bazi upoređivanja sa tipičnim predstavnicima pojedinih kvalitetnih kategorija </a:t>
            </a:r>
          </a:p>
          <a:p>
            <a:pPr>
              <a:buNone/>
            </a:pPr>
            <a:r>
              <a:rPr lang="pt-BR" b="1" dirty="0" smtClean="0"/>
              <a:t>P o s t o j e </a:t>
            </a:r>
          </a:p>
          <a:p>
            <a:r>
              <a:rPr lang="en-US" b="1" i="1" dirty="0" err="1" smtClean="0"/>
              <a:t>Skale</a:t>
            </a:r>
            <a:r>
              <a:rPr lang="en-US" b="1" i="1" dirty="0" smtClean="0"/>
              <a:t> </a:t>
            </a:r>
            <a:r>
              <a:rPr lang="en-US" b="1" i="1" dirty="0" err="1" smtClean="0"/>
              <a:t>rukopisa</a:t>
            </a:r>
            <a:r>
              <a:rPr lang="en-US" b="1" i="1" dirty="0" smtClean="0"/>
              <a:t>, </a:t>
            </a:r>
            <a:r>
              <a:rPr lang="en-US" b="1" i="1" dirty="0" err="1" smtClean="0"/>
              <a:t>Skale</a:t>
            </a:r>
            <a:r>
              <a:rPr lang="en-US" b="1" i="1" dirty="0" smtClean="0"/>
              <a:t> </a:t>
            </a:r>
            <a:r>
              <a:rPr lang="en-US" b="1" i="1" dirty="0" err="1" smtClean="0"/>
              <a:t>crteža</a:t>
            </a:r>
            <a:r>
              <a:rPr lang="en-US" b="1" i="1" dirty="0" smtClean="0"/>
              <a:t>, </a:t>
            </a:r>
            <a:r>
              <a:rPr lang="en-US" b="1" i="1" dirty="0" err="1" smtClean="0"/>
              <a:t>Skale</a:t>
            </a:r>
            <a:r>
              <a:rPr lang="en-US" b="1" i="1" dirty="0" smtClean="0"/>
              <a:t> </a:t>
            </a:r>
            <a:r>
              <a:rPr lang="en-US" b="1" i="1" dirty="0" err="1" smtClean="0"/>
              <a:t>tehničkih</a:t>
            </a:r>
            <a:r>
              <a:rPr lang="en-US" b="1" i="1" dirty="0" smtClean="0"/>
              <a:t> </a:t>
            </a:r>
            <a:r>
              <a:rPr lang="en-US" b="1" i="1" dirty="0" err="1" smtClean="0"/>
              <a:t>radova</a:t>
            </a:r>
            <a:r>
              <a:rPr lang="en-US" b="1" i="1" dirty="0" smtClean="0"/>
              <a:t> </a:t>
            </a:r>
            <a:r>
              <a:rPr lang="en-US" b="1" i="1" dirty="0" err="1" smtClean="0"/>
              <a:t>i</a:t>
            </a:r>
            <a:r>
              <a:rPr lang="en-US" b="1" i="1" dirty="0" smtClean="0"/>
              <a:t> sl. </a:t>
            </a:r>
            <a:endParaRPr lang="en-US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sv-SE" b="1" dirty="0" smtClean="0"/>
              <a:t>Varijante skala sudova – skala proizvoda </a:t>
            </a:r>
          </a:p>
          <a:p>
            <a:r>
              <a:rPr lang="pl-PL" b="1" dirty="0" smtClean="0"/>
              <a:t>Postupak za izradu modela za procenjivanje učeničkih radova: </a:t>
            </a:r>
          </a:p>
          <a:p>
            <a:r>
              <a:rPr lang="en-US" dirty="0" smtClean="0"/>
              <a:t>1.Sakupi se </a:t>
            </a:r>
            <a:r>
              <a:rPr lang="en-US" dirty="0" err="1" smtClean="0"/>
              <a:t>veći</a:t>
            </a:r>
            <a:r>
              <a:rPr lang="en-US" dirty="0" smtClean="0"/>
              <a:t> </a:t>
            </a:r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dirty="0" err="1" smtClean="0"/>
              <a:t>istovrsnih</a:t>
            </a:r>
            <a:r>
              <a:rPr lang="en-US" dirty="0" smtClean="0"/>
              <a:t> </a:t>
            </a:r>
            <a:r>
              <a:rPr lang="en-US" dirty="0" err="1" smtClean="0"/>
              <a:t>radova</a:t>
            </a:r>
            <a:r>
              <a:rPr lang="en-US" dirty="0" smtClean="0"/>
              <a:t>. </a:t>
            </a:r>
          </a:p>
          <a:p>
            <a:r>
              <a:rPr lang="sv-SE" dirty="0" smtClean="0"/>
              <a:t>2.Dovoljan broj procenjivača procenjuje radove (preko 20). </a:t>
            </a:r>
          </a:p>
          <a:p>
            <a:r>
              <a:rPr lang="en-US" dirty="0" smtClean="0"/>
              <a:t>3.Svaki </a:t>
            </a:r>
            <a:r>
              <a:rPr lang="en-US" dirty="0" err="1" smtClean="0"/>
              <a:t>procenjivač</a:t>
            </a:r>
            <a:r>
              <a:rPr lang="en-US" dirty="0" smtClean="0"/>
              <a:t> </a:t>
            </a:r>
            <a:r>
              <a:rPr lang="en-US" dirty="0" err="1" smtClean="0"/>
              <a:t>proceni</a:t>
            </a:r>
            <a:r>
              <a:rPr lang="en-US" dirty="0" smtClean="0"/>
              <a:t> </a:t>
            </a:r>
            <a:r>
              <a:rPr lang="en-US" dirty="0" err="1" smtClean="0"/>
              <a:t>svaki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r>
              <a:rPr lang="en-US" dirty="0" smtClean="0"/>
              <a:t> (</a:t>
            </a:r>
            <a:r>
              <a:rPr lang="en-US" dirty="0" err="1" smtClean="0"/>
              <a:t>proizvod</a:t>
            </a:r>
            <a:r>
              <a:rPr lang="en-US" dirty="0" smtClean="0"/>
              <a:t>). </a:t>
            </a:r>
          </a:p>
          <a:p>
            <a:endParaRPr lang="en-US" dirty="0" smtClean="0"/>
          </a:p>
          <a:p>
            <a:r>
              <a:rPr lang="en-US" b="1" i="1" dirty="0" err="1" smtClean="0"/>
              <a:t>Proizvodi</a:t>
            </a:r>
            <a:r>
              <a:rPr lang="en-US" b="1" i="1" dirty="0" smtClean="0"/>
              <a:t> </a:t>
            </a:r>
            <a:r>
              <a:rPr lang="en-US" b="1" i="1" dirty="0" err="1" smtClean="0"/>
              <a:t>kod</a:t>
            </a:r>
            <a:r>
              <a:rPr lang="en-US" b="1" i="1" dirty="0" smtClean="0"/>
              <a:t> </a:t>
            </a:r>
            <a:r>
              <a:rPr lang="en-US" b="1" i="1" dirty="0" err="1" smtClean="0"/>
              <a:t>kojih</a:t>
            </a:r>
            <a:r>
              <a:rPr lang="en-US" b="1" i="1" dirty="0" smtClean="0"/>
              <a:t> se </a:t>
            </a:r>
            <a:r>
              <a:rPr lang="en-US" b="1" i="1" dirty="0" err="1" smtClean="0"/>
              <a:t>gotovo</a:t>
            </a:r>
            <a:r>
              <a:rPr lang="en-US" b="1" i="1" dirty="0" smtClean="0"/>
              <a:t> </a:t>
            </a:r>
            <a:r>
              <a:rPr lang="en-US" b="1" i="1" dirty="0" err="1" smtClean="0"/>
              <a:t>potpuno</a:t>
            </a:r>
            <a:r>
              <a:rPr lang="en-US" b="1" i="1" dirty="0" smtClean="0"/>
              <a:t> </a:t>
            </a:r>
            <a:r>
              <a:rPr lang="en-US" b="1" i="1" dirty="0" err="1" smtClean="0"/>
              <a:t>slažu</a:t>
            </a:r>
            <a:r>
              <a:rPr lang="en-US" b="1" i="1" dirty="0" smtClean="0"/>
              <a:t> </a:t>
            </a:r>
            <a:r>
              <a:rPr lang="en-US" b="1" i="1" dirty="0" err="1" smtClean="0"/>
              <a:t>procenjivači</a:t>
            </a:r>
            <a:r>
              <a:rPr lang="en-US" b="1" i="1" dirty="0" smtClean="0"/>
              <a:t> </a:t>
            </a:r>
            <a:r>
              <a:rPr lang="en-US" b="1" i="1" dirty="0" err="1" smtClean="0"/>
              <a:t>postaju</a:t>
            </a:r>
            <a:r>
              <a:rPr lang="en-US" b="1" i="1" dirty="0" smtClean="0"/>
              <a:t> model </a:t>
            </a:r>
            <a:r>
              <a:rPr lang="en-US" b="1" i="1" dirty="0" err="1" smtClean="0"/>
              <a:t>za</a:t>
            </a:r>
            <a:r>
              <a:rPr lang="en-US" b="1" i="1" dirty="0" smtClean="0"/>
              <a:t> </a:t>
            </a:r>
            <a:r>
              <a:rPr lang="en-US" b="1" i="1" dirty="0" err="1" smtClean="0"/>
              <a:t>procenjivanje</a:t>
            </a:r>
            <a:r>
              <a:rPr lang="en-US" b="1" i="1" dirty="0" smtClean="0"/>
              <a:t> </a:t>
            </a:r>
            <a:r>
              <a:rPr lang="en-US" b="1" i="1" dirty="0" err="1" smtClean="0"/>
              <a:t>učeničkih</a:t>
            </a:r>
            <a:r>
              <a:rPr lang="en-US" b="1" i="1" dirty="0" smtClean="0"/>
              <a:t> </a:t>
            </a:r>
            <a:r>
              <a:rPr lang="en-US" b="1" i="1" dirty="0" err="1" smtClean="0"/>
              <a:t>radova</a:t>
            </a:r>
            <a:r>
              <a:rPr lang="en-US" b="1" i="1" dirty="0" smtClean="0"/>
              <a:t> (</a:t>
            </a:r>
            <a:r>
              <a:rPr lang="en-US" b="1" i="1" dirty="0" err="1" smtClean="0"/>
              <a:t>proizvoda</a:t>
            </a:r>
            <a:r>
              <a:rPr lang="en-US" b="1" i="1" dirty="0" smtClean="0"/>
              <a:t>) </a:t>
            </a:r>
            <a:r>
              <a:rPr lang="en-US" b="1" i="1" dirty="0" err="1" smtClean="0"/>
              <a:t>iste</a:t>
            </a:r>
            <a:r>
              <a:rPr lang="en-US" b="1" i="1" dirty="0" smtClean="0"/>
              <a:t> </a:t>
            </a:r>
            <a:r>
              <a:rPr lang="en-US" b="1" i="1" dirty="0" err="1" smtClean="0"/>
              <a:t>vrste</a:t>
            </a:r>
            <a:r>
              <a:rPr lang="en-US" b="1" i="1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Sociogram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•</a:t>
            </a:r>
            <a:r>
              <a:rPr lang="en-US" dirty="0" err="1" smtClean="0"/>
              <a:t>Grafički</a:t>
            </a:r>
            <a:r>
              <a:rPr lang="en-US" dirty="0" smtClean="0"/>
              <a:t> </a:t>
            </a:r>
            <a:r>
              <a:rPr lang="en-US" dirty="0" err="1" smtClean="0"/>
              <a:t>oblik</a:t>
            </a:r>
            <a:r>
              <a:rPr lang="en-US" dirty="0" smtClean="0"/>
              <a:t> </a:t>
            </a:r>
            <a:r>
              <a:rPr lang="en-US" dirty="0" err="1" smtClean="0"/>
              <a:t>iznošenja</a:t>
            </a:r>
            <a:r>
              <a:rPr lang="en-US" dirty="0" smtClean="0"/>
              <a:t> </a:t>
            </a:r>
            <a:r>
              <a:rPr lang="en-US" dirty="0" err="1" smtClean="0"/>
              <a:t>rezultata</a:t>
            </a:r>
            <a:r>
              <a:rPr lang="en-US" dirty="0" smtClean="0"/>
              <a:t> “</a:t>
            </a:r>
            <a:r>
              <a:rPr lang="en-US" dirty="0" err="1" smtClean="0"/>
              <a:t>Odredi</a:t>
            </a:r>
            <a:r>
              <a:rPr lang="en-US" dirty="0" smtClean="0"/>
              <a:t> </a:t>
            </a:r>
            <a:r>
              <a:rPr lang="en-US" dirty="0" err="1" smtClean="0"/>
              <a:t>ko</a:t>
            </a:r>
            <a:r>
              <a:rPr lang="en-US" dirty="0" smtClean="0"/>
              <a:t>” </a:t>
            </a:r>
            <a:r>
              <a:rPr lang="en-US" dirty="0" err="1" smtClean="0"/>
              <a:t>skale</a:t>
            </a:r>
            <a:r>
              <a:rPr lang="en-US" dirty="0" smtClean="0"/>
              <a:t>, a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tiču</a:t>
            </a:r>
            <a:r>
              <a:rPr lang="en-US" dirty="0" smtClean="0"/>
              <a:t> </a:t>
            </a:r>
            <a:r>
              <a:rPr lang="en-US" dirty="0" err="1" smtClean="0"/>
              <a:t>socijalne</a:t>
            </a:r>
            <a:r>
              <a:rPr lang="en-US" dirty="0" smtClean="0"/>
              <a:t> </a:t>
            </a:r>
            <a:r>
              <a:rPr lang="en-US" dirty="0" err="1" smtClean="0"/>
              <a:t>prihvaćenosti</a:t>
            </a:r>
            <a:r>
              <a:rPr lang="en-US" dirty="0" smtClean="0"/>
              <a:t>/</a:t>
            </a:r>
            <a:r>
              <a:rPr lang="en-US" dirty="0" err="1" smtClean="0"/>
              <a:t>neprihvaćenosti</a:t>
            </a:r>
            <a:r>
              <a:rPr lang="en-US" dirty="0" smtClean="0"/>
              <a:t> </a:t>
            </a:r>
            <a:r>
              <a:rPr lang="en-US" dirty="0" err="1" smtClean="0"/>
              <a:t>pojedinih</a:t>
            </a:r>
            <a:r>
              <a:rPr lang="en-US" dirty="0" smtClean="0"/>
              <a:t> </a:t>
            </a:r>
            <a:r>
              <a:rPr lang="en-US" dirty="0" err="1" smtClean="0"/>
              <a:t>članova</a:t>
            </a:r>
            <a:r>
              <a:rPr lang="en-US" dirty="0" smtClean="0"/>
              <a:t> </a:t>
            </a:r>
            <a:r>
              <a:rPr lang="en-US" dirty="0" err="1" smtClean="0"/>
              <a:t>grupe</a:t>
            </a:r>
            <a:r>
              <a:rPr lang="en-US" dirty="0" smtClean="0"/>
              <a:t> (</a:t>
            </a:r>
            <a:r>
              <a:rPr lang="en-US" dirty="0" err="1" smtClean="0"/>
              <a:t>odeljenje</a:t>
            </a:r>
            <a:r>
              <a:rPr lang="en-US" dirty="0" smtClean="0"/>
              <a:t>, </a:t>
            </a:r>
            <a:r>
              <a:rPr lang="en-US" dirty="0" err="1" smtClean="0"/>
              <a:t>vaspitna</a:t>
            </a:r>
            <a:r>
              <a:rPr lang="en-US" dirty="0" smtClean="0"/>
              <a:t> </a:t>
            </a:r>
            <a:r>
              <a:rPr lang="en-US" dirty="0" err="1" smtClean="0"/>
              <a:t>grupa</a:t>
            </a:r>
            <a:r>
              <a:rPr lang="en-US" dirty="0" smtClean="0"/>
              <a:t>). </a:t>
            </a:r>
          </a:p>
          <a:p>
            <a:r>
              <a:rPr lang="it-IT" dirty="0" smtClean="0"/>
              <a:t>Da bi se na odgovarajući način izvelo sociometrijsko ispitivanje, </a:t>
            </a:r>
            <a:r>
              <a:rPr lang="it-IT" b="1" dirty="0" smtClean="0"/>
              <a:t>potrebno je: </a:t>
            </a:r>
          </a:p>
          <a:p>
            <a:r>
              <a:rPr lang="en-US" dirty="0" smtClean="0"/>
              <a:t>•</a:t>
            </a:r>
            <a:r>
              <a:rPr lang="en-US" dirty="0" err="1" smtClean="0"/>
              <a:t>Ispitanicima</a:t>
            </a:r>
            <a:r>
              <a:rPr lang="en-US" dirty="0" smtClean="0"/>
              <a:t> </a:t>
            </a:r>
            <a:r>
              <a:rPr lang="en-US" dirty="0" err="1" smtClean="0"/>
              <a:t>pruţiti</a:t>
            </a:r>
            <a:r>
              <a:rPr lang="en-US" dirty="0" smtClean="0"/>
              <a:t> </a:t>
            </a:r>
            <a:r>
              <a:rPr lang="en-US" dirty="0" err="1" smtClean="0"/>
              <a:t>priliku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odabiraju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odbacuju</a:t>
            </a:r>
            <a:r>
              <a:rPr lang="en-US" dirty="0" smtClean="0"/>
              <a:t> </a:t>
            </a:r>
            <a:r>
              <a:rPr lang="en-US" dirty="0" err="1" smtClean="0"/>
              <a:t>onoliko</a:t>
            </a:r>
            <a:r>
              <a:rPr lang="en-US" dirty="0" smtClean="0"/>
              <a:t> </a:t>
            </a:r>
            <a:r>
              <a:rPr lang="en-US" dirty="0" err="1" smtClean="0"/>
              <a:t>članova</a:t>
            </a:r>
            <a:r>
              <a:rPr lang="en-US" dirty="0" smtClean="0"/>
              <a:t> </a:t>
            </a:r>
            <a:r>
              <a:rPr lang="en-US" dirty="0" err="1" smtClean="0"/>
              <a:t>grupe</a:t>
            </a:r>
            <a:r>
              <a:rPr lang="en-US" dirty="0" smtClean="0"/>
              <a:t> </a:t>
            </a:r>
            <a:r>
              <a:rPr lang="en-US" dirty="0" err="1" smtClean="0"/>
              <a:t>koliko</a:t>
            </a:r>
            <a:r>
              <a:rPr lang="en-US" dirty="0" smtClean="0"/>
              <a:t> to </a:t>
            </a:r>
            <a:r>
              <a:rPr lang="sr-Latn-RS" dirty="0" err="1" smtClean="0"/>
              <a:t>ž</a:t>
            </a:r>
            <a:r>
              <a:rPr lang="en-US" dirty="0" err="1" smtClean="0"/>
              <a:t>ele</a:t>
            </a:r>
            <a:r>
              <a:rPr lang="en-US" dirty="0" smtClean="0"/>
              <a:t>; </a:t>
            </a:r>
          </a:p>
          <a:p>
            <a:r>
              <a:rPr lang="en-US" dirty="0" smtClean="0"/>
              <a:t>•</a:t>
            </a:r>
            <a:r>
              <a:rPr lang="en-US" dirty="0" err="1" smtClean="0"/>
              <a:t>Ispitanicima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jasan</a:t>
            </a:r>
            <a:r>
              <a:rPr lang="en-US" dirty="0" smtClean="0"/>
              <a:t> </a:t>
            </a:r>
            <a:r>
              <a:rPr lang="en-US" dirty="0" err="1" smtClean="0"/>
              <a:t>kriterijum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osnovu</a:t>
            </a:r>
            <a:r>
              <a:rPr lang="en-US" dirty="0" smtClean="0"/>
              <a:t> </a:t>
            </a:r>
            <a:r>
              <a:rPr lang="en-US" dirty="0" err="1" smtClean="0"/>
              <a:t>kojeg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</a:t>
            </a:r>
            <a:r>
              <a:rPr lang="en-US" dirty="0" err="1" smtClean="0"/>
              <a:t>izvršiti</a:t>
            </a:r>
            <a:r>
              <a:rPr lang="en-US" dirty="0" smtClean="0"/>
              <a:t> </a:t>
            </a:r>
            <a:r>
              <a:rPr lang="en-US" dirty="0" err="1" smtClean="0"/>
              <a:t>odabiranje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odbacivanje</a:t>
            </a:r>
            <a:r>
              <a:rPr lang="en-US" dirty="0" smtClean="0"/>
              <a:t> </a:t>
            </a:r>
            <a:r>
              <a:rPr lang="en-US" dirty="0" err="1" smtClean="0"/>
              <a:t>osoba</a:t>
            </a:r>
            <a:r>
              <a:rPr lang="en-US" dirty="0" smtClean="0"/>
              <a:t>; </a:t>
            </a:r>
          </a:p>
          <a:p>
            <a:r>
              <a:rPr lang="en-US" dirty="0" smtClean="0"/>
              <a:t>•</a:t>
            </a:r>
            <a:r>
              <a:rPr lang="en-US" dirty="0" err="1" smtClean="0"/>
              <a:t>Potrebno</a:t>
            </a:r>
            <a:r>
              <a:rPr lang="en-US" dirty="0" smtClean="0"/>
              <a:t> je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pitanja</a:t>
            </a:r>
            <a:r>
              <a:rPr lang="en-US" dirty="0" smtClean="0"/>
              <a:t> </a:t>
            </a:r>
            <a:r>
              <a:rPr lang="en-US" dirty="0" err="1" smtClean="0"/>
              <a:t>razumljiva</a:t>
            </a:r>
            <a:r>
              <a:rPr lang="en-US" dirty="0" smtClean="0"/>
              <a:t>, a </a:t>
            </a:r>
            <a:r>
              <a:rPr lang="en-US" dirty="0" err="1" smtClean="0"/>
              <a:t>po</a:t>
            </a:r>
            <a:r>
              <a:rPr lang="sr-Latn-RS" dirty="0" smtClean="0"/>
              <a:t>ž</a:t>
            </a:r>
            <a:r>
              <a:rPr lang="en-US" dirty="0" err="1" smtClean="0"/>
              <a:t>eljno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je </a:t>
            </a:r>
            <a:r>
              <a:rPr lang="en-US" dirty="0" err="1" smtClean="0"/>
              <a:t>biranje</a:t>
            </a:r>
            <a:r>
              <a:rPr lang="en-US" dirty="0" smtClean="0"/>
              <a:t> </a:t>
            </a:r>
            <a:r>
              <a:rPr lang="en-US" dirty="0" err="1" smtClean="0"/>
              <a:t>tajno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27174"/>
            <a:ext cx="7858180" cy="490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27174"/>
            <a:ext cx="8072494" cy="497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b="1" dirty="0" err="1" smtClean="0"/>
              <a:t>Literatura</a:t>
            </a:r>
            <a:r>
              <a:rPr lang="en-US" b="1" dirty="0" smtClean="0"/>
              <a:t>: </a:t>
            </a:r>
          </a:p>
          <a:p>
            <a:r>
              <a:rPr lang="en-US" dirty="0" smtClean="0"/>
              <a:t>•</a:t>
            </a:r>
            <a:r>
              <a:rPr lang="en-US" dirty="0" err="1" smtClean="0"/>
              <a:t>Bakovljev</a:t>
            </a:r>
            <a:r>
              <a:rPr lang="en-US" dirty="0" smtClean="0"/>
              <a:t>, M. (1995). </a:t>
            </a:r>
            <a:r>
              <a:rPr lang="en-US" i="1" dirty="0" err="1" smtClean="0"/>
              <a:t>Osnovi</a:t>
            </a:r>
            <a:r>
              <a:rPr lang="en-US" i="1" dirty="0" smtClean="0"/>
              <a:t> </a:t>
            </a:r>
            <a:r>
              <a:rPr lang="en-US" i="1" dirty="0" err="1" smtClean="0"/>
              <a:t>metodologije</a:t>
            </a:r>
            <a:r>
              <a:rPr lang="en-US" i="1" dirty="0" smtClean="0"/>
              <a:t> </a:t>
            </a:r>
            <a:r>
              <a:rPr lang="en-US" i="1" dirty="0" err="1" smtClean="0"/>
              <a:t>pedagoških</a:t>
            </a:r>
            <a:r>
              <a:rPr lang="en-US" i="1" dirty="0" smtClean="0"/>
              <a:t> </a:t>
            </a:r>
            <a:r>
              <a:rPr lang="en-US" i="1" dirty="0" err="1" smtClean="0"/>
              <a:t>istraživanja</a:t>
            </a:r>
            <a:r>
              <a:rPr lang="en-US" i="1" dirty="0" smtClean="0"/>
              <a:t>. Beograd: </a:t>
            </a:r>
            <a:r>
              <a:rPr lang="en-US" i="1" dirty="0" err="1" smtClean="0"/>
              <a:t>Naučna</a:t>
            </a:r>
            <a:r>
              <a:rPr lang="en-US" i="1" dirty="0" smtClean="0"/>
              <a:t> </a:t>
            </a:r>
            <a:r>
              <a:rPr lang="en-US" i="1" dirty="0" err="1" smtClean="0"/>
              <a:t>knjiga</a:t>
            </a:r>
            <a:r>
              <a:rPr lang="en-US" i="1" dirty="0" smtClean="0"/>
              <a:t>. </a:t>
            </a:r>
          </a:p>
          <a:p>
            <a:r>
              <a:rPr lang="vi-VN" dirty="0" smtClean="0"/>
              <a:t>•Banđur, V. i Potkonjak, N. (1999). </a:t>
            </a:r>
            <a:r>
              <a:rPr lang="vi-VN" i="1" dirty="0" smtClean="0"/>
              <a:t>Metodologija pedagogije. Beograd: Savez pedagoških društava Jugoslavije. </a:t>
            </a:r>
          </a:p>
          <a:p>
            <a:r>
              <a:rPr lang="en-US" dirty="0" smtClean="0"/>
              <a:t>•</a:t>
            </a:r>
            <a:r>
              <a:rPr lang="en-US" dirty="0" err="1" smtClean="0"/>
              <a:t>Gojkov</a:t>
            </a:r>
            <a:r>
              <a:rPr lang="en-US" dirty="0" smtClean="0"/>
              <a:t>, G. (2005). </a:t>
            </a:r>
            <a:r>
              <a:rPr lang="en-US" i="1" dirty="0" err="1" smtClean="0"/>
              <a:t>Uvod</a:t>
            </a:r>
            <a:r>
              <a:rPr lang="en-US" i="1" dirty="0" smtClean="0"/>
              <a:t> u </a:t>
            </a:r>
            <a:r>
              <a:rPr lang="en-US" i="1" dirty="0" err="1" smtClean="0"/>
              <a:t>pedagošku</a:t>
            </a:r>
            <a:r>
              <a:rPr lang="en-US" i="1" dirty="0" smtClean="0"/>
              <a:t> </a:t>
            </a:r>
            <a:r>
              <a:rPr lang="en-US" i="1" dirty="0" err="1" smtClean="0"/>
              <a:t>metodologiju</a:t>
            </a:r>
            <a:r>
              <a:rPr lang="en-US" i="1" dirty="0" smtClean="0"/>
              <a:t>. </a:t>
            </a:r>
            <a:r>
              <a:rPr lang="en-US" i="1" dirty="0" err="1" smtClean="0"/>
              <a:t>Vršac</a:t>
            </a:r>
            <a:r>
              <a:rPr lang="en-US" i="1" dirty="0" smtClean="0"/>
              <a:t>: </a:t>
            </a:r>
            <a:r>
              <a:rPr lang="en-US" i="1" dirty="0" err="1" smtClean="0"/>
              <a:t>Viša</a:t>
            </a:r>
            <a:r>
              <a:rPr lang="en-US" i="1" dirty="0" smtClean="0"/>
              <a:t> </a:t>
            </a:r>
            <a:r>
              <a:rPr lang="en-US" i="1" dirty="0" err="1" smtClean="0"/>
              <a:t>škola</a:t>
            </a:r>
            <a:r>
              <a:rPr lang="en-US" i="1" dirty="0" smtClean="0"/>
              <a:t> </a:t>
            </a:r>
            <a:r>
              <a:rPr lang="en-US" i="1" dirty="0" err="1" smtClean="0"/>
              <a:t>za</a:t>
            </a:r>
            <a:r>
              <a:rPr lang="en-US" i="1" dirty="0" smtClean="0"/>
              <a:t> </a:t>
            </a:r>
            <a:r>
              <a:rPr lang="en-US" i="1" dirty="0" err="1" smtClean="0"/>
              <a:t>obrazovanje</a:t>
            </a:r>
            <a:r>
              <a:rPr lang="en-US" i="1" dirty="0" smtClean="0"/>
              <a:t> </a:t>
            </a:r>
            <a:r>
              <a:rPr lang="en-US" i="1" dirty="0" err="1" smtClean="0"/>
              <a:t>vaspitača</a:t>
            </a:r>
            <a:r>
              <a:rPr lang="en-US" i="1" dirty="0" smtClean="0"/>
              <a:t> </a:t>
            </a:r>
          </a:p>
          <a:p>
            <a:r>
              <a:rPr lang="vi-VN" dirty="0" smtClean="0"/>
              <a:t>•Kundačina, M. i Banđur, V. (2000). </a:t>
            </a:r>
            <a:r>
              <a:rPr lang="vi-VN" i="1" dirty="0" smtClean="0"/>
              <a:t>Metodološki praktikum. Uţice. </a:t>
            </a:r>
          </a:p>
          <a:p>
            <a:r>
              <a:rPr lang="vi-VN" dirty="0" smtClean="0"/>
              <a:t>•Kundačina, M. i Banđur, V. (2007). </a:t>
            </a:r>
            <a:r>
              <a:rPr lang="vi-VN" i="1" dirty="0" smtClean="0"/>
              <a:t>Metodološki praktikum. Valjevo: “Merlin company”. </a:t>
            </a:r>
          </a:p>
          <a:p>
            <a:r>
              <a:rPr lang="en-US" dirty="0" smtClean="0"/>
              <a:t>•</a:t>
            </a:r>
            <a:r>
              <a:rPr lang="en-US" dirty="0" err="1" smtClean="0"/>
              <a:t>Muţić</a:t>
            </a:r>
            <a:r>
              <a:rPr lang="en-US" dirty="0" smtClean="0"/>
              <a:t>, V. (1977). </a:t>
            </a:r>
            <a:r>
              <a:rPr lang="en-US" i="1" dirty="0" err="1" smtClean="0"/>
              <a:t>Metodologija</a:t>
            </a:r>
            <a:r>
              <a:rPr lang="en-US" i="1" dirty="0" smtClean="0"/>
              <a:t> </a:t>
            </a:r>
            <a:r>
              <a:rPr lang="en-US" i="1" dirty="0" err="1" smtClean="0"/>
              <a:t>pedagoškog</a:t>
            </a:r>
            <a:r>
              <a:rPr lang="en-US" i="1" dirty="0" smtClean="0"/>
              <a:t> </a:t>
            </a:r>
            <a:r>
              <a:rPr lang="en-US" i="1" dirty="0" err="1" smtClean="0"/>
              <a:t>istraživanja</a:t>
            </a:r>
            <a:r>
              <a:rPr lang="en-US" i="1" dirty="0" smtClean="0"/>
              <a:t>. Sarajevo: </a:t>
            </a:r>
            <a:r>
              <a:rPr lang="en-US" i="1" dirty="0" err="1" smtClean="0"/>
              <a:t>Svjetlost</a:t>
            </a:r>
            <a:r>
              <a:rPr lang="en-US" i="1" dirty="0" smtClean="0"/>
              <a:t>. </a:t>
            </a:r>
          </a:p>
          <a:p>
            <a:r>
              <a:rPr lang="en-US" dirty="0" smtClean="0"/>
              <a:t>•</a:t>
            </a:r>
            <a:r>
              <a:rPr lang="en-US" dirty="0" err="1" smtClean="0"/>
              <a:t>Muţić</a:t>
            </a:r>
            <a:r>
              <a:rPr lang="en-US" dirty="0" smtClean="0"/>
              <a:t>, V. (1999). </a:t>
            </a:r>
            <a:r>
              <a:rPr lang="en-US" i="1" dirty="0" err="1" smtClean="0"/>
              <a:t>Uvod</a:t>
            </a:r>
            <a:r>
              <a:rPr lang="en-US" i="1" dirty="0" smtClean="0"/>
              <a:t> u </a:t>
            </a:r>
            <a:r>
              <a:rPr lang="en-US" i="1" dirty="0" err="1" smtClean="0"/>
              <a:t>metodologiju</a:t>
            </a:r>
            <a:r>
              <a:rPr lang="en-US" i="1" dirty="0" smtClean="0"/>
              <a:t> </a:t>
            </a:r>
            <a:r>
              <a:rPr lang="en-US" i="1" dirty="0" err="1" smtClean="0"/>
              <a:t>odgoja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 smtClean="0"/>
              <a:t>obrazovanja</a:t>
            </a:r>
            <a:r>
              <a:rPr lang="en-US" i="1" dirty="0" smtClean="0"/>
              <a:t>. Zagreb: </a:t>
            </a:r>
            <a:r>
              <a:rPr lang="en-US" i="1" dirty="0" err="1" smtClean="0"/>
              <a:t>Educa</a:t>
            </a:r>
            <a:r>
              <a:rPr lang="en-US" i="1" dirty="0" smtClean="0"/>
              <a:t> </a:t>
            </a:r>
            <a:r>
              <a:rPr lang="en-US" i="1" dirty="0" err="1" smtClean="0"/>
              <a:t>d.o.o</a:t>
            </a:r>
            <a:r>
              <a:rPr lang="en-US" i="1" dirty="0" smtClean="0"/>
              <a:t>. </a:t>
            </a:r>
          </a:p>
          <a:p>
            <a:r>
              <a:rPr lang="en-US" dirty="0" smtClean="0"/>
              <a:t>•</a:t>
            </a:r>
            <a:r>
              <a:rPr lang="en-US" dirty="0" err="1" smtClean="0"/>
              <a:t>Ristić</a:t>
            </a:r>
            <a:r>
              <a:rPr lang="en-US" dirty="0" smtClean="0"/>
              <a:t>, Ţ. (1995). </a:t>
            </a:r>
            <a:r>
              <a:rPr lang="en-US" i="1" dirty="0" smtClean="0"/>
              <a:t>O </a:t>
            </a:r>
            <a:r>
              <a:rPr lang="en-US" i="1" dirty="0" err="1" smtClean="0"/>
              <a:t>istraživanju</a:t>
            </a:r>
            <a:r>
              <a:rPr lang="en-US" i="1" dirty="0" smtClean="0"/>
              <a:t> </a:t>
            </a:r>
            <a:r>
              <a:rPr lang="en-US" i="1" dirty="0" err="1" smtClean="0"/>
              <a:t>metodu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 smtClean="0"/>
              <a:t>znanju</a:t>
            </a:r>
            <a:r>
              <a:rPr lang="en-US" i="1" dirty="0" smtClean="0"/>
              <a:t>. Beograd: </a:t>
            </a:r>
            <a:r>
              <a:rPr lang="en-US" i="1" dirty="0" err="1" smtClean="0"/>
              <a:t>Insitut</a:t>
            </a:r>
            <a:r>
              <a:rPr lang="en-US" i="1" dirty="0" smtClean="0"/>
              <a:t> </a:t>
            </a:r>
            <a:r>
              <a:rPr lang="en-US" i="1" dirty="0" err="1" smtClean="0"/>
              <a:t>za</a:t>
            </a:r>
            <a:r>
              <a:rPr lang="en-US" i="1" dirty="0" smtClean="0"/>
              <a:t> </a:t>
            </a:r>
            <a:r>
              <a:rPr lang="en-US" i="1" dirty="0" err="1" smtClean="0"/>
              <a:t>pedagoška</a:t>
            </a:r>
            <a:r>
              <a:rPr lang="en-US" i="1" dirty="0" smtClean="0"/>
              <a:t> </a:t>
            </a:r>
            <a:r>
              <a:rPr lang="en-US" i="1" dirty="0" err="1" smtClean="0"/>
              <a:t>istraţivanja</a:t>
            </a:r>
            <a:r>
              <a:rPr lang="en-US" i="1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O</a:t>
            </a:r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SOBINE LIČNOSTI ISTRAŽIVAČA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</a:t>
            </a:r>
            <a:r>
              <a:rPr lang="sr-Latn-RS" dirty="0" smtClean="0"/>
              <a:t>NTELEKTUALNE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Produbljeno</a:t>
            </a:r>
            <a:r>
              <a:rPr lang="en-US" dirty="0" smtClean="0"/>
              <a:t> </a:t>
            </a:r>
            <a:r>
              <a:rPr lang="en-US" dirty="0" err="1" smtClean="0"/>
              <a:t>poznavanje</a:t>
            </a:r>
            <a:r>
              <a:rPr lang="en-US" dirty="0" smtClean="0"/>
              <a:t> </a:t>
            </a:r>
            <a:r>
              <a:rPr lang="en-US" dirty="0" err="1" smtClean="0"/>
              <a:t>problematike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se </a:t>
            </a:r>
            <a:r>
              <a:rPr lang="en-US" dirty="0" err="1" smtClean="0"/>
              <a:t>istra</a:t>
            </a:r>
            <a:r>
              <a:rPr lang="sr-Latn-RS" dirty="0" smtClean="0"/>
              <a:t>ž</a:t>
            </a:r>
            <a:r>
              <a:rPr lang="en-US" dirty="0" err="1" smtClean="0"/>
              <a:t>uje</a:t>
            </a:r>
            <a:r>
              <a:rPr lang="en-US" dirty="0" smtClean="0"/>
              <a:t>, </a:t>
            </a:r>
            <a:r>
              <a:rPr lang="en-US" dirty="0" err="1" smtClean="0"/>
              <a:t>opšta</a:t>
            </a:r>
            <a:r>
              <a:rPr lang="en-US" dirty="0" smtClean="0"/>
              <a:t> </a:t>
            </a:r>
            <a:r>
              <a:rPr lang="en-US" dirty="0" err="1" smtClean="0"/>
              <a:t>pedagoška</a:t>
            </a:r>
            <a:r>
              <a:rPr lang="en-US" dirty="0" smtClean="0"/>
              <a:t> </a:t>
            </a:r>
            <a:r>
              <a:rPr lang="en-US" dirty="0" err="1" smtClean="0"/>
              <a:t>kultura</a:t>
            </a:r>
            <a:r>
              <a:rPr lang="en-US" dirty="0" smtClean="0"/>
              <a:t>, </a:t>
            </a:r>
            <a:r>
              <a:rPr lang="en-US" dirty="0" err="1" smtClean="0"/>
              <a:t>pasivno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aktivno</a:t>
            </a:r>
            <a:r>
              <a:rPr lang="en-US" dirty="0" smtClean="0"/>
              <a:t> </a:t>
            </a:r>
            <a:r>
              <a:rPr lang="en-US" dirty="0" err="1" smtClean="0"/>
              <a:t>slu</a:t>
            </a:r>
            <a:r>
              <a:rPr lang="sr-Latn-RS" dirty="0" smtClean="0"/>
              <a:t>ž</a:t>
            </a:r>
            <a:r>
              <a:rPr lang="en-US" dirty="0" err="1" smtClean="0"/>
              <a:t>enje</a:t>
            </a:r>
            <a:r>
              <a:rPr lang="en-US" dirty="0" smtClean="0"/>
              <a:t> </a:t>
            </a:r>
            <a:r>
              <a:rPr lang="en-US" dirty="0" err="1" smtClean="0"/>
              <a:t>stranim</a:t>
            </a:r>
            <a:r>
              <a:rPr lang="en-US" dirty="0" smtClean="0"/>
              <a:t> </a:t>
            </a:r>
            <a:r>
              <a:rPr lang="en-US" dirty="0" err="1" smtClean="0"/>
              <a:t>jezicima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dr.; </a:t>
            </a:r>
          </a:p>
          <a:p>
            <a:r>
              <a:rPr lang="en-US" dirty="0" err="1" smtClean="0"/>
              <a:t>Metodološka</a:t>
            </a:r>
            <a:r>
              <a:rPr lang="en-US" dirty="0" smtClean="0"/>
              <a:t> </a:t>
            </a:r>
            <a:r>
              <a:rPr lang="en-US" dirty="0" err="1" smtClean="0"/>
              <a:t>osposobljenost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primenu</a:t>
            </a:r>
            <a:r>
              <a:rPr lang="en-US" dirty="0" smtClean="0"/>
              <a:t> </a:t>
            </a:r>
            <a:r>
              <a:rPr lang="en-US" dirty="0" err="1" smtClean="0"/>
              <a:t>istra</a:t>
            </a:r>
            <a:r>
              <a:rPr lang="sr-Latn-RS" dirty="0" smtClean="0"/>
              <a:t>ž</a:t>
            </a:r>
            <a:r>
              <a:rPr lang="en-US" dirty="0" err="1" smtClean="0"/>
              <a:t>ivačkih</a:t>
            </a:r>
            <a:r>
              <a:rPr lang="en-US" dirty="0" smtClean="0"/>
              <a:t> </a:t>
            </a:r>
            <a:r>
              <a:rPr lang="en-US" dirty="0" err="1" smtClean="0"/>
              <a:t>metoda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postupaka</a:t>
            </a:r>
            <a:r>
              <a:rPr lang="en-US" dirty="0" smtClean="0"/>
              <a:t>; </a:t>
            </a:r>
          </a:p>
          <a:p>
            <a:r>
              <a:rPr lang="en-US" dirty="0" err="1" smtClean="0"/>
              <a:t>Sposobnost</a:t>
            </a:r>
            <a:r>
              <a:rPr lang="en-US" dirty="0" smtClean="0"/>
              <a:t> </a:t>
            </a:r>
            <a:r>
              <a:rPr lang="en-US" dirty="0" err="1" smtClean="0"/>
              <a:t>organizacije</a:t>
            </a:r>
            <a:r>
              <a:rPr lang="en-US" dirty="0" smtClean="0"/>
              <a:t> </a:t>
            </a:r>
            <a:r>
              <a:rPr lang="en-US" dirty="0" err="1" smtClean="0"/>
              <a:t>sopstvenog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> </a:t>
            </a:r>
            <a:r>
              <a:rPr lang="en-US" dirty="0" err="1" smtClean="0"/>
              <a:t>drugih</a:t>
            </a:r>
            <a:r>
              <a:rPr lang="en-US" dirty="0" smtClean="0"/>
              <a:t> (</a:t>
            </a:r>
            <a:r>
              <a:rPr lang="en-US" dirty="0" err="1" smtClean="0"/>
              <a:t>timski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r>
              <a:rPr lang="en-US" dirty="0" smtClean="0"/>
              <a:t>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</a:t>
            </a:r>
            <a:r>
              <a:rPr lang="sr-Latn-RS" dirty="0" smtClean="0"/>
              <a:t>SOBINE LIČNOSTI ISTRAŽIVAČA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dirty="0" smtClean="0"/>
          </a:p>
          <a:p>
            <a:r>
              <a:rPr lang="en-US" dirty="0" smtClean="0"/>
              <a:t>K</a:t>
            </a:r>
            <a:r>
              <a:rPr lang="sr-Latn-RS" dirty="0" smtClean="0"/>
              <a:t>ARAKTERNE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Upornost</a:t>
            </a:r>
            <a:r>
              <a:rPr lang="en-US" dirty="0" smtClean="0"/>
              <a:t>, </a:t>
            </a:r>
            <a:r>
              <a:rPr lang="en-US" dirty="0" err="1" smtClean="0"/>
              <a:t>istrajnost</a:t>
            </a:r>
            <a:r>
              <a:rPr lang="en-US" dirty="0" smtClean="0"/>
              <a:t>, </a:t>
            </a:r>
            <a:r>
              <a:rPr lang="en-US" dirty="0" err="1" smtClean="0"/>
              <a:t>hrabrost</a:t>
            </a:r>
            <a:r>
              <a:rPr lang="en-US" dirty="0" smtClean="0"/>
              <a:t>, </a:t>
            </a:r>
            <a:r>
              <a:rPr lang="en-US" dirty="0" err="1" smtClean="0"/>
              <a:t>emocionalni</a:t>
            </a:r>
            <a:r>
              <a:rPr lang="en-US" dirty="0" smtClean="0"/>
              <a:t> </a:t>
            </a:r>
            <a:r>
              <a:rPr lang="en-US" dirty="0" err="1" smtClean="0"/>
              <a:t>stav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radu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korektan</a:t>
            </a:r>
            <a:r>
              <a:rPr lang="en-US" dirty="0" smtClean="0"/>
              <a:t> </a:t>
            </a:r>
            <a:r>
              <a:rPr lang="en-US" dirty="0" err="1" smtClean="0"/>
              <a:t>stav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saradnicima</a:t>
            </a:r>
            <a:r>
              <a:rPr lang="en-US" dirty="0" smtClean="0"/>
              <a:t> </a:t>
            </a:r>
            <a:endParaRPr lang="sr-Latn-R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MOŽDA OVAKAV...</a:t>
            </a:r>
            <a:endParaRPr lang="en-US" dirty="0"/>
          </a:p>
        </p:txBody>
      </p:sp>
      <p:pic>
        <p:nvPicPr>
          <p:cNvPr id="2050" name="Picture 2" descr="C:\Users\Korisnik\Pictures\images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7786742" cy="4643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dirty="0" smtClean="0"/>
              <a:t>VRSTE PEDAGOŠKIH ISTRAŽIVANJA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972452" cy="521497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err="1" smtClean="0"/>
              <a:t>Fundamentalna</a:t>
            </a:r>
            <a:r>
              <a:rPr lang="en-US" dirty="0" smtClean="0"/>
              <a:t> (</a:t>
            </a:r>
            <a:r>
              <a:rPr lang="en-US" dirty="0" err="1" smtClean="0"/>
              <a:t>bazična</a:t>
            </a:r>
            <a:r>
              <a:rPr lang="en-US" dirty="0" smtClean="0"/>
              <a:t>), </a:t>
            </a:r>
            <a:r>
              <a:rPr lang="en-US" dirty="0" err="1" smtClean="0"/>
              <a:t>teorijska</a:t>
            </a:r>
            <a:r>
              <a:rPr lang="en-US" dirty="0" smtClean="0"/>
              <a:t>, </a:t>
            </a:r>
            <a:r>
              <a:rPr lang="en-US" dirty="0" err="1" smtClean="0"/>
              <a:t>metateorijska</a:t>
            </a:r>
            <a:r>
              <a:rPr lang="en-US" dirty="0" smtClean="0"/>
              <a:t> </a:t>
            </a:r>
            <a:r>
              <a:rPr lang="en-US" dirty="0" err="1" smtClean="0"/>
              <a:t>istra</a:t>
            </a:r>
            <a:r>
              <a:rPr lang="sr-Latn-RS" dirty="0" smtClean="0"/>
              <a:t>ž</a:t>
            </a:r>
            <a:r>
              <a:rPr lang="en-US" dirty="0" err="1" smtClean="0"/>
              <a:t>ivanja</a:t>
            </a:r>
            <a:r>
              <a:rPr lang="en-US" dirty="0" smtClean="0"/>
              <a:t>; </a:t>
            </a:r>
          </a:p>
          <a:p>
            <a:r>
              <a:rPr lang="en-US" dirty="0" err="1" smtClean="0"/>
              <a:t>Primenjena</a:t>
            </a:r>
            <a:r>
              <a:rPr lang="en-US" dirty="0" smtClean="0"/>
              <a:t> (</a:t>
            </a:r>
            <a:r>
              <a:rPr lang="en-US" dirty="0" err="1" smtClean="0"/>
              <a:t>aplikativna</a:t>
            </a:r>
            <a:r>
              <a:rPr lang="en-US" dirty="0" smtClean="0"/>
              <a:t>), </a:t>
            </a:r>
            <a:r>
              <a:rPr lang="en-US" dirty="0" err="1" smtClean="0"/>
              <a:t>operativna</a:t>
            </a:r>
            <a:r>
              <a:rPr lang="en-US" dirty="0" smtClean="0"/>
              <a:t>, </a:t>
            </a:r>
            <a:r>
              <a:rPr lang="en-US" dirty="0" err="1" smtClean="0"/>
              <a:t>razvojna</a:t>
            </a:r>
            <a:r>
              <a:rPr lang="en-US" dirty="0" smtClean="0"/>
              <a:t> </a:t>
            </a:r>
            <a:r>
              <a:rPr lang="en-US" dirty="0" err="1" smtClean="0"/>
              <a:t>istra</a:t>
            </a:r>
            <a:r>
              <a:rPr lang="sr-Latn-RS" dirty="0" smtClean="0"/>
              <a:t>ž</a:t>
            </a:r>
            <a:r>
              <a:rPr lang="en-US" dirty="0" err="1" smtClean="0"/>
              <a:t>ivanja</a:t>
            </a:r>
            <a:r>
              <a:rPr lang="en-US" dirty="0" smtClean="0"/>
              <a:t>;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Akciona</a:t>
            </a:r>
            <a:r>
              <a:rPr lang="en-US" dirty="0" smtClean="0"/>
              <a:t> </a:t>
            </a:r>
            <a:r>
              <a:rPr lang="en-US" dirty="0" err="1" smtClean="0"/>
              <a:t>istra</a:t>
            </a:r>
            <a:r>
              <a:rPr lang="sr-Latn-RS" dirty="0" smtClean="0"/>
              <a:t>ži</a:t>
            </a:r>
            <a:r>
              <a:rPr lang="en-US" dirty="0" err="1" smtClean="0"/>
              <a:t>vanja</a:t>
            </a:r>
            <a:r>
              <a:rPr lang="en-US" dirty="0" smtClean="0"/>
              <a:t>; </a:t>
            </a:r>
          </a:p>
          <a:p>
            <a:r>
              <a:rPr lang="en-US" dirty="0" err="1" smtClean="0"/>
              <a:t>Komparativna</a:t>
            </a:r>
            <a:r>
              <a:rPr lang="en-US" dirty="0" smtClean="0"/>
              <a:t> </a:t>
            </a:r>
            <a:r>
              <a:rPr lang="en-US" dirty="0" err="1" smtClean="0"/>
              <a:t>istra</a:t>
            </a:r>
            <a:r>
              <a:rPr lang="sr-Latn-RS" dirty="0" smtClean="0"/>
              <a:t>ž</a:t>
            </a:r>
            <a:r>
              <a:rPr lang="en-US" dirty="0" err="1" smtClean="0"/>
              <a:t>ivanja</a:t>
            </a:r>
            <a:r>
              <a:rPr lang="en-US" dirty="0" smtClean="0"/>
              <a:t>; </a:t>
            </a:r>
          </a:p>
          <a:p>
            <a:r>
              <a:rPr lang="en-US" dirty="0" err="1" smtClean="0"/>
              <a:t>Longitudinalna</a:t>
            </a:r>
            <a:r>
              <a:rPr lang="en-US" dirty="0" smtClean="0"/>
              <a:t> </a:t>
            </a:r>
            <a:r>
              <a:rPr lang="en-US" dirty="0" err="1" smtClean="0"/>
              <a:t>istra</a:t>
            </a:r>
            <a:r>
              <a:rPr lang="sr-Latn-RS" dirty="0" smtClean="0"/>
              <a:t>ž</a:t>
            </a:r>
            <a:r>
              <a:rPr lang="en-US" dirty="0" err="1" smtClean="0"/>
              <a:t>ivanja</a:t>
            </a:r>
            <a:r>
              <a:rPr lang="en-US" dirty="0" smtClean="0"/>
              <a:t>; </a:t>
            </a:r>
          </a:p>
          <a:p>
            <a:r>
              <a:rPr lang="en-US" dirty="0" err="1" smtClean="0"/>
              <a:t>Transferzalna</a:t>
            </a:r>
            <a:r>
              <a:rPr lang="en-US" dirty="0" smtClean="0"/>
              <a:t> </a:t>
            </a:r>
            <a:r>
              <a:rPr lang="en-US" dirty="0" err="1" smtClean="0"/>
              <a:t>istra</a:t>
            </a:r>
            <a:r>
              <a:rPr lang="sr-Latn-RS" dirty="0" smtClean="0"/>
              <a:t>ž</a:t>
            </a:r>
            <a:r>
              <a:rPr lang="en-US" dirty="0" err="1" smtClean="0"/>
              <a:t>ivanja</a:t>
            </a:r>
            <a:r>
              <a:rPr lang="en-US" dirty="0" smtClean="0"/>
              <a:t>; 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Istorija</a:t>
            </a:r>
            <a:r>
              <a:rPr lang="en-US" dirty="0" smtClean="0"/>
              <a:t> </a:t>
            </a:r>
            <a:r>
              <a:rPr lang="en-US" dirty="0" err="1" smtClean="0"/>
              <a:t>slučaja</a:t>
            </a:r>
            <a:r>
              <a:rPr lang="en-US" dirty="0" smtClean="0"/>
              <a:t>”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biografska</a:t>
            </a:r>
            <a:r>
              <a:rPr lang="en-US" dirty="0" smtClean="0"/>
              <a:t> </a:t>
            </a:r>
            <a:r>
              <a:rPr lang="en-US" dirty="0" err="1" smtClean="0"/>
              <a:t>istra</a:t>
            </a:r>
            <a:r>
              <a:rPr lang="sr-Latn-RS" dirty="0" smtClean="0"/>
              <a:t>ž</a:t>
            </a:r>
            <a:r>
              <a:rPr lang="en-US" dirty="0" err="1" smtClean="0"/>
              <a:t>ivanja</a:t>
            </a:r>
            <a:r>
              <a:rPr lang="en-US" dirty="0" smtClean="0"/>
              <a:t>; </a:t>
            </a:r>
          </a:p>
          <a:p>
            <a:r>
              <a:rPr lang="en-US" dirty="0" err="1" smtClean="0"/>
              <a:t>Istorijska</a:t>
            </a:r>
            <a:r>
              <a:rPr lang="en-US" dirty="0" smtClean="0"/>
              <a:t> </a:t>
            </a:r>
            <a:r>
              <a:rPr lang="en-US" dirty="0" err="1" smtClean="0"/>
              <a:t>istra</a:t>
            </a:r>
            <a:r>
              <a:rPr lang="sr-Latn-RS" dirty="0" smtClean="0"/>
              <a:t>ž</a:t>
            </a:r>
            <a:r>
              <a:rPr lang="en-US" dirty="0" err="1" smtClean="0"/>
              <a:t>ivanja</a:t>
            </a:r>
            <a:r>
              <a:rPr lang="en-US" dirty="0" smtClean="0"/>
              <a:t>; </a:t>
            </a:r>
          </a:p>
          <a:p>
            <a:r>
              <a:rPr lang="en-US" dirty="0" err="1" smtClean="0"/>
              <a:t>Futurološka</a:t>
            </a:r>
            <a:r>
              <a:rPr lang="en-US" dirty="0" smtClean="0"/>
              <a:t> </a:t>
            </a:r>
            <a:r>
              <a:rPr lang="en-US" dirty="0" err="1" smtClean="0"/>
              <a:t>istra</a:t>
            </a:r>
            <a:r>
              <a:rPr lang="sr-Latn-RS" dirty="0" smtClean="0"/>
              <a:t>ž</a:t>
            </a:r>
            <a:r>
              <a:rPr lang="en-US" dirty="0" err="1" smtClean="0"/>
              <a:t>ivanja</a:t>
            </a:r>
            <a:r>
              <a:rPr lang="en-US" dirty="0" smtClean="0"/>
              <a:t>; </a:t>
            </a:r>
          </a:p>
          <a:p>
            <a:r>
              <a:rPr lang="en-US" dirty="0" err="1" smtClean="0"/>
              <a:t>Reprezentativna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mala (</a:t>
            </a:r>
            <a:r>
              <a:rPr lang="en-US" dirty="0" err="1" smtClean="0"/>
              <a:t>mikro</a:t>
            </a:r>
            <a:r>
              <a:rPr lang="en-US" dirty="0" smtClean="0"/>
              <a:t>) </a:t>
            </a:r>
            <a:r>
              <a:rPr lang="en-US" dirty="0" err="1" smtClean="0"/>
              <a:t>istra</a:t>
            </a:r>
            <a:r>
              <a:rPr lang="sr-Latn-RS" dirty="0" smtClean="0"/>
              <a:t>ži</a:t>
            </a:r>
            <a:r>
              <a:rPr lang="en-US" dirty="0" err="1" smtClean="0"/>
              <a:t>vanja</a:t>
            </a:r>
            <a:r>
              <a:rPr lang="en-US" dirty="0" smtClean="0"/>
              <a:t> </a:t>
            </a:r>
            <a:r>
              <a:rPr lang="en-US" dirty="0" err="1" smtClean="0"/>
              <a:t>itd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 fontScale="90000"/>
          </a:bodyPr>
          <a:lstStyle/>
          <a:p>
            <a:r>
              <a:rPr lang="sr-Latn-RS" sz="3600" dirty="0" smtClean="0"/>
              <a:t>ETAPE PEDAGOŠKOG ISTRAŽIVANJA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115328" cy="4840303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vi-VN" dirty="0" smtClean="0"/>
              <a:t>Izbor problema istra</a:t>
            </a:r>
            <a:r>
              <a:rPr lang="sr-Latn-RS" dirty="0" smtClean="0"/>
              <a:t>ž</a:t>
            </a:r>
            <a:r>
              <a:rPr lang="vi-VN" dirty="0" smtClean="0"/>
              <a:t>ivanja; </a:t>
            </a:r>
          </a:p>
          <a:p>
            <a:r>
              <a:rPr lang="vi-VN" dirty="0" smtClean="0"/>
              <a:t>Izrada projekta istra</a:t>
            </a:r>
            <a:r>
              <a:rPr lang="sr-Latn-RS" dirty="0" smtClean="0"/>
              <a:t>ž</a:t>
            </a:r>
            <a:r>
              <a:rPr lang="vi-VN" dirty="0" smtClean="0"/>
              <a:t>ivanja i stvaranje uslova za njegovo sprovođenje; </a:t>
            </a:r>
          </a:p>
          <a:p>
            <a:r>
              <a:rPr lang="vi-VN" dirty="0" smtClean="0"/>
              <a:t>Prikupljanje podataka o pojavi koja se istra</a:t>
            </a:r>
            <a:r>
              <a:rPr lang="sr-Latn-RS" dirty="0" smtClean="0"/>
              <a:t>ž</a:t>
            </a:r>
            <a:r>
              <a:rPr lang="vi-VN" dirty="0" smtClean="0"/>
              <a:t>uje; </a:t>
            </a:r>
          </a:p>
          <a:p>
            <a:r>
              <a:rPr lang="vi-VN" dirty="0" smtClean="0"/>
              <a:t>Statistička obrada prikupljenih podataka; </a:t>
            </a:r>
          </a:p>
          <a:p>
            <a:r>
              <a:rPr lang="vi-VN" dirty="0" smtClean="0"/>
              <a:t>Analiza i interpretacija dobijenih rezultata istra</a:t>
            </a:r>
            <a:r>
              <a:rPr lang="sr-Latn-RS" dirty="0" smtClean="0"/>
              <a:t>ž</a:t>
            </a:r>
            <a:r>
              <a:rPr lang="vi-VN" dirty="0" smtClean="0"/>
              <a:t>ivanja (izvođenje zaključaka o novim saznanjima do kojih se došlo u toku istra</a:t>
            </a:r>
            <a:r>
              <a:rPr lang="sr-Latn-RS" dirty="0" smtClean="0"/>
              <a:t>ž</a:t>
            </a:r>
            <a:r>
              <a:rPr lang="vi-VN" dirty="0" smtClean="0"/>
              <a:t>ivanja); </a:t>
            </a:r>
          </a:p>
          <a:p>
            <a:r>
              <a:rPr lang="vi-VN" dirty="0" smtClean="0"/>
              <a:t>Objavljivanje izveštaja o istra</a:t>
            </a:r>
            <a:r>
              <a:rPr lang="sr-Latn-RS" dirty="0" smtClean="0"/>
              <a:t>ž</a:t>
            </a:r>
            <a:r>
              <a:rPr lang="vi-VN" dirty="0" smtClean="0"/>
              <a:t>ivanju; </a:t>
            </a:r>
          </a:p>
          <a:p>
            <a:r>
              <a:rPr lang="vi-VN" dirty="0" smtClean="0"/>
              <a:t>Primena nalaza istra</a:t>
            </a:r>
            <a:r>
              <a:rPr lang="sr-Latn-RS" dirty="0" smtClean="0"/>
              <a:t>ž</a:t>
            </a:r>
            <a:r>
              <a:rPr lang="vi-VN" dirty="0" smtClean="0"/>
              <a:t>ivanja u praksi.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rmAutofit fontScale="90000"/>
          </a:bodyPr>
          <a:lstStyle/>
          <a:p>
            <a:r>
              <a:rPr lang="sr-Latn-RS" sz="3600" dirty="0" smtClean="0"/>
              <a:t>SADRŽAJ PROJEKTA ISTRAŽIVANJA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115328" cy="4840303"/>
          </a:xfrm>
        </p:spPr>
        <p:txBody>
          <a:bodyPr/>
          <a:lstStyle/>
          <a:p>
            <a:endParaRPr lang="sr-Latn-RS" dirty="0" smtClean="0"/>
          </a:p>
          <a:p>
            <a:r>
              <a:rPr lang="pt-BR" sz="3600" dirty="0" smtClean="0"/>
              <a:t>Uvod </a:t>
            </a:r>
          </a:p>
          <a:p>
            <a:r>
              <a:rPr lang="pt-BR" sz="3600" dirty="0" smtClean="0"/>
              <a:t>Teorijski pristup problemu istra</a:t>
            </a:r>
            <a:r>
              <a:rPr lang="sr-Latn-RS" sz="3600" dirty="0" smtClean="0"/>
              <a:t>ž</a:t>
            </a:r>
            <a:r>
              <a:rPr lang="pt-BR" sz="3600" dirty="0" smtClean="0"/>
              <a:t>ivanja </a:t>
            </a:r>
          </a:p>
          <a:p>
            <a:r>
              <a:rPr lang="pt-BR" sz="3600" dirty="0" smtClean="0"/>
              <a:t>Definisanje osnovnih pojmova </a:t>
            </a:r>
          </a:p>
          <a:p>
            <a:r>
              <a:rPr lang="pt-BR" sz="3600" dirty="0" smtClean="0"/>
              <a:t>Dosadašnja istra</a:t>
            </a:r>
            <a:r>
              <a:rPr lang="sr-Latn-RS" sz="3600" dirty="0" smtClean="0"/>
              <a:t>ž</a:t>
            </a:r>
            <a:r>
              <a:rPr lang="pt-BR" sz="3600" dirty="0" smtClean="0"/>
              <a:t>ivanja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Metodološki</a:t>
            </a:r>
            <a:r>
              <a:rPr lang="en-US" sz="3600" dirty="0" smtClean="0"/>
              <a:t> </a:t>
            </a:r>
            <a:r>
              <a:rPr lang="en-US" sz="3600" dirty="0" err="1" smtClean="0"/>
              <a:t>okvir</a:t>
            </a:r>
            <a:r>
              <a:rPr lang="en-US" sz="3600" dirty="0" smtClean="0"/>
              <a:t> </a:t>
            </a:r>
            <a:r>
              <a:rPr lang="en-US" sz="3600" dirty="0" err="1" smtClean="0"/>
              <a:t>istra</a:t>
            </a:r>
            <a:r>
              <a:rPr lang="sr-Latn-RS" sz="3600" dirty="0" smtClean="0"/>
              <a:t>ž</a:t>
            </a:r>
            <a:r>
              <a:rPr lang="en-US" sz="3600" dirty="0" err="1" smtClean="0"/>
              <a:t>ivanja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dirty="0" smtClean="0"/>
          </a:p>
          <a:p>
            <a:r>
              <a:rPr lang="en-US" dirty="0" smtClean="0"/>
              <a:t>Problem </a:t>
            </a:r>
            <a:r>
              <a:rPr lang="en-US" dirty="0" err="1" smtClean="0"/>
              <a:t>istra</a:t>
            </a:r>
            <a:r>
              <a:rPr lang="sr-Latn-RS" dirty="0" smtClean="0"/>
              <a:t>ž</a:t>
            </a:r>
            <a:r>
              <a:rPr lang="en-US" dirty="0" err="1" smtClean="0"/>
              <a:t>ivanja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Predmet</a:t>
            </a:r>
            <a:r>
              <a:rPr lang="en-US" dirty="0" smtClean="0"/>
              <a:t> </a:t>
            </a:r>
            <a:r>
              <a:rPr lang="en-US" dirty="0" err="1" smtClean="0"/>
              <a:t>istra</a:t>
            </a:r>
            <a:r>
              <a:rPr lang="sr-Latn-RS" dirty="0" smtClean="0"/>
              <a:t>ž</a:t>
            </a:r>
            <a:r>
              <a:rPr lang="en-US" dirty="0" err="1" smtClean="0"/>
              <a:t>ivanja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Cilj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istra</a:t>
            </a:r>
            <a:r>
              <a:rPr lang="sr-Latn-RS" dirty="0" smtClean="0"/>
              <a:t>ž</a:t>
            </a:r>
            <a:r>
              <a:rPr lang="en-US" dirty="0" err="1" smtClean="0"/>
              <a:t>ivanja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Zadaci</a:t>
            </a:r>
            <a:r>
              <a:rPr lang="en-US" dirty="0" smtClean="0"/>
              <a:t> </a:t>
            </a:r>
            <a:r>
              <a:rPr lang="en-US" dirty="0" err="1" smtClean="0"/>
              <a:t>istra</a:t>
            </a:r>
            <a:r>
              <a:rPr lang="sr-Latn-RS" dirty="0" smtClean="0"/>
              <a:t>ž</a:t>
            </a:r>
            <a:r>
              <a:rPr lang="en-US" dirty="0" err="1" smtClean="0"/>
              <a:t>ivanja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7467600" cy="4625989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err="1" smtClean="0"/>
              <a:t>Hipoteze</a:t>
            </a:r>
            <a:r>
              <a:rPr lang="en-US" sz="3200" dirty="0" smtClean="0"/>
              <a:t> u </a:t>
            </a:r>
            <a:r>
              <a:rPr lang="en-US" sz="3200" dirty="0" err="1" smtClean="0"/>
              <a:t>istra</a:t>
            </a:r>
            <a:r>
              <a:rPr lang="sr-Latn-RS" sz="3200" dirty="0" smtClean="0"/>
              <a:t>ž</a:t>
            </a:r>
            <a:r>
              <a:rPr lang="en-US" sz="3200" dirty="0" err="1" smtClean="0"/>
              <a:t>ivanju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/>
              <a:t>Varijable</a:t>
            </a:r>
            <a:r>
              <a:rPr lang="en-US" sz="3200" dirty="0" smtClean="0"/>
              <a:t> u </a:t>
            </a:r>
            <a:r>
              <a:rPr lang="en-US" sz="3200" dirty="0" err="1" smtClean="0"/>
              <a:t>istra</a:t>
            </a:r>
            <a:r>
              <a:rPr lang="sr-Latn-RS" sz="3200" dirty="0" smtClean="0"/>
              <a:t>ž</a:t>
            </a:r>
            <a:r>
              <a:rPr lang="en-US" sz="3200" dirty="0" err="1" smtClean="0"/>
              <a:t>ivanju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/>
              <a:t>Metode</a:t>
            </a:r>
            <a:r>
              <a:rPr lang="en-US" sz="3200" dirty="0" smtClean="0"/>
              <a:t>, </a:t>
            </a:r>
            <a:r>
              <a:rPr lang="en-US" sz="3200" dirty="0" err="1" smtClean="0"/>
              <a:t>tehnike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instrumenti</a:t>
            </a:r>
            <a:r>
              <a:rPr lang="en-US" sz="3200" dirty="0" smtClean="0"/>
              <a:t> </a:t>
            </a:r>
            <a:r>
              <a:rPr lang="en-US" sz="3200" dirty="0" err="1" smtClean="0"/>
              <a:t>istra</a:t>
            </a:r>
            <a:r>
              <a:rPr lang="sr-Latn-RS" sz="3200" dirty="0" smtClean="0"/>
              <a:t>ž</a:t>
            </a:r>
            <a:r>
              <a:rPr lang="en-US" sz="3200" dirty="0" err="1" smtClean="0"/>
              <a:t>ivanja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/>
              <a:t>Populacija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uzorak</a:t>
            </a:r>
            <a:r>
              <a:rPr lang="en-US" sz="3200" dirty="0" smtClean="0"/>
              <a:t> </a:t>
            </a:r>
            <a:r>
              <a:rPr lang="en-US" sz="3200" dirty="0" err="1" smtClean="0"/>
              <a:t>istra</a:t>
            </a:r>
            <a:r>
              <a:rPr lang="sr-Latn-RS" sz="3200" dirty="0" smtClean="0"/>
              <a:t>ž</a:t>
            </a:r>
            <a:r>
              <a:rPr lang="en-US" sz="3200" dirty="0" err="1" smtClean="0"/>
              <a:t>ivanja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/>
              <a:t>Statistička</a:t>
            </a:r>
            <a:r>
              <a:rPr lang="en-US" sz="3200" dirty="0" smtClean="0"/>
              <a:t> </a:t>
            </a:r>
            <a:r>
              <a:rPr lang="en-US" sz="3200" dirty="0" err="1" smtClean="0"/>
              <a:t>obrada</a:t>
            </a:r>
            <a:r>
              <a:rPr lang="en-US" sz="3200" dirty="0" smtClean="0"/>
              <a:t> </a:t>
            </a:r>
            <a:r>
              <a:rPr lang="en-US" sz="3200" dirty="0" err="1" smtClean="0"/>
              <a:t>podataka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/>
              <a:t>Organizacija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tok</a:t>
            </a:r>
            <a:r>
              <a:rPr lang="en-US" sz="3200" dirty="0" smtClean="0"/>
              <a:t> </a:t>
            </a:r>
            <a:r>
              <a:rPr lang="en-US" sz="3200" dirty="0" err="1" smtClean="0"/>
              <a:t>istra</a:t>
            </a:r>
            <a:r>
              <a:rPr lang="sr-Latn-RS" sz="3200" dirty="0" smtClean="0"/>
              <a:t>ž</a:t>
            </a:r>
            <a:r>
              <a:rPr lang="en-US" sz="3200" dirty="0" err="1" smtClean="0"/>
              <a:t>ivanja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/>
              <a:t>Struktura</a:t>
            </a:r>
            <a:r>
              <a:rPr lang="en-US" sz="3200" dirty="0" smtClean="0"/>
              <a:t> </a:t>
            </a:r>
            <a:r>
              <a:rPr lang="en-US" sz="3200" dirty="0" err="1" smtClean="0"/>
              <a:t>izveštaja</a:t>
            </a:r>
            <a:r>
              <a:rPr lang="en-US" sz="3200" dirty="0" smtClean="0"/>
              <a:t> o </a:t>
            </a:r>
            <a:r>
              <a:rPr lang="en-US" sz="3200" dirty="0" err="1" smtClean="0"/>
              <a:t>istra</a:t>
            </a:r>
            <a:r>
              <a:rPr lang="sr-Latn-RS" sz="3200" dirty="0" smtClean="0"/>
              <a:t>ž</a:t>
            </a:r>
            <a:r>
              <a:rPr lang="en-US" sz="3200" dirty="0" err="1" smtClean="0"/>
              <a:t>ivanju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/>
              <a:t>Literatura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/>
              <a:t>Prilozi</a:t>
            </a:r>
            <a:r>
              <a:rPr lang="en-US" sz="3200" dirty="0" smtClean="0"/>
              <a:t> </a:t>
            </a:r>
            <a:r>
              <a:rPr lang="en-US" sz="3200" dirty="0" err="1" smtClean="0"/>
              <a:t>projekta</a:t>
            </a:r>
            <a:r>
              <a:rPr lang="en-US" sz="3200" dirty="0" smtClean="0"/>
              <a:t> </a:t>
            </a:r>
            <a:r>
              <a:rPr lang="en-US" sz="3200" dirty="0" err="1" smtClean="0"/>
              <a:t>istra</a:t>
            </a:r>
            <a:r>
              <a:rPr lang="sr-Latn-RS" sz="3200" dirty="0" smtClean="0"/>
              <a:t>ž</a:t>
            </a:r>
            <a:r>
              <a:rPr lang="en-US" sz="3200" dirty="0" err="1" smtClean="0"/>
              <a:t>ivanja</a:t>
            </a:r>
            <a:r>
              <a:rPr lang="en-US" sz="32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Autofit/>
          </a:bodyPr>
          <a:lstStyle/>
          <a:p>
            <a:pPr algn="ctr"/>
            <a:r>
              <a:rPr lang="sr-Latn-RS" sz="2800" dirty="0" smtClean="0"/>
              <a:t>SUGESTIJE ZA IZRADU METODOLOŠKOG OKVIRA ISTRAŽIVANJA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28802"/>
            <a:ext cx="7467600" cy="4197361"/>
          </a:xfrm>
        </p:spPr>
        <p:txBody>
          <a:bodyPr/>
          <a:lstStyle/>
          <a:p>
            <a:endParaRPr lang="sr-Latn-RS" dirty="0" smtClean="0"/>
          </a:p>
          <a:p>
            <a:r>
              <a:rPr lang="vi-VN" b="1" dirty="0" smtClean="0"/>
              <a:t>P</a:t>
            </a:r>
            <a:r>
              <a:rPr lang="sr-Latn-RS" b="1" dirty="0" smtClean="0"/>
              <a:t>REDMET ISTRAŽIVANJA</a:t>
            </a:r>
            <a:r>
              <a:rPr lang="vi-VN" b="1" dirty="0" smtClean="0"/>
              <a:t> </a:t>
            </a:r>
          </a:p>
          <a:p>
            <a:r>
              <a:rPr lang="vi-VN" dirty="0" smtClean="0"/>
              <a:t>Određuje se šta se istra</a:t>
            </a:r>
            <a:r>
              <a:rPr lang="sr-Latn-RS" dirty="0" smtClean="0"/>
              <a:t>ž</a:t>
            </a:r>
            <a:r>
              <a:rPr lang="vi-VN" dirty="0" smtClean="0"/>
              <a:t>uje, pojava koja se istra</a:t>
            </a:r>
            <a:r>
              <a:rPr lang="sr-Latn-RS" dirty="0" smtClean="0"/>
              <a:t>ž</a:t>
            </a:r>
            <a:r>
              <a:rPr lang="vi-VN" dirty="0" smtClean="0"/>
              <a:t>uje i o kojoj se </a:t>
            </a:r>
            <a:r>
              <a:rPr lang="sr-Latn-RS" dirty="0" smtClean="0"/>
              <a:t>ž</a:t>
            </a:r>
            <a:r>
              <a:rPr lang="vi-VN" dirty="0" smtClean="0"/>
              <a:t>eli doći do određenog saznanja.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0"/>
            <a:ext cx="8610600" cy="1428736"/>
          </a:xfrm>
        </p:spPr>
        <p:txBody>
          <a:bodyPr>
            <a:normAutofit fontScale="90000"/>
          </a:bodyPr>
          <a:lstStyle/>
          <a:p>
            <a:r>
              <a:rPr lang="sr-Latn-RS" sz="4000" dirty="0" smtClean="0">
                <a:latin typeface="Tempus Sans ITC" pitchFamily="82" charset="0"/>
              </a:rPr>
              <a:t> </a:t>
            </a:r>
            <a:r>
              <a:rPr lang="en-US" sz="4000" dirty="0" smtClean="0">
                <a:latin typeface="Tempus Sans ITC" pitchFamily="82" charset="0"/>
              </a:rPr>
              <a:t/>
            </a:r>
            <a:br>
              <a:rPr lang="en-US" sz="4000" dirty="0" smtClean="0">
                <a:latin typeface="Tempus Sans ITC" pitchFamily="82" charset="0"/>
              </a:rPr>
            </a:br>
            <a:r>
              <a:rPr lang="en-US" sz="4000" dirty="0" smtClean="0">
                <a:latin typeface="Tempus Sans ITC" pitchFamily="82" charset="0"/>
              </a:rPr>
              <a:t/>
            </a:r>
            <a:br>
              <a:rPr lang="en-US" sz="4000" dirty="0" smtClean="0">
                <a:latin typeface="Tempus Sans ITC" pitchFamily="82" charset="0"/>
              </a:rPr>
            </a:br>
            <a:r>
              <a:rPr lang="sr-Latn-RS" sz="4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POJMOVNO ODREĐENJE</a:t>
            </a:r>
            <a:r>
              <a:rPr lang="en-US" sz="4000" dirty="0" smtClean="0">
                <a:latin typeface="Arial" charset="0"/>
              </a:rPr>
              <a:t/>
            </a:r>
            <a:br>
              <a:rPr lang="en-US" sz="4000" dirty="0" smtClean="0">
                <a:latin typeface="Arial" charset="0"/>
              </a:rPr>
            </a:br>
            <a:r>
              <a:rPr lang="en-US" sz="800" dirty="0" smtClean="0">
                <a:latin typeface="Arial" charset="0"/>
              </a:rPr>
              <a:t/>
            </a:r>
            <a:br>
              <a:rPr lang="en-US" sz="800" dirty="0" smtClean="0">
                <a:latin typeface="Arial" charset="0"/>
              </a:rPr>
            </a:br>
            <a:endParaRPr lang="en-AU" sz="2400" dirty="0" smtClean="0"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85926"/>
            <a:ext cx="8382000" cy="478634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</a:rPr>
              <a:t>Postoje različita gledaišta o tome šta je nauka. </a:t>
            </a:r>
            <a:endParaRPr lang="en-US" sz="2800" dirty="0" smtClean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  <a:p>
            <a:pPr>
              <a:lnSpc>
                <a:spcPct val="90000"/>
              </a:lnSpc>
            </a:pPr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</a:rPr>
              <a:t>Teoretičari su saglasni da nauku čine</a:t>
            </a:r>
            <a:r>
              <a:rPr lang="sr-Latn-RS" sz="2800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  <a:endParaRPr lang="sr-Latn-RS" sz="2800" dirty="0" smtClean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  <a:p>
            <a:pPr>
              <a:lnSpc>
                <a:spcPct val="90000"/>
              </a:lnSpc>
            </a:pPr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</a:rPr>
              <a:t> “objektivne i pouzdane istine o stvarnosti, saznati zakoni i zakonitosti koji u toj stvarnosti postoje, saznanja koja su praktično proverljiva, koja se mogu dokazivati, koja imaju opšte va</a:t>
            </a:r>
            <a:r>
              <a:rPr lang="sr-Latn-RS" sz="28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ž</a:t>
            </a:r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</a:rPr>
              <a:t>enje, praktičnu primenljivost i koja su saopštljiva ljudima” (Banđur i Potkonjak, 1999:13). </a:t>
            </a:r>
            <a:endParaRPr lang="en-US" sz="2800" dirty="0" smtClean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  <a:p>
            <a:pPr>
              <a:lnSpc>
                <a:spcPct val="90000"/>
              </a:lnSpc>
            </a:pPr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</a:rPr>
              <a:t>Metodologija neke nauke je teorija (nauka, učenje) o istra</a:t>
            </a:r>
            <a:r>
              <a:rPr lang="sr-Latn-RS" sz="28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ži</a:t>
            </a:r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</a:rPr>
              <a:t>vanju predmeta te nauke</a:t>
            </a:r>
            <a:endParaRPr lang="en-AU" sz="2800" dirty="0" smtClean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PROBLEM ISTRAŽIVANJA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dirty="0" smtClean="0"/>
          </a:p>
          <a:p>
            <a:endParaRPr lang="sr-Latn-RS" dirty="0" smtClean="0"/>
          </a:p>
          <a:p>
            <a:r>
              <a:rPr lang="en-US" sz="3600" dirty="0" err="1" smtClean="0"/>
              <a:t>Najčešće</a:t>
            </a:r>
            <a:r>
              <a:rPr lang="en-US" sz="3600" dirty="0" smtClean="0"/>
              <a:t> se </a:t>
            </a:r>
            <a:r>
              <a:rPr lang="en-US" sz="3600" dirty="0" err="1" smtClean="0"/>
              <a:t>formuliše</a:t>
            </a:r>
            <a:r>
              <a:rPr lang="en-US" sz="3600" dirty="0" smtClean="0"/>
              <a:t> u </a:t>
            </a:r>
            <a:r>
              <a:rPr lang="en-US" sz="3600" dirty="0" err="1" smtClean="0"/>
              <a:t>obliku</a:t>
            </a:r>
            <a:r>
              <a:rPr lang="en-US" sz="3600" dirty="0" smtClean="0"/>
              <a:t> </a:t>
            </a:r>
            <a:r>
              <a:rPr lang="en-US" sz="3600" dirty="0" err="1" smtClean="0"/>
              <a:t>pitanja</a:t>
            </a:r>
            <a:r>
              <a:rPr lang="en-US" sz="3600" dirty="0" smtClean="0"/>
              <a:t> </a:t>
            </a:r>
            <a:r>
              <a:rPr lang="en-US" sz="3600" dirty="0" err="1" smtClean="0"/>
              <a:t>i</a:t>
            </a:r>
            <a:r>
              <a:rPr lang="en-US" sz="3600" dirty="0" smtClean="0"/>
              <a:t> </a:t>
            </a:r>
            <a:r>
              <a:rPr lang="en-US" sz="3600" dirty="0" err="1" smtClean="0"/>
              <a:t>postaje</a:t>
            </a:r>
            <a:r>
              <a:rPr lang="en-US" sz="3600" dirty="0" smtClean="0"/>
              <a:t> </a:t>
            </a:r>
            <a:r>
              <a:rPr lang="en-US" sz="3600" dirty="0" err="1" smtClean="0"/>
              <a:t>osnovna</a:t>
            </a:r>
            <a:r>
              <a:rPr lang="en-US" sz="3600" dirty="0" smtClean="0"/>
              <a:t> </a:t>
            </a:r>
            <a:r>
              <a:rPr lang="en-US" sz="3600" dirty="0" err="1" smtClean="0"/>
              <a:t>vodilja</a:t>
            </a:r>
            <a:r>
              <a:rPr lang="en-US" sz="3600" dirty="0" smtClean="0"/>
              <a:t> u </a:t>
            </a:r>
            <a:r>
              <a:rPr lang="en-US" sz="3600" dirty="0" err="1" smtClean="0"/>
              <a:t>istra</a:t>
            </a:r>
            <a:r>
              <a:rPr lang="sr-Latn-RS" sz="3600" dirty="0" smtClean="0"/>
              <a:t>ž</a:t>
            </a:r>
            <a:r>
              <a:rPr lang="en-US" sz="3600" dirty="0" err="1" smtClean="0"/>
              <a:t>ivanju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4400" dirty="0" smtClean="0"/>
              <a:t>CILJ I KARAKTER ISTRAŽIVANJA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sr-Latn-RS" dirty="0" smtClean="0"/>
          </a:p>
          <a:p>
            <a:r>
              <a:rPr lang="en-US" sz="3600" dirty="0" err="1" smtClean="0"/>
              <a:t>Definiše</a:t>
            </a:r>
            <a:r>
              <a:rPr lang="en-US" sz="3600" dirty="0" smtClean="0"/>
              <a:t> se </a:t>
            </a:r>
            <a:r>
              <a:rPr lang="en-US" sz="3600" dirty="0" err="1" smtClean="0"/>
              <a:t>opšta</a:t>
            </a:r>
            <a:r>
              <a:rPr lang="en-US" sz="3600" dirty="0" smtClean="0"/>
              <a:t> </a:t>
            </a:r>
            <a:r>
              <a:rPr lang="en-US" sz="3600" dirty="0" err="1" smtClean="0"/>
              <a:t>namera</a:t>
            </a:r>
            <a:r>
              <a:rPr lang="en-US" sz="3600" dirty="0" smtClean="0"/>
              <a:t> </a:t>
            </a:r>
            <a:r>
              <a:rPr lang="en-US" sz="3600" dirty="0" err="1" smtClean="0"/>
              <a:t>istra</a:t>
            </a:r>
            <a:r>
              <a:rPr lang="sr-Latn-RS" sz="3600" dirty="0" smtClean="0"/>
              <a:t>ž</a:t>
            </a:r>
            <a:r>
              <a:rPr lang="en-US" sz="3600" dirty="0" err="1" smtClean="0"/>
              <a:t>ivanja</a:t>
            </a:r>
            <a:r>
              <a:rPr lang="en-US" sz="3600" dirty="0" smtClean="0"/>
              <a:t>, </a:t>
            </a:r>
            <a:r>
              <a:rPr lang="sr-Latn-RS" sz="3600" dirty="0" err="1" smtClean="0"/>
              <a:t>ž</a:t>
            </a:r>
            <a:r>
              <a:rPr lang="en-US" sz="3600" dirty="0" err="1" smtClean="0"/>
              <a:t>eljeno</a:t>
            </a:r>
            <a:r>
              <a:rPr lang="en-US" sz="3600" dirty="0" smtClean="0"/>
              <a:t> </a:t>
            </a:r>
            <a:r>
              <a:rPr lang="en-US" sz="3600" dirty="0" err="1" smtClean="0"/>
              <a:t>stanje</a:t>
            </a:r>
            <a:r>
              <a:rPr lang="en-US" sz="3600" dirty="0" smtClean="0"/>
              <a:t> </a:t>
            </a:r>
            <a:r>
              <a:rPr lang="en-US" sz="3600" dirty="0" err="1" smtClean="0"/>
              <a:t>na</a:t>
            </a:r>
            <a:r>
              <a:rPr lang="en-US" sz="3600" dirty="0" smtClean="0"/>
              <a:t> </a:t>
            </a:r>
            <a:r>
              <a:rPr lang="en-US" sz="3600" dirty="0" err="1" smtClean="0"/>
              <a:t>koje</a:t>
            </a:r>
            <a:r>
              <a:rPr lang="en-US" sz="3600" dirty="0" smtClean="0"/>
              <a:t> </a:t>
            </a:r>
            <a:r>
              <a:rPr lang="en-US" sz="3600" dirty="0" err="1" smtClean="0"/>
              <a:t>su</a:t>
            </a:r>
            <a:r>
              <a:rPr lang="en-US" sz="3600" dirty="0" smtClean="0"/>
              <a:t> </a:t>
            </a:r>
            <a:r>
              <a:rPr lang="en-US" sz="3600" dirty="0" err="1" smtClean="0"/>
              <a:t>usmerene</a:t>
            </a:r>
            <a:r>
              <a:rPr lang="en-US" sz="3600" dirty="0" smtClean="0"/>
              <a:t> </a:t>
            </a:r>
            <a:r>
              <a:rPr lang="en-US" sz="3600" dirty="0" err="1" smtClean="0"/>
              <a:t>istra</a:t>
            </a:r>
            <a:r>
              <a:rPr lang="sr-Latn-RS" sz="3600" dirty="0" smtClean="0"/>
              <a:t>ž</a:t>
            </a:r>
            <a:r>
              <a:rPr lang="en-US" sz="3600" dirty="0" err="1" smtClean="0"/>
              <a:t>ivačke</a:t>
            </a:r>
            <a:r>
              <a:rPr lang="en-US" sz="3600" dirty="0" smtClean="0"/>
              <a:t> </a:t>
            </a:r>
            <a:r>
              <a:rPr lang="en-US" sz="3600" dirty="0" err="1" smtClean="0"/>
              <a:t>aktivnosti</a:t>
            </a:r>
            <a:r>
              <a:rPr lang="en-US" sz="3600" dirty="0" smtClean="0"/>
              <a:t>. </a:t>
            </a:r>
            <a:endParaRPr lang="sr-Latn-RS" sz="3600" dirty="0" smtClean="0"/>
          </a:p>
          <a:p>
            <a:r>
              <a:rPr lang="en-US" sz="3600" dirty="0" err="1" smtClean="0"/>
              <a:t>Ciljem</a:t>
            </a:r>
            <a:r>
              <a:rPr lang="en-US" sz="3600" dirty="0" smtClean="0"/>
              <a:t> se </a:t>
            </a:r>
            <a:r>
              <a:rPr lang="en-US" sz="3600" dirty="0" err="1" smtClean="0"/>
              <a:t>izra</a:t>
            </a:r>
            <a:r>
              <a:rPr lang="sr-Latn-RS" sz="3600" dirty="0" smtClean="0"/>
              <a:t>ž</a:t>
            </a:r>
            <a:r>
              <a:rPr lang="en-US" sz="3600" dirty="0" err="1" smtClean="0"/>
              <a:t>ava</a:t>
            </a:r>
            <a:r>
              <a:rPr lang="en-US" sz="3600" dirty="0" smtClean="0"/>
              <a:t> </a:t>
            </a:r>
            <a:r>
              <a:rPr lang="en-US" sz="3600" dirty="0" err="1" smtClean="0"/>
              <a:t>svrsishodnost</a:t>
            </a:r>
            <a:r>
              <a:rPr lang="en-US" sz="3600" dirty="0" smtClean="0"/>
              <a:t> </a:t>
            </a:r>
            <a:r>
              <a:rPr lang="en-US" sz="3600" dirty="0" err="1" smtClean="0"/>
              <a:t>istra</a:t>
            </a:r>
            <a:r>
              <a:rPr lang="sr-Latn-RS" sz="3600" dirty="0" smtClean="0"/>
              <a:t>ž</a:t>
            </a:r>
            <a:r>
              <a:rPr lang="en-US" sz="3600" dirty="0" err="1" smtClean="0"/>
              <a:t>ivačkog</a:t>
            </a:r>
            <a:r>
              <a:rPr lang="en-US" sz="3600" dirty="0" smtClean="0"/>
              <a:t> </a:t>
            </a:r>
            <a:r>
              <a:rPr lang="en-US" sz="3600" dirty="0" err="1" smtClean="0"/>
              <a:t>projekta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/>
              <a:t>ZADACI ISTRAŽIVANJA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dirty="0" smtClean="0"/>
          </a:p>
          <a:p>
            <a:r>
              <a:rPr lang="en-US" sz="4400" dirty="0" err="1" smtClean="0"/>
              <a:t>Zadaci</a:t>
            </a:r>
            <a:r>
              <a:rPr lang="en-US" sz="4400" dirty="0" smtClean="0"/>
              <a:t> </a:t>
            </a:r>
            <a:r>
              <a:rPr lang="en-US" sz="4400" dirty="0" err="1" smtClean="0"/>
              <a:t>istra</a:t>
            </a:r>
            <a:r>
              <a:rPr lang="sr-Latn-RS" sz="4400" dirty="0" smtClean="0"/>
              <a:t>ž</a:t>
            </a:r>
            <a:r>
              <a:rPr lang="en-US" sz="4400" dirty="0" err="1" smtClean="0"/>
              <a:t>ivanja</a:t>
            </a:r>
            <a:r>
              <a:rPr lang="en-US" sz="4400" dirty="0" smtClean="0"/>
              <a:t> – u</a:t>
            </a:r>
            <a:r>
              <a:rPr lang="sr-Latn-RS" sz="4400" dirty="0" smtClean="0"/>
              <a:t>ž</a:t>
            </a:r>
            <a:r>
              <a:rPr lang="en-US" sz="4400" dirty="0" err="1" smtClean="0"/>
              <a:t>i</a:t>
            </a:r>
            <a:r>
              <a:rPr lang="en-US" sz="4400" dirty="0" smtClean="0"/>
              <a:t>, </a:t>
            </a:r>
            <a:r>
              <a:rPr lang="en-US" sz="4400" dirty="0" err="1" smtClean="0"/>
              <a:t>konkretniji</a:t>
            </a:r>
            <a:r>
              <a:rPr lang="en-US" sz="4400" dirty="0" smtClean="0"/>
              <a:t>, </a:t>
            </a:r>
            <a:r>
              <a:rPr lang="en-US" sz="4400" dirty="0" err="1" smtClean="0"/>
              <a:t>operativniji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</a:t>
            </a:r>
            <a:r>
              <a:rPr lang="sr-Latn-RS" sz="4000" dirty="0" smtClean="0"/>
              <a:t>IPOTEZE U ISTRAŽIVANJU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972452" cy="5357850"/>
          </a:xfrm>
        </p:spPr>
        <p:txBody>
          <a:bodyPr>
            <a:noAutofit/>
          </a:bodyPr>
          <a:lstStyle/>
          <a:p>
            <a:r>
              <a:rPr lang="vi-VN" sz="3600" dirty="0" smtClean="0"/>
              <a:t>To su pretpostavke o rešenjima određenih problema. </a:t>
            </a:r>
            <a:endParaRPr lang="sr-Latn-RS" sz="3600" dirty="0" smtClean="0"/>
          </a:p>
          <a:p>
            <a:r>
              <a:rPr lang="vi-VN" sz="3600" dirty="0" smtClean="0"/>
              <a:t>Izvode se iz postojećih teorija, sprovedenih istra</a:t>
            </a:r>
            <a:r>
              <a:rPr lang="sr-Latn-RS" sz="3600" dirty="0" smtClean="0"/>
              <a:t>ž</a:t>
            </a:r>
            <a:r>
              <a:rPr lang="vi-VN" sz="3600" dirty="0" smtClean="0"/>
              <a:t>ivanja i iskustava istra</a:t>
            </a:r>
            <a:r>
              <a:rPr lang="sr-Latn-RS" sz="3600" dirty="0" smtClean="0"/>
              <a:t>ž</a:t>
            </a:r>
            <a:r>
              <a:rPr lang="vi-VN" sz="3600" dirty="0" smtClean="0"/>
              <a:t>ivača. </a:t>
            </a:r>
            <a:endParaRPr lang="sr-Latn-RS" sz="3600" dirty="0" smtClean="0"/>
          </a:p>
          <a:p>
            <a:r>
              <a:rPr lang="vi-VN" sz="3600" dirty="0" smtClean="0"/>
              <a:t>Obično se postavlja jedna opšta hipoteza koja proizilazi iz cilja istra</a:t>
            </a:r>
            <a:r>
              <a:rPr lang="sr-Latn-RS" sz="3600" dirty="0" smtClean="0"/>
              <a:t>ž</a:t>
            </a:r>
            <a:r>
              <a:rPr lang="vi-VN" sz="3600" dirty="0" smtClean="0"/>
              <a:t>ivanja i više posebnih, koje proizilaze iz zadataka istra</a:t>
            </a:r>
            <a:r>
              <a:rPr lang="sr-Latn-RS" sz="3600" dirty="0" smtClean="0"/>
              <a:t>ž</a:t>
            </a:r>
            <a:r>
              <a:rPr lang="vi-VN" sz="3600" dirty="0" smtClean="0"/>
              <a:t>ivanja.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r>
              <a:rPr lang="sr-Latn-RS" sz="4000" dirty="0" smtClean="0"/>
              <a:t>VARIJABLE U ISTRAŽIVANJU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115328" cy="52864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sr-Latn-RS" sz="3200" dirty="0" smtClean="0"/>
          </a:p>
          <a:p>
            <a:r>
              <a:rPr lang="vi-VN" sz="3200" dirty="0" smtClean="0"/>
              <a:t>Na osnovu postavljenih hipoteza utvrđuju se, klasifikuju i operacionalizuju varijable u istra</a:t>
            </a:r>
            <a:r>
              <a:rPr lang="sr-Latn-RS" sz="3200" dirty="0" smtClean="0"/>
              <a:t>ž</a:t>
            </a:r>
            <a:r>
              <a:rPr lang="vi-VN" sz="3200" dirty="0" smtClean="0"/>
              <a:t>ivanju. </a:t>
            </a:r>
            <a:endParaRPr lang="sr-Latn-RS" sz="3200" dirty="0" smtClean="0"/>
          </a:p>
          <a:p>
            <a:r>
              <a:rPr lang="vi-VN" sz="3200" i="1" dirty="0" smtClean="0"/>
              <a:t>Varijabla je karakteristika (svojstvo, obele</a:t>
            </a:r>
            <a:r>
              <a:rPr lang="sr-Latn-RS" sz="3200" i="1" dirty="0" smtClean="0"/>
              <a:t>ž</a:t>
            </a:r>
            <a:r>
              <a:rPr lang="vi-VN" sz="3200" i="1" dirty="0" smtClean="0"/>
              <a:t>je) koja se menja i razvija pod određenim uslovima, kako u pojedinačnom slučaju, tako i u masi slučajeva.</a:t>
            </a:r>
            <a:endParaRPr lang="sr-Latn-RS" sz="3200" i="1" dirty="0" smtClean="0"/>
          </a:p>
          <a:p>
            <a:r>
              <a:rPr lang="vi-VN" sz="3200" dirty="0" smtClean="0"/>
              <a:t> Obično se navode zavisne i nezavisne varijable. </a:t>
            </a:r>
            <a:endParaRPr lang="sr-Latn-RS" sz="3200" dirty="0" smtClean="0"/>
          </a:p>
          <a:p>
            <a:r>
              <a:rPr lang="vi-VN" sz="3200" dirty="0" smtClean="0"/>
              <a:t>Potrebno je definisati zavisnu varijablu i utvrditi indikatore varijabli kao vidljive manifestacije.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28698"/>
          </a:xfrm>
        </p:spPr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ROJEKAT </a:t>
            </a:r>
            <a:r>
              <a:rPr lang="en-US" dirty="0" smtClean="0"/>
              <a:t> </a:t>
            </a:r>
            <a:r>
              <a:rPr lang="sr-Latn-RS" dirty="0" smtClean="0"/>
              <a:t>ISTRAŽIVANJA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RIMER</a:t>
            </a:r>
            <a:r>
              <a:rPr lang="en-US" dirty="0" smtClean="0"/>
              <a:t> </a:t>
            </a:r>
            <a:endParaRPr lang="sr-Latn-RS" dirty="0" smtClean="0"/>
          </a:p>
          <a:p>
            <a:pPr>
              <a:buNone/>
            </a:pPr>
            <a:endParaRPr lang="en-US" dirty="0" smtClean="0"/>
          </a:p>
          <a:p>
            <a:pPr algn="ctr"/>
            <a:r>
              <a:rPr lang="en-US" sz="3600" dirty="0" err="1" smtClean="0"/>
              <a:t>Rad</a:t>
            </a:r>
            <a:r>
              <a:rPr lang="en-US" sz="3600" dirty="0" smtClean="0"/>
              <a:t> u </a:t>
            </a:r>
            <a:r>
              <a:rPr lang="en-US" sz="3600" dirty="0" err="1" smtClean="0"/>
              <a:t>parovima</a:t>
            </a:r>
            <a:r>
              <a:rPr lang="en-US" sz="3600" dirty="0" smtClean="0"/>
              <a:t> u </a:t>
            </a:r>
            <a:r>
              <a:rPr lang="en-US" sz="3600" dirty="0" err="1" smtClean="0"/>
              <a:t>mla</a:t>
            </a:r>
            <a:r>
              <a:rPr lang="sr-Latn-RS" sz="3600" dirty="0" smtClean="0"/>
              <a:t>đ</a:t>
            </a:r>
            <a:r>
              <a:rPr lang="en-US" sz="3600" dirty="0" err="1" smtClean="0"/>
              <a:t>im</a:t>
            </a:r>
            <a:r>
              <a:rPr lang="en-US" sz="3600" dirty="0" smtClean="0"/>
              <a:t> </a:t>
            </a:r>
            <a:r>
              <a:rPr lang="en-US" sz="3600" dirty="0" err="1" smtClean="0"/>
              <a:t>razredima</a:t>
            </a:r>
            <a:r>
              <a:rPr lang="en-US" sz="3600" dirty="0" smtClean="0"/>
              <a:t> </a:t>
            </a:r>
            <a:r>
              <a:rPr lang="en-US" sz="3600" dirty="0" err="1" smtClean="0"/>
              <a:t>osnovne</a:t>
            </a:r>
            <a:r>
              <a:rPr lang="en-US" sz="3600" dirty="0" smtClean="0"/>
              <a:t> </a:t>
            </a:r>
            <a:r>
              <a:rPr lang="en-US" sz="3600" dirty="0" err="1" smtClean="0"/>
              <a:t>škole</a:t>
            </a:r>
            <a:r>
              <a:rPr lang="en-US" sz="3600" dirty="0" smtClean="0"/>
              <a:t> </a:t>
            </a:r>
          </a:p>
          <a:p>
            <a:pPr algn="ctr">
              <a:buFontTx/>
              <a:buChar char="-"/>
            </a:pPr>
            <a:r>
              <a:rPr lang="en-US" dirty="0" err="1" smtClean="0"/>
              <a:t>izvod</a:t>
            </a:r>
            <a:r>
              <a:rPr lang="en-US" dirty="0" smtClean="0"/>
              <a:t> </a:t>
            </a:r>
            <a:endParaRPr lang="sr-Latn-RS" dirty="0" smtClean="0"/>
          </a:p>
          <a:p>
            <a:pPr algn="ctr">
              <a:buFontTx/>
              <a:buChar char="-"/>
            </a:pP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prema</a:t>
            </a:r>
            <a:r>
              <a:rPr lang="en-US" dirty="0" smtClean="0"/>
              <a:t>: </a:t>
            </a:r>
            <a:r>
              <a:rPr lang="en-US" dirty="0" err="1" smtClean="0"/>
              <a:t>Kundačina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Ban</a:t>
            </a:r>
            <a:r>
              <a:rPr lang="sr-Latn-RS" dirty="0" smtClean="0"/>
              <a:t>đ</a:t>
            </a:r>
            <a:r>
              <a:rPr lang="en-US" dirty="0" err="1" smtClean="0"/>
              <a:t>ur</a:t>
            </a:r>
            <a:r>
              <a:rPr lang="en-US" dirty="0" smtClean="0"/>
              <a:t>, 2000)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Problem istraživanja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sr-Latn-RS" u="sng" dirty="0" smtClean="0"/>
          </a:p>
          <a:p>
            <a:r>
              <a:rPr lang="vi-VN" u="sng" dirty="0" smtClean="0"/>
              <a:t>Problem istraživanja:</a:t>
            </a:r>
            <a:endParaRPr lang="sr-Latn-RS" u="sng" dirty="0" smtClean="0"/>
          </a:p>
          <a:p>
            <a:r>
              <a:rPr lang="vi-VN" dirty="0" smtClean="0"/>
              <a:t> Koliko je rad u parovima u mlađim</a:t>
            </a:r>
            <a:r>
              <a:rPr lang="sr-Latn-RS" dirty="0" smtClean="0"/>
              <a:t> </a:t>
            </a:r>
            <a:r>
              <a:rPr lang="vi-VN" dirty="0" smtClean="0"/>
              <a:t>razredima osnovne škole efikasniji u odnosu na klasične oblike nastave?</a:t>
            </a:r>
            <a:endParaRPr lang="sr-Latn-R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Cilj istraživanja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vi-VN" u="sng" dirty="0" smtClean="0"/>
              <a:t>Cilj istraživanja:</a:t>
            </a:r>
            <a:endParaRPr lang="sr-Latn-RS" u="sng" dirty="0" smtClean="0"/>
          </a:p>
          <a:p>
            <a:r>
              <a:rPr lang="vi-VN" dirty="0" smtClean="0"/>
              <a:t> Eksperimentalno upoređivanje efekata rada u parovima i frontalnog oblika rada kao i utvrđivanje didaktičkih vrednosti rada u parovima koje preferiraju učenici četvrtog razreda osnovne škole.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534400" cy="85725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Zadaci</a:t>
            </a:r>
            <a:r>
              <a:rPr lang="en-US" dirty="0" smtClean="0"/>
              <a:t> </a:t>
            </a:r>
            <a:r>
              <a:rPr lang="en-US" dirty="0" err="1" smtClean="0"/>
              <a:t>istraživanja</a:t>
            </a:r>
            <a:r>
              <a:rPr lang="en-US" dirty="0" smtClean="0"/>
              <a:t>: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85860"/>
            <a:ext cx="7772400" cy="50697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sz="3600" dirty="0" err="1" smtClean="0"/>
              <a:t>Osmisliti</a:t>
            </a:r>
            <a:r>
              <a:rPr lang="en-US" sz="3600" dirty="0" smtClean="0"/>
              <a:t> </a:t>
            </a:r>
            <a:r>
              <a:rPr lang="en-US" sz="3600" dirty="0" err="1" smtClean="0"/>
              <a:t>eksperimentalni</a:t>
            </a:r>
            <a:r>
              <a:rPr lang="en-US" sz="3600" dirty="0" smtClean="0"/>
              <a:t> program (</a:t>
            </a:r>
            <a:r>
              <a:rPr lang="en-US" sz="3600" dirty="0" err="1" smtClean="0"/>
              <a:t>pripreme</a:t>
            </a:r>
            <a:r>
              <a:rPr lang="en-US" sz="3600" dirty="0" smtClean="0"/>
              <a:t> </a:t>
            </a:r>
            <a:r>
              <a:rPr lang="en-US" sz="3600" dirty="0" err="1" smtClean="0"/>
              <a:t>za</a:t>
            </a:r>
            <a:r>
              <a:rPr lang="en-US" sz="3600" dirty="0" smtClean="0"/>
              <a:t> </a:t>
            </a:r>
            <a:r>
              <a:rPr lang="en-US" sz="3600" dirty="0" err="1" smtClean="0"/>
              <a:t>časove</a:t>
            </a:r>
            <a:r>
              <a:rPr lang="en-US" sz="3600" dirty="0" smtClean="0"/>
              <a:t> </a:t>
            </a:r>
            <a:r>
              <a:rPr lang="en-US" sz="3600" dirty="0" err="1" smtClean="0"/>
              <a:t>obrade</a:t>
            </a:r>
            <a:r>
              <a:rPr lang="en-US" sz="3600" dirty="0" smtClean="0"/>
              <a:t> </a:t>
            </a:r>
            <a:r>
              <a:rPr lang="en-US" sz="3600" dirty="0" err="1" smtClean="0"/>
              <a:t>nastavnog</a:t>
            </a:r>
            <a:r>
              <a:rPr lang="en-US" sz="3600" dirty="0" smtClean="0"/>
              <a:t> </a:t>
            </a:r>
            <a:r>
              <a:rPr lang="en-US" sz="3600" dirty="0" err="1" smtClean="0"/>
              <a:t>gradiva</a:t>
            </a:r>
            <a:r>
              <a:rPr lang="en-US" sz="3600" dirty="0" smtClean="0"/>
              <a:t> </a:t>
            </a:r>
            <a:r>
              <a:rPr lang="en-US" sz="3600" dirty="0" err="1" smtClean="0"/>
              <a:t>radom</a:t>
            </a:r>
            <a:r>
              <a:rPr lang="en-US" sz="3600" dirty="0" smtClean="0"/>
              <a:t> u </a:t>
            </a:r>
            <a:r>
              <a:rPr lang="en-US" sz="3600" dirty="0" err="1" smtClean="0"/>
              <a:t>parovima</a:t>
            </a:r>
            <a:r>
              <a:rPr lang="en-US" sz="3600" dirty="0" smtClean="0"/>
              <a:t>); </a:t>
            </a:r>
          </a:p>
          <a:p>
            <a:r>
              <a:rPr lang="en-US" sz="3600" dirty="0" smtClean="0"/>
              <a:t> </a:t>
            </a:r>
            <a:r>
              <a:rPr lang="en-US" sz="3600" dirty="0" err="1" smtClean="0"/>
              <a:t>Utvrditi</a:t>
            </a:r>
            <a:r>
              <a:rPr lang="en-US" sz="3600" dirty="0" smtClean="0"/>
              <a:t> </a:t>
            </a:r>
            <a:r>
              <a:rPr lang="en-US" sz="3600" dirty="0" err="1" smtClean="0"/>
              <a:t>da</a:t>
            </a:r>
            <a:r>
              <a:rPr lang="en-US" sz="3600" dirty="0" smtClean="0"/>
              <a:t> </a:t>
            </a:r>
            <a:r>
              <a:rPr lang="en-US" sz="3600" dirty="0" err="1" smtClean="0"/>
              <a:t>li</a:t>
            </a:r>
            <a:r>
              <a:rPr lang="en-US" sz="3600" dirty="0" smtClean="0"/>
              <a:t> </a:t>
            </a:r>
            <a:r>
              <a:rPr lang="en-US" sz="3600" dirty="0" err="1" smtClean="0"/>
              <a:t>postoji</a:t>
            </a:r>
            <a:r>
              <a:rPr lang="en-US" sz="3600" dirty="0" smtClean="0"/>
              <a:t> </a:t>
            </a:r>
            <a:r>
              <a:rPr lang="en-US" sz="3600" dirty="0" err="1" smtClean="0"/>
              <a:t>statistički</a:t>
            </a:r>
            <a:r>
              <a:rPr lang="en-US" sz="3600" dirty="0" smtClean="0"/>
              <a:t> </a:t>
            </a:r>
            <a:r>
              <a:rPr lang="en-US" sz="3600" dirty="0" err="1" smtClean="0"/>
              <a:t>značajna</a:t>
            </a:r>
            <a:r>
              <a:rPr lang="en-US" sz="3600" dirty="0" smtClean="0"/>
              <a:t> </a:t>
            </a:r>
            <a:r>
              <a:rPr lang="en-US" sz="3600" dirty="0" err="1" smtClean="0"/>
              <a:t>razlika</a:t>
            </a:r>
            <a:r>
              <a:rPr lang="en-US" sz="3600" dirty="0" smtClean="0"/>
              <a:t> u </a:t>
            </a:r>
            <a:r>
              <a:rPr lang="en-US" sz="3600" dirty="0" err="1" smtClean="0"/>
              <a:t>znanjima</a:t>
            </a:r>
            <a:r>
              <a:rPr lang="en-US" sz="3600" dirty="0" smtClean="0"/>
              <a:t> </a:t>
            </a:r>
            <a:r>
              <a:rPr lang="en-US" sz="3600" dirty="0" err="1" smtClean="0"/>
              <a:t>učenika</a:t>
            </a:r>
            <a:r>
              <a:rPr lang="en-US" sz="3600" dirty="0" smtClean="0"/>
              <a:t> </a:t>
            </a:r>
            <a:r>
              <a:rPr lang="en-US" sz="3600" dirty="0" err="1" smtClean="0"/>
              <a:t>kada</a:t>
            </a:r>
            <a:r>
              <a:rPr lang="en-US" sz="3600" dirty="0" smtClean="0"/>
              <a:t> je </a:t>
            </a:r>
            <a:r>
              <a:rPr lang="en-US" sz="3600" dirty="0" err="1" smtClean="0"/>
              <a:t>nastava</a:t>
            </a:r>
            <a:r>
              <a:rPr lang="en-US" sz="3600" dirty="0" smtClean="0"/>
              <a:t> </a:t>
            </a:r>
            <a:r>
              <a:rPr lang="en-US" sz="3600" dirty="0" err="1" smtClean="0"/>
              <a:t>organizovana</a:t>
            </a:r>
            <a:r>
              <a:rPr lang="en-US" sz="3600" dirty="0" smtClean="0"/>
              <a:t> </a:t>
            </a:r>
            <a:r>
              <a:rPr lang="en-US" sz="3600" dirty="0" err="1" smtClean="0"/>
              <a:t>radom</a:t>
            </a:r>
            <a:r>
              <a:rPr lang="en-US" sz="3600" dirty="0" smtClean="0"/>
              <a:t> u </a:t>
            </a:r>
            <a:r>
              <a:rPr lang="en-US" sz="3600" dirty="0" err="1" smtClean="0"/>
              <a:t>parovima</a:t>
            </a:r>
            <a:r>
              <a:rPr lang="en-US" sz="3600" dirty="0" smtClean="0"/>
              <a:t>, </a:t>
            </a:r>
            <a:r>
              <a:rPr lang="en-US" sz="3600" dirty="0" err="1" smtClean="0"/>
              <a:t>odnosno</a:t>
            </a:r>
            <a:r>
              <a:rPr lang="en-US" sz="3600" dirty="0" smtClean="0"/>
              <a:t> </a:t>
            </a:r>
            <a:r>
              <a:rPr lang="en-US" sz="3600" dirty="0" err="1" smtClean="0"/>
              <a:t>frontalnim</a:t>
            </a:r>
            <a:r>
              <a:rPr lang="en-US" sz="3600" dirty="0" smtClean="0"/>
              <a:t> </a:t>
            </a:r>
            <a:r>
              <a:rPr lang="en-US" sz="3600" dirty="0" err="1" smtClean="0"/>
              <a:t>radom</a:t>
            </a:r>
            <a:r>
              <a:rPr lang="en-US" sz="3600" dirty="0" smtClean="0"/>
              <a:t>; </a:t>
            </a:r>
          </a:p>
          <a:p>
            <a:r>
              <a:rPr lang="en-US" sz="3600" dirty="0" smtClean="0"/>
              <a:t> </a:t>
            </a:r>
            <a:r>
              <a:rPr lang="en-US" sz="3600" dirty="0" err="1" smtClean="0"/>
              <a:t>Utvrditi</a:t>
            </a:r>
            <a:r>
              <a:rPr lang="en-US" sz="3600" dirty="0" smtClean="0"/>
              <a:t> </a:t>
            </a:r>
            <a:r>
              <a:rPr lang="en-US" sz="3600" dirty="0" err="1" smtClean="0"/>
              <a:t>didaktičke</a:t>
            </a:r>
            <a:r>
              <a:rPr lang="en-US" sz="3600" dirty="0" smtClean="0"/>
              <a:t> </a:t>
            </a:r>
            <a:r>
              <a:rPr lang="en-US" sz="3600" dirty="0" err="1" smtClean="0"/>
              <a:t>vrednosti</a:t>
            </a:r>
            <a:r>
              <a:rPr lang="en-US" sz="3600" dirty="0" smtClean="0"/>
              <a:t> </a:t>
            </a:r>
            <a:r>
              <a:rPr lang="en-US" sz="3600" dirty="0" err="1" smtClean="0"/>
              <a:t>rada</a:t>
            </a:r>
            <a:r>
              <a:rPr lang="en-US" sz="3600" dirty="0" smtClean="0"/>
              <a:t> u </a:t>
            </a:r>
            <a:r>
              <a:rPr lang="en-US" sz="3600" dirty="0" err="1" smtClean="0"/>
              <a:t>parovima</a:t>
            </a:r>
            <a:r>
              <a:rPr lang="en-US" sz="3600" dirty="0" smtClean="0"/>
              <a:t> </a:t>
            </a:r>
            <a:r>
              <a:rPr lang="en-US" sz="3600" dirty="0" err="1" smtClean="0"/>
              <a:t>koje</a:t>
            </a:r>
            <a:r>
              <a:rPr lang="en-US" sz="3600" dirty="0" smtClean="0"/>
              <a:t> </a:t>
            </a:r>
            <a:r>
              <a:rPr lang="en-US" sz="3600" dirty="0" err="1" smtClean="0"/>
              <a:t>preferiraju</a:t>
            </a:r>
            <a:r>
              <a:rPr lang="en-US" sz="3600" dirty="0" smtClean="0"/>
              <a:t> </a:t>
            </a:r>
            <a:r>
              <a:rPr lang="en-US" sz="3600" dirty="0" err="1" smtClean="0"/>
              <a:t>učenici</a:t>
            </a:r>
            <a:r>
              <a:rPr lang="en-US" sz="3600" dirty="0" smtClean="0"/>
              <a:t> IV </a:t>
            </a:r>
            <a:r>
              <a:rPr lang="en-US" sz="3600" dirty="0" err="1" smtClean="0"/>
              <a:t>razreda</a:t>
            </a:r>
            <a:r>
              <a:rPr lang="en-US" sz="3600" dirty="0" smtClean="0"/>
              <a:t> </a:t>
            </a:r>
            <a:r>
              <a:rPr lang="en-US" sz="3600" dirty="0" err="1" smtClean="0"/>
              <a:t>osnovne</a:t>
            </a:r>
            <a:r>
              <a:rPr lang="en-US" sz="3600" dirty="0" smtClean="0"/>
              <a:t> </a:t>
            </a:r>
            <a:r>
              <a:rPr lang="en-US" sz="3600" dirty="0" err="1" smtClean="0"/>
              <a:t>škole</a:t>
            </a:r>
            <a:r>
              <a:rPr lang="en-US" sz="3600" dirty="0" smtClean="0"/>
              <a:t>.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Opšta hipoteza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u="sng" dirty="0" smtClean="0"/>
          </a:p>
          <a:p>
            <a:r>
              <a:rPr lang="en-US" sz="3600" u="sng" dirty="0" err="1" smtClean="0"/>
              <a:t>Opšta</a:t>
            </a:r>
            <a:r>
              <a:rPr lang="en-US" sz="3600" u="sng" dirty="0" smtClean="0"/>
              <a:t> </a:t>
            </a:r>
            <a:r>
              <a:rPr lang="en-US" sz="3600" u="sng" dirty="0" err="1" smtClean="0"/>
              <a:t>hipoteza</a:t>
            </a:r>
            <a:r>
              <a:rPr lang="en-US" sz="3600" u="sng" dirty="0" smtClean="0"/>
              <a:t>: </a:t>
            </a:r>
          </a:p>
          <a:p>
            <a:r>
              <a:rPr lang="en-US" sz="3600" dirty="0" smtClean="0"/>
              <a:t>• </a:t>
            </a:r>
            <a:r>
              <a:rPr lang="en-US" sz="3600" dirty="0" err="1" smtClean="0"/>
              <a:t>Rad</a:t>
            </a:r>
            <a:r>
              <a:rPr lang="en-US" sz="3600" dirty="0" smtClean="0"/>
              <a:t> u </a:t>
            </a:r>
            <a:r>
              <a:rPr lang="en-US" sz="3600" dirty="0" err="1" smtClean="0"/>
              <a:t>parovima</a:t>
            </a:r>
            <a:r>
              <a:rPr lang="en-US" sz="3600" dirty="0" smtClean="0"/>
              <a:t> </a:t>
            </a:r>
            <a:r>
              <a:rPr lang="en-US" sz="3600" dirty="0" err="1" smtClean="0"/>
              <a:t>ima</a:t>
            </a:r>
            <a:r>
              <a:rPr lang="en-US" sz="3600" dirty="0" smtClean="0"/>
              <a:t> </a:t>
            </a:r>
            <a:r>
              <a:rPr lang="en-US" sz="3600" dirty="0" err="1" smtClean="0"/>
              <a:t>značajne</a:t>
            </a:r>
            <a:r>
              <a:rPr lang="en-US" sz="3600" dirty="0" smtClean="0"/>
              <a:t> </a:t>
            </a:r>
            <a:r>
              <a:rPr lang="en-US" sz="3600" dirty="0" err="1" smtClean="0"/>
              <a:t>didaktičke</a:t>
            </a:r>
            <a:r>
              <a:rPr lang="en-US" sz="3600" dirty="0" smtClean="0"/>
              <a:t> </a:t>
            </a:r>
            <a:r>
              <a:rPr lang="en-US" sz="3600" dirty="0" err="1" smtClean="0"/>
              <a:t>vrednosti</a:t>
            </a:r>
            <a:r>
              <a:rPr lang="en-US" sz="3600" dirty="0" smtClean="0"/>
              <a:t> </a:t>
            </a:r>
            <a:r>
              <a:rPr lang="en-US" sz="3600" dirty="0" err="1" smtClean="0"/>
              <a:t>i</a:t>
            </a:r>
            <a:r>
              <a:rPr lang="en-US" sz="3600" dirty="0" smtClean="0"/>
              <a:t> </a:t>
            </a:r>
            <a:r>
              <a:rPr lang="en-US" sz="3600" dirty="0" err="1" smtClean="0"/>
              <a:t>njime</a:t>
            </a:r>
            <a:r>
              <a:rPr lang="en-US" sz="3600" dirty="0" smtClean="0"/>
              <a:t> se </a:t>
            </a:r>
            <a:r>
              <a:rPr lang="en-US" sz="3600" dirty="0" err="1" smtClean="0"/>
              <a:t>mogu</a:t>
            </a:r>
            <a:r>
              <a:rPr lang="en-US" sz="3600" dirty="0" smtClean="0"/>
              <a:t> </a:t>
            </a:r>
            <a:r>
              <a:rPr lang="en-US" sz="3600" dirty="0" err="1" smtClean="0"/>
              <a:t>postići</a:t>
            </a:r>
            <a:r>
              <a:rPr lang="en-US" sz="3600" dirty="0" smtClean="0"/>
              <a:t> </a:t>
            </a:r>
            <a:r>
              <a:rPr lang="en-US" sz="3600" dirty="0" err="1" smtClean="0"/>
              <a:t>bolji</a:t>
            </a:r>
            <a:r>
              <a:rPr lang="en-US" sz="3600" dirty="0" smtClean="0"/>
              <a:t> </a:t>
            </a:r>
            <a:r>
              <a:rPr lang="en-US" sz="3600" dirty="0" err="1" smtClean="0"/>
              <a:t>efekti</a:t>
            </a:r>
            <a:r>
              <a:rPr lang="en-US" sz="3600" dirty="0" smtClean="0"/>
              <a:t> </a:t>
            </a:r>
            <a:r>
              <a:rPr lang="en-US" sz="3600" dirty="0" err="1" smtClean="0"/>
              <a:t>učenja</a:t>
            </a:r>
            <a:r>
              <a:rPr lang="en-US" sz="3600" dirty="0" smtClean="0"/>
              <a:t> </a:t>
            </a:r>
            <a:r>
              <a:rPr lang="en-US" sz="3600" dirty="0" err="1" smtClean="0"/>
              <a:t>nego</a:t>
            </a:r>
            <a:r>
              <a:rPr lang="en-US" sz="3600" dirty="0" smtClean="0"/>
              <a:t> u </a:t>
            </a:r>
            <a:r>
              <a:rPr lang="en-US" sz="3600" dirty="0" err="1" smtClean="0"/>
              <a:t>frontalnoj</a:t>
            </a:r>
            <a:r>
              <a:rPr lang="en-US" sz="3600" dirty="0" smtClean="0"/>
              <a:t> </a:t>
            </a:r>
            <a:r>
              <a:rPr lang="en-US" sz="3600" dirty="0" err="1" smtClean="0"/>
              <a:t>nastavi</a:t>
            </a:r>
            <a:r>
              <a:rPr lang="en-US" sz="3600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414450"/>
          </a:xfrm>
        </p:spPr>
        <p:txBody>
          <a:bodyPr>
            <a:normAutofit fontScale="90000"/>
          </a:bodyPr>
          <a:lstStyle/>
          <a:p>
            <a:r>
              <a:rPr lang="sr-Latn-RS" sz="3100" dirty="0" smtClean="0"/>
              <a:t/>
            </a:r>
            <a:br>
              <a:rPr lang="sr-Latn-RS" sz="3100" dirty="0" smtClean="0"/>
            </a:br>
            <a:r>
              <a:rPr lang="sr-Latn-RS" sz="31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KONSTITUTIVNI ZAHTEVI KOJE TREBA DA ISPUNI SVAKA NAUKA</a:t>
            </a:r>
            <a:r>
              <a:rPr lang="nn-NO" dirty="0" smtClean="0"/>
              <a:t/>
            </a:r>
            <a:br>
              <a:rPr lang="nn-N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jasno</a:t>
            </a:r>
            <a:r>
              <a:rPr lang="en-US" dirty="0" smtClean="0"/>
              <a:t> </a:t>
            </a:r>
            <a:r>
              <a:rPr lang="en-US" dirty="0" err="1" smtClean="0"/>
              <a:t>definisan</a:t>
            </a:r>
            <a:r>
              <a:rPr lang="en-US" dirty="0" smtClean="0"/>
              <a:t> </a:t>
            </a:r>
            <a:r>
              <a:rPr lang="en-US" dirty="0" err="1" smtClean="0"/>
              <a:t>predmet</a:t>
            </a:r>
            <a:r>
              <a:rPr lang="en-US" dirty="0" smtClean="0"/>
              <a:t> </a:t>
            </a:r>
            <a:r>
              <a:rPr lang="en-US" dirty="0" err="1" smtClean="0"/>
              <a:t>kojim</a:t>
            </a:r>
            <a:r>
              <a:rPr lang="en-US" dirty="0" smtClean="0"/>
              <a:t> se </a:t>
            </a:r>
            <a:r>
              <a:rPr lang="en-US" dirty="0" err="1" smtClean="0"/>
              <a:t>bavi</a:t>
            </a:r>
            <a:r>
              <a:rPr lang="en-US" dirty="0" smtClean="0"/>
              <a:t>; </a:t>
            </a:r>
          </a:p>
          <a:p>
            <a:pPr algn="just"/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svoju</a:t>
            </a:r>
            <a:r>
              <a:rPr lang="en-US" dirty="0" smtClean="0"/>
              <a:t> </a:t>
            </a:r>
            <a:r>
              <a:rPr lang="en-US" dirty="0" err="1" smtClean="0"/>
              <a:t>metodologiju</a:t>
            </a:r>
            <a:r>
              <a:rPr lang="en-US" dirty="0" smtClean="0"/>
              <a:t> (</a:t>
            </a:r>
            <a:r>
              <a:rPr lang="en-US" dirty="0" err="1" smtClean="0"/>
              <a:t>polazište</a:t>
            </a:r>
            <a:r>
              <a:rPr lang="en-US" dirty="0" smtClean="0"/>
              <a:t>, </a:t>
            </a:r>
            <a:r>
              <a:rPr lang="en-US" dirty="0" err="1" smtClean="0"/>
              <a:t>metode</a:t>
            </a:r>
            <a:r>
              <a:rPr lang="en-US" dirty="0" smtClean="0"/>
              <a:t>, </a:t>
            </a:r>
            <a:r>
              <a:rPr lang="en-US" dirty="0" err="1" smtClean="0"/>
              <a:t>postupke</a:t>
            </a:r>
            <a:r>
              <a:rPr lang="en-US" dirty="0" smtClean="0"/>
              <a:t>, </a:t>
            </a:r>
            <a:r>
              <a:rPr lang="en-US" dirty="0" err="1" smtClean="0"/>
              <a:t>instrumente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proučavanje</a:t>
            </a:r>
            <a:r>
              <a:rPr lang="en-US" dirty="0" smtClean="0"/>
              <a:t> </a:t>
            </a:r>
            <a:r>
              <a:rPr lang="en-US" dirty="0" err="1" smtClean="0"/>
              <a:t>svog</a:t>
            </a:r>
            <a:r>
              <a:rPr lang="en-US" dirty="0" smtClean="0"/>
              <a:t> </a:t>
            </a:r>
            <a:r>
              <a:rPr lang="en-US" dirty="0" err="1" smtClean="0"/>
              <a:t>predmeta</a:t>
            </a:r>
            <a:r>
              <a:rPr lang="en-US" dirty="0" smtClean="0"/>
              <a:t>); </a:t>
            </a:r>
          </a:p>
          <a:p>
            <a:pPr algn="just"/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poseduje</a:t>
            </a:r>
            <a:r>
              <a:rPr lang="en-US" dirty="0" smtClean="0"/>
              <a:t> </a:t>
            </a:r>
            <a:r>
              <a:rPr lang="en-US" dirty="0" err="1" smtClean="0"/>
              <a:t>dovoljan</a:t>
            </a:r>
            <a:r>
              <a:rPr lang="en-US" dirty="0" smtClean="0"/>
              <a:t> fond </a:t>
            </a:r>
            <a:r>
              <a:rPr lang="en-US" dirty="0" err="1" smtClean="0"/>
              <a:t>saznanja</a:t>
            </a:r>
            <a:r>
              <a:rPr lang="en-US" dirty="0" smtClean="0"/>
              <a:t> o </a:t>
            </a:r>
            <a:r>
              <a:rPr lang="en-US" dirty="0" err="1" smtClean="0"/>
              <a:t>svom</a:t>
            </a:r>
            <a:r>
              <a:rPr lang="en-US" dirty="0" smtClean="0"/>
              <a:t> </a:t>
            </a:r>
            <a:r>
              <a:rPr lang="en-US" dirty="0" err="1" smtClean="0"/>
              <a:t>predmetu</a:t>
            </a:r>
            <a:r>
              <a:rPr lang="en-US" dirty="0" smtClean="0"/>
              <a:t> (</a:t>
            </a:r>
            <a:r>
              <a:rPr lang="en-US" dirty="0" err="1" smtClean="0"/>
              <a:t>naučni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saznanja</a:t>
            </a:r>
            <a:r>
              <a:rPr lang="en-US" dirty="0" smtClean="0"/>
              <a:t>); </a:t>
            </a:r>
          </a:p>
          <a:p>
            <a:pPr algn="just"/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raspola</a:t>
            </a:r>
            <a:r>
              <a:rPr lang="sr-Latn-RS" dirty="0" smtClean="0"/>
              <a:t>ž</a:t>
            </a:r>
            <a:r>
              <a:rPr lang="en-US" dirty="0" smtClean="0"/>
              <a:t>e </a:t>
            </a:r>
            <a:r>
              <a:rPr lang="en-US" dirty="0" err="1" smtClean="0"/>
              <a:t>jezikom</a:t>
            </a:r>
            <a:r>
              <a:rPr lang="en-US" dirty="0" smtClean="0"/>
              <a:t> </a:t>
            </a:r>
            <a:r>
              <a:rPr lang="en-US" dirty="0" err="1" smtClean="0"/>
              <a:t>kojim</a:t>
            </a:r>
            <a:r>
              <a:rPr lang="en-US" dirty="0" smtClean="0"/>
              <a:t> mo</a:t>
            </a:r>
            <a:r>
              <a:rPr lang="sr-Latn-RS" dirty="0" smtClean="0"/>
              <a:t>ž </a:t>
            </a:r>
            <a:r>
              <a:rPr lang="en-US" dirty="0" smtClean="0"/>
              <a:t>e </a:t>
            </a:r>
            <a:r>
              <a:rPr lang="en-US" dirty="0" err="1" smtClean="0"/>
              <a:t>saopštavati</a:t>
            </a:r>
            <a:r>
              <a:rPr lang="en-US" dirty="0" smtClean="0"/>
              <a:t> </a:t>
            </a:r>
            <a:r>
              <a:rPr lang="en-US" dirty="0" err="1" smtClean="0"/>
              <a:t>saznanja</a:t>
            </a:r>
            <a:r>
              <a:rPr lang="en-US" dirty="0" smtClean="0"/>
              <a:t> o </a:t>
            </a:r>
            <a:r>
              <a:rPr lang="en-US" dirty="0" err="1" smtClean="0"/>
              <a:t>predmetu</a:t>
            </a:r>
            <a:r>
              <a:rPr lang="en-US" dirty="0" smtClean="0"/>
              <a:t> </a:t>
            </a:r>
            <a:r>
              <a:rPr lang="en-US" dirty="0" err="1" smtClean="0"/>
              <a:t>kojim</a:t>
            </a:r>
            <a:r>
              <a:rPr lang="en-US" dirty="0" smtClean="0"/>
              <a:t> se </a:t>
            </a:r>
            <a:r>
              <a:rPr lang="en-US" dirty="0" err="1" smtClean="0"/>
              <a:t>bavi</a:t>
            </a:r>
            <a:r>
              <a:rPr lang="en-US" dirty="0" smtClean="0"/>
              <a:t> (</a:t>
            </a:r>
            <a:r>
              <a:rPr lang="en-US" dirty="0" err="1" smtClean="0"/>
              <a:t>kategorijalni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ostali</a:t>
            </a:r>
            <a:r>
              <a:rPr lang="en-US" dirty="0" smtClean="0"/>
              <a:t> </a:t>
            </a:r>
            <a:r>
              <a:rPr lang="en-US" dirty="0" err="1" smtClean="0"/>
              <a:t>pojmovi,sintagme</a:t>
            </a:r>
            <a:r>
              <a:rPr lang="en-US" dirty="0" smtClean="0"/>
              <a:t>, termini, </a:t>
            </a:r>
            <a:r>
              <a:rPr lang="en-US" dirty="0" err="1" smtClean="0"/>
              <a:t>simboli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dr.).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Posebne hipoteze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71612"/>
            <a:ext cx="7772400" cy="4783948"/>
          </a:xfrm>
        </p:spPr>
        <p:txBody>
          <a:bodyPr>
            <a:normAutofit/>
          </a:bodyPr>
          <a:lstStyle/>
          <a:p>
            <a:r>
              <a:rPr lang="vi-VN" dirty="0" smtClean="0"/>
              <a:t>Moguće je nastavnu temu (odabranu) obraditi radom u parovima </a:t>
            </a:r>
          </a:p>
          <a:p>
            <a:r>
              <a:rPr lang="vi-VN" dirty="0" smtClean="0"/>
              <a:t>Postoje statistički značajne razlike kada se nastava organizuje radom u parovima u odnosu na nastavu organizovanu frontalnim oblikom rada. </a:t>
            </a:r>
          </a:p>
          <a:p>
            <a:r>
              <a:rPr lang="vi-VN" dirty="0" smtClean="0"/>
              <a:t>Rad u parovima ima određene didaktičke vrednosti koje ga čine efikasnijim u odnosu na frontalni oblik rada.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Metode istraživanja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U </a:t>
            </a:r>
            <a:r>
              <a:rPr lang="en-US" sz="3600" dirty="0" err="1" smtClean="0"/>
              <a:t>istraživanju</a:t>
            </a:r>
            <a:r>
              <a:rPr lang="en-US" sz="3600" dirty="0" smtClean="0"/>
              <a:t> </a:t>
            </a:r>
            <a:r>
              <a:rPr lang="en-US" sz="3600" dirty="0" err="1" smtClean="0"/>
              <a:t>će</a:t>
            </a:r>
            <a:r>
              <a:rPr lang="en-US" sz="3600" dirty="0" smtClean="0"/>
              <a:t> se </a:t>
            </a:r>
            <a:r>
              <a:rPr lang="en-US" sz="3600" dirty="0" err="1" smtClean="0"/>
              <a:t>koristiti</a:t>
            </a:r>
            <a:r>
              <a:rPr lang="en-US" sz="3600" dirty="0" smtClean="0"/>
              <a:t> </a:t>
            </a:r>
            <a:r>
              <a:rPr lang="en-US" sz="3600" dirty="0" err="1" smtClean="0"/>
              <a:t>deskriptivna</a:t>
            </a:r>
            <a:r>
              <a:rPr lang="en-US" sz="3600" dirty="0" smtClean="0"/>
              <a:t> </a:t>
            </a:r>
            <a:r>
              <a:rPr lang="en-US" sz="3600" dirty="0" err="1" smtClean="0"/>
              <a:t>metoda</a:t>
            </a:r>
            <a:r>
              <a:rPr lang="en-US" sz="3600" dirty="0" smtClean="0"/>
              <a:t> </a:t>
            </a:r>
            <a:r>
              <a:rPr lang="en-US" sz="3600" dirty="0" err="1" smtClean="0"/>
              <a:t>i</a:t>
            </a:r>
            <a:r>
              <a:rPr lang="en-US" sz="3600" dirty="0" smtClean="0"/>
              <a:t> </a:t>
            </a:r>
            <a:r>
              <a:rPr lang="en-US" sz="3600" dirty="0" err="1" smtClean="0"/>
              <a:t>metoda</a:t>
            </a:r>
            <a:r>
              <a:rPr lang="en-US" sz="3600" dirty="0" smtClean="0"/>
              <a:t> </a:t>
            </a:r>
            <a:r>
              <a:rPr lang="en-US" sz="3600" dirty="0" err="1" smtClean="0"/>
              <a:t>eksperimenta</a:t>
            </a:r>
            <a:r>
              <a:rPr lang="en-US" sz="3600" dirty="0" smtClean="0"/>
              <a:t> </a:t>
            </a:r>
            <a:r>
              <a:rPr lang="en-US" sz="3600" dirty="0" err="1" smtClean="0"/>
              <a:t>sa</a:t>
            </a:r>
            <a:r>
              <a:rPr lang="en-US" sz="3600" dirty="0" smtClean="0"/>
              <a:t> </a:t>
            </a:r>
            <a:r>
              <a:rPr lang="en-US" sz="3600" dirty="0" err="1" smtClean="0"/>
              <a:t>paralelnim</a:t>
            </a:r>
            <a:r>
              <a:rPr lang="en-US" sz="3600" dirty="0" smtClean="0"/>
              <a:t> </a:t>
            </a:r>
            <a:r>
              <a:rPr lang="en-US" sz="3600" dirty="0" err="1" smtClean="0"/>
              <a:t>grupama</a:t>
            </a:r>
            <a:r>
              <a:rPr lang="en-US" sz="3600" dirty="0" smtClean="0"/>
              <a:t>. </a:t>
            </a:r>
          </a:p>
          <a:p>
            <a:r>
              <a:rPr lang="en-US" sz="3600" dirty="0" smtClean="0"/>
              <a:t> </a:t>
            </a:r>
            <a:r>
              <a:rPr lang="en-US" sz="3600" dirty="0" err="1" smtClean="0"/>
              <a:t>Deskriptivna</a:t>
            </a:r>
            <a:r>
              <a:rPr lang="en-US" sz="3600" dirty="0" smtClean="0"/>
              <a:t> </a:t>
            </a:r>
            <a:r>
              <a:rPr lang="en-US" sz="3600" dirty="0" err="1" smtClean="0"/>
              <a:t>metoda</a:t>
            </a:r>
            <a:r>
              <a:rPr lang="en-US" sz="3600" dirty="0" smtClean="0"/>
              <a:t> </a:t>
            </a:r>
            <a:r>
              <a:rPr lang="en-US" sz="3600" dirty="0" err="1" smtClean="0"/>
              <a:t>će</a:t>
            </a:r>
            <a:r>
              <a:rPr lang="en-US" sz="3600" dirty="0" smtClean="0"/>
              <a:t> se </a:t>
            </a:r>
            <a:r>
              <a:rPr lang="en-US" sz="3600" dirty="0" err="1" smtClean="0"/>
              <a:t>primeniti</a:t>
            </a:r>
            <a:r>
              <a:rPr lang="en-US" sz="3600" dirty="0" smtClean="0"/>
              <a:t> </a:t>
            </a:r>
            <a:r>
              <a:rPr lang="en-US" sz="3600" dirty="0" err="1" smtClean="0"/>
              <a:t>kod</a:t>
            </a:r>
            <a:r>
              <a:rPr lang="en-US" sz="3600" dirty="0" smtClean="0"/>
              <a:t> </a:t>
            </a:r>
            <a:r>
              <a:rPr lang="en-US" sz="3600" dirty="0" err="1" smtClean="0"/>
              <a:t>prikupljanja</a:t>
            </a:r>
            <a:r>
              <a:rPr lang="en-US" sz="3600" dirty="0" smtClean="0"/>
              <a:t> </a:t>
            </a:r>
            <a:r>
              <a:rPr lang="en-US" sz="3600" dirty="0" err="1" smtClean="0"/>
              <a:t>podataka</a:t>
            </a:r>
            <a:r>
              <a:rPr lang="en-US" sz="3600" dirty="0" smtClean="0"/>
              <a:t>, </a:t>
            </a:r>
            <a:r>
              <a:rPr lang="en-US" sz="3600" dirty="0" err="1" smtClean="0"/>
              <a:t>obrade</a:t>
            </a:r>
            <a:r>
              <a:rPr lang="en-US" sz="3600" dirty="0" smtClean="0"/>
              <a:t> </a:t>
            </a:r>
            <a:r>
              <a:rPr lang="en-US" sz="3600" dirty="0" err="1" smtClean="0"/>
              <a:t>i</a:t>
            </a:r>
            <a:r>
              <a:rPr lang="en-US" sz="3600" dirty="0" smtClean="0"/>
              <a:t> </a:t>
            </a:r>
            <a:r>
              <a:rPr lang="en-US" sz="3600" dirty="0" err="1" smtClean="0"/>
              <a:t>interpretacije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00174"/>
            <a:ext cx="7772400" cy="4855386"/>
          </a:xfrm>
        </p:spPr>
        <p:txBody>
          <a:bodyPr>
            <a:normAutofit/>
          </a:bodyPr>
          <a:lstStyle/>
          <a:p>
            <a:r>
              <a:rPr lang="vi-VN" dirty="0" smtClean="0"/>
              <a:t>Metoda eksperimenta s paralelnim grupama će se koristiti u delu rada koji se odnosi na upoređivanje efekata nastave organizovane radom u parovima i nastave organizovane frontalnim oblikom rada.</a:t>
            </a:r>
            <a:endParaRPr lang="sr-Latn-RS" dirty="0" smtClean="0"/>
          </a:p>
          <a:p>
            <a:r>
              <a:rPr lang="vi-VN" dirty="0" smtClean="0"/>
              <a:t> </a:t>
            </a:r>
            <a:r>
              <a:rPr lang="vi-VN" i="1" dirty="0" smtClean="0"/>
              <a:t>Ovom metodom se želi ispitati: </a:t>
            </a:r>
          </a:p>
          <a:p>
            <a:r>
              <a:rPr lang="vi-VN" dirty="0" smtClean="0"/>
              <a:t>koliko rad u parovima utiče na to da učenici uspešnije usvajaju nastavne sadržaje i da li je stepen usvojenosti veći nego na časovima na kojima se koristi frontalni oblik rada.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3400" dirty="0" smtClean="0"/>
              <a:t>Tehnike i instrumenti u istraživanju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vi-VN" dirty="0" smtClean="0"/>
              <a:t>Istraživanje će se realizovati tehnikama </a:t>
            </a:r>
            <a:r>
              <a:rPr lang="vi-VN" i="1" u="sng" dirty="0" smtClean="0"/>
              <a:t>testiranja i anketiranja</a:t>
            </a:r>
            <a:r>
              <a:rPr lang="vi-VN" dirty="0" smtClean="0"/>
              <a:t>. </a:t>
            </a:r>
          </a:p>
          <a:p>
            <a:r>
              <a:rPr lang="vi-VN" u="sng" dirty="0" smtClean="0"/>
              <a:t> Testiranje </a:t>
            </a:r>
            <a:r>
              <a:rPr lang="vi-VN" dirty="0" smtClean="0"/>
              <a:t>će se sprovesti </a:t>
            </a:r>
            <a:r>
              <a:rPr lang="vi-VN" i="1" dirty="0" smtClean="0"/>
              <a:t>upotrebom testova </a:t>
            </a:r>
            <a:r>
              <a:rPr lang="vi-VN" dirty="0" smtClean="0"/>
              <a:t>kojima će se utvrditi: </a:t>
            </a:r>
          </a:p>
          <a:p>
            <a:r>
              <a:rPr lang="vi-VN" dirty="0" smtClean="0"/>
              <a:t>Prethodno stečeno znanje iz oblasti koja se obrađuje u trećem razredu; </a:t>
            </a:r>
          </a:p>
          <a:p>
            <a:r>
              <a:rPr lang="vi-VN" dirty="0" smtClean="0"/>
              <a:t>Finalno znanje posle sprovedenog eksperimenta i </a:t>
            </a:r>
          </a:p>
          <a:p>
            <a:r>
              <a:rPr lang="vi-VN" dirty="0" smtClean="0"/>
              <a:t>Međusobni odnos rezultata između eksperimentalne i kontrolne grupe.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7023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85860"/>
            <a:ext cx="7772400" cy="5069700"/>
          </a:xfrm>
        </p:spPr>
        <p:txBody>
          <a:bodyPr>
            <a:normAutofit/>
          </a:bodyPr>
          <a:lstStyle/>
          <a:p>
            <a:r>
              <a:rPr lang="en-US" u="sng" dirty="0" err="1" smtClean="0"/>
              <a:t>Anketiranje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se </a:t>
            </a:r>
            <a:r>
              <a:rPr lang="en-US" dirty="0" err="1" smtClean="0"/>
              <a:t>sprovesti</a:t>
            </a:r>
            <a:r>
              <a:rPr lang="en-US" dirty="0" smtClean="0"/>
              <a:t> </a:t>
            </a:r>
            <a:r>
              <a:rPr lang="en-US" i="1" dirty="0" err="1" smtClean="0"/>
              <a:t>anketnim</a:t>
            </a:r>
            <a:r>
              <a:rPr lang="en-US" i="1" dirty="0" smtClean="0"/>
              <a:t> </a:t>
            </a:r>
            <a:r>
              <a:rPr lang="en-US" i="1" dirty="0" err="1" smtClean="0"/>
              <a:t>upitnikom</a:t>
            </a:r>
            <a:r>
              <a:rPr lang="en-US" i="1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učenike</a:t>
            </a:r>
            <a:r>
              <a:rPr lang="en-US" dirty="0" smtClean="0"/>
              <a:t> </a:t>
            </a:r>
            <a:r>
              <a:rPr lang="en-US" dirty="0" err="1" smtClean="0"/>
              <a:t>eksperimentalne</a:t>
            </a:r>
            <a:r>
              <a:rPr lang="en-US" dirty="0" smtClean="0"/>
              <a:t> </a:t>
            </a:r>
            <a:r>
              <a:rPr lang="en-US" dirty="0" err="1" smtClean="0"/>
              <a:t>grupe</a:t>
            </a:r>
            <a:r>
              <a:rPr lang="en-US" dirty="0" smtClean="0"/>
              <a:t> </a:t>
            </a:r>
            <a:r>
              <a:rPr lang="en-US" dirty="0" err="1" smtClean="0"/>
              <a:t>pošto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se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njih</a:t>
            </a:r>
            <a:r>
              <a:rPr lang="en-US" dirty="0" smtClean="0"/>
              <a:t> </a:t>
            </a:r>
            <a:r>
              <a:rPr lang="en-US" dirty="0" err="1" smtClean="0"/>
              <a:t>nastava</a:t>
            </a:r>
            <a:r>
              <a:rPr lang="en-US" dirty="0" smtClean="0"/>
              <a:t> </a:t>
            </a:r>
            <a:r>
              <a:rPr lang="en-US" dirty="0" err="1" smtClean="0"/>
              <a:t>organizovati</a:t>
            </a:r>
            <a:r>
              <a:rPr lang="en-US" dirty="0" smtClean="0"/>
              <a:t> </a:t>
            </a:r>
            <a:r>
              <a:rPr lang="en-US" dirty="0" err="1" smtClean="0"/>
              <a:t>putem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> u </a:t>
            </a:r>
            <a:r>
              <a:rPr lang="en-US" dirty="0" err="1" smtClean="0"/>
              <a:t>parovima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• </a:t>
            </a:r>
            <a:r>
              <a:rPr lang="en-US" dirty="0" err="1" smtClean="0"/>
              <a:t>Njime</a:t>
            </a:r>
            <a:r>
              <a:rPr lang="en-US" dirty="0" smtClean="0"/>
              <a:t> se </a:t>
            </a:r>
            <a:r>
              <a:rPr lang="en-US" dirty="0" err="1" smtClean="0"/>
              <a:t>želi</a:t>
            </a:r>
            <a:r>
              <a:rPr lang="en-US" dirty="0" smtClean="0"/>
              <a:t> </a:t>
            </a:r>
            <a:r>
              <a:rPr lang="en-US" dirty="0" err="1" smtClean="0"/>
              <a:t>utvrditi</a:t>
            </a:r>
            <a:r>
              <a:rPr lang="en-US" dirty="0" smtClean="0"/>
              <a:t> </a:t>
            </a:r>
            <a:r>
              <a:rPr lang="en-US" dirty="0" err="1" smtClean="0"/>
              <a:t>didaktička</a:t>
            </a:r>
            <a:r>
              <a:rPr lang="en-US" dirty="0" smtClean="0"/>
              <a:t> </a:t>
            </a:r>
            <a:r>
              <a:rPr lang="en-US" dirty="0" err="1" smtClean="0"/>
              <a:t>vrednost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> u </a:t>
            </a:r>
            <a:r>
              <a:rPr lang="en-US" dirty="0" err="1" smtClean="0"/>
              <a:t>parovima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preferiraju</a:t>
            </a:r>
            <a:r>
              <a:rPr lang="en-US" dirty="0" smtClean="0"/>
              <a:t> </a:t>
            </a:r>
            <a:r>
              <a:rPr lang="en-US" dirty="0" err="1" smtClean="0"/>
              <a:t>učenici</a:t>
            </a:r>
            <a:r>
              <a:rPr lang="en-US" dirty="0" smtClean="0"/>
              <a:t> </a:t>
            </a:r>
            <a:r>
              <a:rPr lang="en-US" dirty="0" err="1" smtClean="0"/>
              <a:t>četvrtog</a:t>
            </a:r>
            <a:r>
              <a:rPr lang="en-US" dirty="0" smtClean="0"/>
              <a:t> </a:t>
            </a:r>
            <a:r>
              <a:rPr lang="en-US" dirty="0" err="1" smtClean="0"/>
              <a:t>razreda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• </a:t>
            </a:r>
            <a:r>
              <a:rPr lang="en-US" dirty="0" err="1" smtClean="0"/>
              <a:t>Upitnik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12 </a:t>
            </a:r>
            <a:r>
              <a:rPr lang="en-US" dirty="0" err="1" smtClean="0"/>
              <a:t>pitanja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• </a:t>
            </a:r>
            <a:r>
              <a:rPr lang="en-US" dirty="0" err="1" smtClean="0"/>
              <a:t>Uvodni</a:t>
            </a:r>
            <a:r>
              <a:rPr lang="en-US" dirty="0" smtClean="0"/>
              <a:t> </a:t>
            </a:r>
            <a:r>
              <a:rPr lang="en-US" dirty="0" err="1" smtClean="0"/>
              <a:t>deo</a:t>
            </a:r>
            <a:r>
              <a:rPr lang="en-US" dirty="0" smtClean="0"/>
              <a:t> </a:t>
            </a:r>
            <a:r>
              <a:rPr lang="en-US" dirty="0" err="1" smtClean="0"/>
              <a:t>sadrži</a:t>
            </a:r>
            <a:r>
              <a:rPr lang="en-US" dirty="0" smtClean="0"/>
              <a:t> </a:t>
            </a:r>
            <a:r>
              <a:rPr lang="en-US" dirty="0" err="1" smtClean="0"/>
              <a:t>uputstvo</a:t>
            </a:r>
            <a:r>
              <a:rPr lang="en-US" dirty="0" smtClean="0"/>
              <a:t> , </a:t>
            </a:r>
            <a:r>
              <a:rPr lang="en-US" dirty="0" err="1" smtClean="0"/>
              <a:t>podatke</a:t>
            </a:r>
            <a:r>
              <a:rPr lang="en-US" dirty="0" smtClean="0"/>
              <a:t> o </a:t>
            </a:r>
            <a:r>
              <a:rPr lang="en-US" dirty="0" err="1" smtClean="0"/>
              <a:t>učeniku</a:t>
            </a:r>
            <a:r>
              <a:rPr lang="en-US" dirty="0" smtClean="0"/>
              <a:t>, </a:t>
            </a:r>
            <a:r>
              <a:rPr lang="en-US" dirty="0" err="1" smtClean="0"/>
              <a:t>pol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opšti</a:t>
            </a:r>
            <a:r>
              <a:rPr lang="en-US" dirty="0" smtClean="0"/>
              <a:t> </a:t>
            </a:r>
            <a:r>
              <a:rPr lang="en-US" dirty="0" err="1" smtClean="0"/>
              <a:t>uspeh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postigli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kraju</a:t>
            </a:r>
            <a:r>
              <a:rPr lang="en-US" dirty="0" smtClean="0"/>
              <a:t> </a:t>
            </a:r>
            <a:r>
              <a:rPr lang="en-US" dirty="0" err="1" smtClean="0"/>
              <a:t>trećeg</a:t>
            </a:r>
            <a:r>
              <a:rPr lang="en-US" dirty="0" smtClean="0"/>
              <a:t> </a:t>
            </a:r>
            <a:r>
              <a:rPr lang="en-US" dirty="0" err="1" smtClean="0"/>
              <a:t>razreda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285860"/>
          </a:xfrm>
        </p:spPr>
        <p:txBody>
          <a:bodyPr/>
          <a:lstStyle/>
          <a:p>
            <a:pPr algn="l"/>
            <a:r>
              <a:rPr lang="sr-Latn-RS" dirty="0" smtClean="0"/>
              <a:t>POPULACIJA I UZORAK U ISTRAŽIVANJU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dirty="0" smtClean="0"/>
          </a:p>
          <a:p>
            <a:r>
              <a:rPr lang="vi-VN" dirty="0" smtClean="0"/>
              <a:t>P</a:t>
            </a:r>
            <a:r>
              <a:rPr lang="sr-Latn-RS" b="1" dirty="0" smtClean="0"/>
              <a:t>OPULACIJA</a:t>
            </a:r>
            <a:r>
              <a:rPr lang="vi-VN" dirty="0" smtClean="0"/>
              <a:t> – osnovni skup iz kojeg se uzima uzorak istra</a:t>
            </a:r>
            <a:r>
              <a:rPr lang="sr-Latn-RS" dirty="0" smtClean="0"/>
              <a:t>ž</a:t>
            </a:r>
            <a:r>
              <a:rPr lang="vi-VN" dirty="0" smtClean="0"/>
              <a:t>ivanja.</a:t>
            </a:r>
            <a:endParaRPr lang="sr-Latn-RS" dirty="0" smtClean="0"/>
          </a:p>
          <a:p>
            <a:pPr>
              <a:buNone/>
            </a:pPr>
            <a:endParaRPr lang="vi-VN" dirty="0" smtClean="0"/>
          </a:p>
          <a:p>
            <a:r>
              <a:rPr lang="vi-VN" dirty="0" smtClean="0"/>
              <a:t> Mora biti jasno određena, precizno definisana sadr</a:t>
            </a:r>
            <a:r>
              <a:rPr lang="sr-Latn-RS" dirty="0" smtClean="0"/>
              <a:t>ž</a:t>
            </a:r>
            <a:r>
              <a:rPr lang="vi-VN" dirty="0" smtClean="0"/>
              <a:t>ajem, obimom i</a:t>
            </a:r>
            <a:r>
              <a:rPr lang="sr-Latn-RS" dirty="0" smtClean="0"/>
              <a:t> </a:t>
            </a:r>
            <a:r>
              <a:rPr lang="vi-VN" dirty="0" smtClean="0"/>
              <a:t>vremenom (na primer, učenici IV razreda osnovnih škola u </a:t>
            </a:r>
            <a:r>
              <a:rPr lang="sr-Latn-RS" b="1" dirty="0" smtClean="0"/>
              <a:t>Jagodini</a:t>
            </a:r>
            <a:r>
              <a:rPr lang="vi-VN" dirty="0" smtClean="0"/>
              <a:t>, školske </a:t>
            </a:r>
            <a:r>
              <a:rPr lang="sr-Latn-R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2014/2015 </a:t>
            </a:r>
            <a:r>
              <a:rPr lang="vi-VN" dirty="0" smtClean="0"/>
              <a:t>godine).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Uzorak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28736"/>
            <a:ext cx="7772400" cy="4926824"/>
          </a:xfrm>
        </p:spPr>
        <p:txBody>
          <a:bodyPr/>
          <a:lstStyle/>
          <a:p>
            <a:pPr>
              <a:buNone/>
            </a:pPr>
            <a:endParaRPr lang="sr-Latn-RS" dirty="0" smtClean="0"/>
          </a:p>
          <a:p>
            <a:r>
              <a:rPr lang="sr-Latn-RS" b="1" dirty="0" smtClean="0"/>
              <a:t>UZORAK</a:t>
            </a:r>
            <a:r>
              <a:rPr lang="en-US" dirty="0" smtClean="0"/>
              <a:t> </a:t>
            </a:r>
            <a:r>
              <a:rPr lang="en-US" sz="3600" dirty="0" smtClean="0"/>
              <a:t>– </a:t>
            </a:r>
            <a:r>
              <a:rPr lang="en-US" sz="3600" dirty="0" err="1" smtClean="0"/>
              <a:t>deo</a:t>
            </a:r>
            <a:r>
              <a:rPr lang="en-US" sz="3600" dirty="0" smtClean="0"/>
              <a:t> </a:t>
            </a:r>
            <a:r>
              <a:rPr lang="en-US" sz="3600" dirty="0" err="1" smtClean="0"/>
              <a:t>populacije</a:t>
            </a:r>
            <a:r>
              <a:rPr lang="en-US" sz="3600" dirty="0" smtClean="0"/>
              <a:t>, </a:t>
            </a:r>
            <a:r>
              <a:rPr lang="en-US" sz="3600" dirty="0" err="1" smtClean="0"/>
              <a:t>podskup</a:t>
            </a:r>
            <a:r>
              <a:rPr lang="en-US" sz="3600" dirty="0" smtClean="0"/>
              <a:t> </a:t>
            </a:r>
            <a:r>
              <a:rPr lang="en-US" sz="3600" dirty="0" err="1" smtClean="0"/>
              <a:t>osnovnog</a:t>
            </a:r>
            <a:r>
              <a:rPr lang="en-US" sz="3600" dirty="0" smtClean="0"/>
              <a:t> </a:t>
            </a:r>
            <a:r>
              <a:rPr lang="en-US" sz="3600" dirty="0" err="1" smtClean="0"/>
              <a:t>skupa</a:t>
            </a:r>
            <a:r>
              <a:rPr lang="en-US" sz="3600" dirty="0" smtClean="0"/>
              <a:t>. </a:t>
            </a:r>
            <a:endParaRPr lang="sr-Latn-RS" sz="3600" dirty="0" smtClean="0"/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• </a:t>
            </a:r>
            <a:r>
              <a:rPr lang="en-US" sz="3600" dirty="0" err="1" smtClean="0"/>
              <a:t>Jedinice</a:t>
            </a:r>
            <a:r>
              <a:rPr lang="en-US" sz="3600" dirty="0" smtClean="0"/>
              <a:t> </a:t>
            </a:r>
            <a:r>
              <a:rPr lang="en-US" sz="3600" dirty="0" err="1" smtClean="0"/>
              <a:t>uzorka</a:t>
            </a:r>
            <a:r>
              <a:rPr lang="en-US" sz="3600" dirty="0" smtClean="0"/>
              <a:t> </a:t>
            </a:r>
            <a:r>
              <a:rPr lang="en-US" sz="3600" dirty="0" err="1" smtClean="0"/>
              <a:t>mogu</a:t>
            </a:r>
            <a:r>
              <a:rPr lang="en-US" sz="3600" dirty="0" smtClean="0"/>
              <a:t> </a:t>
            </a:r>
            <a:r>
              <a:rPr lang="en-US" sz="3600" dirty="0" err="1" smtClean="0"/>
              <a:t>biti</a:t>
            </a:r>
            <a:r>
              <a:rPr lang="en-US" sz="3600" dirty="0" smtClean="0"/>
              <a:t>: </a:t>
            </a:r>
            <a:r>
              <a:rPr lang="en-US" sz="3600" dirty="0" err="1" smtClean="0"/>
              <a:t>subjekti</a:t>
            </a:r>
            <a:r>
              <a:rPr lang="en-US" sz="3600" dirty="0" smtClean="0"/>
              <a:t>, </a:t>
            </a:r>
            <a:r>
              <a:rPr lang="en-US" sz="3600" dirty="0" err="1" smtClean="0"/>
              <a:t>grupe</a:t>
            </a:r>
            <a:r>
              <a:rPr lang="en-US" sz="3600" dirty="0" smtClean="0"/>
              <a:t>, </a:t>
            </a:r>
            <a:r>
              <a:rPr lang="en-US" sz="3600" dirty="0" err="1" smtClean="0"/>
              <a:t>varijable</a:t>
            </a:r>
            <a:r>
              <a:rPr lang="en-US" sz="3600" dirty="0" smtClean="0"/>
              <a:t>, </a:t>
            </a:r>
            <a:r>
              <a:rPr lang="en-US" sz="3600" dirty="0" err="1" smtClean="0"/>
              <a:t>aktivnosti</a:t>
            </a:r>
            <a:r>
              <a:rPr lang="en-US" sz="3600" dirty="0" smtClean="0"/>
              <a:t>, </a:t>
            </a:r>
            <a:r>
              <a:rPr lang="en-US" sz="3600" dirty="0" err="1" smtClean="0"/>
              <a:t>nastavni</a:t>
            </a:r>
            <a:r>
              <a:rPr lang="en-US" sz="3600" dirty="0" smtClean="0"/>
              <a:t> </a:t>
            </a:r>
            <a:r>
              <a:rPr lang="en-US" sz="3600" dirty="0" err="1" smtClean="0"/>
              <a:t>i</a:t>
            </a:r>
            <a:r>
              <a:rPr lang="en-US" sz="3600" dirty="0" smtClean="0"/>
              <a:t> </a:t>
            </a:r>
            <a:r>
              <a:rPr lang="en-US" sz="3600" dirty="0" err="1" smtClean="0"/>
              <a:t>drugi</a:t>
            </a:r>
            <a:r>
              <a:rPr lang="en-US" sz="3600" dirty="0" smtClean="0"/>
              <a:t> </a:t>
            </a:r>
            <a:r>
              <a:rPr lang="en-US" sz="3600" dirty="0" err="1" smtClean="0"/>
              <a:t>sadr</a:t>
            </a:r>
            <a:r>
              <a:rPr lang="sr-Latn-RS" sz="3600" dirty="0" smtClean="0"/>
              <a:t>ž</a:t>
            </a:r>
            <a:r>
              <a:rPr lang="en-US" sz="3600" dirty="0" err="1" smtClean="0"/>
              <a:t>aji</a:t>
            </a:r>
            <a:r>
              <a:rPr lang="en-US" sz="3600" dirty="0" smtClean="0"/>
              <a:t>, </a:t>
            </a:r>
            <a:r>
              <a:rPr lang="en-US" sz="3600" dirty="0" err="1" smtClean="0"/>
              <a:t>vreme</a:t>
            </a:r>
            <a:r>
              <a:rPr lang="en-US" sz="3600" dirty="0" smtClean="0"/>
              <a:t>, </a:t>
            </a:r>
            <a:r>
              <a:rPr lang="en-US" sz="3600" dirty="0" err="1" smtClean="0"/>
              <a:t>izvori</a:t>
            </a:r>
            <a:r>
              <a:rPr lang="en-US" sz="3600" dirty="0" smtClean="0"/>
              <a:t> </a:t>
            </a:r>
            <a:r>
              <a:rPr lang="en-US" sz="3600" dirty="0" err="1" smtClean="0"/>
              <a:t>itd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28736"/>
            <a:ext cx="7772400" cy="4926824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Uzorci</a:t>
            </a:r>
            <a:r>
              <a:rPr lang="en-US" sz="4000" dirty="0" smtClean="0"/>
              <a:t> </a:t>
            </a:r>
            <a:r>
              <a:rPr lang="en-US" sz="4000" dirty="0" err="1" smtClean="0"/>
              <a:t>koji</a:t>
            </a:r>
            <a:r>
              <a:rPr lang="en-US" sz="4000" dirty="0" smtClean="0"/>
              <a:t> </a:t>
            </a:r>
            <a:r>
              <a:rPr lang="en-US" sz="4000" dirty="0" err="1" smtClean="0"/>
              <a:t>su</a:t>
            </a:r>
            <a:r>
              <a:rPr lang="en-US" sz="4000" dirty="0" smtClean="0"/>
              <a:t> </a:t>
            </a:r>
            <a:r>
              <a:rPr lang="en-US" sz="4000" dirty="0" err="1" smtClean="0"/>
              <a:t>zasnovani</a:t>
            </a:r>
            <a:r>
              <a:rPr lang="en-US" sz="4000" dirty="0" smtClean="0"/>
              <a:t> </a:t>
            </a:r>
            <a:r>
              <a:rPr lang="en-US" sz="4000" dirty="0" err="1" smtClean="0"/>
              <a:t>na</a:t>
            </a:r>
            <a:r>
              <a:rPr lang="en-US" sz="4000" dirty="0" smtClean="0"/>
              <a:t> </a:t>
            </a:r>
            <a:r>
              <a:rPr lang="en-US" sz="4000" dirty="0" err="1" smtClean="0"/>
              <a:t>teoriji</a:t>
            </a:r>
            <a:r>
              <a:rPr lang="en-US" sz="4000" dirty="0" smtClean="0"/>
              <a:t> </a:t>
            </a:r>
            <a:r>
              <a:rPr lang="en-US" sz="4000" dirty="0" err="1" smtClean="0"/>
              <a:t>verovatnoće</a:t>
            </a:r>
            <a:r>
              <a:rPr lang="en-US" sz="4000" dirty="0" smtClean="0"/>
              <a:t>: </a:t>
            </a:r>
            <a:endParaRPr lang="sr-Latn-RS" sz="4000" dirty="0" smtClean="0"/>
          </a:p>
          <a:p>
            <a:pPr>
              <a:buNone/>
            </a:pPr>
            <a:endParaRPr lang="en-US" sz="4000" dirty="0" smtClean="0"/>
          </a:p>
          <a:p>
            <a:r>
              <a:rPr lang="en-US" sz="4000" dirty="0" smtClean="0"/>
              <a:t> </a:t>
            </a:r>
            <a:r>
              <a:rPr lang="en-US" sz="4000" dirty="0" err="1" smtClean="0"/>
              <a:t>prosti</a:t>
            </a:r>
            <a:r>
              <a:rPr lang="en-US" sz="4000" dirty="0" smtClean="0"/>
              <a:t>, </a:t>
            </a:r>
            <a:r>
              <a:rPr lang="en-US" sz="4000" dirty="0" err="1" smtClean="0"/>
              <a:t>slučajni</a:t>
            </a:r>
            <a:r>
              <a:rPr lang="en-US" sz="4000" dirty="0" smtClean="0"/>
              <a:t> </a:t>
            </a:r>
            <a:r>
              <a:rPr lang="en-US" sz="4000" dirty="0" err="1" smtClean="0"/>
              <a:t>uzorak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 </a:t>
            </a:r>
            <a:r>
              <a:rPr lang="en-US" sz="4000" dirty="0" err="1" smtClean="0"/>
              <a:t>stratifikovan</a:t>
            </a:r>
            <a:r>
              <a:rPr lang="en-US" sz="4000" dirty="0" smtClean="0"/>
              <a:t> </a:t>
            </a:r>
            <a:r>
              <a:rPr lang="en-US" sz="4000" dirty="0" err="1" smtClean="0"/>
              <a:t>uzorak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 </a:t>
            </a:r>
            <a:r>
              <a:rPr lang="en-US" sz="4000" dirty="0" err="1" smtClean="0"/>
              <a:t>sistematski</a:t>
            </a:r>
            <a:r>
              <a:rPr lang="en-US" sz="4000" dirty="0" smtClean="0"/>
              <a:t> </a:t>
            </a:r>
            <a:r>
              <a:rPr lang="en-US" sz="4000" dirty="0" err="1" smtClean="0"/>
              <a:t>uzorak</a:t>
            </a:r>
            <a:r>
              <a:rPr lang="en-US" sz="4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00174"/>
            <a:ext cx="7772400" cy="4855386"/>
          </a:xfrm>
        </p:spPr>
        <p:txBody>
          <a:bodyPr/>
          <a:lstStyle/>
          <a:p>
            <a:r>
              <a:rPr lang="en-US" sz="4000" dirty="0" err="1" smtClean="0"/>
              <a:t>Uzorci</a:t>
            </a:r>
            <a:r>
              <a:rPr lang="en-US" sz="4000" dirty="0" smtClean="0"/>
              <a:t> </a:t>
            </a:r>
            <a:r>
              <a:rPr lang="en-US" sz="4000" dirty="0" err="1" smtClean="0"/>
              <a:t>koji</a:t>
            </a:r>
            <a:r>
              <a:rPr lang="en-US" sz="4000" dirty="0" smtClean="0"/>
              <a:t> </a:t>
            </a:r>
            <a:r>
              <a:rPr lang="en-US" sz="4000" dirty="0" err="1" smtClean="0"/>
              <a:t>nisu</a:t>
            </a:r>
            <a:r>
              <a:rPr lang="en-US" sz="4000" dirty="0" smtClean="0"/>
              <a:t> </a:t>
            </a:r>
            <a:r>
              <a:rPr lang="en-US" sz="4000" dirty="0" err="1" smtClean="0"/>
              <a:t>zasnovani</a:t>
            </a:r>
            <a:r>
              <a:rPr lang="en-US" sz="4000" dirty="0" smtClean="0"/>
              <a:t> </a:t>
            </a:r>
            <a:r>
              <a:rPr lang="en-US" sz="4000" dirty="0" err="1" smtClean="0"/>
              <a:t>na</a:t>
            </a:r>
            <a:r>
              <a:rPr lang="en-US" sz="4000" dirty="0" smtClean="0"/>
              <a:t> </a:t>
            </a:r>
            <a:r>
              <a:rPr lang="en-US" sz="4000" dirty="0" err="1" smtClean="0"/>
              <a:t>teoriji</a:t>
            </a:r>
            <a:r>
              <a:rPr lang="en-US" sz="4000" dirty="0" smtClean="0"/>
              <a:t> </a:t>
            </a:r>
            <a:r>
              <a:rPr lang="en-US" sz="4000" dirty="0" err="1" smtClean="0"/>
              <a:t>verovatnoće</a:t>
            </a:r>
            <a:r>
              <a:rPr lang="en-US" sz="4000" dirty="0" smtClean="0"/>
              <a:t>: </a:t>
            </a:r>
            <a:endParaRPr lang="sr-Latn-RS" sz="4000" dirty="0" smtClean="0"/>
          </a:p>
          <a:p>
            <a:pPr>
              <a:buNone/>
            </a:pPr>
            <a:endParaRPr lang="sr-Latn-RS" sz="4000" dirty="0" smtClean="0"/>
          </a:p>
          <a:p>
            <a:r>
              <a:rPr lang="en-US" sz="4000" dirty="0" err="1" smtClean="0"/>
              <a:t>namerni</a:t>
            </a:r>
            <a:endParaRPr lang="sr-Latn-RS" sz="4000" dirty="0" smtClean="0"/>
          </a:p>
          <a:p>
            <a:r>
              <a:rPr lang="en-US" sz="4000" dirty="0" smtClean="0"/>
              <a:t> </a:t>
            </a:r>
            <a:r>
              <a:rPr lang="en-US" sz="4000" dirty="0" err="1" smtClean="0"/>
              <a:t>prigodni</a:t>
            </a:r>
            <a:r>
              <a:rPr lang="en-US" sz="4000" dirty="0" smtClean="0"/>
              <a:t> </a:t>
            </a:r>
          </a:p>
          <a:p>
            <a:r>
              <a:rPr lang="en-US" sz="4000" dirty="0" err="1" smtClean="0"/>
              <a:t>kvotni</a:t>
            </a:r>
            <a:r>
              <a:rPr lang="en-US" sz="40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4845762"/>
          </a:xfrm>
        </p:spPr>
        <p:txBody>
          <a:bodyPr/>
          <a:lstStyle/>
          <a:p>
            <a:r>
              <a:rPr lang="sr-Latn-RS" sz="6000" dirty="0" smtClean="0"/>
              <a:t>METODE U PEDAGOŠKIM ISTRAŽIVANJIMA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643314"/>
            <a:ext cx="7772400" cy="2712246"/>
          </a:xfrm>
        </p:spPr>
        <p:txBody>
          <a:bodyPr>
            <a:normAutofit/>
          </a:bodyPr>
          <a:lstStyle/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85822"/>
          </a:xfrm>
        </p:spPr>
        <p:txBody>
          <a:bodyPr>
            <a:noAutofit/>
          </a:bodyPr>
          <a:lstStyle/>
          <a:p>
            <a:pPr algn="ctr"/>
            <a:r>
              <a:rPr lang="sr-Latn-RS" sz="28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PARADIGME ISTRAŽIVANJA VASPITANJA I OBRAZOVANJA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115328" cy="4768865"/>
          </a:xfrm>
        </p:spPr>
        <p:txBody>
          <a:bodyPr/>
          <a:lstStyle/>
          <a:p>
            <a:pPr algn="ctr"/>
            <a:endParaRPr lang="sr-Latn-RS" b="1" dirty="0" smtClean="0"/>
          </a:p>
          <a:p>
            <a:pPr algn="ctr"/>
            <a:r>
              <a:rPr lang="en-US" b="1" dirty="0" err="1" smtClean="0"/>
              <a:t>Paradigma</a:t>
            </a:r>
            <a:r>
              <a:rPr lang="en-US" dirty="0" smtClean="0"/>
              <a:t> - </a:t>
            </a:r>
            <a:r>
              <a:rPr lang="en-US" dirty="0" err="1" smtClean="0"/>
              <a:t>matrica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naučnu</a:t>
            </a:r>
            <a:r>
              <a:rPr lang="en-US" dirty="0" smtClean="0"/>
              <a:t> </a:t>
            </a:r>
            <a:r>
              <a:rPr lang="en-US" dirty="0" err="1" smtClean="0"/>
              <a:t>disciplinu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sr-Latn-RS" dirty="0" smtClean="0"/>
              <a:t> </a:t>
            </a:r>
            <a:r>
              <a:rPr lang="en-US" dirty="0" err="1" smtClean="0"/>
              <a:t>obuhvata</a:t>
            </a:r>
            <a:r>
              <a:rPr lang="en-US" dirty="0" smtClean="0"/>
              <a:t> </a:t>
            </a:r>
            <a:r>
              <a:rPr lang="en-US" dirty="0" err="1" smtClean="0"/>
              <a:t>opšteprihvaćena</a:t>
            </a:r>
            <a:r>
              <a:rPr lang="en-US" dirty="0" smtClean="0"/>
              <a:t> </a:t>
            </a:r>
            <a:r>
              <a:rPr lang="en-US" dirty="0" err="1" smtClean="0"/>
              <a:t>uopštavanja</a:t>
            </a:r>
            <a:r>
              <a:rPr lang="en-US" dirty="0" smtClean="0"/>
              <a:t>, </a:t>
            </a:r>
            <a:r>
              <a:rPr lang="en-US" dirty="0" err="1" smtClean="0"/>
              <a:t>pretpostavke</a:t>
            </a:r>
            <a:r>
              <a:rPr lang="en-US" dirty="0" smtClean="0"/>
              <a:t>, </a:t>
            </a:r>
            <a:r>
              <a:rPr lang="en-US" dirty="0" err="1" smtClean="0"/>
              <a:t>verovanja</a:t>
            </a:r>
            <a:r>
              <a:rPr lang="en-US" dirty="0" smtClean="0"/>
              <a:t>, </a:t>
            </a:r>
            <a:r>
              <a:rPr lang="en-US" dirty="0" err="1" smtClean="0"/>
              <a:t>vrednosti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primere</a:t>
            </a:r>
            <a:r>
              <a:rPr lang="en-US" dirty="0" smtClean="0"/>
              <a:t> </a:t>
            </a:r>
            <a:r>
              <a:rPr lang="en-US" dirty="0" err="1" smtClean="0"/>
              <a:t>onog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je </a:t>
            </a:r>
            <a:r>
              <a:rPr lang="en-US" dirty="0" err="1" smtClean="0"/>
              <a:t>predmet</a:t>
            </a:r>
            <a:r>
              <a:rPr lang="en-US" dirty="0" smtClean="0"/>
              <a:t> </a:t>
            </a:r>
            <a:r>
              <a:rPr lang="en-US" dirty="0" err="1" smtClean="0"/>
              <a:t>naučne</a:t>
            </a:r>
            <a:r>
              <a:rPr lang="en-US" dirty="0" smtClean="0"/>
              <a:t> discipline (</a:t>
            </a:r>
            <a:r>
              <a:rPr lang="en-US" dirty="0" err="1" smtClean="0"/>
              <a:t>Filsteadu</a:t>
            </a:r>
            <a:r>
              <a:rPr lang="en-US" dirty="0" smtClean="0"/>
              <a:t>, 1979, </a:t>
            </a:r>
            <a:r>
              <a:rPr lang="en-US" dirty="0" err="1" smtClean="0"/>
              <a:t>prema</a:t>
            </a:r>
            <a:r>
              <a:rPr lang="en-US" dirty="0" smtClean="0"/>
              <a:t>: Mu</a:t>
            </a:r>
            <a:r>
              <a:rPr lang="sr-Latn-RS" dirty="0" smtClean="0"/>
              <a:t>ž</a:t>
            </a:r>
            <a:r>
              <a:rPr lang="en-US" dirty="0" err="1" smtClean="0"/>
              <a:t>ić</a:t>
            </a:r>
            <a:r>
              <a:rPr lang="en-US" dirty="0" smtClean="0"/>
              <a:t>, 1999).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785818"/>
          </a:xfrm>
        </p:spPr>
        <p:txBody>
          <a:bodyPr>
            <a:normAutofit/>
          </a:bodyPr>
          <a:lstStyle/>
          <a:p>
            <a:r>
              <a:rPr lang="sr-Latn-RS" dirty="0" smtClean="0"/>
              <a:t>Deskriptivna metoda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00174"/>
            <a:ext cx="7772400" cy="4855386"/>
          </a:xfrm>
        </p:spPr>
        <p:txBody>
          <a:bodyPr>
            <a:normAutofit/>
          </a:bodyPr>
          <a:lstStyle/>
          <a:p>
            <a:r>
              <a:rPr lang="vi-VN" dirty="0" smtClean="0"/>
              <a:t>Odnosi se </a:t>
            </a:r>
            <a:r>
              <a:rPr lang="vi-VN" i="1" dirty="0" smtClean="0"/>
              <a:t>na opisivanje pedagoških pojava.</a:t>
            </a:r>
            <a:endParaRPr lang="sr-Latn-RS" i="1" dirty="0" smtClean="0"/>
          </a:p>
          <a:p>
            <a:pPr>
              <a:buNone/>
            </a:pPr>
            <a:endParaRPr lang="vi-VN" i="1" dirty="0" smtClean="0"/>
          </a:p>
          <a:p>
            <a:r>
              <a:rPr lang="vi-VN" b="1" dirty="0" smtClean="0"/>
              <a:t>K</a:t>
            </a:r>
            <a:r>
              <a:rPr lang="sr-Latn-RS" b="1" dirty="0" smtClean="0"/>
              <a:t>ARAKTERISTIKE NAUČNE DESKRIPCIJE</a:t>
            </a:r>
            <a:r>
              <a:rPr lang="vi-VN" dirty="0" smtClean="0"/>
              <a:t>: </a:t>
            </a:r>
          </a:p>
          <a:p>
            <a:r>
              <a:rPr lang="vi-VN" dirty="0" smtClean="0"/>
              <a:t> Usmerena je prema usavršavanju naučnih saznanja (prema generalizaciji); </a:t>
            </a:r>
          </a:p>
          <a:p>
            <a:r>
              <a:rPr lang="vi-VN" dirty="0" smtClean="0"/>
              <a:t>Ne zaustavlja se samo na opisivanju, na prikupljanju i sređivanju podataka, nego obuhvata upoređivanje i suprotstavljanje, vrednovanje i interpretaciju podataka.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Primenom</a:t>
            </a:r>
            <a:r>
              <a:rPr lang="en-US" sz="3600" dirty="0" smtClean="0"/>
              <a:t> </a:t>
            </a:r>
            <a:r>
              <a:rPr lang="en-US" sz="3600" dirty="0" err="1" smtClean="0"/>
              <a:t>deskriptivne</a:t>
            </a:r>
            <a:r>
              <a:rPr lang="en-US" sz="3600" dirty="0" smtClean="0"/>
              <a:t> </a:t>
            </a:r>
            <a:r>
              <a:rPr lang="en-US" sz="3600" dirty="0" err="1" smtClean="0"/>
              <a:t>metode</a:t>
            </a:r>
            <a:r>
              <a:rPr lang="en-US" sz="3600" dirty="0" smtClean="0"/>
              <a:t> </a:t>
            </a:r>
            <a:r>
              <a:rPr lang="en-US" sz="3600" dirty="0" err="1" smtClean="0"/>
              <a:t>tra</a:t>
            </a:r>
            <a:r>
              <a:rPr lang="sr-Latn-RS" sz="3600" dirty="0" smtClean="0"/>
              <a:t>ž</a:t>
            </a:r>
            <a:r>
              <a:rPr lang="en-US" sz="3600" dirty="0" smtClean="0"/>
              <a:t>e se </a:t>
            </a:r>
            <a:r>
              <a:rPr lang="en-US" sz="3600" dirty="0" err="1" smtClean="0"/>
              <a:t>odgovori</a:t>
            </a:r>
            <a:r>
              <a:rPr lang="en-US" sz="3600" dirty="0" smtClean="0"/>
              <a:t> </a:t>
            </a:r>
            <a:r>
              <a:rPr lang="en-US" sz="3600" dirty="0" err="1" smtClean="0"/>
              <a:t>na</a:t>
            </a:r>
            <a:r>
              <a:rPr lang="en-US" sz="3600" dirty="0" smtClean="0"/>
              <a:t> </a:t>
            </a:r>
            <a:r>
              <a:rPr lang="en-US" sz="3600" dirty="0" err="1" smtClean="0"/>
              <a:t>sledeća</a:t>
            </a:r>
            <a:r>
              <a:rPr lang="en-US" sz="3600" dirty="0" smtClean="0"/>
              <a:t> </a:t>
            </a:r>
            <a:r>
              <a:rPr lang="en-US" sz="3600" dirty="0" err="1" smtClean="0"/>
              <a:t>pitanja</a:t>
            </a:r>
            <a:r>
              <a:rPr lang="en-US" sz="3600" dirty="0" smtClean="0"/>
              <a:t>: </a:t>
            </a:r>
            <a:endParaRPr lang="sr-Latn-RS" sz="3600" dirty="0" smtClean="0"/>
          </a:p>
          <a:p>
            <a:pPr>
              <a:buNone/>
            </a:pPr>
            <a:endParaRPr lang="sr-Latn-RS" sz="3600" dirty="0" smtClean="0"/>
          </a:p>
          <a:p>
            <a:r>
              <a:rPr lang="en-US" sz="3600" dirty="0" smtClean="0"/>
              <a:t>Š</a:t>
            </a:r>
            <a:r>
              <a:rPr lang="sr-Latn-RS" sz="3600" dirty="0" smtClean="0"/>
              <a:t>TA ĆE SE OPISIVATI?</a:t>
            </a:r>
            <a:r>
              <a:rPr lang="en-US" sz="3600" dirty="0" smtClean="0"/>
              <a:t> </a:t>
            </a:r>
            <a:endParaRPr lang="sr-Latn-RS" sz="3600" dirty="0" smtClean="0"/>
          </a:p>
          <a:p>
            <a:r>
              <a:rPr lang="en-US" sz="3600" dirty="0" smtClean="0"/>
              <a:t>K</a:t>
            </a:r>
            <a:r>
              <a:rPr lang="sr-Latn-RS" sz="3600" dirty="0" smtClean="0"/>
              <a:t>ADA ĆE SE OPISIVATI</a:t>
            </a:r>
            <a:r>
              <a:rPr lang="en-US" sz="3600" dirty="0" smtClean="0"/>
              <a:t>?</a:t>
            </a:r>
            <a:endParaRPr lang="sr-Latn-RS" sz="3600" dirty="0" smtClean="0"/>
          </a:p>
          <a:p>
            <a:r>
              <a:rPr lang="en-US" sz="3600" dirty="0" smtClean="0"/>
              <a:t> K</a:t>
            </a:r>
            <a:r>
              <a:rPr lang="sr-Latn-RS" sz="3600" dirty="0" smtClean="0"/>
              <a:t>AKO ĆE SE OPISIVATI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928694"/>
          </a:xfrm>
        </p:spPr>
        <p:txBody>
          <a:bodyPr/>
          <a:lstStyle/>
          <a:p>
            <a:r>
              <a:rPr lang="sr-Latn-RS" dirty="0" smtClean="0"/>
              <a:t>Pedagoški eksperiment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357298"/>
            <a:ext cx="7772400" cy="4998262"/>
          </a:xfrm>
        </p:spPr>
        <p:txBody>
          <a:bodyPr>
            <a:normAutofit lnSpcReduction="10000"/>
          </a:bodyPr>
          <a:lstStyle/>
          <a:p>
            <a:r>
              <a:rPr lang="en-US" sz="3400" dirty="0" err="1" smtClean="0"/>
              <a:t>Pojavljuje</a:t>
            </a:r>
            <a:r>
              <a:rPr lang="en-US" sz="3400" dirty="0" smtClean="0"/>
              <a:t> se </a:t>
            </a:r>
            <a:r>
              <a:rPr lang="en-US" sz="3400" dirty="0" err="1" smtClean="0"/>
              <a:t>jedino</a:t>
            </a:r>
            <a:r>
              <a:rPr lang="en-US" sz="3400" dirty="0" smtClean="0"/>
              <a:t> u </a:t>
            </a:r>
            <a:r>
              <a:rPr lang="en-US" sz="3400" dirty="0" err="1" smtClean="0"/>
              <a:t>istra</a:t>
            </a:r>
            <a:r>
              <a:rPr lang="sr-Latn-RS" sz="3400" dirty="0" smtClean="0"/>
              <a:t>ž</a:t>
            </a:r>
            <a:r>
              <a:rPr lang="en-US" sz="3400" dirty="0" err="1" smtClean="0"/>
              <a:t>ivanju</a:t>
            </a:r>
            <a:r>
              <a:rPr lang="en-US" sz="3400" dirty="0" smtClean="0"/>
              <a:t> </a:t>
            </a:r>
            <a:r>
              <a:rPr lang="en-US" sz="3400" dirty="0" err="1" smtClean="0"/>
              <a:t>kauzalnih</a:t>
            </a:r>
            <a:r>
              <a:rPr lang="en-US" sz="3400" dirty="0" smtClean="0"/>
              <a:t> </a:t>
            </a:r>
            <a:r>
              <a:rPr lang="en-US" sz="3400" dirty="0" err="1" smtClean="0"/>
              <a:t>povezanosti</a:t>
            </a:r>
            <a:r>
              <a:rPr lang="en-US" sz="3400" dirty="0" smtClean="0"/>
              <a:t> </a:t>
            </a:r>
            <a:r>
              <a:rPr lang="en-US" sz="3400" dirty="0" err="1" smtClean="0"/>
              <a:t>sadašnjih</a:t>
            </a:r>
            <a:r>
              <a:rPr lang="en-US" sz="3400" dirty="0" smtClean="0"/>
              <a:t> </a:t>
            </a:r>
            <a:r>
              <a:rPr lang="en-US" sz="3400" dirty="0" err="1" smtClean="0"/>
              <a:t>pojava</a:t>
            </a:r>
            <a:r>
              <a:rPr lang="en-US" sz="3400" dirty="0" smtClean="0"/>
              <a:t>. </a:t>
            </a:r>
            <a:endParaRPr lang="sr-Latn-RS" sz="3400" dirty="0" smtClean="0"/>
          </a:p>
          <a:p>
            <a:pPr>
              <a:buNone/>
            </a:pPr>
            <a:endParaRPr lang="en-US" sz="3400" dirty="0" smtClean="0"/>
          </a:p>
          <a:p>
            <a:r>
              <a:rPr lang="en-US" sz="3400" dirty="0" err="1" smtClean="0"/>
              <a:t>Osnovna</a:t>
            </a:r>
            <a:r>
              <a:rPr lang="en-US" sz="3400" dirty="0" smtClean="0"/>
              <a:t> </a:t>
            </a:r>
            <a:r>
              <a:rPr lang="en-US" sz="3400" dirty="0" err="1" smtClean="0"/>
              <a:t>karakteristika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namerno</a:t>
            </a:r>
            <a:r>
              <a:rPr lang="en-US" sz="3400" b="1" dirty="0" smtClean="0"/>
              <a:t>, </a:t>
            </a:r>
            <a:r>
              <a:rPr lang="en-US" sz="3400" b="1" dirty="0" err="1" smtClean="0"/>
              <a:t>plansko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izazivanje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promena</a:t>
            </a:r>
            <a:r>
              <a:rPr lang="en-US" sz="3400" dirty="0" smtClean="0"/>
              <a:t> u </a:t>
            </a:r>
            <a:r>
              <a:rPr lang="en-US" sz="3400" dirty="0" err="1" smtClean="0"/>
              <a:t>cilju</a:t>
            </a:r>
            <a:r>
              <a:rPr lang="en-US" sz="3400" dirty="0" smtClean="0"/>
              <a:t> </a:t>
            </a:r>
            <a:r>
              <a:rPr lang="en-US" sz="3400" dirty="0" err="1" smtClean="0"/>
              <a:t>proučavanj</a:t>
            </a:r>
            <a:r>
              <a:rPr lang="sr-Latn-RS" sz="3400" dirty="0" smtClean="0"/>
              <a:t>u </a:t>
            </a:r>
            <a:r>
              <a:rPr lang="en-US" sz="3400" dirty="0" err="1" smtClean="0"/>
              <a:t>njihovih</a:t>
            </a:r>
            <a:r>
              <a:rPr lang="en-US" sz="3400" dirty="0" smtClean="0"/>
              <a:t> </a:t>
            </a:r>
            <a:r>
              <a:rPr lang="en-US" sz="3400" dirty="0" err="1" smtClean="0"/>
              <a:t>posledica</a:t>
            </a:r>
            <a:r>
              <a:rPr lang="en-US" sz="3400" dirty="0" smtClean="0"/>
              <a:t> u </a:t>
            </a:r>
            <a:r>
              <a:rPr lang="en-US" sz="3400" dirty="0" err="1" smtClean="0"/>
              <a:t>strogo</a:t>
            </a:r>
            <a:r>
              <a:rPr lang="en-US" sz="3400" dirty="0" smtClean="0"/>
              <a:t> </a:t>
            </a:r>
            <a:r>
              <a:rPr lang="en-US" sz="3400" dirty="0" err="1" smtClean="0"/>
              <a:t>kontrolisanim</a:t>
            </a:r>
            <a:r>
              <a:rPr lang="en-US" sz="3400" dirty="0" smtClean="0"/>
              <a:t> </a:t>
            </a:r>
            <a:r>
              <a:rPr lang="en-US" sz="3400" dirty="0" err="1" smtClean="0"/>
              <a:t>uslovima</a:t>
            </a:r>
            <a:r>
              <a:rPr lang="en-US" sz="3400" dirty="0" smtClean="0"/>
              <a:t> s </a:t>
            </a:r>
            <a:r>
              <a:rPr lang="en-US" sz="3400" dirty="0" err="1" smtClean="0"/>
              <a:t>mogućnošću</a:t>
            </a:r>
            <a:r>
              <a:rPr lang="en-US" sz="3400" dirty="0" smtClean="0"/>
              <a:t> </a:t>
            </a:r>
            <a:r>
              <a:rPr lang="en-US" sz="3400" dirty="0" err="1" smtClean="0"/>
              <a:t>merenja</a:t>
            </a:r>
            <a:r>
              <a:rPr lang="en-US" sz="3400" dirty="0" smtClean="0"/>
              <a:t> </a:t>
            </a:r>
            <a:r>
              <a:rPr lang="en-US" sz="3400" dirty="0" err="1" smtClean="0"/>
              <a:t>izazvanih</a:t>
            </a:r>
            <a:r>
              <a:rPr lang="en-US" sz="3400" dirty="0" smtClean="0"/>
              <a:t> </a:t>
            </a:r>
            <a:r>
              <a:rPr lang="en-US" sz="3400" dirty="0" err="1" smtClean="0"/>
              <a:t>promena</a:t>
            </a:r>
            <a:r>
              <a:rPr lang="en-US" sz="3400" dirty="0" smtClean="0"/>
              <a:t>.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7772400" cy="71438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Pedagoški</a:t>
            </a:r>
            <a:r>
              <a:rPr lang="en-US" dirty="0" smtClean="0"/>
              <a:t> </a:t>
            </a:r>
            <a:r>
              <a:rPr lang="en-US" dirty="0" err="1" smtClean="0"/>
              <a:t>eksperiment</a:t>
            </a:r>
            <a:r>
              <a:rPr lang="en-US" dirty="0" smtClean="0"/>
              <a:t> - </a:t>
            </a:r>
            <a:r>
              <a:rPr lang="en-US" dirty="0" err="1" smtClean="0"/>
              <a:t>osnovni</a:t>
            </a:r>
            <a:r>
              <a:rPr lang="en-US" dirty="0" smtClean="0"/>
              <a:t> </a:t>
            </a:r>
            <a:r>
              <a:rPr lang="en-US" dirty="0" err="1" smtClean="0"/>
              <a:t>pojmovi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28802"/>
            <a:ext cx="7772400" cy="4426758"/>
          </a:xfrm>
        </p:spPr>
        <p:txBody>
          <a:bodyPr>
            <a:normAutofit lnSpcReduction="10000"/>
          </a:bodyPr>
          <a:lstStyle/>
          <a:p>
            <a:endParaRPr lang="sr-Latn-RS" dirty="0" smtClean="0"/>
          </a:p>
          <a:p>
            <a:r>
              <a:rPr lang="en-US" sz="3600" dirty="0" smtClean="0"/>
              <a:t>V</a:t>
            </a:r>
            <a:r>
              <a:rPr lang="sr-Latn-RS" sz="3600" dirty="0" smtClean="0"/>
              <a:t>ARIJABLA</a:t>
            </a:r>
            <a:r>
              <a:rPr lang="en-US" sz="3600" dirty="0" smtClean="0"/>
              <a:t> - </a:t>
            </a:r>
            <a:r>
              <a:rPr lang="en-US" sz="3600" dirty="0" err="1" smtClean="0"/>
              <a:t>svaka</a:t>
            </a:r>
            <a:r>
              <a:rPr lang="en-US" sz="3600" dirty="0" smtClean="0"/>
              <a:t> </a:t>
            </a:r>
            <a:r>
              <a:rPr lang="en-US" sz="3600" dirty="0" err="1" smtClean="0"/>
              <a:t>karakteristika</a:t>
            </a:r>
            <a:r>
              <a:rPr lang="en-US" sz="3600" dirty="0" smtClean="0"/>
              <a:t> </a:t>
            </a:r>
            <a:r>
              <a:rPr lang="en-US" sz="3600" dirty="0" err="1" smtClean="0"/>
              <a:t>bilo</a:t>
            </a:r>
            <a:r>
              <a:rPr lang="en-US" sz="3600" dirty="0" smtClean="0"/>
              <a:t> </a:t>
            </a:r>
            <a:r>
              <a:rPr lang="en-US" sz="3600" dirty="0" err="1" smtClean="0"/>
              <a:t>koje</a:t>
            </a:r>
            <a:r>
              <a:rPr lang="en-US" sz="3600" dirty="0" smtClean="0"/>
              <a:t> </a:t>
            </a:r>
            <a:r>
              <a:rPr lang="en-US" sz="3600" dirty="0" err="1" smtClean="0"/>
              <a:t>pedagoške</a:t>
            </a:r>
            <a:r>
              <a:rPr lang="en-US" sz="3600" dirty="0" smtClean="0"/>
              <a:t> </a:t>
            </a:r>
            <a:r>
              <a:rPr lang="en-US" sz="3600" dirty="0" err="1" smtClean="0"/>
              <a:t>pojave</a:t>
            </a:r>
            <a:r>
              <a:rPr lang="en-US" sz="3600" dirty="0" smtClean="0"/>
              <a:t> </a:t>
            </a:r>
            <a:r>
              <a:rPr lang="en-US" sz="3600" dirty="0" err="1" smtClean="0"/>
              <a:t>kod</a:t>
            </a:r>
            <a:r>
              <a:rPr lang="en-US" sz="3600" dirty="0" smtClean="0"/>
              <a:t> </a:t>
            </a:r>
            <a:r>
              <a:rPr lang="en-US" sz="3600" dirty="0" err="1" smtClean="0"/>
              <a:t>koje</a:t>
            </a:r>
            <a:r>
              <a:rPr lang="en-US" sz="3600" dirty="0" smtClean="0"/>
              <a:t> </a:t>
            </a:r>
            <a:r>
              <a:rPr lang="en-US" sz="3600" dirty="0" err="1" smtClean="0"/>
              <a:t>posmatramo</a:t>
            </a:r>
            <a:r>
              <a:rPr lang="en-US" sz="3600" dirty="0" smtClean="0"/>
              <a:t> </a:t>
            </a:r>
            <a:r>
              <a:rPr lang="en-US" sz="3600" dirty="0" err="1" smtClean="0"/>
              <a:t>kvalitativne</a:t>
            </a:r>
            <a:r>
              <a:rPr lang="en-US" sz="3600" dirty="0" smtClean="0"/>
              <a:t> </a:t>
            </a:r>
            <a:r>
              <a:rPr lang="en-US" sz="3600" dirty="0" err="1" smtClean="0"/>
              <a:t>ili</a:t>
            </a:r>
            <a:r>
              <a:rPr lang="en-US" sz="3600" dirty="0" smtClean="0"/>
              <a:t> </a:t>
            </a:r>
            <a:r>
              <a:rPr lang="en-US" sz="3600" dirty="0" err="1" smtClean="0"/>
              <a:t>kvantitativne</a:t>
            </a:r>
            <a:r>
              <a:rPr lang="en-US" sz="3600" dirty="0" smtClean="0"/>
              <a:t> </a:t>
            </a:r>
            <a:r>
              <a:rPr lang="en-US" sz="3600" dirty="0" err="1" smtClean="0"/>
              <a:t>razlike</a:t>
            </a:r>
            <a:r>
              <a:rPr lang="en-US" sz="3600" dirty="0" smtClean="0"/>
              <a:t> </a:t>
            </a:r>
            <a:r>
              <a:rPr lang="en-US" sz="3600" dirty="0" err="1" smtClean="0"/>
              <a:t>koje</a:t>
            </a:r>
            <a:r>
              <a:rPr lang="en-US" sz="3600" dirty="0" smtClean="0"/>
              <a:t> se u </a:t>
            </a:r>
            <a:r>
              <a:rPr lang="en-US" sz="3600" dirty="0" err="1" smtClean="0"/>
              <a:t>njoj</a:t>
            </a:r>
            <a:r>
              <a:rPr lang="en-US" sz="3600" dirty="0" smtClean="0"/>
              <a:t> </a:t>
            </a:r>
            <a:r>
              <a:rPr lang="en-US" sz="3600" dirty="0" err="1" smtClean="0"/>
              <a:t>javljaju</a:t>
            </a:r>
            <a:r>
              <a:rPr lang="en-US" sz="3600" dirty="0" smtClean="0"/>
              <a:t> (</a:t>
            </a:r>
            <a:r>
              <a:rPr lang="en-US" sz="3600" dirty="0" err="1" smtClean="0"/>
              <a:t>razni</a:t>
            </a:r>
            <a:r>
              <a:rPr lang="en-US" sz="3600" dirty="0" smtClean="0"/>
              <a:t> </a:t>
            </a:r>
            <a:r>
              <a:rPr lang="en-US" sz="3600" dirty="0" err="1" smtClean="0"/>
              <a:t>uzrasti</a:t>
            </a:r>
            <a:r>
              <a:rPr lang="en-US" sz="3600" dirty="0" smtClean="0"/>
              <a:t>, </a:t>
            </a:r>
            <a:r>
              <a:rPr lang="en-US" sz="3600" dirty="0" err="1" smtClean="0"/>
              <a:t>nivo</a:t>
            </a:r>
            <a:r>
              <a:rPr lang="en-US" sz="3600" dirty="0" smtClean="0"/>
              <a:t> </a:t>
            </a:r>
            <a:r>
              <a:rPr lang="en-US" sz="3600" dirty="0" err="1" smtClean="0"/>
              <a:t>znanja</a:t>
            </a:r>
            <a:r>
              <a:rPr lang="en-US" sz="3600" dirty="0" smtClean="0"/>
              <a:t>, </a:t>
            </a:r>
            <a:r>
              <a:rPr lang="en-US" sz="3600" dirty="0" err="1" smtClean="0"/>
              <a:t>pol</a:t>
            </a:r>
            <a:r>
              <a:rPr lang="en-US" sz="3600" dirty="0" smtClean="0"/>
              <a:t>, </a:t>
            </a:r>
            <a:r>
              <a:rPr lang="en-US" sz="3600" dirty="0" err="1" smtClean="0"/>
              <a:t>razni</a:t>
            </a:r>
            <a:r>
              <a:rPr lang="en-US" sz="3600" dirty="0" smtClean="0"/>
              <a:t> </a:t>
            </a:r>
            <a:r>
              <a:rPr lang="en-US" sz="3600" dirty="0" err="1" smtClean="0"/>
              <a:t>oblici</a:t>
            </a:r>
            <a:r>
              <a:rPr lang="en-US" sz="3600" dirty="0" smtClean="0"/>
              <a:t> </a:t>
            </a:r>
            <a:r>
              <a:rPr lang="en-US" sz="3600" dirty="0" err="1" smtClean="0"/>
              <a:t>vaspitno-obrazovnih</a:t>
            </a:r>
            <a:r>
              <a:rPr lang="en-US" sz="3600" dirty="0" smtClean="0"/>
              <a:t> </a:t>
            </a:r>
            <a:r>
              <a:rPr lang="en-US" sz="3600" dirty="0" err="1" smtClean="0"/>
              <a:t>uticaja</a:t>
            </a:r>
            <a:r>
              <a:rPr lang="en-US" sz="3600" dirty="0" smtClean="0"/>
              <a:t> </a:t>
            </a:r>
            <a:r>
              <a:rPr lang="en-US" sz="3600" dirty="0" err="1" smtClean="0"/>
              <a:t>itd</a:t>
            </a:r>
            <a:r>
              <a:rPr lang="en-US" sz="3600" dirty="0" smtClean="0"/>
              <a:t>.).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</a:t>
            </a:r>
            <a:r>
              <a:rPr lang="sr-Latn-RS" dirty="0" smtClean="0"/>
              <a:t>EZAVISNA VARIJABLA</a:t>
            </a:r>
            <a:r>
              <a:rPr lang="en-US" dirty="0" smtClean="0"/>
              <a:t>- </a:t>
            </a:r>
            <a:r>
              <a:rPr lang="en-US" dirty="0" err="1" smtClean="0"/>
              <a:t>ona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deluje</a:t>
            </a:r>
            <a:r>
              <a:rPr lang="en-US" dirty="0" smtClean="0"/>
              <a:t>,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uzrok</a:t>
            </a:r>
            <a:r>
              <a:rPr lang="en-US" dirty="0" smtClean="0"/>
              <a:t>. </a:t>
            </a:r>
          </a:p>
          <a:p>
            <a:r>
              <a:rPr lang="en-US" dirty="0" smtClean="0"/>
              <a:t>Z</a:t>
            </a:r>
            <a:r>
              <a:rPr lang="sr-Latn-RS" dirty="0" smtClean="0"/>
              <a:t>AVISNA VARIJABLA</a:t>
            </a:r>
            <a:r>
              <a:rPr lang="en-US" dirty="0" smtClean="0"/>
              <a:t> - </a:t>
            </a:r>
            <a:r>
              <a:rPr lang="en-US" dirty="0" err="1" smtClean="0"/>
              <a:t>ona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koju</a:t>
            </a:r>
            <a:r>
              <a:rPr lang="en-US" dirty="0" smtClean="0"/>
              <a:t> se </a:t>
            </a:r>
            <a:r>
              <a:rPr lang="en-US" dirty="0" err="1" smtClean="0"/>
              <a:t>deluje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Njihov</a:t>
            </a:r>
            <a:r>
              <a:rPr lang="en-US" dirty="0" smtClean="0"/>
              <a:t> </a:t>
            </a:r>
            <a:r>
              <a:rPr lang="en-US" dirty="0" err="1" smtClean="0"/>
              <a:t>opšti</a:t>
            </a:r>
            <a:r>
              <a:rPr lang="en-US" dirty="0" smtClean="0"/>
              <a:t> </a:t>
            </a:r>
            <a:r>
              <a:rPr lang="en-US" dirty="0" err="1" smtClean="0"/>
              <a:t>odnos</a:t>
            </a:r>
            <a:r>
              <a:rPr lang="en-US" dirty="0" smtClean="0"/>
              <a:t>: </a:t>
            </a:r>
            <a:r>
              <a:rPr lang="sr-Latn-RS" dirty="0" smtClean="0"/>
              <a:t>        </a:t>
            </a:r>
            <a:r>
              <a:rPr lang="en-US" dirty="0" smtClean="0"/>
              <a:t>R = f (O,S) </a:t>
            </a:r>
            <a:endParaRPr lang="sr-Latn-R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R = </a:t>
            </a:r>
            <a:r>
              <a:rPr lang="en-US" dirty="0" err="1" smtClean="0"/>
              <a:t>reakcija</a:t>
            </a:r>
            <a:r>
              <a:rPr lang="en-US" dirty="0" smtClean="0"/>
              <a:t>, S = stimulus, f = </a:t>
            </a:r>
            <a:r>
              <a:rPr lang="en-US" dirty="0" err="1" smtClean="0"/>
              <a:t>funkcja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O = </a:t>
            </a:r>
            <a:r>
              <a:rPr lang="en-US" dirty="0" err="1" smtClean="0"/>
              <a:t>objekat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organizam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20229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71546"/>
            <a:ext cx="7772400" cy="5284014"/>
          </a:xfrm>
        </p:spPr>
        <p:txBody>
          <a:bodyPr>
            <a:normAutofit/>
          </a:bodyPr>
          <a:lstStyle/>
          <a:p>
            <a:endParaRPr lang="sr-Latn-RS" dirty="0" smtClean="0"/>
          </a:p>
          <a:p>
            <a:r>
              <a:rPr lang="en-US" dirty="0" smtClean="0"/>
              <a:t>Z</a:t>
            </a:r>
            <a:r>
              <a:rPr lang="sr-Latn-RS" dirty="0" smtClean="0"/>
              <a:t>AKON JEDNE VARIJABLE</a:t>
            </a:r>
            <a:r>
              <a:rPr lang="en-US" dirty="0" smtClean="0"/>
              <a:t>: </a:t>
            </a:r>
          </a:p>
          <a:p>
            <a:r>
              <a:rPr lang="en-US" dirty="0" err="1" smtClean="0"/>
              <a:t>nastojanje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prati</a:t>
            </a:r>
            <a:r>
              <a:rPr lang="en-US" dirty="0" smtClean="0"/>
              <a:t> </a:t>
            </a:r>
            <a:r>
              <a:rPr lang="en-US" dirty="0" err="1" smtClean="0"/>
              <a:t>delovanje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jedne</a:t>
            </a:r>
            <a:r>
              <a:rPr lang="en-US" dirty="0" smtClean="0"/>
              <a:t> </a:t>
            </a:r>
            <a:r>
              <a:rPr lang="en-US" dirty="0" err="1" smtClean="0"/>
              <a:t>varijable</a:t>
            </a:r>
            <a:r>
              <a:rPr lang="en-US" dirty="0" smtClean="0"/>
              <a:t> (</a:t>
            </a:r>
            <a:r>
              <a:rPr lang="en-US" dirty="0" err="1" smtClean="0"/>
              <a:t>eksperimentalna</a:t>
            </a:r>
            <a:r>
              <a:rPr lang="en-US" dirty="0" smtClean="0"/>
              <a:t> </a:t>
            </a:r>
            <a:r>
              <a:rPr lang="en-US" dirty="0" err="1" smtClean="0"/>
              <a:t>varijabla</a:t>
            </a:r>
            <a:r>
              <a:rPr lang="en-US" dirty="0" smtClean="0"/>
              <a:t> =&gt; </a:t>
            </a:r>
            <a:r>
              <a:rPr lang="en-US" dirty="0" err="1" smtClean="0"/>
              <a:t>vaspitno-obrazovni</a:t>
            </a:r>
            <a:r>
              <a:rPr lang="en-US" dirty="0" smtClean="0"/>
              <a:t> </a:t>
            </a:r>
            <a:r>
              <a:rPr lang="en-US" dirty="0" err="1" smtClean="0"/>
              <a:t>postupak</a:t>
            </a:r>
            <a:r>
              <a:rPr lang="en-US" dirty="0" smtClean="0"/>
              <a:t>).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E</a:t>
            </a:r>
            <a:r>
              <a:rPr lang="sr-Latn-RS" dirty="0" smtClean="0"/>
              <a:t>KSPERIMENTALNI FAKTOR:</a:t>
            </a:r>
            <a:endParaRPr lang="en-US" dirty="0" smtClean="0"/>
          </a:p>
          <a:p>
            <a:r>
              <a:rPr lang="en-US" dirty="0" err="1" smtClean="0"/>
              <a:t>svaki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oblika</a:t>
            </a:r>
            <a:r>
              <a:rPr lang="en-US" dirty="0" smtClean="0"/>
              <a:t> u </a:t>
            </a:r>
            <a:r>
              <a:rPr lang="en-US" dirty="0" err="1" smtClean="0"/>
              <a:t>kojima</a:t>
            </a:r>
            <a:r>
              <a:rPr lang="en-US" dirty="0" smtClean="0"/>
              <a:t> se </a:t>
            </a:r>
            <a:r>
              <a:rPr lang="en-US" dirty="0" err="1" smtClean="0"/>
              <a:t>pojavljuje</a:t>
            </a:r>
            <a:r>
              <a:rPr lang="en-US" dirty="0" smtClean="0"/>
              <a:t> </a:t>
            </a:r>
            <a:r>
              <a:rPr lang="en-US" dirty="0" err="1" smtClean="0"/>
              <a:t>eksperimentalna</a:t>
            </a:r>
            <a:r>
              <a:rPr lang="en-US" dirty="0" smtClean="0"/>
              <a:t> </a:t>
            </a:r>
            <a:r>
              <a:rPr lang="en-US" dirty="0" err="1" smtClean="0"/>
              <a:t>varijabla</a:t>
            </a:r>
            <a:r>
              <a:rPr lang="en-US" dirty="0" smtClean="0"/>
              <a:t> (</a:t>
            </a:r>
            <a:r>
              <a:rPr lang="en-US" dirty="0" err="1" smtClean="0"/>
              <a:t>razni</a:t>
            </a:r>
            <a:r>
              <a:rPr lang="en-US" dirty="0" smtClean="0"/>
              <a:t> </a:t>
            </a:r>
            <a:r>
              <a:rPr lang="sr-Latn-RS" dirty="0" smtClean="0"/>
              <a:t> </a:t>
            </a:r>
            <a:r>
              <a:rPr lang="en-US" dirty="0" err="1" smtClean="0"/>
              <a:t>nastavni</a:t>
            </a:r>
            <a:r>
              <a:rPr lang="en-US" dirty="0" smtClean="0"/>
              <a:t> </a:t>
            </a:r>
            <a:r>
              <a:rPr lang="en-US" dirty="0" err="1" smtClean="0"/>
              <a:t>postupci</a:t>
            </a:r>
            <a:r>
              <a:rPr lang="en-US" dirty="0" smtClean="0"/>
              <a:t>).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dirty="0" smtClean="0"/>
          </a:p>
          <a:p>
            <a:r>
              <a:rPr lang="en-US" dirty="0" smtClean="0"/>
              <a:t>P</a:t>
            </a:r>
            <a:r>
              <a:rPr lang="sr-Latn-RS" dirty="0" smtClean="0"/>
              <a:t>ARAZITARNE VARIJABLE</a:t>
            </a:r>
            <a:r>
              <a:rPr lang="en-US" dirty="0" smtClean="0"/>
              <a:t>: </a:t>
            </a:r>
          </a:p>
          <a:p>
            <a:r>
              <a:rPr lang="en-US" dirty="0" smtClean="0"/>
              <a:t>one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sr-Latn-RS" dirty="0" err="1" smtClean="0"/>
              <a:t>ž</a:t>
            </a:r>
            <a:r>
              <a:rPr lang="en-US" dirty="0" err="1" smtClean="0"/>
              <a:t>elimo</a:t>
            </a:r>
            <a:r>
              <a:rPr lang="en-US" dirty="0" smtClean="0"/>
              <a:t> </a:t>
            </a:r>
            <a:r>
              <a:rPr lang="en-US" dirty="0" err="1" smtClean="0"/>
              <a:t>eliminisati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ARAZITARNI FAKTOR</a:t>
            </a:r>
            <a:r>
              <a:rPr lang="en-US" dirty="0" smtClean="0"/>
              <a:t>: </a:t>
            </a:r>
          </a:p>
          <a:p>
            <a:r>
              <a:rPr lang="en-US" dirty="0" err="1" smtClean="0"/>
              <a:t>oblici</a:t>
            </a:r>
            <a:r>
              <a:rPr lang="en-US" dirty="0" smtClean="0"/>
              <a:t> u </a:t>
            </a:r>
            <a:r>
              <a:rPr lang="en-US" dirty="0" err="1" smtClean="0"/>
              <a:t>kojima</a:t>
            </a:r>
            <a:r>
              <a:rPr lang="en-US" dirty="0" smtClean="0"/>
              <a:t> se </a:t>
            </a:r>
            <a:r>
              <a:rPr lang="en-US" dirty="0" err="1" smtClean="0"/>
              <a:t>pojavljuju</a:t>
            </a:r>
            <a:r>
              <a:rPr lang="en-US" dirty="0" smtClean="0"/>
              <a:t> </a:t>
            </a:r>
            <a:r>
              <a:rPr lang="en-US" dirty="0" err="1" smtClean="0"/>
              <a:t>parazitarne</a:t>
            </a:r>
            <a:r>
              <a:rPr lang="en-US" dirty="0" smtClean="0"/>
              <a:t> </a:t>
            </a:r>
            <a:r>
              <a:rPr lang="en-US" dirty="0" err="1" smtClean="0"/>
              <a:t>varijable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00136"/>
          </a:xfrm>
        </p:spPr>
        <p:txBody>
          <a:bodyPr/>
          <a:lstStyle/>
          <a:p>
            <a:r>
              <a:rPr lang="en-US" dirty="0" smtClean="0"/>
              <a:t>Ex-post-facto </a:t>
            </a:r>
            <a:r>
              <a:rPr lang="en-US" dirty="0" err="1" smtClean="0"/>
              <a:t>postupak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err="1" smtClean="0"/>
              <a:t>Neku</a:t>
            </a:r>
            <a:r>
              <a:rPr lang="en-US" sz="3600" dirty="0" smtClean="0"/>
              <a:t> </a:t>
            </a:r>
            <a:r>
              <a:rPr lang="en-US" sz="3600" dirty="0" err="1" smtClean="0"/>
              <a:t>delatnost</a:t>
            </a:r>
            <a:r>
              <a:rPr lang="en-US" sz="3600" dirty="0" smtClean="0"/>
              <a:t> (</a:t>
            </a:r>
            <a:r>
              <a:rPr lang="en-US" sz="3600" dirty="0" err="1" smtClean="0"/>
              <a:t>nastavni</a:t>
            </a:r>
            <a:r>
              <a:rPr lang="en-US" sz="3600" dirty="0" smtClean="0"/>
              <a:t> </a:t>
            </a:r>
            <a:r>
              <a:rPr lang="en-US" sz="3600" dirty="0" err="1" smtClean="0"/>
              <a:t>postupak</a:t>
            </a:r>
            <a:r>
              <a:rPr lang="en-US" sz="3600" dirty="0" smtClean="0"/>
              <a:t>) </a:t>
            </a:r>
            <a:r>
              <a:rPr lang="en-US" sz="3600" dirty="0" err="1" smtClean="0"/>
              <a:t>unosimo</a:t>
            </a:r>
            <a:r>
              <a:rPr lang="en-US" sz="3600" dirty="0" smtClean="0"/>
              <a:t> </a:t>
            </a:r>
            <a:r>
              <a:rPr lang="en-US" sz="3600" dirty="0" err="1" smtClean="0"/>
              <a:t>namerno</a:t>
            </a:r>
            <a:r>
              <a:rPr lang="en-US" sz="3600" dirty="0" smtClean="0"/>
              <a:t> </a:t>
            </a:r>
            <a:r>
              <a:rPr lang="en-US" sz="3600" dirty="0" err="1" smtClean="0"/>
              <a:t>da</a:t>
            </a:r>
            <a:r>
              <a:rPr lang="en-US" sz="3600" dirty="0" smtClean="0"/>
              <a:t> bi </a:t>
            </a:r>
            <a:r>
              <a:rPr lang="en-US" sz="3600" dirty="0" err="1" smtClean="0"/>
              <a:t>smo</a:t>
            </a:r>
            <a:r>
              <a:rPr lang="en-US" sz="3600" dirty="0" smtClean="0"/>
              <a:t> </a:t>
            </a:r>
            <a:r>
              <a:rPr lang="en-US" sz="3600" dirty="0" err="1" smtClean="0"/>
              <a:t>izazvali</a:t>
            </a:r>
            <a:r>
              <a:rPr lang="en-US" sz="3600" dirty="0" smtClean="0"/>
              <a:t> </a:t>
            </a:r>
            <a:r>
              <a:rPr lang="en-US" sz="3600" dirty="0" err="1" smtClean="0"/>
              <a:t>vaspitno-obrazovni</a:t>
            </a:r>
            <a:r>
              <a:rPr lang="en-US" sz="3600" dirty="0" smtClean="0"/>
              <a:t> </a:t>
            </a:r>
            <a:r>
              <a:rPr lang="en-US" sz="3600" dirty="0" err="1" smtClean="0"/>
              <a:t>učinak</a:t>
            </a:r>
            <a:r>
              <a:rPr lang="en-US" sz="3600" dirty="0" smtClean="0"/>
              <a:t>. </a:t>
            </a:r>
            <a:endParaRPr lang="sr-Latn-RS" sz="3600" dirty="0" smtClean="0"/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err="1" smtClean="0"/>
              <a:t>Taj</a:t>
            </a:r>
            <a:r>
              <a:rPr lang="en-US" sz="3600" dirty="0" smtClean="0"/>
              <a:t> </a:t>
            </a:r>
            <a:r>
              <a:rPr lang="en-US" sz="3600" dirty="0" err="1" smtClean="0"/>
              <a:t>faktor</a:t>
            </a:r>
            <a:r>
              <a:rPr lang="en-US" sz="3600" dirty="0" smtClean="0"/>
              <a:t> </a:t>
            </a:r>
            <a:r>
              <a:rPr lang="en-US" sz="3600" dirty="0" err="1" smtClean="0"/>
              <a:t>deluje</a:t>
            </a:r>
            <a:r>
              <a:rPr lang="en-US" sz="3600" dirty="0" smtClean="0"/>
              <a:t> </a:t>
            </a:r>
            <a:r>
              <a:rPr lang="en-US" sz="3600" dirty="0" err="1" smtClean="0"/>
              <a:t>od</a:t>
            </a:r>
            <a:r>
              <a:rPr lang="en-US" sz="3600" dirty="0" smtClean="0"/>
              <a:t> </a:t>
            </a:r>
            <a:r>
              <a:rPr lang="en-US" sz="3600" dirty="0" err="1" smtClean="0"/>
              <a:t>ranije</a:t>
            </a:r>
            <a:r>
              <a:rPr lang="en-US" sz="3600" dirty="0" smtClean="0"/>
              <a:t>, </a:t>
            </a:r>
            <a:r>
              <a:rPr lang="en-US" sz="3600" dirty="0" err="1" smtClean="0"/>
              <a:t>izvan</a:t>
            </a:r>
            <a:r>
              <a:rPr lang="en-US" sz="3600" dirty="0" smtClean="0"/>
              <a:t> </a:t>
            </a:r>
            <a:r>
              <a:rPr lang="en-US" sz="3600" dirty="0" err="1" smtClean="0"/>
              <a:t>naučno</a:t>
            </a:r>
            <a:r>
              <a:rPr lang="en-US" sz="3600" dirty="0" smtClean="0"/>
              <a:t> - </a:t>
            </a:r>
            <a:r>
              <a:rPr lang="en-US" sz="3600" dirty="0" err="1" smtClean="0"/>
              <a:t>istra</a:t>
            </a:r>
            <a:r>
              <a:rPr lang="sr-Latn-RS" sz="3600" dirty="0" smtClean="0"/>
              <a:t>ž</a:t>
            </a:r>
            <a:r>
              <a:rPr lang="en-US" sz="3600" dirty="0" err="1" smtClean="0"/>
              <a:t>ivačkog</a:t>
            </a:r>
            <a:r>
              <a:rPr lang="en-US" sz="3600" dirty="0" smtClean="0"/>
              <a:t> </a:t>
            </a:r>
            <a:r>
              <a:rPr lang="en-US" sz="3600" dirty="0" err="1" smtClean="0"/>
              <a:t>projekta</a:t>
            </a:r>
            <a:r>
              <a:rPr lang="en-US" sz="3600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vi-VN" sz="4000" dirty="0" smtClean="0"/>
              <a:t>Određuje se, dakle, efikasnost nekog faktora nakon što se (</a:t>
            </a:r>
            <a:r>
              <a:rPr lang="sr-Latn-RS" sz="4000" dirty="0" smtClean="0"/>
              <a:t>EX POST</a:t>
            </a:r>
            <a:r>
              <a:rPr lang="vi-VN" sz="4000" dirty="0" smtClean="0"/>
              <a:t>) ostvarila činjenica (</a:t>
            </a:r>
            <a:r>
              <a:rPr lang="sr-Latn-RS" sz="4000" dirty="0" smtClean="0"/>
              <a:t>FAKT</a:t>
            </a:r>
            <a:r>
              <a:rPr lang="vi-VN" sz="4000" dirty="0" smtClean="0"/>
              <a:t>) njegovog delovanja, bez namernog unošenja u eksperiment.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77379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Greške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proističu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delovanja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parazitarnih</a:t>
            </a:r>
            <a:r>
              <a:rPr lang="en-US" dirty="0" smtClean="0"/>
              <a:t> </a:t>
            </a:r>
            <a:r>
              <a:rPr lang="en-US" dirty="0" err="1" smtClean="0"/>
              <a:t>faktora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57364"/>
            <a:ext cx="7772400" cy="4498196"/>
          </a:xfrm>
        </p:spPr>
        <p:txBody>
          <a:bodyPr>
            <a:normAutofit/>
          </a:bodyPr>
          <a:lstStyle/>
          <a:p>
            <a:r>
              <a:rPr lang="en-US" dirty="0" smtClean="0"/>
              <a:t>“S“</a:t>
            </a:r>
            <a:r>
              <a:rPr lang="sr-Latn-RS" dirty="0" smtClean="0"/>
              <a:t>  </a:t>
            </a:r>
            <a:r>
              <a:rPr lang="en-US" sz="3500" dirty="0" err="1" smtClean="0"/>
              <a:t>izvor</a:t>
            </a:r>
            <a:r>
              <a:rPr lang="en-US" sz="3500" dirty="0" smtClean="0"/>
              <a:t> </a:t>
            </a:r>
            <a:r>
              <a:rPr lang="en-US" sz="3500" dirty="0" err="1" smtClean="0"/>
              <a:t>grešaka</a:t>
            </a:r>
            <a:r>
              <a:rPr lang="en-US" sz="3500" dirty="0" smtClean="0"/>
              <a:t> </a:t>
            </a:r>
            <a:r>
              <a:rPr lang="en-US" sz="3500" dirty="0" err="1" smtClean="0"/>
              <a:t>leţi</a:t>
            </a:r>
            <a:r>
              <a:rPr lang="en-US" sz="3500" dirty="0" smtClean="0"/>
              <a:t> u </a:t>
            </a:r>
            <a:r>
              <a:rPr lang="en-US" sz="3500" dirty="0" err="1" smtClean="0"/>
              <a:t>subjektima</a:t>
            </a:r>
            <a:r>
              <a:rPr lang="en-US" sz="3500" dirty="0" smtClean="0"/>
              <a:t>: </a:t>
            </a:r>
            <a:r>
              <a:rPr lang="en-US" sz="3500" dirty="0" err="1" smtClean="0"/>
              <a:t>predznanje</a:t>
            </a:r>
            <a:r>
              <a:rPr lang="en-US" sz="3500" dirty="0" smtClean="0"/>
              <a:t> </a:t>
            </a:r>
            <a:r>
              <a:rPr lang="en-US" sz="3500" dirty="0" err="1" smtClean="0"/>
              <a:t>učenika</a:t>
            </a:r>
            <a:r>
              <a:rPr lang="en-US" sz="3500" dirty="0" smtClean="0"/>
              <a:t> (</a:t>
            </a:r>
            <a:r>
              <a:rPr lang="en-US" sz="3500" dirty="0" err="1" smtClean="0"/>
              <a:t>prethodna</a:t>
            </a:r>
            <a:r>
              <a:rPr lang="en-US" sz="3500" dirty="0" smtClean="0"/>
              <a:t> </a:t>
            </a:r>
            <a:r>
              <a:rPr lang="en-US" sz="3500" dirty="0" err="1" smtClean="0"/>
              <a:t>iskustva</a:t>
            </a:r>
            <a:r>
              <a:rPr lang="en-US" sz="3500" dirty="0" smtClean="0"/>
              <a:t> </a:t>
            </a:r>
            <a:r>
              <a:rPr lang="en-US" sz="3500" dirty="0" err="1" smtClean="0"/>
              <a:t>ispitanika</a:t>
            </a:r>
            <a:r>
              <a:rPr lang="en-US" sz="3500" dirty="0" smtClean="0"/>
              <a:t>);</a:t>
            </a: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opšta</a:t>
            </a:r>
            <a:r>
              <a:rPr lang="en-US" dirty="0" smtClean="0"/>
              <a:t> </a:t>
            </a:r>
            <a:r>
              <a:rPr lang="en-US" dirty="0" err="1" smtClean="0"/>
              <a:t>mentalna</a:t>
            </a:r>
            <a:r>
              <a:rPr lang="en-US" dirty="0" smtClean="0"/>
              <a:t> </a:t>
            </a:r>
            <a:r>
              <a:rPr lang="en-US" dirty="0" err="1" smtClean="0"/>
              <a:t>sposobnost</a:t>
            </a:r>
            <a:r>
              <a:rPr lang="en-US" dirty="0" smtClean="0"/>
              <a:t>; </a:t>
            </a:r>
          </a:p>
          <a:p>
            <a:r>
              <a:rPr lang="en-US" dirty="0" err="1" smtClean="0"/>
              <a:t>marljivost</a:t>
            </a:r>
            <a:r>
              <a:rPr lang="en-US" dirty="0" smtClean="0"/>
              <a:t>;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pol</a:t>
            </a:r>
            <a:r>
              <a:rPr lang="en-US" dirty="0" smtClean="0"/>
              <a:t>;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socijalno</a:t>
            </a:r>
            <a:r>
              <a:rPr lang="en-US" dirty="0" smtClean="0"/>
              <a:t> </a:t>
            </a:r>
            <a:r>
              <a:rPr lang="en-US" dirty="0" err="1" smtClean="0"/>
              <a:t>poreklo</a:t>
            </a:r>
            <a:r>
              <a:rPr lang="en-US" dirty="0" smtClean="0"/>
              <a:t>; </a:t>
            </a:r>
          </a:p>
          <a:p>
            <a:r>
              <a:rPr lang="en-US" dirty="0" err="1" smtClean="0"/>
              <a:t>uzrast</a:t>
            </a:r>
            <a:r>
              <a:rPr lang="en-US" dirty="0" smtClean="0"/>
              <a:t> </a:t>
            </a:r>
            <a:r>
              <a:rPr lang="en-US" dirty="0" err="1" smtClean="0"/>
              <a:t>itd</a:t>
            </a:r>
            <a:r>
              <a:rPr lang="en-US" dirty="0" smtClean="0"/>
              <a:t>.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28794" y="2857496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309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00174"/>
            <a:ext cx="7772400" cy="4855386"/>
          </a:xfrm>
        </p:spPr>
        <p:txBody>
          <a:bodyPr>
            <a:noAutofit/>
          </a:bodyPr>
          <a:lstStyle/>
          <a:p>
            <a:r>
              <a:rPr lang="en-US" sz="3600" dirty="0" smtClean="0"/>
              <a:t>U </a:t>
            </a:r>
            <a:r>
              <a:rPr lang="en-US" sz="3600" dirty="0" err="1" smtClean="0"/>
              <a:t>istra</a:t>
            </a:r>
            <a:r>
              <a:rPr lang="sr-Latn-RS" sz="3600" dirty="0" smtClean="0"/>
              <a:t>ž</a:t>
            </a:r>
            <a:r>
              <a:rPr lang="en-US" sz="3600" dirty="0" err="1" smtClean="0"/>
              <a:t>ivanju</a:t>
            </a:r>
            <a:r>
              <a:rPr lang="en-US" sz="3600" dirty="0" smtClean="0"/>
              <a:t> </a:t>
            </a:r>
            <a:r>
              <a:rPr lang="en-US" sz="3600" dirty="0" err="1" smtClean="0"/>
              <a:t>na</a:t>
            </a:r>
            <a:r>
              <a:rPr lang="en-US" sz="3600" dirty="0" smtClean="0"/>
              <a:t> </a:t>
            </a:r>
            <a:r>
              <a:rPr lang="en-US" sz="3600" dirty="0" err="1" smtClean="0"/>
              <a:t>području</a:t>
            </a:r>
            <a:r>
              <a:rPr lang="en-US" sz="3600" dirty="0" smtClean="0"/>
              <a:t> </a:t>
            </a:r>
            <a:r>
              <a:rPr lang="en-US" sz="3600" dirty="0" err="1" smtClean="0"/>
              <a:t>društvenih</a:t>
            </a:r>
            <a:r>
              <a:rPr lang="en-US" sz="3600" dirty="0" smtClean="0"/>
              <a:t> </a:t>
            </a:r>
            <a:r>
              <a:rPr lang="en-US" sz="3600" dirty="0" err="1" smtClean="0"/>
              <a:t>nauka</a:t>
            </a:r>
            <a:r>
              <a:rPr lang="en-US" sz="3600" dirty="0" smtClean="0"/>
              <a:t> </a:t>
            </a:r>
            <a:r>
              <a:rPr lang="en-US" sz="3600" dirty="0" err="1" smtClean="0"/>
              <a:t>polazi</a:t>
            </a:r>
            <a:r>
              <a:rPr lang="en-US" sz="3600" dirty="0" smtClean="0"/>
              <a:t> se </a:t>
            </a:r>
            <a:r>
              <a:rPr lang="en-US" sz="3600" dirty="0" err="1" smtClean="0"/>
              <a:t>od</a:t>
            </a:r>
            <a:r>
              <a:rPr lang="en-US" sz="3600" dirty="0" smtClean="0"/>
              <a:t> </a:t>
            </a:r>
            <a:r>
              <a:rPr lang="en-US" sz="3600" dirty="0" err="1" smtClean="0"/>
              <a:t>dve</a:t>
            </a:r>
            <a:r>
              <a:rPr lang="en-US" sz="3600" dirty="0" smtClean="0"/>
              <a:t> </a:t>
            </a:r>
            <a:r>
              <a:rPr lang="en-US" sz="3600" dirty="0" err="1" smtClean="0"/>
              <a:t>naučne</a:t>
            </a:r>
            <a:r>
              <a:rPr lang="en-US" sz="3600" dirty="0" smtClean="0"/>
              <a:t> </a:t>
            </a:r>
            <a:r>
              <a:rPr lang="en-US" sz="3600" dirty="0" err="1" smtClean="0"/>
              <a:t>paradigme</a:t>
            </a:r>
            <a:r>
              <a:rPr lang="en-US" sz="3600" dirty="0" smtClean="0"/>
              <a:t>: </a:t>
            </a:r>
            <a:endParaRPr lang="sr-Latn-RS" sz="3600" dirty="0" smtClean="0"/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1. </a:t>
            </a:r>
            <a:r>
              <a:rPr lang="en-US" sz="3600" dirty="0" err="1" smtClean="0"/>
              <a:t>Paradigma</a:t>
            </a:r>
            <a:r>
              <a:rPr lang="en-US" sz="3600" dirty="0" smtClean="0"/>
              <a:t> </a:t>
            </a:r>
            <a:r>
              <a:rPr lang="en-US" sz="3600" b="1" dirty="0" err="1" smtClean="0"/>
              <a:t>razumevanja</a:t>
            </a:r>
            <a:r>
              <a:rPr lang="en-US" sz="3600" dirty="0" smtClean="0"/>
              <a:t> </a:t>
            </a:r>
            <a:r>
              <a:rPr lang="en-US" sz="3600" dirty="0" err="1" smtClean="0"/>
              <a:t>i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2. </a:t>
            </a:r>
            <a:r>
              <a:rPr lang="en-US" sz="3600" dirty="0" err="1" smtClean="0"/>
              <a:t>Paradigma</a:t>
            </a:r>
            <a:r>
              <a:rPr lang="en-US" sz="3600" dirty="0" smtClean="0"/>
              <a:t> </a:t>
            </a:r>
            <a:r>
              <a:rPr lang="en-US" sz="3600" b="1" dirty="0" err="1" smtClean="0"/>
              <a:t>pojašnjavanja</a:t>
            </a:r>
            <a:r>
              <a:rPr lang="en-US" sz="3600" b="1" dirty="0" smtClean="0"/>
              <a:t>/</a:t>
            </a:r>
            <a:r>
              <a:rPr lang="en-US" sz="3600" b="1" dirty="0" err="1" smtClean="0"/>
              <a:t>tumačenja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55948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43050"/>
            <a:ext cx="7772400" cy="4712510"/>
          </a:xfrm>
        </p:spPr>
        <p:txBody>
          <a:bodyPr>
            <a:normAutofit fontScale="92500"/>
          </a:bodyPr>
          <a:lstStyle/>
          <a:p>
            <a:r>
              <a:rPr lang="vi-VN" dirty="0" smtClean="0"/>
              <a:t>“G“ </a:t>
            </a:r>
            <a:r>
              <a:rPr lang="sr-Latn-RS" dirty="0" smtClean="0"/>
              <a:t>             </a:t>
            </a:r>
            <a:r>
              <a:rPr lang="vi-VN" sz="3500" dirty="0" smtClean="0"/>
              <a:t>izvor grešaka je u razlikama do kojih dolazi između grupa u koje se uvodi eksperimentalni faktor, a </a:t>
            </a:r>
            <a:r>
              <a:rPr lang="sr-Latn-RS" sz="3500" dirty="0" smtClean="0"/>
              <a:t> </a:t>
            </a:r>
            <a:r>
              <a:rPr lang="vi-VN" sz="3500" dirty="0" smtClean="0"/>
              <a:t>koje se shvataju kao jedinstvene celine</a:t>
            </a:r>
            <a:r>
              <a:rPr lang="vi-VN" dirty="0" smtClean="0"/>
              <a:t>: </a:t>
            </a:r>
          </a:p>
          <a:p>
            <a:r>
              <a:rPr lang="vi-VN" dirty="0" smtClean="0"/>
              <a:t>u vezi s vaspitačem/nastavnikom (stručnost, pol, metodička sprema, </a:t>
            </a:r>
            <a:r>
              <a:rPr lang="sr-Latn-RS" dirty="0" smtClean="0"/>
              <a:t>ž</a:t>
            </a:r>
            <a:r>
              <a:rPr lang="vi-VN" dirty="0" smtClean="0"/>
              <a:t>ivotno doba itd.); </a:t>
            </a:r>
          </a:p>
          <a:p>
            <a:r>
              <a:rPr lang="vi-VN" dirty="0" smtClean="0"/>
              <a:t>u vezi s vremenom unošenja faktora; </a:t>
            </a:r>
          </a:p>
          <a:p>
            <a:r>
              <a:rPr lang="vi-VN" dirty="0" smtClean="0"/>
              <a:t>u vezi sa nekim drugim okolnostima (opšta socijalna i radna klima); </a:t>
            </a:r>
          </a:p>
          <a:p>
            <a:r>
              <a:rPr lang="vi-VN" dirty="0" smtClean="0"/>
              <a:t>ponavljanje eksperimenta u većem broju škola/ustanova.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000232" y="1857364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071546"/>
          </a:xfrm>
        </p:spPr>
        <p:txBody>
          <a:bodyPr/>
          <a:lstStyle/>
          <a:p>
            <a:r>
              <a:rPr lang="en-US" dirty="0" err="1" smtClean="0"/>
              <a:t>Eksperiment</a:t>
            </a:r>
            <a:r>
              <a:rPr lang="en-US" dirty="0" smtClean="0"/>
              <a:t> s </a:t>
            </a:r>
            <a:r>
              <a:rPr lang="en-US" dirty="0" err="1" smtClean="0"/>
              <a:t>jednom</a:t>
            </a:r>
            <a:r>
              <a:rPr lang="en-US" dirty="0" smtClean="0"/>
              <a:t> </a:t>
            </a:r>
            <a:r>
              <a:rPr lang="en-US" dirty="0" err="1" smtClean="0"/>
              <a:t>grupom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71612"/>
            <a:ext cx="7772400" cy="4783948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Sukcesivni</a:t>
            </a:r>
            <a:r>
              <a:rPr lang="en-US" sz="3600" dirty="0" smtClean="0"/>
              <a:t> </a:t>
            </a:r>
            <a:r>
              <a:rPr lang="en-US" sz="3600" dirty="0" err="1" smtClean="0"/>
              <a:t>rad</a:t>
            </a:r>
            <a:r>
              <a:rPr lang="en-US" sz="3600" dirty="0" smtClean="0"/>
              <a:t> </a:t>
            </a:r>
            <a:r>
              <a:rPr lang="en-US" sz="3600" dirty="0" err="1" smtClean="0"/>
              <a:t>koji</a:t>
            </a:r>
            <a:r>
              <a:rPr lang="en-US" sz="3600" dirty="0" smtClean="0"/>
              <a:t> se </a:t>
            </a:r>
            <a:r>
              <a:rPr lang="en-US" sz="3600" dirty="0" err="1" smtClean="0"/>
              <a:t>ostvaruje</a:t>
            </a:r>
            <a:r>
              <a:rPr lang="en-US" sz="3600" dirty="0" smtClean="0"/>
              <a:t> s </a:t>
            </a:r>
            <a:r>
              <a:rPr lang="en-US" sz="3600" dirty="0" err="1" smtClean="0"/>
              <a:t>istim</a:t>
            </a:r>
            <a:r>
              <a:rPr lang="en-US" sz="3600" dirty="0" smtClean="0"/>
              <a:t> </a:t>
            </a:r>
            <a:r>
              <a:rPr lang="en-US" sz="3600" dirty="0" err="1" smtClean="0"/>
              <a:t>učenicima</a:t>
            </a:r>
            <a:r>
              <a:rPr lang="en-US" sz="3600" dirty="0" smtClean="0"/>
              <a:t>. </a:t>
            </a:r>
          </a:p>
          <a:p>
            <a:r>
              <a:rPr lang="en-US" sz="3600" dirty="0" smtClean="0"/>
              <a:t>Primer: </a:t>
            </a:r>
            <a:r>
              <a:rPr lang="en-US" sz="3600" dirty="0" err="1" smtClean="0"/>
              <a:t>edukativne</a:t>
            </a:r>
            <a:r>
              <a:rPr lang="en-US" sz="3600" dirty="0" smtClean="0"/>
              <a:t> </a:t>
            </a:r>
            <a:r>
              <a:rPr lang="en-US" sz="3600" dirty="0" err="1" smtClean="0"/>
              <a:t>radionice</a:t>
            </a:r>
            <a:r>
              <a:rPr lang="en-US" sz="3600" dirty="0" smtClean="0"/>
              <a:t> u </a:t>
            </a:r>
            <a:r>
              <a:rPr lang="en-US" sz="3600" dirty="0" err="1" smtClean="0"/>
              <a:t>zdravstvenom</a:t>
            </a:r>
            <a:r>
              <a:rPr lang="en-US" sz="3600" dirty="0" smtClean="0"/>
              <a:t> </a:t>
            </a:r>
            <a:r>
              <a:rPr lang="en-US" sz="3600" dirty="0" err="1" smtClean="0"/>
              <a:t>vaspitanju</a:t>
            </a:r>
            <a:r>
              <a:rPr lang="en-US" sz="3600" dirty="0" smtClean="0"/>
              <a:t> </a:t>
            </a:r>
            <a:r>
              <a:rPr lang="sr-Latn-RS" sz="3600" dirty="0" smtClean="0"/>
              <a:t> </a:t>
            </a:r>
            <a:r>
              <a:rPr lang="en-US" sz="3600" dirty="0" err="1" smtClean="0"/>
              <a:t>učenika</a:t>
            </a:r>
            <a:r>
              <a:rPr lang="en-US" sz="3600" dirty="0" smtClean="0"/>
              <a:t> </a:t>
            </a:r>
            <a:r>
              <a:rPr lang="en-US" sz="3600" dirty="0" err="1" smtClean="0"/>
              <a:t>prvog</a:t>
            </a:r>
            <a:r>
              <a:rPr lang="en-US" sz="3600" dirty="0" smtClean="0"/>
              <a:t> </a:t>
            </a:r>
            <a:r>
              <a:rPr lang="en-US" sz="3600" dirty="0" err="1" smtClean="0"/>
              <a:t>razreda</a:t>
            </a:r>
            <a:r>
              <a:rPr lang="en-US" sz="3600" dirty="0" smtClean="0"/>
              <a:t> </a:t>
            </a:r>
            <a:r>
              <a:rPr lang="en-US" sz="3600" dirty="0" err="1" smtClean="0"/>
              <a:t>osnovne</a:t>
            </a:r>
            <a:r>
              <a:rPr lang="en-US" sz="3600" dirty="0" smtClean="0"/>
              <a:t> </a:t>
            </a:r>
            <a:r>
              <a:rPr lang="en-US" sz="3600" dirty="0" err="1" smtClean="0"/>
              <a:t>škole</a:t>
            </a:r>
            <a:r>
              <a:rPr lang="en-US" sz="3600" dirty="0" smtClean="0"/>
              <a:t>. </a:t>
            </a:r>
          </a:p>
          <a:p>
            <a:r>
              <a:rPr lang="en-US" sz="3600" dirty="0" err="1" smtClean="0"/>
              <a:t>Eksperimentalni</a:t>
            </a:r>
            <a:r>
              <a:rPr lang="en-US" sz="3600" dirty="0" smtClean="0"/>
              <a:t> </a:t>
            </a:r>
            <a:r>
              <a:rPr lang="en-US" sz="3600" dirty="0" err="1" smtClean="0"/>
              <a:t>faktor</a:t>
            </a:r>
            <a:r>
              <a:rPr lang="en-US" sz="3600" dirty="0" smtClean="0"/>
              <a:t> (</a:t>
            </a:r>
            <a:r>
              <a:rPr lang="en-US" sz="3600" dirty="0" err="1" smtClean="0"/>
              <a:t>nezavisna</a:t>
            </a:r>
            <a:r>
              <a:rPr lang="en-US" sz="3600" dirty="0" smtClean="0"/>
              <a:t> </a:t>
            </a:r>
            <a:r>
              <a:rPr lang="en-US" sz="3600" dirty="0" err="1" smtClean="0"/>
              <a:t>varijabla</a:t>
            </a:r>
            <a:r>
              <a:rPr lang="en-US" sz="3600" dirty="0" smtClean="0"/>
              <a:t>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48804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28736"/>
            <a:ext cx="7772400" cy="4926824"/>
          </a:xfrm>
        </p:spPr>
        <p:txBody>
          <a:bodyPr>
            <a:normAutofit/>
          </a:bodyPr>
          <a:lstStyle/>
          <a:p>
            <a:r>
              <a:rPr lang="en-US" dirty="0" smtClean="0"/>
              <a:t>I</a:t>
            </a:r>
            <a:r>
              <a:rPr lang="sr-Latn-RS" dirty="0" smtClean="0"/>
              <a:t>NICIJALNO STANJE</a:t>
            </a:r>
            <a:r>
              <a:rPr lang="en-US" dirty="0" smtClean="0"/>
              <a:t> </a:t>
            </a: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sr-Latn-RS" dirty="0" smtClean="0"/>
              <a:t>     </a:t>
            </a:r>
            <a:r>
              <a:rPr lang="en-US" dirty="0" err="1" smtClean="0"/>
              <a:t>delovanje</a:t>
            </a:r>
            <a:r>
              <a:rPr lang="en-US" dirty="0" smtClean="0"/>
              <a:t> </a:t>
            </a:r>
            <a:r>
              <a:rPr lang="en-US" dirty="0" err="1" smtClean="0"/>
              <a:t>faktora</a:t>
            </a:r>
            <a:r>
              <a:rPr lang="sr-Latn-RS" dirty="0" smtClean="0"/>
              <a:t>        </a:t>
            </a:r>
            <a:r>
              <a:rPr lang="en-US" dirty="0" smtClean="0"/>
              <a:t>ASF = </a:t>
            </a:r>
            <a:r>
              <a:rPr lang="en-US" dirty="0" err="1" smtClean="0"/>
              <a:t>ASf</a:t>
            </a:r>
            <a:r>
              <a:rPr lang="en-US" dirty="0" smtClean="0"/>
              <a:t> - </a:t>
            </a:r>
            <a:r>
              <a:rPr lang="en-US" dirty="0" err="1" smtClean="0"/>
              <a:t>ASi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r>
              <a:rPr lang="sr-Latn-RS" dirty="0" smtClean="0"/>
              <a:t>                               </a:t>
            </a:r>
            <a:r>
              <a:rPr lang="pt-BR" sz="1600" dirty="0" smtClean="0"/>
              <a:t>Veličina napretka = AS finalnog stanja - AS inicijalnog stanja. </a:t>
            </a:r>
            <a:endParaRPr lang="sr-Latn-RS" sz="1600" dirty="0" smtClean="0"/>
          </a:p>
          <a:p>
            <a:pPr>
              <a:buNone/>
            </a:pPr>
            <a:r>
              <a:rPr lang="sr-Latn-RS" dirty="0" smtClean="0"/>
              <a:t>   </a:t>
            </a:r>
            <a:r>
              <a:rPr lang="en-US" dirty="0" smtClean="0"/>
              <a:t> </a:t>
            </a:r>
            <a:r>
              <a:rPr lang="sr-Latn-RS" dirty="0" smtClean="0"/>
              <a:t>FINALNO STANJE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2036745" y="2463793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2036745" y="4035429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wn Arrow 7"/>
          <p:cNvSpPr/>
          <p:nvPr/>
        </p:nvSpPr>
        <p:spPr>
          <a:xfrm>
            <a:off x="5857884" y="3571876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50006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Eksperiment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paralelnim</a:t>
            </a:r>
            <a:r>
              <a:rPr lang="en-US" dirty="0" smtClean="0"/>
              <a:t> </a:t>
            </a:r>
            <a:r>
              <a:rPr lang="en-US" dirty="0" err="1" smtClean="0"/>
              <a:t>grupama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071678"/>
            <a:ext cx="7772400" cy="4283882"/>
          </a:xfrm>
        </p:spPr>
        <p:txBody>
          <a:bodyPr/>
          <a:lstStyle/>
          <a:p>
            <a:endParaRPr lang="sr-Latn-RS" dirty="0" smtClean="0"/>
          </a:p>
          <a:p>
            <a:r>
              <a:rPr lang="en-US" sz="3600" dirty="0" err="1" smtClean="0"/>
              <a:t>Simultan</a:t>
            </a:r>
            <a:r>
              <a:rPr lang="en-US" sz="3600" dirty="0" smtClean="0"/>
              <a:t> (</a:t>
            </a:r>
            <a:r>
              <a:rPr lang="en-US" sz="3600" dirty="0" err="1" smtClean="0"/>
              <a:t>istovremeni</a:t>
            </a:r>
            <a:r>
              <a:rPr lang="en-US" sz="3600" dirty="0" smtClean="0"/>
              <a:t>) </a:t>
            </a:r>
            <a:r>
              <a:rPr lang="en-US" sz="3600" dirty="0" err="1" smtClean="0"/>
              <a:t>rad</a:t>
            </a:r>
            <a:r>
              <a:rPr lang="en-US" sz="3600" dirty="0" smtClean="0"/>
              <a:t> s </a:t>
            </a:r>
            <a:r>
              <a:rPr lang="en-US" sz="3600" dirty="0" err="1" smtClean="0"/>
              <a:t>raznim</a:t>
            </a:r>
            <a:r>
              <a:rPr lang="en-US" sz="3600" dirty="0" smtClean="0"/>
              <a:t> </a:t>
            </a:r>
            <a:r>
              <a:rPr lang="en-US" sz="3600" dirty="0" err="1" smtClean="0"/>
              <a:t>grupama</a:t>
            </a:r>
            <a:r>
              <a:rPr lang="en-US" sz="3600" dirty="0" smtClean="0"/>
              <a:t> </a:t>
            </a:r>
            <a:r>
              <a:rPr lang="en-US" sz="3600" dirty="0" err="1" smtClean="0"/>
              <a:t>učenika</a:t>
            </a:r>
            <a:r>
              <a:rPr lang="en-US" sz="3600" dirty="0" smtClean="0"/>
              <a:t> </a:t>
            </a:r>
            <a:r>
              <a:rPr lang="sr-Latn-RS" sz="3600" dirty="0" smtClean="0"/>
              <a:t>             </a:t>
            </a:r>
            <a:r>
              <a:rPr lang="en-US" sz="3600" dirty="0" err="1" smtClean="0"/>
              <a:t>za</a:t>
            </a:r>
            <a:r>
              <a:rPr lang="en-US" sz="3600" dirty="0" smtClean="0"/>
              <a:t> </a:t>
            </a:r>
            <a:r>
              <a:rPr lang="en-US" sz="3600" dirty="0" err="1" smtClean="0"/>
              <a:t>svaki</a:t>
            </a:r>
            <a:r>
              <a:rPr lang="en-US" sz="3600" dirty="0" smtClean="0"/>
              <a:t> </a:t>
            </a:r>
            <a:r>
              <a:rPr lang="sr-Latn-RS" sz="3600" dirty="0" smtClean="0"/>
              <a:t> </a:t>
            </a:r>
            <a:r>
              <a:rPr lang="en-US" sz="3600" dirty="0" err="1" smtClean="0"/>
              <a:t>faktor</a:t>
            </a:r>
            <a:r>
              <a:rPr lang="en-US" sz="3600" dirty="0" smtClean="0"/>
              <a:t> </a:t>
            </a:r>
            <a:r>
              <a:rPr lang="en-US" sz="3600" dirty="0" err="1" smtClean="0"/>
              <a:t>po</a:t>
            </a:r>
            <a:r>
              <a:rPr lang="en-US" sz="3600" dirty="0" smtClean="0"/>
              <a:t> </a:t>
            </a:r>
            <a:r>
              <a:rPr lang="en-US" sz="3600" dirty="0" err="1" smtClean="0"/>
              <a:t>jedna</a:t>
            </a:r>
            <a:r>
              <a:rPr lang="en-US" sz="3600" dirty="0" smtClean="0"/>
              <a:t> </a:t>
            </a:r>
            <a:r>
              <a:rPr lang="en-US" sz="3600" dirty="0" err="1" smtClean="0"/>
              <a:t>grupa</a:t>
            </a:r>
            <a:r>
              <a:rPr lang="en-US" sz="3600" dirty="0" smtClean="0"/>
              <a:t>. </a:t>
            </a:r>
            <a:endParaRPr lang="sr-Latn-RS" sz="3600" dirty="0" smtClean="0"/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err="1" smtClean="0"/>
              <a:t>Tok</a:t>
            </a:r>
            <a:r>
              <a:rPr lang="en-US" sz="3600" dirty="0" smtClean="0"/>
              <a:t> </a:t>
            </a:r>
            <a:r>
              <a:rPr lang="en-US" sz="3600" dirty="0" err="1" smtClean="0"/>
              <a:t>eksperimenta</a:t>
            </a:r>
            <a:r>
              <a:rPr lang="en-US" sz="3600" dirty="0" smtClean="0"/>
              <a:t> </a:t>
            </a:r>
            <a:r>
              <a:rPr lang="en-US" sz="3600" dirty="0" err="1" smtClean="0"/>
              <a:t>uz</a:t>
            </a:r>
            <a:r>
              <a:rPr lang="en-US" sz="3600" dirty="0" smtClean="0"/>
              <a:t> </a:t>
            </a:r>
            <a:r>
              <a:rPr lang="en-US" sz="3600" dirty="0" err="1" smtClean="0"/>
              <a:t>pretpostavku</a:t>
            </a:r>
            <a:r>
              <a:rPr lang="en-US" sz="3600" dirty="0" smtClean="0"/>
              <a:t> </a:t>
            </a:r>
            <a:r>
              <a:rPr lang="en-US" sz="3600" dirty="0" err="1" smtClean="0"/>
              <a:t>postojanja</a:t>
            </a:r>
            <a:r>
              <a:rPr lang="en-US" sz="3600" dirty="0" smtClean="0"/>
              <a:t> </a:t>
            </a:r>
            <a:r>
              <a:rPr lang="en-US" sz="3600" dirty="0" err="1" smtClean="0"/>
              <a:t>dva</a:t>
            </a:r>
            <a:r>
              <a:rPr lang="en-US" sz="3600" dirty="0" smtClean="0"/>
              <a:t> </a:t>
            </a:r>
            <a:r>
              <a:rPr lang="en-US" sz="3600" dirty="0" err="1" smtClean="0"/>
              <a:t>faktora</a:t>
            </a:r>
            <a:r>
              <a:rPr lang="en-US" sz="3600" dirty="0" smtClean="0"/>
              <a:t>: 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6715140" y="3500438"/>
            <a:ext cx="64294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28736"/>
            <a:ext cx="7772400" cy="4926824"/>
          </a:xfrm>
        </p:spPr>
        <p:txBody>
          <a:bodyPr>
            <a:normAutofit/>
          </a:bodyPr>
          <a:lstStyle/>
          <a:p>
            <a:r>
              <a:rPr lang="en-US" u="sng" dirty="0" err="1" smtClean="0"/>
              <a:t>Grupa</a:t>
            </a:r>
            <a:r>
              <a:rPr lang="en-US" u="sng" dirty="0" smtClean="0"/>
              <a:t> A</a:t>
            </a:r>
            <a:r>
              <a:rPr lang="en-US" dirty="0" smtClean="0"/>
              <a:t>: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Inicijalno</a:t>
            </a:r>
            <a:r>
              <a:rPr lang="en-US" dirty="0" smtClean="0"/>
              <a:t> </a:t>
            </a:r>
            <a:r>
              <a:rPr lang="en-US" dirty="0" err="1" smtClean="0"/>
              <a:t>stanje</a:t>
            </a:r>
            <a:r>
              <a:rPr lang="en-US" dirty="0" smtClean="0"/>
              <a:t> </a:t>
            </a:r>
          </a:p>
          <a:p>
            <a:r>
              <a:rPr lang="sr-Latn-RS" sz="2000" dirty="0" smtClean="0"/>
              <a:t>                                      </a:t>
            </a:r>
            <a:r>
              <a:rPr lang="en-US" sz="2000" dirty="0" err="1" smtClean="0"/>
              <a:t>delovanje</a:t>
            </a:r>
            <a:r>
              <a:rPr lang="en-US" sz="2000" dirty="0" smtClean="0"/>
              <a:t> </a:t>
            </a:r>
            <a:r>
              <a:rPr lang="en-US" sz="2000" dirty="0" err="1" smtClean="0"/>
              <a:t>prvog</a:t>
            </a:r>
            <a:r>
              <a:rPr lang="en-US" sz="2000" dirty="0" smtClean="0"/>
              <a:t> </a:t>
            </a:r>
            <a:r>
              <a:rPr lang="en-US" sz="2000" dirty="0" err="1" smtClean="0"/>
              <a:t>faktora</a:t>
            </a:r>
            <a:endParaRPr lang="en-US" sz="2000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finalno</a:t>
            </a:r>
            <a:r>
              <a:rPr lang="en-US" dirty="0" smtClean="0"/>
              <a:t> </a:t>
            </a:r>
            <a:r>
              <a:rPr lang="en-US" dirty="0" err="1" smtClean="0"/>
              <a:t>stanje</a:t>
            </a:r>
            <a:r>
              <a:rPr lang="en-US" dirty="0" smtClean="0"/>
              <a:t> </a:t>
            </a:r>
            <a:endParaRPr lang="sr-Latn-RS" dirty="0" smtClean="0"/>
          </a:p>
          <a:p>
            <a:pPr>
              <a:buNone/>
            </a:pPr>
            <a:endParaRPr lang="en-US" dirty="0" smtClean="0"/>
          </a:p>
          <a:p>
            <a:r>
              <a:rPr lang="en-US" u="sng" dirty="0" err="1" smtClean="0"/>
              <a:t>Grupa</a:t>
            </a:r>
            <a:r>
              <a:rPr lang="en-US" u="sng" dirty="0" smtClean="0"/>
              <a:t> B:</a:t>
            </a: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Inicijalno</a:t>
            </a:r>
            <a:r>
              <a:rPr lang="en-US" dirty="0" smtClean="0"/>
              <a:t> </a:t>
            </a:r>
            <a:r>
              <a:rPr lang="en-US" dirty="0" err="1" smtClean="0"/>
              <a:t>stanje</a:t>
            </a:r>
            <a:r>
              <a:rPr lang="en-US" dirty="0" smtClean="0"/>
              <a:t> </a:t>
            </a:r>
          </a:p>
          <a:p>
            <a:r>
              <a:rPr lang="sr-Latn-RS" sz="2000" dirty="0" smtClean="0"/>
              <a:t>                                     </a:t>
            </a:r>
            <a:r>
              <a:rPr lang="en-US" sz="2000" dirty="0" err="1" smtClean="0"/>
              <a:t>delovanje</a:t>
            </a:r>
            <a:r>
              <a:rPr lang="en-US" sz="2000" dirty="0" smtClean="0"/>
              <a:t> </a:t>
            </a:r>
            <a:r>
              <a:rPr lang="en-US" sz="2000" dirty="0" err="1" smtClean="0"/>
              <a:t>drugog</a:t>
            </a:r>
            <a:r>
              <a:rPr lang="en-US" sz="2000" dirty="0" smtClean="0"/>
              <a:t> </a:t>
            </a:r>
            <a:r>
              <a:rPr lang="en-US" sz="2000" dirty="0" err="1" smtClean="0"/>
              <a:t>faktora</a:t>
            </a:r>
            <a:endParaRPr lang="en-US" sz="2000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finalno</a:t>
            </a:r>
            <a:r>
              <a:rPr lang="en-US" dirty="0" smtClean="0"/>
              <a:t> </a:t>
            </a:r>
            <a:r>
              <a:rPr lang="en-US" dirty="0" err="1" smtClean="0"/>
              <a:t>stanje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2285984" y="2571744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2285984" y="4857760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b="1" dirty="0" smtClean="0"/>
              <a:t>UPOREĐIVANJE EFIKASNOSTI FAKTORA</a:t>
            </a:r>
            <a:r>
              <a:rPr lang="vi-VN" dirty="0" smtClean="0"/>
              <a:t>:</a:t>
            </a:r>
            <a:endParaRPr lang="sr-Latn-RS" dirty="0" smtClean="0"/>
          </a:p>
          <a:p>
            <a:pPr>
              <a:buNone/>
            </a:pPr>
            <a:r>
              <a:rPr lang="vi-VN" dirty="0" smtClean="0"/>
              <a:t> </a:t>
            </a:r>
            <a:endParaRPr lang="sr-Latn-RS" dirty="0" smtClean="0"/>
          </a:p>
          <a:p>
            <a:r>
              <a:rPr lang="vi-VN" dirty="0" smtClean="0"/>
              <a:t>ustanovljavanje razlike u prosečnom napretku pri primeni </a:t>
            </a:r>
            <a:r>
              <a:rPr lang="sr-Latn-RS" dirty="0" smtClean="0"/>
              <a:t>PRVOG</a:t>
            </a:r>
            <a:r>
              <a:rPr lang="vi-VN" dirty="0" smtClean="0"/>
              <a:t> te pri primeni </a:t>
            </a:r>
            <a:r>
              <a:rPr lang="sr-Latn-RS" dirty="0" smtClean="0"/>
              <a:t>DRUGOG</a:t>
            </a:r>
            <a:r>
              <a:rPr lang="vi-VN" dirty="0" smtClean="0"/>
              <a:t> faktora.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92869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Eksperiment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paralelnim</a:t>
            </a:r>
            <a:r>
              <a:rPr lang="en-US" dirty="0" smtClean="0"/>
              <a:t> </a:t>
            </a:r>
            <a:r>
              <a:rPr lang="en-US" dirty="0" err="1" smtClean="0"/>
              <a:t>grupama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28802"/>
            <a:ext cx="7772400" cy="4426758"/>
          </a:xfrm>
        </p:spPr>
        <p:txBody>
          <a:bodyPr>
            <a:normAutofit/>
          </a:bodyPr>
          <a:lstStyle/>
          <a:p>
            <a:endParaRPr lang="sr-Latn-RS" dirty="0" smtClean="0"/>
          </a:p>
          <a:p>
            <a:r>
              <a:rPr lang="sr-Latn-RS" sz="3600" b="1" dirty="0" smtClean="0"/>
              <a:t>KONTROLNA GRUPA</a:t>
            </a:r>
            <a:r>
              <a:rPr lang="vi-VN" sz="3600" dirty="0" smtClean="0"/>
              <a:t>:</a:t>
            </a:r>
          </a:p>
          <a:p>
            <a:r>
              <a:rPr lang="vi-VN" sz="3600" dirty="0" smtClean="0"/>
              <a:t> ako se upoređuje efikasnost novijeg postupka u odnosu na uve</a:t>
            </a:r>
            <a:r>
              <a:rPr lang="sr-Latn-RS" sz="3600" dirty="0" smtClean="0"/>
              <a:t>ž</a:t>
            </a:r>
            <a:r>
              <a:rPr lang="vi-VN" sz="3600" dirty="0" smtClean="0"/>
              <a:t>bani, ustaljeni način rada, onda je druga grupa kontrola vrednosti postupka </a:t>
            </a:r>
            <a:r>
              <a:rPr lang="sr-Latn-RS" sz="3600" dirty="0" smtClean="0"/>
              <a:t> </a:t>
            </a:r>
            <a:r>
              <a:rPr lang="vi-VN" sz="3600" dirty="0" smtClean="0"/>
              <a:t>koji se uvodi u prvu grupu.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00174"/>
            <a:ext cx="7772400" cy="4855386"/>
          </a:xfrm>
        </p:spPr>
        <p:txBody>
          <a:bodyPr>
            <a:noAutofit/>
          </a:bodyPr>
          <a:lstStyle/>
          <a:p>
            <a:r>
              <a:rPr lang="sr-Latn-RS" sz="3600" dirty="0" smtClean="0"/>
              <a:t>INICIJALNO STANJE</a:t>
            </a:r>
            <a:r>
              <a:rPr lang="en-US" sz="3600" dirty="0" smtClean="0"/>
              <a:t>: </a:t>
            </a:r>
          </a:p>
          <a:p>
            <a:r>
              <a:rPr lang="en-US" sz="3600" dirty="0" smtClean="0"/>
              <a:t> </a:t>
            </a:r>
            <a:r>
              <a:rPr lang="en-US" sz="3600" dirty="0" err="1" smtClean="0"/>
              <a:t>merenje</a:t>
            </a:r>
            <a:r>
              <a:rPr lang="en-US" sz="3600" dirty="0" smtClean="0"/>
              <a:t> </a:t>
            </a:r>
            <a:r>
              <a:rPr lang="en-US" sz="3600" dirty="0" err="1" smtClean="0"/>
              <a:t>polaznog</a:t>
            </a:r>
            <a:r>
              <a:rPr lang="en-US" sz="3600" dirty="0" smtClean="0"/>
              <a:t> </a:t>
            </a:r>
            <a:r>
              <a:rPr lang="en-US" sz="3600" dirty="0" err="1" smtClean="0"/>
              <a:t>stanja</a:t>
            </a:r>
            <a:r>
              <a:rPr lang="en-US" sz="3600" dirty="0" smtClean="0"/>
              <a:t> u </a:t>
            </a:r>
            <a:r>
              <a:rPr lang="en-US" sz="3600" dirty="0" err="1" smtClean="0"/>
              <a:t>procesu</a:t>
            </a:r>
            <a:r>
              <a:rPr lang="en-US" sz="3600" dirty="0" smtClean="0"/>
              <a:t> </a:t>
            </a:r>
            <a:r>
              <a:rPr lang="en-US" sz="3600" dirty="0" err="1" smtClean="0"/>
              <a:t>ujednačavanja</a:t>
            </a:r>
            <a:r>
              <a:rPr lang="en-US" sz="3600" dirty="0" smtClean="0"/>
              <a:t> </a:t>
            </a:r>
            <a:r>
              <a:rPr lang="en-US" sz="3600" dirty="0" err="1" smtClean="0"/>
              <a:t>grupa</a:t>
            </a:r>
            <a:r>
              <a:rPr lang="en-US" sz="3600" dirty="0" smtClean="0"/>
              <a:t>.  </a:t>
            </a:r>
          </a:p>
          <a:p>
            <a:r>
              <a:rPr lang="en-US" sz="3600" dirty="0" smtClean="0"/>
              <a:t> F</a:t>
            </a:r>
            <a:r>
              <a:rPr lang="sr-Latn-RS" sz="3600" dirty="0" smtClean="0"/>
              <a:t>INALNO STANJE</a:t>
            </a:r>
            <a:r>
              <a:rPr lang="en-US" sz="3600" dirty="0" smtClean="0"/>
              <a:t>: </a:t>
            </a:r>
          </a:p>
          <a:p>
            <a:r>
              <a:rPr lang="en-US" sz="3600" dirty="0" smtClean="0"/>
              <a:t> </a:t>
            </a:r>
            <a:r>
              <a:rPr lang="en-US" sz="3600" dirty="0" err="1" smtClean="0"/>
              <a:t>završna</a:t>
            </a:r>
            <a:r>
              <a:rPr lang="en-US" sz="3600" dirty="0" smtClean="0"/>
              <a:t> </a:t>
            </a:r>
            <a:r>
              <a:rPr lang="en-US" sz="3600" dirty="0" err="1" smtClean="0"/>
              <a:t>merenja</a:t>
            </a:r>
            <a:r>
              <a:rPr lang="en-US" sz="3600" dirty="0" smtClean="0"/>
              <a:t> </a:t>
            </a:r>
            <a:r>
              <a:rPr lang="en-US" sz="3600" dirty="0" err="1" smtClean="0"/>
              <a:t>učinka</a:t>
            </a:r>
            <a:r>
              <a:rPr lang="en-US" sz="3600" dirty="0" smtClean="0"/>
              <a:t> </a:t>
            </a:r>
            <a:r>
              <a:rPr lang="en-US" sz="3600" dirty="0" err="1" smtClean="0"/>
              <a:t>posle</a:t>
            </a:r>
            <a:r>
              <a:rPr lang="en-US" sz="3600" dirty="0" smtClean="0"/>
              <a:t> </a:t>
            </a:r>
            <a:r>
              <a:rPr lang="en-US" sz="3600" dirty="0" err="1" smtClean="0"/>
              <a:t>izvedenog</a:t>
            </a:r>
            <a:r>
              <a:rPr lang="en-US" sz="3600" dirty="0" smtClean="0"/>
              <a:t> </a:t>
            </a:r>
            <a:r>
              <a:rPr lang="en-US" sz="3600" dirty="0" err="1" smtClean="0"/>
              <a:t>eksperimentalnog</a:t>
            </a:r>
            <a:r>
              <a:rPr lang="en-US" sz="3600" dirty="0" smtClean="0"/>
              <a:t> </a:t>
            </a:r>
            <a:r>
              <a:rPr lang="en-US" sz="3600" dirty="0" err="1" smtClean="0"/>
              <a:t>programa</a:t>
            </a:r>
            <a:r>
              <a:rPr lang="en-US" sz="3600" dirty="0" smtClean="0"/>
              <a:t> </a:t>
            </a:r>
            <a:r>
              <a:rPr lang="en-US" sz="3600" dirty="0" err="1" smtClean="0"/>
              <a:t>i</a:t>
            </a:r>
            <a:r>
              <a:rPr lang="en-US" sz="3600" dirty="0" smtClean="0"/>
              <a:t> u </a:t>
            </a:r>
            <a:r>
              <a:rPr lang="en-US" sz="3600" dirty="0" err="1" smtClean="0"/>
              <a:t>eksperimentalnoj</a:t>
            </a:r>
            <a:r>
              <a:rPr lang="en-US" sz="3600" dirty="0" smtClean="0"/>
              <a:t> </a:t>
            </a:r>
            <a:r>
              <a:rPr lang="en-US" sz="3600" dirty="0" err="1" smtClean="0"/>
              <a:t>i</a:t>
            </a:r>
            <a:r>
              <a:rPr lang="en-US" sz="3600" dirty="0" smtClean="0"/>
              <a:t> u </a:t>
            </a:r>
            <a:r>
              <a:rPr lang="en-US" sz="3600" dirty="0" err="1" smtClean="0"/>
              <a:t>kontrolnoj</a:t>
            </a:r>
            <a:r>
              <a:rPr lang="en-US" sz="3600" dirty="0" smtClean="0"/>
              <a:t> </a:t>
            </a:r>
            <a:r>
              <a:rPr lang="en-US" sz="3600" dirty="0" err="1" smtClean="0"/>
              <a:t>grupi</a:t>
            </a:r>
            <a:r>
              <a:rPr lang="en-US" sz="3600" dirty="0" smtClean="0"/>
              <a:t>.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02424"/>
          </a:xfrm>
        </p:spPr>
        <p:txBody>
          <a:bodyPr/>
          <a:lstStyle/>
          <a:p>
            <a:r>
              <a:rPr lang="en-US" dirty="0" err="1" smtClean="0"/>
              <a:t>Eksperiment</a:t>
            </a:r>
            <a:r>
              <a:rPr lang="en-US" dirty="0" smtClean="0"/>
              <a:t> s </a:t>
            </a:r>
            <a:r>
              <a:rPr lang="en-US" dirty="0" err="1" smtClean="0"/>
              <a:t>rotacijom</a:t>
            </a:r>
            <a:r>
              <a:rPr lang="en-US" dirty="0" smtClean="0"/>
              <a:t> </a:t>
            </a:r>
            <a:r>
              <a:rPr lang="en-US" dirty="0" err="1" smtClean="0"/>
              <a:t>faktora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28802"/>
            <a:ext cx="7772400" cy="4426758"/>
          </a:xfrm>
        </p:spPr>
        <p:txBody>
          <a:bodyPr>
            <a:normAutofit lnSpcReduction="10000"/>
          </a:bodyPr>
          <a:lstStyle/>
          <a:p>
            <a:endParaRPr lang="sr-Latn-RS" dirty="0" smtClean="0"/>
          </a:p>
          <a:p>
            <a:r>
              <a:rPr lang="sr-Latn-RS" sz="3600" dirty="0" smtClean="0"/>
              <a:t>KOMBINACIJA EKSPERIMENATA</a:t>
            </a:r>
            <a:r>
              <a:rPr lang="en-US" sz="3600" dirty="0" smtClean="0"/>
              <a:t>: s </a:t>
            </a:r>
            <a:r>
              <a:rPr lang="en-US" sz="3600" dirty="0" err="1" smtClean="0"/>
              <a:t>jednom</a:t>
            </a:r>
            <a:r>
              <a:rPr lang="en-US" sz="3600" dirty="0" smtClean="0"/>
              <a:t> </a:t>
            </a:r>
            <a:r>
              <a:rPr lang="en-US" sz="3600" dirty="0" err="1" smtClean="0"/>
              <a:t>grupom</a:t>
            </a:r>
            <a:r>
              <a:rPr lang="en-US" sz="3600" dirty="0" smtClean="0"/>
              <a:t> </a:t>
            </a:r>
            <a:r>
              <a:rPr lang="en-US" sz="3600" dirty="0" err="1" smtClean="0"/>
              <a:t>i</a:t>
            </a:r>
            <a:r>
              <a:rPr lang="en-US" sz="3600" dirty="0" smtClean="0"/>
              <a:t> s </a:t>
            </a:r>
            <a:r>
              <a:rPr lang="en-US" sz="3600" dirty="0" err="1" smtClean="0"/>
              <a:t>paralelnim</a:t>
            </a:r>
            <a:r>
              <a:rPr lang="en-US" sz="3600" dirty="0" smtClean="0"/>
              <a:t> </a:t>
            </a:r>
            <a:r>
              <a:rPr lang="en-US" sz="3600" dirty="0" err="1" smtClean="0"/>
              <a:t>grupama</a:t>
            </a:r>
            <a:r>
              <a:rPr lang="en-US" sz="3600" dirty="0" smtClean="0"/>
              <a:t>. </a:t>
            </a:r>
            <a:endParaRPr lang="sr-Latn-RS" sz="3600" dirty="0" smtClean="0"/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• </a:t>
            </a:r>
            <a:r>
              <a:rPr lang="en-US" sz="3600" dirty="0" err="1" smtClean="0"/>
              <a:t>Postoje</a:t>
            </a:r>
            <a:r>
              <a:rPr lang="en-US" sz="3600" dirty="0" smtClean="0"/>
              <a:t> </a:t>
            </a:r>
            <a:r>
              <a:rPr lang="en-US" sz="3600" dirty="0" err="1" smtClean="0"/>
              <a:t>dve</a:t>
            </a:r>
            <a:r>
              <a:rPr lang="en-US" sz="3600" dirty="0" smtClean="0"/>
              <a:t> </a:t>
            </a:r>
            <a:r>
              <a:rPr lang="en-US" sz="3600" dirty="0" err="1" smtClean="0"/>
              <a:t>ili</a:t>
            </a:r>
            <a:r>
              <a:rPr lang="en-US" sz="3600" dirty="0" smtClean="0"/>
              <a:t> </a:t>
            </a:r>
            <a:r>
              <a:rPr lang="en-US" sz="3600" dirty="0" err="1" smtClean="0"/>
              <a:t>više</a:t>
            </a:r>
            <a:r>
              <a:rPr lang="en-US" sz="3600" dirty="0" smtClean="0"/>
              <a:t> </a:t>
            </a:r>
            <a:r>
              <a:rPr lang="en-US" sz="3600" dirty="0" err="1" smtClean="0"/>
              <a:t>paralelnih</a:t>
            </a:r>
            <a:r>
              <a:rPr lang="en-US" sz="3600" dirty="0" smtClean="0"/>
              <a:t> </a:t>
            </a:r>
            <a:r>
              <a:rPr lang="en-US" sz="3600" dirty="0" err="1" smtClean="0"/>
              <a:t>grupa</a:t>
            </a:r>
            <a:r>
              <a:rPr lang="en-US" sz="3600" dirty="0" smtClean="0"/>
              <a:t> u </a:t>
            </a:r>
            <a:r>
              <a:rPr lang="en-US" sz="3600" dirty="0" err="1" smtClean="0"/>
              <a:t>kojima</a:t>
            </a:r>
            <a:r>
              <a:rPr lang="en-US" sz="3600" dirty="0" smtClean="0"/>
              <a:t> se </a:t>
            </a:r>
            <a:r>
              <a:rPr lang="en-US" sz="3600" dirty="0" err="1" smtClean="0"/>
              <a:t>faktori</a:t>
            </a:r>
            <a:r>
              <a:rPr lang="en-US" sz="3600" dirty="0" smtClean="0"/>
              <a:t> </a:t>
            </a:r>
            <a:r>
              <a:rPr lang="sr-Latn-RS" sz="3600" dirty="0" smtClean="0"/>
              <a:t> </a:t>
            </a:r>
            <a:r>
              <a:rPr lang="en-US" sz="3600" dirty="0" err="1" smtClean="0"/>
              <a:t>rotacijom</a:t>
            </a:r>
            <a:r>
              <a:rPr lang="en-US" sz="3600" dirty="0" smtClean="0"/>
              <a:t> </a:t>
            </a:r>
            <a:r>
              <a:rPr lang="en-US" sz="3600" dirty="0" err="1" smtClean="0"/>
              <a:t>ciklično</a:t>
            </a:r>
            <a:r>
              <a:rPr lang="en-US" sz="3600" dirty="0" smtClean="0"/>
              <a:t> </a:t>
            </a:r>
            <a:r>
              <a:rPr lang="en-US" sz="3600" dirty="0" err="1" smtClean="0"/>
              <a:t>menjaju</a:t>
            </a:r>
            <a:r>
              <a:rPr lang="en-US" sz="3600" dirty="0" smtClean="0"/>
              <a:t>.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428736"/>
            <a:ext cx="8503920" cy="4572000"/>
          </a:xfrm>
        </p:spPr>
        <p:txBody>
          <a:bodyPr>
            <a:normAutofit/>
          </a:bodyPr>
          <a:lstStyle/>
          <a:p>
            <a:r>
              <a:rPr lang="sv-SE" dirty="0" smtClean="0"/>
              <a:t>Prvi ciklus: </a:t>
            </a:r>
          </a:p>
          <a:p>
            <a:r>
              <a:rPr lang="sv-SE" dirty="0" smtClean="0"/>
              <a:t> Grupa A: IS</a:t>
            </a:r>
            <a:r>
              <a:rPr lang="sr-Latn-RS" dirty="0" smtClean="0"/>
              <a:t>       </a:t>
            </a:r>
            <a:r>
              <a:rPr lang="sv-SE" dirty="0" smtClean="0"/>
              <a:t> </a:t>
            </a:r>
            <a:r>
              <a:rPr lang="sr-Latn-RS" dirty="0" smtClean="0"/>
              <a:t> </a:t>
            </a:r>
            <a:r>
              <a:rPr lang="sv-SE" sz="2000" dirty="0" smtClean="0"/>
              <a:t>delovanje prvog faktora</a:t>
            </a:r>
            <a:r>
              <a:rPr lang="sr-Latn-RS" sz="2000" dirty="0" smtClean="0"/>
              <a:t>                    </a:t>
            </a:r>
            <a:r>
              <a:rPr lang="sv-SE" sz="2000" dirty="0" smtClean="0"/>
              <a:t> </a:t>
            </a:r>
            <a:r>
              <a:rPr lang="sv-SE" dirty="0" smtClean="0"/>
              <a:t>FS</a:t>
            </a:r>
            <a:r>
              <a:rPr lang="sr-Latn-RS" dirty="0" smtClean="0"/>
              <a:t>,</a:t>
            </a:r>
            <a:r>
              <a:rPr lang="sv-SE" dirty="0" smtClean="0"/>
              <a:t> </a:t>
            </a:r>
            <a:endParaRPr lang="sr-Latn-RS" dirty="0" smtClean="0"/>
          </a:p>
          <a:p>
            <a:pPr>
              <a:buNone/>
            </a:pPr>
            <a:r>
              <a:rPr lang="sr-Latn-RS" dirty="0" smtClean="0"/>
              <a:t>     </a:t>
            </a:r>
            <a:r>
              <a:rPr lang="sv-SE" dirty="0" smtClean="0"/>
              <a:t> Grupa B: IS </a:t>
            </a:r>
            <a:r>
              <a:rPr lang="sr-Latn-RS" dirty="0" smtClean="0"/>
              <a:t>       </a:t>
            </a:r>
            <a:r>
              <a:rPr lang="sv-SE" sz="2000" dirty="0" smtClean="0"/>
              <a:t>delovanje drugog faktora</a:t>
            </a:r>
            <a:r>
              <a:rPr lang="sr-Latn-RS" sz="2000" dirty="0" smtClean="0"/>
              <a:t>                  </a:t>
            </a:r>
            <a:r>
              <a:rPr lang="sv-SE" sz="2000" dirty="0" smtClean="0"/>
              <a:t> </a:t>
            </a:r>
            <a:r>
              <a:rPr lang="sv-SE" dirty="0" smtClean="0"/>
              <a:t>FS.</a:t>
            </a: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r>
              <a:rPr lang="sv-SE" dirty="0" smtClean="0"/>
              <a:t>Drugi ciklus: </a:t>
            </a:r>
          </a:p>
          <a:p>
            <a:r>
              <a:rPr lang="sv-SE" dirty="0" smtClean="0"/>
              <a:t> Grupa A: IS</a:t>
            </a:r>
            <a:r>
              <a:rPr lang="sr-Latn-RS" dirty="0" smtClean="0"/>
              <a:t>        </a:t>
            </a:r>
            <a:r>
              <a:rPr lang="sv-SE" dirty="0" smtClean="0"/>
              <a:t> </a:t>
            </a:r>
            <a:r>
              <a:rPr lang="sv-SE" sz="2000" dirty="0" smtClean="0"/>
              <a:t>delovanje drugog faktora </a:t>
            </a:r>
            <a:r>
              <a:rPr lang="sr-Latn-RS" sz="2000" dirty="0" smtClean="0"/>
              <a:t>                 </a:t>
            </a:r>
            <a:r>
              <a:rPr lang="sv-SE" dirty="0" smtClean="0"/>
              <a:t>FS; </a:t>
            </a:r>
          </a:p>
          <a:p>
            <a:r>
              <a:rPr lang="sv-SE" dirty="0" smtClean="0"/>
              <a:t> Grupa B: IS</a:t>
            </a:r>
            <a:r>
              <a:rPr lang="sr-Latn-RS" dirty="0" smtClean="0"/>
              <a:t>        </a:t>
            </a:r>
            <a:r>
              <a:rPr lang="sv-SE" dirty="0" smtClean="0"/>
              <a:t> </a:t>
            </a:r>
            <a:r>
              <a:rPr lang="sv-SE" sz="2000" dirty="0" smtClean="0"/>
              <a:t>delovanje prvog faktora </a:t>
            </a:r>
            <a:r>
              <a:rPr lang="sr-Latn-RS" sz="2000" dirty="0" smtClean="0"/>
              <a:t>                    </a:t>
            </a:r>
            <a:r>
              <a:rPr lang="sv-SE" dirty="0" smtClean="0"/>
              <a:t>FS.  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86116" y="2500306"/>
            <a:ext cx="271464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00430" y="3000372"/>
            <a:ext cx="26432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57554" y="4429132"/>
            <a:ext cx="271464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00430" y="5072074"/>
            <a:ext cx="25717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57260"/>
          </a:xfrm>
        </p:spPr>
        <p:txBody>
          <a:bodyPr>
            <a:noAutofit/>
          </a:bodyPr>
          <a:lstStyle/>
          <a:p>
            <a:r>
              <a:rPr lang="sr-Latn-RS" sz="3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PREGLED KARAKTERISTIKA NAUČNIH PARADIGMI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8115328" cy="5072098"/>
          </a:xfrm>
        </p:spPr>
        <p:txBody>
          <a:bodyPr numCol="2">
            <a:noAutofit/>
          </a:bodyPr>
          <a:lstStyle/>
          <a:p>
            <a:endParaRPr lang="sr-Latn-RS" sz="1800" b="1" dirty="0" smtClean="0"/>
          </a:p>
          <a:p>
            <a:r>
              <a:rPr lang="sr-Latn-RS" sz="1800" b="1" dirty="0" smtClean="0"/>
              <a:t>PARADIGMA RAZUMEVANJ</a:t>
            </a:r>
            <a:r>
              <a:rPr lang="sr-Latn-RS" sz="1900" b="1" dirty="0" smtClean="0"/>
              <a:t>A</a:t>
            </a:r>
          </a:p>
          <a:p>
            <a:r>
              <a:rPr lang="en-US" sz="2000" dirty="0" smtClean="0"/>
              <a:t>• </a:t>
            </a:r>
            <a:r>
              <a:rPr lang="en-US" sz="2000" dirty="0" err="1" smtClean="0"/>
              <a:t>Shvatanje</a:t>
            </a:r>
            <a:r>
              <a:rPr lang="en-US" sz="2000" dirty="0" smtClean="0"/>
              <a:t> </a:t>
            </a:r>
            <a:r>
              <a:rPr lang="en-US" sz="2000" dirty="0" err="1" smtClean="0"/>
              <a:t>istra</a:t>
            </a:r>
            <a:r>
              <a:rPr lang="sr-Latn-RS" sz="2000" dirty="0" smtClean="0"/>
              <a:t>ž</a:t>
            </a:r>
            <a:r>
              <a:rPr lang="en-US" sz="2000" dirty="0" err="1" smtClean="0"/>
              <a:t>ivanih</a:t>
            </a:r>
            <a:r>
              <a:rPr lang="en-US" sz="2000" dirty="0" smtClean="0"/>
              <a:t> </a:t>
            </a:r>
            <a:r>
              <a:rPr lang="en-US" sz="2000" dirty="0" err="1" smtClean="0"/>
              <a:t>pojava</a:t>
            </a:r>
            <a:r>
              <a:rPr lang="en-US" sz="2000" dirty="0" smtClean="0"/>
              <a:t> – </a:t>
            </a:r>
            <a:r>
              <a:rPr lang="en-US" sz="2000" dirty="0" err="1" smtClean="0"/>
              <a:t>interpretativna</a:t>
            </a:r>
            <a:r>
              <a:rPr lang="en-US" sz="2000" dirty="0" smtClean="0"/>
              <a:t> </a:t>
            </a:r>
            <a:r>
              <a:rPr lang="en-US" sz="2000" dirty="0" err="1" smtClean="0"/>
              <a:t>paradigma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• </a:t>
            </a:r>
            <a:r>
              <a:rPr lang="en-US" sz="2000" dirty="0" err="1" smtClean="0"/>
              <a:t>Kvalitativni</a:t>
            </a:r>
            <a:r>
              <a:rPr lang="en-US" sz="2000" dirty="0" smtClean="0"/>
              <a:t> </a:t>
            </a:r>
            <a:r>
              <a:rPr lang="en-US" sz="2000" dirty="0" err="1" smtClean="0"/>
              <a:t>pristup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• </a:t>
            </a:r>
            <a:r>
              <a:rPr lang="en-US" sz="2000" dirty="0" err="1" smtClean="0"/>
              <a:t>Fenomenološki</a:t>
            </a:r>
            <a:r>
              <a:rPr lang="en-US" sz="2000" dirty="0" smtClean="0"/>
              <a:t> </a:t>
            </a:r>
            <a:r>
              <a:rPr lang="en-US" sz="2000" dirty="0" err="1" smtClean="0"/>
              <a:t>pristup</a:t>
            </a:r>
            <a:r>
              <a:rPr lang="en-US" sz="2000" dirty="0" smtClean="0"/>
              <a:t> – </a:t>
            </a:r>
            <a:r>
              <a:rPr lang="en-US" sz="2000" dirty="0" err="1" smtClean="0"/>
              <a:t>hermeneutička</a:t>
            </a:r>
            <a:r>
              <a:rPr lang="en-US" sz="2000" dirty="0" smtClean="0"/>
              <a:t> </a:t>
            </a:r>
            <a:r>
              <a:rPr lang="en-US" sz="2000" dirty="0" err="1" smtClean="0"/>
              <a:t>analiza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• </a:t>
            </a:r>
            <a:r>
              <a:rPr lang="en-US" sz="2000" dirty="0" err="1" smtClean="0"/>
              <a:t>Idiografska</a:t>
            </a:r>
            <a:r>
              <a:rPr lang="en-US" sz="2000" dirty="0" smtClean="0"/>
              <a:t> </a:t>
            </a:r>
            <a:r>
              <a:rPr lang="en-US" sz="2000" dirty="0" err="1" smtClean="0"/>
              <a:t>svrha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• </a:t>
            </a:r>
            <a:r>
              <a:rPr lang="en-US" sz="2000" dirty="0" err="1" smtClean="0"/>
              <a:t>Neoptruzivno</a:t>
            </a:r>
            <a:r>
              <a:rPr lang="en-US" sz="2000" dirty="0" smtClean="0"/>
              <a:t>/</a:t>
            </a:r>
            <a:r>
              <a:rPr lang="en-US" sz="2000" dirty="0" err="1" smtClean="0"/>
              <a:t>prirodno</a:t>
            </a:r>
            <a:r>
              <a:rPr lang="en-US" sz="2000" dirty="0" smtClean="0"/>
              <a:t> </a:t>
            </a:r>
            <a:r>
              <a:rPr lang="en-US" sz="2000" dirty="0" err="1" smtClean="0"/>
              <a:t>tumačenje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• </a:t>
            </a:r>
            <a:r>
              <a:rPr lang="en-US" sz="2000" dirty="0" err="1" smtClean="0"/>
              <a:t>Dinamička</a:t>
            </a:r>
            <a:r>
              <a:rPr lang="en-US" sz="2000" dirty="0" smtClean="0"/>
              <a:t> </a:t>
            </a:r>
            <a:r>
              <a:rPr lang="en-US" sz="2000" dirty="0" err="1" smtClean="0"/>
              <a:t>realnost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• </a:t>
            </a:r>
            <a:r>
              <a:rPr lang="en-US" sz="2000" dirty="0" err="1" smtClean="0"/>
              <a:t>Holističnost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• </a:t>
            </a:r>
            <a:r>
              <a:rPr lang="en-US" sz="2000" dirty="0" err="1" smtClean="0"/>
              <a:t>Veća</a:t>
            </a:r>
            <a:r>
              <a:rPr lang="en-US" sz="2000" dirty="0" smtClean="0"/>
              <a:t> </a:t>
            </a:r>
            <a:r>
              <a:rPr lang="en-US" sz="2000" dirty="0" err="1" smtClean="0"/>
              <a:t>uloga</a:t>
            </a:r>
            <a:r>
              <a:rPr lang="en-US" sz="2000" dirty="0" smtClean="0"/>
              <a:t> </a:t>
            </a:r>
            <a:r>
              <a:rPr lang="en-US" sz="2000" dirty="0" err="1" smtClean="0"/>
              <a:t>subjektivnosti</a:t>
            </a:r>
            <a:r>
              <a:rPr lang="en-US" sz="2000" dirty="0" smtClean="0"/>
              <a:t> </a:t>
            </a:r>
            <a:endParaRPr lang="sr-Latn-RS" sz="2000" dirty="0" smtClean="0"/>
          </a:p>
          <a:p>
            <a:endParaRPr lang="sr-Latn-R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1800" b="1" dirty="0" smtClean="0"/>
              <a:t>P</a:t>
            </a:r>
            <a:r>
              <a:rPr lang="sr-Latn-RS" sz="1800" b="1" dirty="0" smtClean="0"/>
              <a:t>ARADIGMA POJAŠNJAVANJA</a:t>
            </a:r>
            <a:endParaRPr lang="en-US" sz="1800" b="1" dirty="0" smtClean="0"/>
          </a:p>
          <a:p>
            <a:r>
              <a:rPr lang="en-US" sz="2000" dirty="0" smtClean="0"/>
              <a:t>• </a:t>
            </a:r>
            <a:r>
              <a:rPr lang="en-US" sz="2000" dirty="0" err="1" smtClean="0"/>
              <a:t>Ustanovljavanje</a:t>
            </a:r>
            <a:r>
              <a:rPr lang="en-US" sz="2000" dirty="0" smtClean="0"/>
              <a:t> </a:t>
            </a:r>
            <a:r>
              <a:rPr lang="en-US" sz="2000" dirty="0" err="1" smtClean="0"/>
              <a:t>uzročno</a:t>
            </a:r>
            <a:r>
              <a:rPr lang="en-US" sz="2000" dirty="0" smtClean="0"/>
              <a:t> – </a:t>
            </a:r>
            <a:r>
              <a:rPr lang="en-US" sz="2000" dirty="0" err="1" smtClean="0"/>
              <a:t>posledičnih</a:t>
            </a:r>
            <a:r>
              <a:rPr lang="en-US" sz="2000" dirty="0" smtClean="0"/>
              <a:t> </a:t>
            </a:r>
            <a:r>
              <a:rPr lang="en-US" sz="2000" dirty="0" err="1" smtClean="0"/>
              <a:t>veza</a:t>
            </a:r>
            <a:r>
              <a:rPr lang="en-US" sz="2000" dirty="0" smtClean="0"/>
              <a:t> – </a:t>
            </a:r>
            <a:r>
              <a:rPr lang="en-US" sz="2000" dirty="0" err="1" smtClean="0"/>
              <a:t>kauzalna</a:t>
            </a:r>
            <a:r>
              <a:rPr lang="en-US" sz="2000" dirty="0" smtClean="0"/>
              <a:t> </a:t>
            </a:r>
            <a:r>
              <a:rPr lang="en-US" sz="2000" dirty="0" err="1" smtClean="0"/>
              <a:t>paradigma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• </a:t>
            </a:r>
            <a:r>
              <a:rPr lang="en-US" sz="2000" dirty="0" err="1" smtClean="0"/>
              <a:t>Kvantitativni</a:t>
            </a:r>
            <a:r>
              <a:rPr lang="en-US" sz="2000" dirty="0" smtClean="0"/>
              <a:t> </a:t>
            </a:r>
            <a:r>
              <a:rPr lang="en-US" sz="2000" dirty="0" err="1" smtClean="0"/>
              <a:t>pristup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• </a:t>
            </a:r>
            <a:r>
              <a:rPr lang="en-US" sz="2000" dirty="0" err="1" smtClean="0"/>
              <a:t>Empirijsko</a:t>
            </a:r>
            <a:r>
              <a:rPr lang="en-US" sz="2000" dirty="0" smtClean="0"/>
              <a:t> – </a:t>
            </a:r>
            <a:r>
              <a:rPr lang="en-US" sz="2000" dirty="0" err="1" smtClean="0"/>
              <a:t>analitički</a:t>
            </a:r>
            <a:r>
              <a:rPr lang="en-US" sz="2000" dirty="0" smtClean="0"/>
              <a:t> </a:t>
            </a:r>
            <a:r>
              <a:rPr lang="en-US" sz="2000" dirty="0" err="1" smtClean="0"/>
              <a:t>postupci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• </a:t>
            </a:r>
            <a:r>
              <a:rPr lang="en-US" sz="2000" dirty="0" err="1" smtClean="0"/>
              <a:t>Nomotetička</a:t>
            </a:r>
            <a:r>
              <a:rPr lang="en-US" sz="2000" dirty="0" smtClean="0"/>
              <a:t> </a:t>
            </a:r>
            <a:r>
              <a:rPr lang="en-US" sz="2000" dirty="0" err="1" smtClean="0"/>
              <a:t>svrha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• </a:t>
            </a:r>
            <a:r>
              <a:rPr lang="en-US" sz="2000" dirty="0" err="1" smtClean="0"/>
              <a:t>Optruzivno</a:t>
            </a:r>
            <a:r>
              <a:rPr lang="en-US" sz="2000" dirty="0" smtClean="0"/>
              <a:t>/</a:t>
            </a:r>
            <a:r>
              <a:rPr lang="en-US" sz="2000" dirty="0" err="1" smtClean="0"/>
              <a:t>egzaktno</a:t>
            </a:r>
            <a:r>
              <a:rPr lang="en-US" sz="2000" dirty="0" smtClean="0"/>
              <a:t> </a:t>
            </a:r>
            <a:r>
              <a:rPr lang="en-US" sz="2000" dirty="0" err="1" smtClean="0"/>
              <a:t>merenje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• </a:t>
            </a:r>
            <a:r>
              <a:rPr lang="en-US" sz="2000" dirty="0" err="1" smtClean="0"/>
              <a:t>Statička</a:t>
            </a:r>
            <a:r>
              <a:rPr lang="en-US" sz="2000" dirty="0" smtClean="0"/>
              <a:t> </a:t>
            </a:r>
            <a:r>
              <a:rPr lang="en-US" sz="2000" dirty="0" err="1" smtClean="0"/>
              <a:t>realnost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• </a:t>
            </a:r>
            <a:r>
              <a:rPr lang="en-US" sz="2000" dirty="0" err="1" smtClean="0"/>
              <a:t>Partikularističnost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• Te</a:t>
            </a:r>
            <a:r>
              <a:rPr lang="sr-Latn-RS" sz="2000" dirty="0" smtClean="0"/>
              <a:t>ž</a:t>
            </a:r>
            <a:r>
              <a:rPr lang="en-US" sz="2000" dirty="0" err="1" smtClean="0"/>
              <a:t>nja</a:t>
            </a:r>
            <a:r>
              <a:rPr lang="en-US" sz="2000" dirty="0" smtClean="0"/>
              <a:t> </a:t>
            </a:r>
            <a:r>
              <a:rPr lang="en-US" sz="2000" dirty="0" err="1" smtClean="0"/>
              <a:t>prema</a:t>
            </a:r>
            <a:r>
              <a:rPr lang="en-US" sz="2000" dirty="0" smtClean="0"/>
              <a:t> </a:t>
            </a:r>
            <a:r>
              <a:rPr lang="en-US" sz="2000" dirty="0" err="1" smtClean="0"/>
              <a:t>maksimalnoj</a:t>
            </a:r>
            <a:r>
              <a:rPr lang="en-US" sz="2000" dirty="0" smtClean="0"/>
              <a:t> </a:t>
            </a:r>
            <a:r>
              <a:rPr lang="en-US" sz="2000" dirty="0" err="1" smtClean="0"/>
              <a:t>objektivnosti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57232"/>
            <a:ext cx="7772400" cy="4929222"/>
          </a:xfrm>
        </p:spPr>
        <p:txBody>
          <a:bodyPr>
            <a:normAutofit/>
          </a:bodyPr>
          <a:lstStyle/>
          <a:p>
            <a:r>
              <a:rPr lang="sr-Latn-RS" sz="4800" dirty="0" smtClean="0"/>
              <a:t/>
            </a:r>
            <a:br>
              <a:rPr lang="sr-Latn-RS" sz="4800" dirty="0" smtClean="0"/>
            </a:br>
            <a:r>
              <a:rPr lang="sr-Latn-RS" sz="4800" dirty="0" smtClean="0"/>
              <a:t/>
            </a:r>
            <a:br>
              <a:rPr lang="sr-Latn-RS" sz="4800" dirty="0" smtClean="0"/>
            </a:br>
            <a:r>
              <a:rPr lang="sr-Latn-RS" sz="4800" dirty="0" smtClean="0"/>
              <a:t>TEHNIKE I INSTRUMENTI U PEDAGOŠKOM ISTRAŽIVANJU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643182"/>
            <a:ext cx="7772400" cy="2428892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85776"/>
            <a:ext cx="7772400" cy="2286016"/>
          </a:xfrm>
        </p:spPr>
        <p:txBody>
          <a:bodyPr>
            <a:normAutofit/>
          </a:bodyPr>
          <a:lstStyle/>
          <a:p>
            <a:r>
              <a:rPr lang="en-US" sz="3100" dirty="0" err="1" smtClean="0"/>
              <a:t>Tehnike</a:t>
            </a:r>
            <a:r>
              <a:rPr lang="en-US" sz="3100" dirty="0" smtClean="0"/>
              <a:t> </a:t>
            </a:r>
            <a:r>
              <a:rPr lang="en-US" sz="3100" dirty="0" err="1" smtClean="0"/>
              <a:t>i</a:t>
            </a:r>
            <a:r>
              <a:rPr lang="en-US" sz="3100" dirty="0" smtClean="0"/>
              <a:t> </a:t>
            </a:r>
            <a:r>
              <a:rPr lang="en-US" sz="3100" dirty="0" err="1" smtClean="0"/>
              <a:t>instrumenti</a:t>
            </a:r>
            <a:r>
              <a:rPr lang="en-US" sz="3100" dirty="0" smtClean="0"/>
              <a:t> u </a:t>
            </a:r>
            <a:r>
              <a:rPr lang="en-US" sz="3100" dirty="0" err="1" smtClean="0"/>
              <a:t>pedagoškom</a:t>
            </a:r>
            <a:r>
              <a:rPr lang="en-US" sz="3100" dirty="0" smtClean="0"/>
              <a:t> </a:t>
            </a:r>
            <a:r>
              <a:rPr lang="en-US" sz="3100" dirty="0" err="1" smtClean="0"/>
              <a:t>istra</a:t>
            </a:r>
            <a:r>
              <a:rPr lang="sr-Latn-RS" sz="3100" dirty="0" smtClean="0"/>
              <a:t>ž</a:t>
            </a:r>
            <a:r>
              <a:rPr lang="en-US" sz="3100" dirty="0" err="1" smtClean="0"/>
              <a:t>ivanju</a:t>
            </a:r>
            <a:r>
              <a:rPr lang="en-US" sz="3100" dirty="0" smtClean="0"/>
              <a:t> </a:t>
            </a:r>
            <a:br>
              <a:rPr lang="en-US" sz="3100" dirty="0" smtClean="0"/>
            </a:br>
            <a:r>
              <a:rPr lang="en-US" sz="3100" dirty="0" smtClean="0"/>
              <a:t>– </a:t>
            </a:r>
            <a:r>
              <a:rPr lang="en-US" sz="3100" dirty="0" err="1" smtClean="0"/>
              <a:t>pojmovno</a:t>
            </a:r>
            <a:r>
              <a:rPr lang="en-US" sz="3100" dirty="0" smtClean="0"/>
              <a:t> </a:t>
            </a:r>
            <a:r>
              <a:rPr lang="en-US" sz="3100" dirty="0" err="1" smtClean="0"/>
              <a:t>odre</a:t>
            </a:r>
            <a:r>
              <a:rPr lang="sr-Latn-RS" sz="3100" dirty="0" smtClean="0"/>
              <a:t>đ</a:t>
            </a:r>
            <a:r>
              <a:rPr lang="en-US" sz="3100" dirty="0" err="1" smtClean="0"/>
              <a:t>enje</a:t>
            </a:r>
            <a:r>
              <a:rPr lang="en-US" sz="3100" dirty="0" smtClean="0"/>
              <a:t> </a:t>
            </a:r>
            <a:r>
              <a:rPr lang="en-US" sz="3100" dirty="0" err="1" smtClean="0"/>
              <a:t>i</a:t>
            </a:r>
            <a:r>
              <a:rPr lang="en-US" sz="3100" dirty="0" smtClean="0"/>
              <a:t> </a:t>
            </a:r>
            <a:r>
              <a:rPr lang="en-US" sz="3100" dirty="0" err="1" smtClean="0"/>
              <a:t>klasifikacija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00100" y="1643050"/>
            <a:ext cx="7772400" cy="4712510"/>
          </a:xfrm>
        </p:spPr>
        <p:txBody>
          <a:bodyPr>
            <a:normAutofit/>
          </a:bodyPr>
          <a:lstStyle/>
          <a:p>
            <a:endParaRPr lang="sr-Latn-RS" sz="3400" b="1" dirty="0" smtClean="0"/>
          </a:p>
          <a:p>
            <a:r>
              <a:rPr lang="sr-Latn-RS" sz="3400" b="1" dirty="0" smtClean="0"/>
              <a:t>TEHNIKE</a:t>
            </a:r>
            <a:r>
              <a:rPr lang="en-US" sz="3400" dirty="0" smtClean="0"/>
              <a:t> - </a:t>
            </a:r>
            <a:r>
              <a:rPr lang="en-US" sz="3400" dirty="0" err="1" smtClean="0"/>
              <a:t>Načini</a:t>
            </a:r>
            <a:r>
              <a:rPr lang="en-US" sz="3400" dirty="0" smtClean="0"/>
              <a:t> </a:t>
            </a:r>
            <a:r>
              <a:rPr lang="en-US" sz="3400" dirty="0" err="1" smtClean="0"/>
              <a:t>prikupljanja</a:t>
            </a:r>
            <a:r>
              <a:rPr lang="en-US" sz="3400" dirty="0" smtClean="0"/>
              <a:t> </a:t>
            </a:r>
            <a:r>
              <a:rPr lang="en-US" sz="3400" dirty="0" err="1" smtClean="0"/>
              <a:t>podataka</a:t>
            </a:r>
            <a:r>
              <a:rPr lang="en-US" sz="3400" dirty="0" smtClean="0"/>
              <a:t> o </a:t>
            </a:r>
            <a:r>
              <a:rPr lang="en-US" sz="3400" dirty="0" err="1" smtClean="0"/>
              <a:t>proučavanim</a:t>
            </a:r>
            <a:r>
              <a:rPr lang="en-US" sz="3400" dirty="0" smtClean="0"/>
              <a:t> </a:t>
            </a:r>
            <a:r>
              <a:rPr lang="sr-Latn-RS" sz="3400" dirty="0" smtClean="0"/>
              <a:t> </a:t>
            </a:r>
            <a:r>
              <a:rPr lang="en-US" sz="3400" dirty="0" err="1" smtClean="0"/>
              <a:t>pedagoškim</a:t>
            </a:r>
            <a:r>
              <a:rPr lang="en-US" sz="3400" dirty="0" smtClean="0"/>
              <a:t> </a:t>
            </a:r>
            <a:r>
              <a:rPr lang="en-US" sz="3400" dirty="0" err="1" smtClean="0"/>
              <a:t>pojavama</a:t>
            </a:r>
            <a:r>
              <a:rPr lang="en-US" sz="3400" dirty="0" smtClean="0"/>
              <a:t>. </a:t>
            </a:r>
          </a:p>
          <a:p>
            <a:r>
              <a:rPr lang="en-US" sz="3400" b="1" dirty="0" smtClean="0"/>
              <a:t> </a:t>
            </a:r>
            <a:r>
              <a:rPr lang="sr-Latn-RS" sz="3400" b="1" dirty="0" smtClean="0"/>
              <a:t>INSTRUMENTI</a:t>
            </a:r>
            <a:r>
              <a:rPr lang="en-US" sz="3400" dirty="0" smtClean="0"/>
              <a:t> - </a:t>
            </a:r>
            <a:r>
              <a:rPr lang="en-US" sz="3400" dirty="0" err="1" smtClean="0"/>
              <a:t>Alat</a:t>
            </a:r>
            <a:r>
              <a:rPr lang="en-US" sz="3400" dirty="0" smtClean="0"/>
              <a:t> </a:t>
            </a:r>
            <a:r>
              <a:rPr lang="en-US" sz="3400" dirty="0" err="1" smtClean="0"/>
              <a:t>koji</a:t>
            </a:r>
            <a:r>
              <a:rPr lang="en-US" sz="3400" dirty="0" smtClean="0"/>
              <a:t> se u </a:t>
            </a:r>
            <a:r>
              <a:rPr lang="en-US" sz="3400" dirty="0" err="1" smtClean="0"/>
              <a:t>procesu</a:t>
            </a:r>
            <a:r>
              <a:rPr lang="en-US" sz="3400" dirty="0" smtClean="0"/>
              <a:t> </a:t>
            </a:r>
            <a:r>
              <a:rPr lang="en-US" sz="3400" dirty="0" err="1" smtClean="0"/>
              <a:t>prikupljanja</a:t>
            </a:r>
            <a:r>
              <a:rPr lang="en-US" sz="3400" dirty="0" smtClean="0"/>
              <a:t> </a:t>
            </a:r>
            <a:r>
              <a:rPr lang="sr-Latn-RS" sz="3400" dirty="0" smtClean="0"/>
              <a:t> </a:t>
            </a:r>
            <a:r>
              <a:rPr lang="en-US" sz="3400" dirty="0" err="1" smtClean="0"/>
              <a:t>podataka</a:t>
            </a:r>
            <a:r>
              <a:rPr lang="en-US" sz="3400" dirty="0" smtClean="0"/>
              <a:t> </a:t>
            </a:r>
            <a:r>
              <a:rPr lang="en-US" sz="3400" dirty="0" err="1" smtClean="0"/>
              <a:t>primenjuje</a:t>
            </a:r>
            <a:r>
              <a:rPr lang="en-US" sz="3400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6672"/>
          </a:xfrm>
        </p:spPr>
        <p:txBody>
          <a:bodyPr>
            <a:normAutofit fontScale="90000"/>
          </a:bodyPr>
          <a:lstStyle/>
          <a:p>
            <a:r>
              <a:rPr lang="sr-Latn-RS" sz="3200" dirty="0" smtClean="0"/>
              <a:t/>
            </a:r>
            <a:br>
              <a:rPr lang="sr-Latn-RS" sz="3200" dirty="0" smtClean="0"/>
            </a:br>
            <a:r>
              <a:rPr lang="vi-VN" sz="3200" dirty="0" smtClean="0">
                <a:latin typeface="+mn-lt"/>
              </a:rPr>
              <a:t>Mogu se sistematizovati u dve grupe: </a:t>
            </a:r>
            <a:r>
              <a:rPr lang="vi-VN" dirty="0" smtClean="0"/>
              <a:t/>
            </a:r>
            <a:br>
              <a:rPr lang="vi-VN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28802"/>
            <a:ext cx="7772400" cy="44267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dirty="0" smtClean="0"/>
              <a:t> </a:t>
            </a:r>
          </a:p>
          <a:p>
            <a:r>
              <a:rPr lang="vi-VN" dirty="0" smtClean="0"/>
              <a:t>1. Postupci koji polaze od dokumenata s podacima o pedagoškim pojavama koji su već od ranije sačinjeni (rad na dokumentaciji); </a:t>
            </a:r>
            <a:endParaRPr lang="sr-Latn-RS" dirty="0" smtClean="0"/>
          </a:p>
          <a:p>
            <a:pPr>
              <a:buNone/>
            </a:pPr>
            <a:endParaRPr lang="vi-VN" dirty="0" smtClean="0"/>
          </a:p>
          <a:p>
            <a:r>
              <a:rPr lang="vi-VN" dirty="0" smtClean="0"/>
              <a:t>2. Postupci u kojima izrada dokumenata koji će se dalje obrađivati predstavlja sastavni deo samog istra</a:t>
            </a:r>
            <a:r>
              <a:rPr lang="sr-Latn-R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ži</a:t>
            </a:r>
            <a:r>
              <a:rPr lang="vi-VN" dirty="0" smtClean="0"/>
              <a:t>vanja.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071546"/>
          </a:xfrm>
        </p:spPr>
        <p:txBody>
          <a:bodyPr/>
          <a:lstStyle/>
          <a:p>
            <a:r>
              <a:rPr lang="en-US" sz="32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Postupci</a:t>
            </a:r>
            <a:r>
              <a:rPr lang="en-US" sz="3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u </a:t>
            </a:r>
            <a:r>
              <a:rPr lang="en-US" sz="32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kojima</a:t>
            </a:r>
            <a:r>
              <a:rPr lang="en-US" sz="3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je </a:t>
            </a:r>
            <a:r>
              <a:rPr lang="en-US" sz="32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izrada</a:t>
            </a:r>
            <a:r>
              <a:rPr lang="en-US" sz="3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dokumenata</a:t>
            </a:r>
            <a:r>
              <a:rPr lang="en-US" sz="3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br>
              <a:rPr lang="en-US" sz="3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2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sastavni</a:t>
            </a:r>
            <a:r>
              <a:rPr lang="en-US" sz="3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deo</a:t>
            </a:r>
            <a:r>
              <a:rPr lang="en-US" sz="3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istra</a:t>
            </a:r>
            <a:r>
              <a:rPr lang="sr-Latn-RS" sz="3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ž</a:t>
            </a:r>
            <a:r>
              <a:rPr lang="en-US" sz="32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ivanja</a:t>
            </a:r>
            <a:endParaRPr lang="en-US" sz="32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43050"/>
            <a:ext cx="7772400" cy="4712510"/>
          </a:xfrm>
        </p:spPr>
        <p:txBody>
          <a:bodyPr>
            <a:normAutofit/>
          </a:bodyPr>
          <a:lstStyle/>
          <a:p>
            <a:endParaRPr lang="sr-Latn-RS" dirty="0" smtClean="0"/>
          </a:p>
          <a:p>
            <a:r>
              <a:rPr lang="vi-VN" dirty="0" smtClean="0"/>
              <a:t>Dokumente izrađuje sam istra</a:t>
            </a:r>
            <a:r>
              <a:rPr lang="sr-Latn-RS" dirty="0" smtClean="0"/>
              <a:t>ž</a:t>
            </a:r>
            <a:r>
              <a:rPr lang="vi-VN" dirty="0" smtClean="0"/>
              <a:t>ivač (sistematsko posmatranje, intervju); </a:t>
            </a:r>
          </a:p>
          <a:p>
            <a:r>
              <a:rPr lang="vi-VN" dirty="0" smtClean="0"/>
              <a:t>Istra</a:t>
            </a:r>
            <a:r>
              <a:rPr lang="sr-Latn-RS" dirty="0" smtClean="0"/>
              <a:t>ž</a:t>
            </a:r>
            <a:r>
              <a:rPr lang="vi-VN" dirty="0" smtClean="0"/>
              <a:t>ivač organizuje izradu instrumenata s podacima o pedagoškim pojavama, a ispitanici popunjavaju instrument (test, anketni list, skalu procene) i time dopunjeni obrazac pretvaraju u dokument.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928694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Tehnike</a:t>
            </a:r>
            <a:r>
              <a:rPr lang="en-US" sz="3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</a:t>
            </a:r>
            <a:r>
              <a:rPr lang="en-US" sz="3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pripadajući</a:t>
            </a:r>
            <a:r>
              <a:rPr lang="en-US" sz="3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instrumenti</a:t>
            </a:r>
            <a:r>
              <a:rPr lang="en-US" sz="3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br>
              <a:rPr lang="en-US" sz="3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2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istra</a:t>
            </a:r>
            <a:r>
              <a:rPr lang="sr-Latn-RS" sz="3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ž</a:t>
            </a:r>
            <a:r>
              <a:rPr lang="en-US" sz="32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ivanja</a:t>
            </a:r>
            <a:endParaRPr lang="en-US" sz="32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14488"/>
            <a:ext cx="7772400" cy="4641072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err="1" smtClean="0"/>
              <a:t>Rad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na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dokumentaciji</a:t>
            </a:r>
            <a:r>
              <a:rPr lang="en-US" b="1" u="sng" dirty="0" smtClean="0"/>
              <a:t> / </a:t>
            </a:r>
            <a:r>
              <a:rPr lang="en-US" b="1" u="sng" dirty="0" err="1" smtClean="0"/>
              <a:t>Analiza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sadr</a:t>
            </a:r>
            <a:r>
              <a:rPr lang="sr-Latn-RS" b="1" u="sng" dirty="0" smtClean="0"/>
              <a:t>ž</a:t>
            </a:r>
            <a:r>
              <a:rPr lang="en-US" b="1" u="sng" dirty="0" err="1" smtClean="0"/>
              <a:t>aja</a:t>
            </a:r>
            <a:r>
              <a:rPr lang="en-US" b="1" u="sng" dirty="0" smtClean="0"/>
              <a:t>: </a:t>
            </a:r>
            <a:r>
              <a:rPr lang="en-US" dirty="0" err="1" smtClean="0"/>
              <a:t>Evidencioni</a:t>
            </a:r>
            <a:r>
              <a:rPr lang="en-US" dirty="0" smtClean="0"/>
              <a:t> list </a:t>
            </a:r>
            <a:r>
              <a:rPr lang="sr-Latn-R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analizi</a:t>
            </a:r>
            <a:r>
              <a:rPr lang="en-US" dirty="0" smtClean="0"/>
              <a:t> </a:t>
            </a:r>
            <a:r>
              <a:rPr lang="en-US" dirty="0" err="1" smtClean="0"/>
              <a:t>sadrţaja</a:t>
            </a:r>
            <a:r>
              <a:rPr lang="en-US" dirty="0" smtClean="0"/>
              <a:t> </a:t>
            </a:r>
            <a:r>
              <a:rPr lang="en-US" dirty="0" err="1" smtClean="0"/>
              <a:t>pedagoške</a:t>
            </a:r>
            <a:r>
              <a:rPr lang="en-US" dirty="0" smtClean="0"/>
              <a:t> </a:t>
            </a:r>
            <a:r>
              <a:rPr lang="en-US" dirty="0" err="1" smtClean="0"/>
              <a:t>dokumentacije</a:t>
            </a: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r>
              <a:rPr lang="en-US" b="1" u="sng" dirty="0" err="1" smtClean="0"/>
              <a:t>Sistematsko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posmatranje</a:t>
            </a:r>
            <a:r>
              <a:rPr lang="en-US" b="1" u="sng" dirty="0" smtClean="0"/>
              <a:t>: </a:t>
            </a:r>
            <a:r>
              <a:rPr lang="en-US" dirty="0" err="1" smtClean="0"/>
              <a:t>Aparati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snimanje</a:t>
            </a:r>
            <a:r>
              <a:rPr lang="en-US" dirty="0" smtClean="0"/>
              <a:t> </a:t>
            </a:r>
            <a:r>
              <a:rPr lang="en-US" dirty="0" err="1" smtClean="0"/>
              <a:t>pedagoških</a:t>
            </a:r>
            <a:r>
              <a:rPr lang="en-US" dirty="0" smtClean="0"/>
              <a:t> </a:t>
            </a:r>
            <a:r>
              <a:rPr lang="sr-Latn-RS" dirty="0" smtClean="0"/>
              <a:t> </a:t>
            </a:r>
            <a:r>
              <a:rPr lang="en-US" dirty="0" err="1" smtClean="0"/>
              <a:t>pojava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Protokoli</a:t>
            </a:r>
            <a:r>
              <a:rPr lang="en-US" dirty="0" smtClean="0"/>
              <a:t> </a:t>
            </a:r>
            <a:r>
              <a:rPr lang="en-US" dirty="0" err="1" smtClean="0"/>
              <a:t>pismenog</a:t>
            </a:r>
            <a:r>
              <a:rPr lang="sr-Latn-RS" dirty="0" smtClean="0"/>
              <a:t> </a:t>
            </a:r>
            <a:r>
              <a:rPr lang="en-US" dirty="0" err="1" smtClean="0"/>
              <a:t>snimanja</a:t>
            </a:r>
            <a:r>
              <a:rPr lang="en-US" dirty="0" smtClean="0"/>
              <a:t> </a:t>
            </a:r>
            <a:r>
              <a:rPr lang="en-US" dirty="0" err="1" smtClean="0"/>
              <a:t>pedagoških</a:t>
            </a:r>
            <a:r>
              <a:rPr lang="en-US" dirty="0" smtClean="0"/>
              <a:t> </a:t>
            </a:r>
            <a:r>
              <a:rPr lang="en-US" dirty="0" err="1" smtClean="0"/>
              <a:t>pojava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 </a:t>
            </a:r>
            <a:r>
              <a:rPr lang="en-US" b="1" u="sng" dirty="0" err="1" smtClean="0"/>
              <a:t>Intervjuisanje</a:t>
            </a:r>
            <a:r>
              <a:rPr lang="en-US" u="sng" dirty="0" smtClean="0"/>
              <a:t>: </a:t>
            </a:r>
            <a:r>
              <a:rPr lang="sr-Latn-RS" u="sng" dirty="0" smtClean="0"/>
              <a:t> </a:t>
            </a:r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 err="1" smtClean="0"/>
              <a:t>intervjua</a:t>
            </a: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r>
              <a:rPr lang="en-US" b="1" u="sng" dirty="0" err="1" smtClean="0"/>
              <a:t>Anketiranje</a:t>
            </a:r>
            <a:r>
              <a:rPr lang="en-US" b="1" u="sng" dirty="0" smtClean="0"/>
              <a:t>: </a:t>
            </a:r>
            <a:r>
              <a:rPr lang="sr-Latn-RS" b="1" u="sng" dirty="0" smtClean="0"/>
              <a:t> </a:t>
            </a:r>
            <a:r>
              <a:rPr lang="en-US" dirty="0" err="1" smtClean="0"/>
              <a:t>Anketni</a:t>
            </a:r>
            <a:r>
              <a:rPr lang="en-US" dirty="0" smtClean="0"/>
              <a:t> list (</a:t>
            </a:r>
            <a:r>
              <a:rPr lang="en-US" dirty="0" err="1" smtClean="0"/>
              <a:t>upitnik</a:t>
            </a:r>
            <a:r>
              <a:rPr lang="en-US" dirty="0" smtClean="0"/>
              <a:t>) </a:t>
            </a:r>
          </a:p>
          <a:p>
            <a:r>
              <a:rPr lang="en-US" u="sng" dirty="0" smtClean="0"/>
              <a:t> </a:t>
            </a:r>
            <a:r>
              <a:rPr lang="en-US" b="1" u="sng" dirty="0" err="1" smtClean="0"/>
              <a:t>Testiranje</a:t>
            </a:r>
            <a:r>
              <a:rPr lang="en-US" b="1" u="sng" dirty="0" smtClean="0"/>
              <a:t>:</a:t>
            </a:r>
            <a:r>
              <a:rPr lang="sr-Latn-RS" b="1" u="sng" dirty="0" smtClean="0"/>
              <a:t> </a:t>
            </a:r>
            <a:r>
              <a:rPr lang="en-US" b="1" u="sng" dirty="0" smtClean="0"/>
              <a:t> </a:t>
            </a:r>
            <a:r>
              <a:rPr lang="en-US" dirty="0" smtClean="0"/>
              <a:t>Test </a:t>
            </a:r>
          </a:p>
          <a:p>
            <a:r>
              <a:rPr lang="en-US" u="sng" dirty="0" smtClean="0"/>
              <a:t> </a:t>
            </a:r>
            <a:r>
              <a:rPr lang="en-US" b="1" u="sng" dirty="0" err="1" smtClean="0"/>
              <a:t>Postupci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procenjivanja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prosu</a:t>
            </a:r>
            <a:r>
              <a:rPr lang="sr-Latn-RS" b="1" u="sng" dirty="0" smtClean="0"/>
              <a:t>đ</a:t>
            </a:r>
            <a:r>
              <a:rPr lang="en-US" b="1" u="sng" dirty="0" err="1" smtClean="0"/>
              <a:t>ivanja</a:t>
            </a:r>
            <a:r>
              <a:rPr lang="en-US" b="1" u="sng" dirty="0" smtClean="0"/>
              <a:t>: </a:t>
            </a:r>
            <a:r>
              <a:rPr lang="sr-Latn-RS" b="1" u="sng" dirty="0" smtClean="0"/>
              <a:t> </a:t>
            </a:r>
            <a:r>
              <a:rPr lang="en-US" dirty="0" err="1" smtClean="0"/>
              <a:t>Skale</a:t>
            </a:r>
            <a:r>
              <a:rPr lang="en-US" dirty="0" smtClean="0"/>
              <a:t> </a:t>
            </a:r>
            <a:r>
              <a:rPr lang="en-US" dirty="0" err="1" smtClean="0"/>
              <a:t>sudova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857256"/>
          </a:xfrm>
        </p:spPr>
        <p:txBody>
          <a:bodyPr>
            <a:normAutofit fontScale="90000"/>
          </a:bodyPr>
          <a:lstStyle/>
          <a:p>
            <a:r>
              <a:rPr lang="sr-Latn-RS" sz="3000" dirty="0" smtClean="0"/>
              <a:t>P</a:t>
            </a:r>
            <a:r>
              <a:rPr lang="en-US" sz="3000" dirty="0" err="1" smtClean="0"/>
              <a:t>aralelne</a:t>
            </a:r>
            <a:r>
              <a:rPr lang="en-US" sz="3000" dirty="0" smtClean="0"/>
              <a:t> </a:t>
            </a:r>
            <a:r>
              <a:rPr lang="en-US" sz="3000" dirty="0" err="1" smtClean="0"/>
              <a:t>forme</a:t>
            </a:r>
            <a:r>
              <a:rPr lang="en-US" sz="3000" dirty="0" smtClean="0"/>
              <a:t> </a:t>
            </a:r>
            <a:r>
              <a:rPr lang="en-US" sz="3000" dirty="0" err="1" smtClean="0"/>
              <a:t>instrumenata</a:t>
            </a:r>
            <a:r>
              <a:rPr lang="en-US" sz="3000" dirty="0" smtClean="0"/>
              <a:t> </a:t>
            </a:r>
            <a:r>
              <a:rPr lang="en-US" sz="3000" dirty="0" err="1" smtClean="0"/>
              <a:t>i</a:t>
            </a:r>
            <a:r>
              <a:rPr lang="en-US" sz="3000" dirty="0" smtClean="0"/>
              <a:t> </a:t>
            </a:r>
            <a:r>
              <a:rPr lang="en-US" sz="3000" dirty="0" err="1" smtClean="0"/>
              <a:t>baterije</a:t>
            </a:r>
            <a:r>
              <a:rPr lang="en-US" sz="3000" dirty="0" smtClean="0"/>
              <a:t> </a:t>
            </a:r>
            <a:br>
              <a:rPr lang="en-US" sz="3000" dirty="0" smtClean="0"/>
            </a:br>
            <a:r>
              <a:rPr lang="en-US" sz="3000" dirty="0" err="1" smtClean="0"/>
              <a:t>instrumenata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14488"/>
            <a:ext cx="7772400" cy="4641072"/>
          </a:xfrm>
        </p:spPr>
        <p:txBody>
          <a:bodyPr/>
          <a:lstStyle/>
          <a:p>
            <a:endParaRPr lang="sr-Latn-RS" dirty="0" smtClean="0"/>
          </a:p>
          <a:p>
            <a:r>
              <a:rPr lang="sr-Latn-RS" dirty="0" smtClean="0"/>
              <a:t>PARALELNE FORME INSTRUMENATA</a:t>
            </a:r>
            <a:r>
              <a:rPr lang="en-US" dirty="0" smtClean="0"/>
              <a:t> </a:t>
            </a:r>
            <a:r>
              <a:rPr lang="sr-Latn-R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Instrumenti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sr-Latn-RS" dirty="0" smtClean="0"/>
              <a:t>ž</a:t>
            </a:r>
            <a:r>
              <a:rPr lang="en-US" dirty="0" err="1" smtClean="0"/>
              <a:t>ine</a:t>
            </a:r>
            <a:r>
              <a:rPr lang="en-US" dirty="0" smtClean="0"/>
              <a:t>, mere </a:t>
            </a:r>
            <a:r>
              <a:rPr lang="en-US" dirty="0" err="1" smtClean="0"/>
              <a:t>istu</a:t>
            </a:r>
            <a:r>
              <a:rPr lang="en-US" dirty="0" smtClean="0"/>
              <a:t> </a:t>
            </a:r>
            <a:r>
              <a:rPr lang="en-US" dirty="0" err="1" smtClean="0"/>
              <a:t>pojavu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zadaci</a:t>
            </a:r>
            <a:r>
              <a:rPr lang="en-US" dirty="0" smtClean="0"/>
              <a:t> </a:t>
            </a:r>
            <a:r>
              <a:rPr lang="en-US" dirty="0" err="1" smtClean="0"/>
              <a:t>ipak</a:t>
            </a:r>
            <a:r>
              <a:rPr lang="en-US" dirty="0" smtClean="0"/>
              <a:t> </a:t>
            </a:r>
            <a:r>
              <a:rPr lang="en-US" dirty="0" err="1" smtClean="0"/>
              <a:t>različiti</a:t>
            </a:r>
            <a:r>
              <a:rPr lang="en-US" dirty="0" smtClean="0"/>
              <a:t> (</a:t>
            </a:r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vezane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longitudinalna</a:t>
            </a:r>
            <a:r>
              <a:rPr lang="en-US" dirty="0" smtClean="0"/>
              <a:t> </a:t>
            </a:r>
            <a:r>
              <a:rPr lang="en-US" dirty="0" err="1" smtClean="0"/>
              <a:t>istraţivanja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773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00174"/>
            <a:ext cx="7772400" cy="4855386"/>
          </a:xfrm>
        </p:spPr>
        <p:txBody>
          <a:bodyPr>
            <a:normAutofit/>
          </a:bodyPr>
          <a:lstStyle/>
          <a:p>
            <a:r>
              <a:rPr lang="sr-Latn-RS" dirty="0" smtClean="0"/>
              <a:t>BATERIJE INSTRUMENATA: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Potrebno</a:t>
            </a:r>
            <a:r>
              <a:rPr lang="en-US" dirty="0" smtClean="0"/>
              <a:t> je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različitih</a:t>
            </a:r>
            <a:r>
              <a:rPr lang="en-US" dirty="0" smtClean="0"/>
              <a:t> </a:t>
            </a:r>
            <a:r>
              <a:rPr lang="en-US" dirty="0" err="1" smtClean="0"/>
              <a:t>instrumenata</a:t>
            </a:r>
            <a:r>
              <a:rPr lang="en-US" dirty="0" smtClean="0"/>
              <a:t> </a:t>
            </a:r>
            <a:r>
              <a:rPr lang="en-US" dirty="0" err="1" smtClean="0"/>
              <a:t>kojima</a:t>
            </a:r>
            <a:r>
              <a:rPr lang="en-US" dirty="0" smtClean="0"/>
              <a:t> se </a:t>
            </a:r>
            <a:r>
              <a:rPr lang="en-US" dirty="0" err="1" smtClean="0"/>
              <a:t>ispituju</a:t>
            </a:r>
            <a:r>
              <a:rPr lang="en-US" dirty="0" smtClean="0"/>
              <a:t> </a:t>
            </a:r>
            <a:r>
              <a:rPr lang="sr-Latn-RS" dirty="0" smtClean="0"/>
              <a:t> </a:t>
            </a:r>
            <a:r>
              <a:rPr lang="en-US" dirty="0" err="1" smtClean="0"/>
              <a:t>razni</a:t>
            </a:r>
            <a:r>
              <a:rPr lang="en-US" dirty="0" smtClean="0"/>
              <a:t> </a:t>
            </a:r>
            <a:r>
              <a:rPr lang="en-US" dirty="0" err="1" smtClean="0"/>
              <a:t>aspekti</a:t>
            </a:r>
            <a:r>
              <a:rPr lang="en-US" dirty="0" smtClean="0"/>
              <a:t> </a:t>
            </a:r>
            <a:r>
              <a:rPr lang="en-US" dirty="0" err="1" smtClean="0"/>
              <a:t>neke</a:t>
            </a:r>
            <a:r>
              <a:rPr lang="en-US" dirty="0" smtClean="0"/>
              <a:t> </a:t>
            </a:r>
            <a:r>
              <a:rPr lang="en-US" dirty="0" err="1" smtClean="0"/>
              <a:t>pojave</a:t>
            </a:r>
            <a:r>
              <a:rPr lang="en-US" dirty="0" smtClean="0"/>
              <a:t> u </a:t>
            </a:r>
            <a:r>
              <a:rPr lang="en-US" dirty="0" err="1" smtClean="0"/>
              <a:t>okviru</a:t>
            </a:r>
            <a:r>
              <a:rPr lang="en-US" dirty="0" smtClean="0"/>
              <a:t> </a:t>
            </a:r>
            <a:r>
              <a:rPr lang="en-US" dirty="0" err="1" smtClean="0"/>
              <a:t>istog</a:t>
            </a:r>
            <a:r>
              <a:rPr lang="en-US" dirty="0" smtClean="0"/>
              <a:t> </a:t>
            </a:r>
            <a:r>
              <a:rPr lang="en-US" dirty="0" err="1" smtClean="0"/>
              <a:t>pedagoškog</a:t>
            </a:r>
            <a:r>
              <a:rPr lang="en-US" dirty="0" smtClean="0"/>
              <a:t> </a:t>
            </a:r>
            <a:r>
              <a:rPr lang="sr-Latn-RS" dirty="0" smtClean="0"/>
              <a:t> </a:t>
            </a:r>
            <a:r>
              <a:rPr lang="en-US" dirty="0" err="1" smtClean="0"/>
              <a:t>problema</a:t>
            </a:r>
            <a:r>
              <a:rPr lang="en-US" dirty="0" smtClean="0"/>
              <a:t> (</a:t>
            </a:r>
            <a:r>
              <a:rPr lang="en-US" dirty="0" err="1" smtClean="0"/>
              <a:t>testovi</a:t>
            </a:r>
            <a:r>
              <a:rPr lang="en-US" dirty="0" smtClean="0"/>
              <a:t>, </a:t>
            </a:r>
            <a:r>
              <a:rPr lang="en-US" dirty="0" err="1" smtClean="0"/>
              <a:t>skale</a:t>
            </a:r>
            <a:r>
              <a:rPr lang="en-US" dirty="0" smtClean="0"/>
              <a:t> </a:t>
            </a:r>
            <a:r>
              <a:rPr lang="en-US" dirty="0" err="1" smtClean="0"/>
              <a:t>sudova</a:t>
            </a:r>
            <a:r>
              <a:rPr lang="en-US" dirty="0" smtClean="0"/>
              <a:t>, </a:t>
            </a:r>
            <a:r>
              <a:rPr lang="en-US" dirty="0" err="1" smtClean="0"/>
              <a:t>anketni</a:t>
            </a:r>
            <a:r>
              <a:rPr lang="en-US" dirty="0" smtClean="0"/>
              <a:t> </a:t>
            </a:r>
            <a:r>
              <a:rPr lang="en-US" dirty="0" err="1" smtClean="0"/>
              <a:t>listovi</a:t>
            </a:r>
            <a:r>
              <a:rPr lang="en-US" dirty="0" smtClean="0"/>
              <a:t>, </a:t>
            </a:r>
            <a:r>
              <a:rPr lang="en-US" dirty="0" err="1" smtClean="0"/>
              <a:t>protokoli</a:t>
            </a:r>
            <a:r>
              <a:rPr lang="en-US" dirty="0" smtClean="0"/>
              <a:t> </a:t>
            </a:r>
            <a:r>
              <a:rPr lang="sr-Latn-RS" dirty="0" smtClean="0"/>
              <a:t> </a:t>
            </a:r>
            <a:r>
              <a:rPr lang="en-US" dirty="0" err="1" smtClean="0"/>
              <a:t>sistematskog</a:t>
            </a:r>
            <a:r>
              <a:rPr lang="en-US" dirty="0" smtClean="0"/>
              <a:t> </a:t>
            </a:r>
            <a:r>
              <a:rPr lang="en-US" dirty="0" err="1" smtClean="0"/>
              <a:t>posmatranja</a:t>
            </a:r>
            <a:r>
              <a:rPr lang="en-US" dirty="0" smtClean="0"/>
              <a:t> </a:t>
            </a:r>
            <a:r>
              <a:rPr lang="en-US" dirty="0" err="1" smtClean="0"/>
              <a:t>učenikovog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> </a:t>
            </a:r>
            <a:r>
              <a:rPr lang="en-US" dirty="0" err="1" smtClean="0"/>
              <a:t>itd</a:t>
            </a:r>
            <a:r>
              <a:rPr lang="en-US" dirty="0" smtClean="0"/>
              <a:t>.). </a:t>
            </a:r>
            <a:r>
              <a:rPr lang="en-US" dirty="0" err="1" smtClean="0"/>
              <a:t>Vezane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transferzalna</a:t>
            </a:r>
            <a:r>
              <a:rPr lang="en-US" dirty="0" smtClean="0"/>
              <a:t> </a:t>
            </a:r>
            <a:r>
              <a:rPr lang="en-US" dirty="0" err="1" smtClean="0"/>
              <a:t>istra</a:t>
            </a:r>
            <a:r>
              <a:rPr lang="sr-Latn-RS" dirty="0" smtClean="0"/>
              <a:t>ž</a:t>
            </a:r>
            <a:r>
              <a:rPr lang="en-US" dirty="0" err="1" smtClean="0"/>
              <a:t>ivanja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773796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 smtClean="0"/>
              <a:t>METRIJSKE KARAKTERISTIKE INSTRUMENATA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VALJANOST (VALIDNOST):</a:t>
            </a:r>
          </a:p>
          <a:p>
            <a:r>
              <a:rPr lang="en-US" dirty="0" err="1" smtClean="0"/>
              <a:t>Osobina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instrument </a:t>
            </a:r>
            <a:r>
              <a:rPr lang="en-US" dirty="0" err="1" smtClean="0"/>
              <a:t>meri</a:t>
            </a:r>
            <a:r>
              <a:rPr lang="en-US" dirty="0" smtClean="0"/>
              <a:t> </a:t>
            </a:r>
            <a:r>
              <a:rPr lang="en-US" dirty="0" err="1" smtClean="0"/>
              <a:t>baš</a:t>
            </a:r>
            <a:r>
              <a:rPr lang="sr-Latn-RS" dirty="0" smtClean="0"/>
              <a:t> </a:t>
            </a:r>
            <a:r>
              <a:rPr lang="en-US" dirty="0" err="1" smtClean="0"/>
              <a:t>ono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njime</a:t>
            </a:r>
            <a:r>
              <a:rPr lang="en-US" dirty="0" smtClean="0"/>
              <a:t> </a:t>
            </a:r>
            <a:r>
              <a:rPr lang="sr-Latn-RS" dirty="0" err="1" smtClean="0"/>
              <a:t>ž</a:t>
            </a:r>
            <a:r>
              <a:rPr lang="en-US" dirty="0" err="1" smtClean="0"/>
              <a:t>elimo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izmerimo</a:t>
            </a:r>
            <a:r>
              <a:rPr lang="en-US" dirty="0" smtClean="0"/>
              <a:t> (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prikupimo</a:t>
            </a:r>
            <a:r>
              <a:rPr lang="en-US" dirty="0" smtClean="0"/>
              <a:t> </a:t>
            </a:r>
            <a:r>
              <a:rPr lang="en-US" dirty="0" err="1" smtClean="0"/>
              <a:t>podatke</a:t>
            </a:r>
            <a:r>
              <a:rPr lang="en-US" dirty="0" smtClean="0"/>
              <a:t> </a:t>
            </a:r>
            <a:r>
              <a:rPr lang="sr-Latn-R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sr-Latn-RS" dirty="0" err="1" smtClean="0"/>
              <a:t>ž</a:t>
            </a:r>
            <a:r>
              <a:rPr lang="en-US" dirty="0" err="1" smtClean="0"/>
              <a:t>elimo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prikupimo</a:t>
            </a:r>
            <a:r>
              <a:rPr lang="en-US" dirty="0" smtClean="0"/>
              <a:t>). </a:t>
            </a:r>
            <a:endParaRPr lang="sr-Latn-RS" dirty="0" smtClean="0"/>
          </a:p>
          <a:p>
            <a:r>
              <a:rPr lang="en-US" dirty="0" smtClean="0"/>
              <a:t>Test </a:t>
            </a:r>
            <a:r>
              <a:rPr lang="en-US" dirty="0" err="1" smtClean="0"/>
              <a:t>znanja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nekog</a:t>
            </a:r>
            <a:r>
              <a:rPr lang="en-US" dirty="0" smtClean="0"/>
              <a:t> </a:t>
            </a:r>
            <a:r>
              <a:rPr lang="en-US" dirty="0" err="1" smtClean="0"/>
              <a:t>predmeta</a:t>
            </a:r>
            <a:r>
              <a:rPr lang="en-US" dirty="0" smtClean="0"/>
              <a:t> </a:t>
            </a:r>
            <a:r>
              <a:rPr lang="sr-Latn-RS" dirty="0" smtClean="0"/>
              <a:t> </a:t>
            </a:r>
            <a:r>
              <a:rPr lang="en-US" dirty="0" smtClean="0"/>
              <a:t>je </a:t>
            </a:r>
            <a:r>
              <a:rPr lang="en-US" dirty="0" err="1" smtClean="0"/>
              <a:t>sadr</a:t>
            </a:r>
            <a:r>
              <a:rPr lang="sr-Latn-RS" dirty="0" smtClean="0"/>
              <a:t>ž</a:t>
            </a:r>
            <a:r>
              <a:rPr lang="en-US" dirty="0" err="1" smtClean="0"/>
              <a:t>inski</a:t>
            </a:r>
            <a:r>
              <a:rPr lang="en-US" dirty="0" smtClean="0"/>
              <a:t> </a:t>
            </a:r>
            <a:r>
              <a:rPr lang="en-US" dirty="0" err="1" smtClean="0"/>
              <a:t>valjan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njegovi</a:t>
            </a:r>
            <a:r>
              <a:rPr lang="en-US" dirty="0" smtClean="0"/>
              <a:t> </a:t>
            </a:r>
            <a:r>
              <a:rPr lang="en-US" dirty="0" err="1" smtClean="0"/>
              <a:t>zadaci</a:t>
            </a:r>
            <a:r>
              <a:rPr lang="en-US" dirty="0" smtClean="0"/>
              <a:t> </a:t>
            </a:r>
            <a:r>
              <a:rPr lang="en-US" dirty="0" err="1" smtClean="0"/>
              <a:t>reprezentuju</a:t>
            </a:r>
            <a:r>
              <a:rPr lang="en-US" dirty="0" smtClean="0"/>
              <a:t> </a:t>
            </a:r>
            <a:r>
              <a:rPr lang="sr-Latn-RS" dirty="0" smtClean="0"/>
              <a:t> </a:t>
            </a:r>
            <a:r>
              <a:rPr lang="en-US" dirty="0" err="1" smtClean="0"/>
              <a:t>odgovarajuću</a:t>
            </a:r>
            <a:r>
              <a:rPr lang="en-US" dirty="0" smtClean="0"/>
              <a:t> </a:t>
            </a:r>
            <a:r>
              <a:rPr lang="en-US" dirty="0" err="1" smtClean="0"/>
              <a:t>nastavnu</a:t>
            </a:r>
            <a:r>
              <a:rPr lang="en-US" dirty="0" smtClean="0"/>
              <a:t> </a:t>
            </a:r>
            <a:r>
              <a:rPr lang="en-US" dirty="0" err="1" smtClean="0"/>
              <a:t>materiju</a:t>
            </a:r>
            <a:r>
              <a:rPr lang="en-US" dirty="0" smtClean="0"/>
              <a:t> </a:t>
            </a:r>
            <a:r>
              <a:rPr lang="en-US" dirty="0" err="1" smtClean="0"/>
              <a:t>datog</a:t>
            </a:r>
            <a:r>
              <a:rPr lang="en-US" dirty="0" smtClean="0"/>
              <a:t> </a:t>
            </a:r>
            <a:r>
              <a:rPr lang="en-US" dirty="0" err="1" smtClean="0"/>
              <a:t>predmeta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dirty="0" smtClean="0"/>
              <a:t>POUZDANOST (RELIJABILNOST):</a:t>
            </a:r>
          </a:p>
          <a:p>
            <a:pPr>
              <a:buNone/>
            </a:pPr>
            <a:endParaRPr lang="sr-Latn-RS" dirty="0" smtClean="0"/>
          </a:p>
          <a:p>
            <a:r>
              <a:rPr lang="en-US" dirty="0" err="1" smtClean="0"/>
              <a:t>Uobičajeno</a:t>
            </a:r>
            <a:r>
              <a:rPr lang="en-US" dirty="0" smtClean="0"/>
              <a:t> se </a:t>
            </a:r>
            <a:r>
              <a:rPr lang="en-US" dirty="0" err="1" smtClean="0"/>
              <a:t>definiše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sr-Latn-RS" dirty="0" smtClean="0"/>
              <a:t> </a:t>
            </a:r>
            <a:r>
              <a:rPr lang="en-US" dirty="0" err="1" smtClean="0"/>
              <a:t>svojstvo</a:t>
            </a:r>
            <a:r>
              <a:rPr lang="en-US" dirty="0" smtClean="0"/>
              <a:t> </a:t>
            </a:r>
            <a:r>
              <a:rPr lang="en-US" dirty="0" err="1" smtClean="0"/>
              <a:t>instrumenta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ponovnoj</a:t>
            </a:r>
            <a:r>
              <a:rPr lang="en-US" dirty="0" smtClean="0"/>
              <a:t> </a:t>
            </a:r>
            <a:r>
              <a:rPr lang="en-US" dirty="0" err="1" smtClean="0"/>
              <a:t>primeni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istim</a:t>
            </a:r>
            <a:r>
              <a:rPr lang="en-US" dirty="0" smtClean="0"/>
              <a:t> </a:t>
            </a:r>
            <a:r>
              <a:rPr lang="sr-Latn-RS" dirty="0" smtClean="0"/>
              <a:t> </a:t>
            </a:r>
            <a:r>
              <a:rPr lang="en-US" dirty="0" err="1" smtClean="0"/>
              <a:t>osobama</a:t>
            </a:r>
            <a:r>
              <a:rPr lang="en-US" dirty="0" smtClean="0"/>
              <a:t> </a:t>
            </a:r>
            <a:r>
              <a:rPr lang="en-US" dirty="0" err="1" smtClean="0"/>
              <a:t>daje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rezultate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dirty="0" smtClean="0"/>
          </a:p>
          <a:p>
            <a:r>
              <a:rPr lang="sr-Latn-RS" dirty="0" smtClean="0"/>
              <a:t>OBJEKTIVNOST:</a:t>
            </a:r>
          </a:p>
          <a:p>
            <a:r>
              <a:rPr lang="en-US" dirty="0" err="1" smtClean="0"/>
              <a:t>Objektivnost</a:t>
            </a:r>
            <a:r>
              <a:rPr lang="en-US" dirty="0" smtClean="0"/>
              <a:t> – </a:t>
            </a:r>
            <a:r>
              <a:rPr lang="en-US" dirty="0" err="1" smtClean="0"/>
              <a:t>Tiče</a:t>
            </a:r>
            <a:r>
              <a:rPr lang="en-US" dirty="0" smtClean="0"/>
              <a:t> se </a:t>
            </a:r>
            <a:r>
              <a:rPr lang="en-US" dirty="0" err="1" smtClean="0"/>
              <a:t>isključivanja</a:t>
            </a:r>
            <a:r>
              <a:rPr lang="en-US" dirty="0" smtClean="0"/>
              <a:t> </a:t>
            </a:r>
            <a:r>
              <a:rPr lang="en-US" dirty="0" err="1" smtClean="0"/>
              <a:t>subjektivnih</a:t>
            </a:r>
            <a:r>
              <a:rPr lang="en-US" dirty="0" smtClean="0"/>
              <a:t> </a:t>
            </a:r>
            <a:r>
              <a:rPr lang="en-US" dirty="0" err="1" smtClean="0"/>
              <a:t>faktora</a:t>
            </a:r>
            <a:r>
              <a:rPr lang="en-US" dirty="0" smtClean="0"/>
              <a:t> </a:t>
            </a:r>
            <a:r>
              <a:rPr lang="sr-Latn-RS" dirty="0" smtClean="0"/>
              <a:t> </a:t>
            </a:r>
            <a:r>
              <a:rPr lang="en-US" dirty="0" err="1" smtClean="0"/>
              <a:t>tj</a:t>
            </a:r>
            <a:r>
              <a:rPr lang="en-US" dirty="0" smtClean="0"/>
              <a:t>. </a:t>
            </a:r>
            <a:r>
              <a:rPr lang="en-US" dirty="0" err="1" smtClean="0"/>
              <a:t>nezavisnosti</a:t>
            </a:r>
            <a:r>
              <a:rPr lang="en-US" dirty="0" smtClean="0"/>
              <a:t> </a:t>
            </a:r>
            <a:r>
              <a:rPr lang="en-US" dirty="0" err="1" smtClean="0"/>
              <a:t>rezultata</a:t>
            </a:r>
            <a:r>
              <a:rPr lang="en-US" dirty="0" smtClean="0"/>
              <a:t> </a:t>
            </a:r>
            <a:r>
              <a:rPr lang="en-US" dirty="0" err="1" smtClean="0"/>
              <a:t>merenja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merioca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r>
              <a:rPr lang="sr-Latn-RS" sz="36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FENOMENOLOŠKI PRISTUP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972452" cy="4840303"/>
          </a:xfrm>
        </p:spPr>
        <p:txBody>
          <a:bodyPr>
            <a:normAutofit/>
          </a:bodyPr>
          <a:lstStyle/>
          <a:p>
            <a:r>
              <a:rPr lang="vi-VN" dirty="0" smtClean="0"/>
              <a:t>Usmeren je na saznavanje same pojavnosti (fenomen – pojava). </a:t>
            </a:r>
          </a:p>
          <a:p>
            <a:r>
              <a:rPr lang="vi-VN" dirty="0" smtClean="0"/>
              <a:t>• Polazi se od intuitivnog saznavanja ostvarujući fenomenološku redukciju (intuicija okrenuta prema objektu, isključuje se prethodna teorijska nadgradnja fenomena i svako dotadašnje mišljenje o njemu). </a:t>
            </a:r>
          </a:p>
          <a:p>
            <a:r>
              <a:rPr lang="vi-VN" dirty="0" smtClean="0"/>
              <a:t>• Hermeneutika se nadograđuje na fenomenologiju kao učenje o izlaganju, tumačenju i razumevanju tekstova, na temelju produbljene analize.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dirty="0" smtClean="0"/>
              <a:t>DISKRIMINATIVNOST (OSETLJIVOST):</a:t>
            </a:r>
          </a:p>
          <a:p>
            <a:pPr>
              <a:buNone/>
            </a:pPr>
            <a:endParaRPr lang="sr-Latn-RS" dirty="0" smtClean="0"/>
          </a:p>
          <a:p>
            <a:r>
              <a:rPr lang="en-US" dirty="0" smtClean="0"/>
              <a:t> Instrument </a:t>
            </a:r>
            <a:r>
              <a:rPr lang="en-US" dirty="0" err="1" smtClean="0"/>
              <a:t>mora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sr-Latn-RS" dirty="0" smtClean="0"/>
              <a:t> </a:t>
            </a:r>
            <a:r>
              <a:rPr lang="en-US" dirty="0" err="1" smtClean="0"/>
              <a:t>osetljiv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razlike</a:t>
            </a:r>
            <a:r>
              <a:rPr lang="en-US" dirty="0" smtClean="0"/>
              <a:t> u </a:t>
            </a:r>
            <a:r>
              <a:rPr lang="en-US" dirty="0" err="1" smtClean="0"/>
              <a:t>onome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se </a:t>
            </a:r>
            <a:r>
              <a:rPr lang="en-US" dirty="0" err="1" smtClean="0"/>
              <a:t>meri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zadaci</a:t>
            </a:r>
            <a:r>
              <a:rPr lang="en-US" dirty="0" smtClean="0"/>
              <a:t> </a:t>
            </a:r>
            <a:r>
              <a:rPr lang="en-US" dirty="0" err="1" smtClean="0"/>
              <a:t>utestu</a:t>
            </a:r>
            <a:r>
              <a:rPr lang="en-US" dirty="0" smtClean="0"/>
              <a:t> </a:t>
            </a:r>
            <a:r>
              <a:rPr lang="en-US" dirty="0" err="1" smtClean="0"/>
              <a:t>preteški</a:t>
            </a:r>
            <a:r>
              <a:rPr lang="en-US" dirty="0" smtClean="0"/>
              <a:t>, </a:t>
            </a:r>
            <a:r>
              <a:rPr lang="en-US" dirty="0" err="1" smtClean="0"/>
              <a:t>mnogo</a:t>
            </a:r>
            <a:r>
              <a:rPr lang="en-US" dirty="0" smtClean="0"/>
              <a:t> </a:t>
            </a:r>
            <a:r>
              <a:rPr lang="en-US" dirty="0" err="1" smtClean="0"/>
              <a:t>ispitanika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slabe</a:t>
            </a:r>
            <a:r>
              <a:rPr lang="en-US" dirty="0" smtClean="0"/>
              <a:t> </a:t>
            </a:r>
            <a:r>
              <a:rPr lang="en-US" dirty="0" err="1" smtClean="0"/>
              <a:t>rezultate</a:t>
            </a:r>
            <a:r>
              <a:rPr lang="en-US" dirty="0" smtClean="0"/>
              <a:t>, a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zadaci</a:t>
            </a:r>
            <a:r>
              <a:rPr lang="en-US" dirty="0" smtClean="0"/>
              <a:t> </a:t>
            </a:r>
            <a:r>
              <a:rPr lang="en-US" dirty="0" err="1" smtClean="0"/>
              <a:t>previše</a:t>
            </a:r>
            <a:r>
              <a:rPr lang="en-US" dirty="0" smtClean="0"/>
              <a:t> </a:t>
            </a:r>
            <a:r>
              <a:rPr lang="en-US" dirty="0" err="1" smtClean="0"/>
              <a:t>laki</a:t>
            </a:r>
            <a:r>
              <a:rPr lang="en-US" dirty="0" smtClean="0"/>
              <a:t>, </a:t>
            </a:r>
            <a:r>
              <a:rPr lang="en-US" dirty="0" err="1" smtClean="0"/>
              <a:t>mnogo</a:t>
            </a:r>
            <a:r>
              <a:rPr lang="en-US" dirty="0" smtClean="0"/>
              <a:t> </a:t>
            </a:r>
            <a:r>
              <a:rPr lang="en-US" dirty="0" err="1" smtClean="0"/>
              <a:t>ispitanika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podjednako</a:t>
            </a:r>
            <a:r>
              <a:rPr lang="en-US" dirty="0" smtClean="0"/>
              <a:t> </a:t>
            </a:r>
            <a:r>
              <a:rPr lang="en-US" dirty="0" err="1" smtClean="0"/>
              <a:t>dobre</a:t>
            </a:r>
            <a:r>
              <a:rPr lang="en-US" dirty="0" smtClean="0"/>
              <a:t> </a:t>
            </a:r>
            <a:r>
              <a:rPr lang="en-US" dirty="0" err="1" smtClean="0"/>
              <a:t>rezultate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dirty="0" smtClean="0"/>
              <a:t>OBUHVATNOST</a:t>
            </a:r>
          </a:p>
          <a:p>
            <a:pPr>
              <a:buNone/>
            </a:pPr>
            <a:endParaRPr lang="sr-Latn-RS" dirty="0" smtClean="0"/>
          </a:p>
          <a:p>
            <a:r>
              <a:rPr lang="en-US" dirty="0" smtClean="0"/>
              <a:t>Instrument je </a:t>
            </a:r>
            <a:r>
              <a:rPr lang="en-US" dirty="0" err="1" smtClean="0"/>
              <a:t>obuhvatan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mo</a:t>
            </a:r>
            <a:r>
              <a:rPr lang="sr-Latn-RS" dirty="0" smtClean="0"/>
              <a:t>ž</a:t>
            </a:r>
            <a:r>
              <a:rPr lang="en-US" dirty="0" smtClean="0"/>
              <a:t>e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sr-Latn-RS" dirty="0" smtClean="0"/>
              <a:t> </a:t>
            </a:r>
            <a:r>
              <a:rPr lang="en-US" dirty="0" err="1" smtClean="0"/>
              <a:t>pokrije</a:t>
            </a:r>
            <a:r>
              <a:rPr lang="en-US" dirty="0" smtClean="0"/>
              <a:t> </a:t>
            </a:r>
            <a:r>
              <a:rPr lang="en-US" dirty="0" err="1" smtClean="0"/>
              <a:t>čitavo</a:t>
            </a:r>
            <a:r>
              <a:rPr lang="en-US" dirty="0" smtClean="0"/>
              <a:t> </a:t>
            </a:r>
            <a:r>
              <a:rPr lang="en-US" dirty="0" err="1" smtClean="0"/>
              <a:t>istra</a:t>
            </a:r>
            <a:r>
              <a:rPr lang="sr-Latn-RS" dirty="0" smtClean="0"/>
              <a:t>ž</a:t>
            </a:r>
            <a:r>
              <a:rPr lang="en-US" dirty="0" err="1" smtClean="0"/>
              <a:t>ivačko</a:t>
            </a:r>
            <a:r>
              <a:rPr lang="en-US" dirty="0" smtClean="0"/>
              <a:t> </a:t>
            </a:r>
            <a:r>
              <a:rPr lang="en-US" dirty="0" err="1" smtClean="0"/>
              <a:t>područje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BAŽDARENOST (TESTA):</a:t>
            </a:r>
          </a:p>
          <a:p>
            <a:r>
              <a:rPr lang="vi-VN" dirty="0" smtClean="0"/>
              <a:t>Ba</a:t>
            </a:r>
            <a:r>
              <a:rPr lang="sr-Latn-RS" dirty="0" smtClean="0"/>
              <a:t>ž</a:t>
            </a:r>
            <a:r>
              <a:rPr lang="vi-VN" dirty="0" smtClean="0"/>
              <a:t>darenost/standardizacija testa – Broj poena koje ispitanik postigne na testu je njegov osnovni (sirovi, bruto) rezultat. </a:t>
            </a:r>
            <a:endParaRPr lang="sr-Latn-RS" dirty="0" smtClean="0"/>
          </a:p>
          <a:p>
            <a:r>
              <a:rPr lang="vi-VN" dirty="0" smtClean="0"/>
              <a:t>Pri konstruisanju testa se utvrđuju norme za pretvaranje sirovih rezultata testova u izvedene ili vagane rezultate, odnosno u rezultate koji su podesni za utvrđivanje uspeha pojedinca i za razna poređenja.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714380"/>
          </a:xfrm>
        </p:spPr>
        <p:txBody>
          <a:bodyPr>
            <a:normAutofit/>
          </a:bodyPr>
          <a:lstStyle/>
          <a:p>
            <a:r>
              <a:rPr lang="en-US" dirty="0" err="1" smtClean="0"/>
              <a:t>Rad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dokumentaciji</a:t>
            </a:r>
            <a:r>
              <a:rPr lang="en-US" dirty="0" smtClean="0"/>
              <a:t>/</a:t>
            </a:r>
            <a:r>
              <a:rPr lang="en-US" dirty="0" err="1" smtClean="0"/>
              <a:t>Analiza</a:t>
            </a:r>
            <a:r>
              <a:rPr lang="en-US" dirty="0" smtClean="0"/>
              <a:t> </a:t>
            </a:r>
            <a:r>
              <a:rPr lang="en-US" dirty="0" err="1" smtClean="0"/>
              <a:t>sadr</a:t>
            </a:r>
            <a:r>
              <a:rPr lang="sr-Latn-RS" dirty="0" smtClean="0"/>
              <a:t>ž</a:t>
            </a:r>
            <a:r>
              <a:rPr lang="en-US" dirty="0" err="1" smtClean="0"/>
              <a:t>aja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143116"/>
            <a:ext cx="7772400" cy="4212444"/>
          </a:xfrm>
        </p:spPr>
        <p:txBody>
          <a:bodyPr/>
          <a:lstStyle/>
          <a:p>
            <a:r>
              <a:rPr lang="en-US" dirty="0" err="1" smtClean="0"/>
              <a:t>Neki</a:t>
            </a:r>
            <a:r>
              <a:rPr lang="en-US" dirty="0" smtClean="0"/>
              <a:t> </a:t>
            </a:r>
            <a:r>
              <a:rPr lang="en-US" dirty="0" err="1" smtClean="0"/>
              <a:t>dokumenti</a:t>
            </a:r>
            <a:r>
              <a:rPr lang="en-US" dirty="0" smtClean="0"/>
              <a:t> </a:t>
            </a:r>
            <a:r>
              <a:rPr lang="en-US" dirty="0" err="1" smtClean="0"/>
              <a:t>čiji</a:t>
            </a:r>
            <a:r>
              <a:rPr lang="en-US" dirty="0" smtClean="0"/>
              <a:t> </a:t>
            </a:r>
            <a:r>
              <a:rPr lang="en-US" dirty="0" err="1" smtClean="0"/>
              <a:t>sadr</a:t>
            </a:r>
            <a:r>
              <a:rPr lang="sr-Latn-RS" dirty="0" smtClean="0"/>
              <a:t>ž</a:t>
            </a:r>
            <a:r>
              <a:rPr lang="en-US" dirty="0" err="1" smtClean="0"/>
              <a:t>aji</a:t>
            </a:r>
            <a:r>
              <a:rPr lang="en-US" dirty="0" smtClean="0"/>
              <a:t> se </a:t>
            </a:r>
            <a:r>
              <a:rPr lang="en-US" dirty="0" err="1" smtClean="0"/>
              <a:t>analiziraju</a:t>
            </a:r>
            <a:r>
              <a:rPr lang="en-US" dirty="0" smtClean="0"/>
              <a:t> u </a:t>
            </a:r>
            <a:r>
              <a:rPr lang="en-US" dirty="0" err="1" smtClean="0"/>
              <a:t>procesu</a:t>
            </a:r>
            <a:r>
              <a:rPr lang="en-US" dirty="0" smtClean="0"/>
              <a:t> </a:t>
            </a:r>
            <a:r>
              <a:rPr lang="en-US" dirty="0" err="1" smtClean="0"/>
              <a:t>pedagoškog</a:t>
            </a:r>
            <a:r>
              <a:rPr lang="en-US" dirty="0" smtClean="0"/>
              <a:t> </a:t>
            </a:r>
            <a:r>
              <a:rPr lang="sr-Latn-RS" dirty="0" smtClean="0"/>
              <a:t> </a:t>
            </a:r>
            <a:r>
              <a:rPr lang="en-US" dirty="0" err="1" smtClean="0"/>
              <a:t>istra</a:t>
            </a:r>
            <a:r>
              <a:rPr lang="sr-Latn-RS" dirty="0" smtClean="0"/>
              <a:t>ž</a:t>
            </a:r>
            <a:r>
              <a:rPr lang="en-US" dirty="0" err="1" smtClean="0"/>
              <a:t>ivanja</a:t>
            </a:r>
            <a:r>
              <a:rPr lang="sr-Latn-RS" dirty="0" smtClean="0"/>
              <a:t>:</a:t>
            </a:r>
          </a:p>
          <a:p>
            <a:pPr>
              <a:buNone/>
            </a:pPr>
            <a:endParaRPr lang="sr-Latn-RS" dirty="0" smtClean="0"/>
          </a:p>
          <a:p>
            <a:r>
              <a:rPr lang="sr-Latn-RS" dirty="0" smtClean="0"/>
              <a:t>ZVANIČNA DOKUMENTA:</a:t>
            </a:r>
          </a:p>
          <a:p>
            <a:r>
              <a:rPr lang="en-US" dirty="0" err="1" smtClean="0"/>
              <a:t>zakoni</a:t>
            </a:r>
            <a:r>
              <a:rPr lang="en-US" dirty="0" smtClean="0"/>
              <a:t>, </a:t>
            </a:r>
            <a:r>
              <a:rPr lang="en-US" dirty="0" err="1" smtClean="0"/>
              <a:t>uredbe</a:t>
            </a:r>
            <a:r>
              <a:rPr lang="en-US" dirty="0" smtClean="0"/>
              <a:t>, </a:t>
            </a:r>
            <a:r>
              <a:rPr lang="en-US" dirty="0" err="1" smtClean="0"/>
              <a:t>odluke</a:t>
            </a:r>
            <a:r>
              <a:rPr lang="en-US" dirty="0" smtClean="0"/>
              <a:t>, </a:t>
            </a:r>
            <a:r>
              <a:rPr lang="en-US" dirty="0" err="1" smtClean="0"/>
              <a:t>propisi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sr-Latn-RS" dirty="0" smtClean="0"/>
              <a:t>ž</a:t>
            </a:r>
            <a:r>
              <a:rPr lang="en-US" dirty="0" err="1" smtClean="0"/>
              <a:t>avnih</a:t>
            </a:r>
            <a:r>
              <a:rPr lang="en-US" dirty="0" smtClean="0"/>
              <a:t> </a:t>
            </a:r>
            <a:r>
              <a:rPr lang="en-US" dirty="0" err="1" smtClean="0"/>
              <a:t>organa</a:t>
            </a:r>
            <a:r>
              <a:rPr lang="en-US" dirty="0" smtClean="0"/>
              <a:t>, </a:t>
            </a:r>
            <a:r>
              <a:rPr lang="en-US" dirty="0" err="1" smtClean="0"/>
              <a:t>nastavni</a:t>
            </a:r>
            <a:r>
              <a:rPr lang="en-US" dirty="0" smtClean="0"/>
              <a:t> </a:t>
            </a:r>
            <a:r>
              <a:rPr lang="en-US" dirty="0" err="1" smtClean="0"/>
              <a:t>planovi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programi</a:t>
            </a:r>
            <a:r>
              <a:rPr lang="en-US" dirty="0" smtClean="0"/>
              <a:t>,</a:t>
            </a:r>
            <a:r>
              <a:rPr lang="sr-Latn-RS" dirty="0" smtClean="0"/>
              <a:t> </a:t>
            </a:r>
            <a:r>
              <a:rPr lang="en-US" dirty="0" err="1" smtClean="0"/>
              <a:t>ud</a:t>
            </a:r>
            <a:r>
              <a:rPr lang="sr-Latn-RS" dirty="0" smtClean="0"/>
              <a:t>ž</a:t>
            </a:r>
            <a:r>
              <a:rPr lang="en-US" dirty="0" err="1" smtClean="0"/>
              <a:t>benici</a:t>
            </a:r>
            <a:r>
              <a:rPr lang="en-US" dirty="0" smtClean="0"/>
              <a:t> </a:t>
            </a:r>
            <a:r>
              <a:rPr lang="en-US" dirty="0" err="1" smtClean="0"/>
              <a:t>itd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dirty="0" smtClean="0"/>
          </a:p>
          <a:p>
            <a:r>
              <a:rPr lang="sr-Latn-RS" dirty="0" smtClean="0"/>
              <a:t>DOKUMENTACIJA ŠKOLE:</a:t>
            </a:r>
          </a:p>
          <a:p>
            <a:r>
              <a:rPr lang="en-US" dirty="0" err="1" smtClean="0"/>
              <a:t>Matične</a:t>
            </a:r>
            <a:r>
              <a:rPr lang="en-US" dirty="0" smtClean="0"/>
              <a:t> </a:t>
            </a:r>
            <a:r>
              <a:rPr lang="en-US" dirty="0" err="1" smtClean="0"/>
              <a:t>knjige</a:t>
            </a:r>
            <a:r>
              <a:rPr lang="en-US" dirty="0" smtClean="0"/>
              <a:t>, </a:t>
            </a:r>
            <a:r>
              <a:rPr lang="en-US" dirty="0" err="1" smtClean="0"/>
              <a:t>dnevnici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>, </a:t>
            </a:r>
            <a:r>
              <a:rPr lang="en-US" dirty="0" err="1" smtClean="0"/>
              <a:t>letopisi</a:t>
            </a:r>
            <a:r>
              <a:rPr lang="en-US" dirty="0" smtClean="0"/>
              <a:t>, </a:t>
            </a:r>
            <a:r>
              <a:rPr lang="en-US" dirty="0" err="1" smtClean="0"/>
              <a:t>zapisnici</a:t>
            </a:r>
            <a:r>
              <a:rPr lang="en-US" dirty="0" smtClean="0"/>
              <a:t> </a:t>
            </a:r>
            <a:r>
              <a:rPr lang="en-US" dirty="0" err="1" smtClean="0"/>
              <a:t>nastavničkih</a:t>
            </a:r>
            <a:r>
              <a:rPr lang="en-US" dirty="0" smtClean="0"/>
              <a:t> </a:t>
            </a:r>
            <a:r>
              <a:rPr lang="en-US" dirty="0" err="1" smtClean="0"/>
              <a:t>veća</a:t>
            </a:r>
            <a:r>
              <a:rPr lang="en-US" dirty="0" smtClean="0"/>
              <a:t>, </a:t>
            </a:r>
            <a:r>
              <a:rPr lang="en-US" dirty="0" err="1" smtClean="0"/>
              <a:t>učenički</a:t>
            </a:r>
            <a:r>
              <a:rPr lang="en-US" dirty="0" smtClean="0"/>
              <a:t> </a:t>
            </a:r>
            <a:r>
              <a:rPr lang="en-US" dirty="0" err="1" smtClean="0"/>
              <a:t>radovi</a:t>
            </a:r>
            <a:r>
              <a:rPr lang="en-US" dirty="0" smtClean="0"/>
              <a:t>, </a:t>
            </a:r>
            <a:r>
              <a:rPr lang="en-US" dirty="0" err="1" smtClean="0"/>
              <a:t>albumi</a:t>
            </a:r>
            <a:r>
              <a:rPr lang="en-US" dirty="0" smtClean="0"/>
              <a:t> </a:t>
            </a:r>
            <a:r>
              <a:rPr lang="en-US" dirty="0" err="1" smtClean="0"/>
              <a:t>fotografija</a:t>
            </a:r>
            <a:r>
              <a:rPr lang="en-US" dirty="0" smtClean="0"/>
              <a:t>, </a:t>
            </a:r>
            <a:r>
              <a:rPr lang="en-US" dirty="0" err="1" smtClean="0"/>
              <a:t>nastavna</a:t>
            </a:r>
            <a:r>
              <a:rPr lang="en-US" dirty="0" smtClean="0"/>
              <a:t> </a:t>
            </a:r>
            <a:r>
              <a:rPr lang="en-US" dirty="0" err="1" smtClean="0"/>
              <a:t>sredstva</a:t>
            </a:r>
            <a:r>
              <a:rPr lang="en-US" dirty="0" smtClean="0"/>
              <a:t> </a:t>
            </a:r>
            <a:r>
              <a:rPr lang="en-US" dirty="0" err="1" smtClean="0"/>
              <a:t>itd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dirty="0" smtClean="0"/>
          </a:p>
          <a:p>
            <a:r>
              <a:rPr lang="sr-Latn-RS" dirty="0" smtClean="0"/>
              <a:t>PEDAGOŠKA  DELA:</a:t>
            </a:r>
          </a:p>
          <a:p>
            <a:r>
              <a:rPr lang="en-US" dirty="0" err="1" smtClean="0"/>
              <a:t>Knjige</a:t>
            </a:r>
            <a:r>
              <a:rPr lang="en-US" dirty="0" smtClean="0"/>
              <a:t>, </a:t>
            </a:r>
            <a:r>
              <a:rPr lang="en-US" dirty="0" err="1" smtClean="0"/>
              <a:t>studije</a:t>
            </a:r>
            <a:r>
              <a:rPr lang="en-US" dirty="0" smtClean="0"/>
              <a:t>, </a:t>
            </a:r>
            <a:r>
              <a:rPr lang="en-US" dirty="0" err="1" smtClean="0"/>
              <a:t>izveštaji</a:t>
            </a:r>
            <a:r>
              <a:rPr lang="en-US" dirty="0" smtClean="0"/>
              <a:t> o </a:t>
            </a:r>
            <a:r>
              <a:rPr lang="en-US" dirty="0" err="1" smtClean="0"/>
              <a:t>istra</a:t>
            </a:r>
            <a:r>
              <a:rPr lang="sr-Latn-RS" dirty="0" smtClean="0"/>
              <a:t>ž</a:t>
            </a:r>
            <a:r>
              <a:rPr lang="en-US" dirty="0" err="1" smtClean="0"/>
              <a:t>ivanjima</a:t>
            </a:r>
            <a:r>
              <a:rPr lang="en-US" dirty="0" smtClean="0"/>
              <a:t>, </a:t>
            </a:r>
            <a:r>
              <a:rPr lang="en-US" dirty="0" err="1" smtClean="0"/>
              <a:t>ud</a:t>
            </a:r>
            <a:r>
              <a:rPr lang="sr-Latn-RS" dirty="0" smtClean="0"/>
              <a:t>ž</a:t>
            </a:r>
            <a:r>
              <a:rPr lang="en-US" dirty="0" err="1" smtClean="0"/>
              <a:t>benici</a:t>
            </a:r>
            <a:r>
              <a:rPr lang="en-US" dirty="0" smtClean="0"/>
              <a:t>, </a:t>
            </a:r>
            <a:r>
              <a:rPr lang="en-US" dirty="0" err="1" smtClean="0"/>
              <a:t>priručnici</a:t>
            </a:r>
            <a:r>
              <a:rPr lang="en-US" dirty="0" smtClean="0"/>
              <a:t>, </a:t>
            </a:r>
            <a:r>
              <a:rPr lang="en-US" dirty="0" err="1" smtClean="0"/>
              <a:t>članci</a:t>
            </a:r>
            <a:r>
              <a:rPr lang="en-US" dirty="0" smtClean="0"/>
              <a:t>, </a:t>
            </a:r>
            <a:r>
              <a:rPr lang="en-US" dirty="0" err="1" smtClean="0"/>
              <a:t>stručne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sr-Latn-RS" dirty="0" smtClean="0"/>
              <a:t> </a:t>
            </a:r>
            <a:r>
              <a:rPr lang="en-US" dirty="0" err="1" smtClean="0"/>
              <a:t>naučne</a:t>
            </a:r>
            <a:r>
              <a:rPr lang="en-US" dirty="0" smtClean="0"/>
              <a:t> </a:t>
            </a:r>
            <a:r>
              <a:rPr lang="en-US" dirty="0" err="1" smtClean="0"/>
              <a:t>rasprave</a:t>
            </a:r>
            <a:r>
              <a:rPr lang="en-US" dirty="0" smtClean="0"/>
              <a:t> </a:t>
            </a:r>
            <a:r>
              <a:rPr lang="en-US" dirty="0" err="1" smtClean="0"/>
              <a:t>itd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dirty="0" smtClean="0"/>
              <a:t>TRODIMENZIONALNA SREDSTVA:</a:t>
            </a:r>
          </a:p>
          <a:p>
            <a:endParaRPr lang="sr-Latn-RS" dirty="0" smtClean="0"/>
          </a:p>
          <a:p>
            <a:r>
              <a:rPr lang="en-US" dirty="0" err="1" smtClean="0"/>
              <a:t>Arhitektura</a:t>
            </a:r>
            <a:r>
              <a:rPr lang="en-US" dirty="0" smtClean="0"/>
              <a:t> </a:t>
            </a:r>
            <a:r>
              <a:rPr lang="en-US" dirty="0" err="1" smtClean="0"/>
              <a:t>školske</a:t>
            </a:r>
            <a:r>
              <a:rPr lang="en-US" dirty="0" smtClean="0"/>
              <a:t> </a:t>
            </a:r>
            <a:r>
              <a:rPr lang="en-US" dirty="0" err="1" smtClean="0"/>
              <a:t>zgrade</a:t>
            </a:r>
            <a:r>
              <a:rPr lang="en-US" dirty="0" smtClean="0"/>
              <a:t>, </a:t>
            </a:r>
            <a:r>
              <a:rPr lang="en-US" dirty="0" err="1" smtClean="0"/>
              <a:t>igrališta</a:t>
            </a:r>
            <a:r>
              <a:rPr lang="en-US" dirty="0" smtClean="0"/>
              <a:t> </a:t>
            </a:r>
            <a:r>
              <a:rPr lang="en-US" dirty="0" err="1" smtClean="0"/>
              <a:t>oko</a:t>
            </a:r>
            <a:r>
              <a:rPr lang="en-US" dirty="0" smtClean="0"/>
              <a:t> </a:t>
            </a:r>
            <a:r>
              <a:rPr lang="en-US" dirty="0" err="1" smtClean="0"/>
              <a:t>škole</a:t>
            </a:r>
            <a:r>
              <a:rPr lang="en-US" dirty="0" smtClean="0"/>
              <a:t>, </a:t>
            </a:r>
            <a:r>
              <a:rPr lang="en-US" dirty="0" err="1" smtClean="0"/>
              <a:t>učionice</a:t>
            </a:r>
            <a:r>
              <a:rPr lang="en-US" dirty="0" smtClean="0"/>
              <a:t>, </a:t>
            </a:r>
            <a:r>
              <a:rPr lang="en-US" dirty="0" err="1" smtClean="0"/>
              <a:t>kabineti</a:t>
            </a:r>
            <a:r>
              <a:rPr lang="en-US" dirty="0" smtClean="0"/>
              <a:t>, </a:t>
            </a:r>
            <a:r>
              <a:rPr lang="en-US" dirty="0" err="1" smtClean="0"/>
              <a:t>laboratorije</a:t>
            </a:r>
            <a:r>
              <a:rPr lang="en-US" dirty="0" smtClean="0"/>
              <a:t>, </a:t>
            </a:r>
            <a:r>
              <a:rPr lang="en-US" dirty="0" err="1" smtClean="0"/>
              <a:t>fiskulturne</a:t>
            </a:r>
            <a:r>
              <a:rPr lang="en-US" dirty="0" smtClean="0"/>
              <a:t> sale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nameštajem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opremom</a:t>
            </a:r>
            <a:r>
              <a:rPr lang="en-US" dirty="0" smtClean="0"/>
              <a:t>, </a:t>
            </a:r>
            <a:r>
              <a:rPr lang="en-US" dirty="0" err="1" smtClean="0"/>
              <a:t>nastavna</a:t>
            </a:r>
            <a:r>
              <a:rPr lang="en-US" dirty="0" smtClean="0"/>
              <a:t> </a:t>
            </a:r>
            <a:r>
              <a:rPr lang="en-US" dirty="0" err="1" smtClean="0"/>
              <a:t>sredstva</a:t>
            </a:r>
            <a:r>
              <a:rPr lang="en-US" dirty="0" smtClean="0"/>
              <a:t>, </a:t>
            </a:r>
            <a:r>
              <a:rPr lang="en-US" dirty="0" err="1" smtClean="0"/>
              <a:t>školske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druge</a:t>
            </a:r>
            <a:r>
              <a:rPr lang="en-US" dirty="0" smtClean="0"/>
              <a:t> </a:t>
            </a:r>
            <a:r>
              <a:rPr lang="en-US" dirty="0" err="1" smtClean="0"/>
              <a:t>zbirke</a:t>
            </a:r>
            <a:r>
              <a:rPr lang="en-US" dirty="0" smtClean="0"/>
              <a:t> </a:t>
            </a:r>
            <a:r>
              <a:rPr lang="en-US" dirty="0" err="1" smtClean="0"/>
              <a:t>itd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dirty="0" smtClean="0"/>
              <a:t>POSTUPAK ANALIZE SADRŽAJA: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1. </a:t>
            </a:r>
            <a:r>
              <a:rPr lang="en-US" dirty="0" err="1" smtClean="0"/>
              <a:t>Sačinjavanje</a:t>
            </a:r>
            <a:r>
              <a:rPr lang="en-US" dirty="0" smtClean="0"/>
              <a:t> </a:t>
            </a:r>
            <a:r>
              <a:rPr lang="en-US" dirty="0" err="1" smtClean="0"/>
              <a:t>liste</a:t>
            </a:r>
            <a:r>
              <a:rPr lang="en-US" dirty="0" smtClean="0"/>
              <a:t> </a:t>
            </a:r>
            <a:r>
              <a:rPr lang="en-US" dirty="0" err="1" smtClean="0"/>
              <a:t>svih</a:t>
            </a:r>
            <a:r>
              <a:rPr lang="en-US" dirty="0" smtClean="0"/>
              <a:t> </a:t>
            </a:r>
            <a:r>
              <a:rPr lang="en-US" dirty="0" err="1" smtClean="0"/>
              <a:t>raspolo</a:t>
            </a:r>
            <a:r>
              <a:rPr lang="sr-Latn-RS" dirty="0" smtClean="0"/>
              <a:t>ž</a:t>
            </a:r>
            <a:r>
              <a:rPr lang="en-US" dirty="0" err="1" smtClean="0"/>
              <a:t>ivih</a:t>
            </a:r>
            <a:r>
              <a:rPr lang="en-US" dirty="0" smtClean="0"/>
              <a:t> </a:t>
            </a:r>
            <a:r>
              <a:rPr lang="en-US" dirty="0" err="1" smtClean="0"/>
              <a:t>izvora</a:t>
            </a:r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 err="1" smtClean="0"/>
              <a:t>Kritička</a:t>
            </a:r>
            <a:r>
              <a:rPr lang="en-US" dirty="0" smtClean="0"/>
              <a:t> </a:t>
            </a:r>
            <a:r>
              <a:rPr lang="en-US" dirty="0" err="1" smtClean="0"/>
              <a:t>ocena</a:t>
            </a:r>
            <a:r>
              <a:rPr lang="en-US" dirty="0" smtClean="0"/>
              <a:t> </a:t>
            </a:r>
            <a:r>
              <a:rPr lang="en-US" dirty="0" err="1" smtClean="0"/>
              <a:t>vrednosti</a:t>
            </a:r>
            <a:r>
              <a:rPr lang="en-US" dirty="0" smtClean="0"/>
              <a:t> </a:t>
            </a:r>
            <a:r>
              <a:rPr lang="en-US" dirty="0" err="1" smtClean="0"/>
              <a:t>izvora</a:t>
            </a:r>
            <a:r>
              <a:rPr lang="en-US" dirty="0" smtClean="0"/>
              <a:t> 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Kategorizacija</a:t>
            </a:r>
            <a:r>
              <a:rPr lang="en-US" dirty="0" smtClean="0"/>
              <a:t> </a:t>
            </a:r>
            <a:r>
              <a:rPr lang="en-US" dirty="0" err="1" smtClean="0"/>
              <a:t>izvora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vi-VN" dirty="0" smtClean="0"/>
              <a:t>4. Definisanje jedinice analize sadr</a:t>
            </a:r>
            <a:r>
              <a:rPr lang="sr-Latn-RS" dirty="0" smtClean="0"/>
              <a:t>ž</a:t>
            </a:r>
            <a:r>
              <a:rPr lang="vi-VN" dirty="0" smtClean="0"/>
              <a:t>aja (neophodno je da </a:t>
            </a:r>
            <a:r>
              <a:rPr lang="sr-Latn-RS" dirty="0" smtClean="0"/>
              <a:t> </a:t>
            </a:r>
            <a:r>
              <a:rPr lang="vi-VN" dirty="0" smtClean="0"/>
              <a:t>bude celovita, smisaona, dovoljno zasebna, </a:t>
            </a:r>
            <a:r>
              <a:rPr lang="sr-Latn-RS" dirty="0" smtClean="0"/>
              <a:t> </a:t>
            </a:r>
            <a:r>
              <a:rPr lang="vi-VN" dirty="0" smtClean="0"/>
              <a:t>diskriminativna u odnosu na druge jedinice da se mo</a:t>
            </a:r>
            <a:r>
              <a:rPr lang="sr-Latn-RS" dirty="0" smtClean="0"/>
              <a:t>ž</a:t>
            </a:r>
            <a:r>
              <a:rPr lang="vi-VN" dirty="0" smtClean="0"/>
              <a:t>e: </a:t>
            </a:r>
            <a:r>
              <a:rPr lang="sr-Latn-RS" dirty="0" smtClean="0"/>
              <a:t> </a:t>
            </a:r>
            <a:r>
              <a:rPr lang="vi-VN" dirty="0" smtClean="0"/>
              <a:t>identifikovati, konstatovati, opisati, ako je moguće i kvantitativno iskazati). Ako ima više jedinica analize, istra</a:t>
            </a:r>
            <a:r>
              <a:rPr lang="sr-Latn-RS" dirty="0" smtClean="0"/>
              <a:t>ž</a:t>
            </a:r>
            <a:r>
              <a:rPr lang="vi-VN" dirty="0" smtClean="0"/>
              <a:t>ivač mora utvrditi kriterijume njihovog klasifikovanja i sređivanja. </a:t>
            </a:r>
          </a:p>
          <a:p>
            <a:r>
              <a:rPr lang="vi-VN" dirty="0" smtClean="0"/>
              <a:t>5. Utvrditi instrumente za bele</a:t>
            </a:r>
            <a:r>
              <a:rPr lang="sr-Latn-RS" dirty="0" smtClean="0"/>
              <a:t>ž</a:t>
            </a:r>
            <a:r>
              <a:rPr lang="vi-VN" dirty="0" smtClean="0"/>
              <a:t>enje jedinica analize sadr</a:t>
            </a:r>
            <a:r>
              <a:rPr lang="sr-Latn-RS" dirty="0" smtClean="0"/>
              <a:t>ž</a:t>
            </a:r>
            <a:r>
              <a:rPr lang="vi-VN" dirty="0" smtClean="0"/>
              <a:t>aja</a:t>
            </a:r>
            <a:r>
              <a:rPr lang="sr-Latn-R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6672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Sistematsko posmatranje</a:t>
            </a:r>
            <a:r>
              <a:rPr lang="pt-BR" dirty="0" smtClean="0"/>
              <a:t/>
            </a:r>
            <a:br>
              <a:rPr lang="pt-B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00174"/>
            <a:ext cx="7772400" cy="4855386"/>
          </a:xfrm>
        </p:spPr>
        <p:txBody>
          <a:bodyPr/>
          <a:lstStyle/>
          <a:p>
            <a:endParaRPr lang="sr-Latn-RS" dirty="0" smtClean="0"/>
          </a:p>
          <a:p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Predstavlja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direktan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put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upoznavanja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pojava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području</a:t>
            </a:r>
            <a:r>
              <a:rPr lang="sr-Latn-R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vaspitanja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obrazovanja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Svrha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se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što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tačnije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evidentira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snimi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pojava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koja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se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posmatra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28698"/>
          </a:xfrm>
        </p:spPr>
        <p:txBody>
          <a:bodyPr>
            <a:normAutofit fontScale="90000"/>
          </a:bodyPr>
          <a:lstStyle/>
          <a:p>
            <a:r>
              <a:rPr lang="sr-Latn-RS" sz="36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ODNOS METODOLOGIJE, LOGIKE, GNOSEOLOGIJE I EPISTEMOLOGIJE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7901014" cy="4786346"/>
          </a:xfrm>
        </p:spPr>
        <p:txBody>
          <a:bodyPr>
            <a:normAutofit fontScale="85000" lnSpcReduction="10000"/>
          </a:bodyPr>
          <a:lstStyle/>
          <a:p>
            <a:r>
              <a:rPr lang="vi-VN" b="1" dirty="0" smtClean="0"/>
              <a:t>Logika </a:t>
            </a:r>
            <a:r>
              <a:rPr lang="vi-VN" dirty="0" smtClean="0"/>
              <a:t>- Pri saznavanju predmeta svake nauke moraju se strogo i dosledno poštovati logički zahtevi i uvaţavati logička teorija o pojmu, zaključivanju, dokazivanju, suđenju i sl. </a:t>
            </a:r>
          </a:p>
          <a:p>
            <a:r>
              <a:rPr lang="vi-VN" dirty="0" smtClean="0"/>
              <a:t> </a:t>
            </a:r>
            <a:r>
              <a:rPr lang="vi-VN" b="1" dirty="0" smtClean="0"/>
              <a:t>Gnoseologija</a:t>
            </a:r>
            <a:r>
              <a:rPr lang="vi-VN" dirty="0" smtClean="0"/>
              <a:t> - Kao teorija o mogućnostima i dometima čovekovog saznanja, teţi da otkrije opšta načela, pristupe, orijentacije, pravce, oblike i metode koje mogu pospešiti i učiniti ljudsko saznanje mogućim, uspešnim, valjanim i istinitim. </a:t>
            </a:r>
          </a:p>
          <a:p>
            <a:r>
              <a:rPr lang="vi-VN" dirty="0" smtClean="0"/>
              <a:t> </a:t>
            </a:r>
            <a:r>
              <a:rPr lang="vi-VN" b="1" dirty="0" smtClean="0"/>
              <a:t>Epistemologija</a:t>
            </a:r>
            <a:r>
              <a:rPr lang="vi-VN" dirty="0" smtClean="0"/>
              <a:t> – Ako govorimo o nauci, ona se usredsređuje na naučno saznanje i razmatra problematiku naučnog saznanja u određenoj oblasti. Pedagoška epistemologija se bavi uslovima, mogućnostima, izvorima, dometima, verovatnošću, objektivnošću i istinitošću pedagoškog saznavanja vaspitanja. (Banđur i Potkonjak, 1999:19-20)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7023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28736"/>
            <a:ext cx="7772400" cy="4926824"/>
          </a:xfrm>
        </p:spPr>
        <p:txBody>
          <a:bodyPr/>
          <a:lstStyle/>
          <a:p>
            <a:r>
              <a:rPr lang="sr-Latn-R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TEHNIKE POSMATRANJA I REGISTROVANJA</a:t>
            </a:r>
            <a:r>
              <a:rPr lang="vi-VN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</a:p>
          <a:p>
            <a:endParaRPr lang="sr-Latn-RS" dirty="0" smtClean="0"/>
          </a:p>
          <a:p>
            <a:r>
              <a:rPr lang="vi-VN" dirty="0" smtClean="0"/>
              <a:t>1. Posmatranje pomoću tehničkih sredstava (fotografije, audio zapisi, filmski zapisi); </a:t>
            </a:r>
          </a:p>
          <a:p>
            <a:r>
              <a:rPr lang="vi-VN" dirty="0" smtClean="0"/>
              <a:t>2. Posmatranje od strane ispitivača, tj. posmatrača koji </a:t>
            </a:r>
            <a:r>
              <a:rPr lang="sr-Latn-RS" dirty="0" smtClean="0"/>
              <a:t> </a:t>
            </a:r>
            <a:r>
              <a:rPr lang="vi-VN" dirty="0" smtClean="0"/>
              <a:t>izrađuje i popunjava protokol posmatranja.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55948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00174"/>
            <a:ext cx="7772400" cy="5072098"/>
          </a:xfrm>
        </p:spPr>
        <p:txBody>
          <a:bodyPr>
            <a:normAutofit lnSpcReduction="10000"/>
          </a:bodyPr>
          <a:lstStyle/>
          <a:p>
            <a:r>
              <a:rPr lang="sr-Latn-R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OBJEKAT POSMATRANJA:</a:t>
            </a:r>
          </a:p>
          <a:p>
            <a:endParaRPr lang="sr-Latn-RS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vi-VN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Uzorak osoba </a:t>
            </a:r>
            <a:r>
              <a:rPr lang="vi-VN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koje se posmatraju pojedinci (učenici, polaznici predškolske ustanove, nastavnici itd.) ili grupe (odeljenja, grupe dece u igri, učenici u grupnom radu itd.); 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r>
              <a:rPr lang="vi-VN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Uzorak aktivnosti </a:t>
            </a:r>
            <a:r>
              <a:rPr lang="vi-VN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koje se posmatraju (Šta će se kod predviđenih osoba posmatrati?); 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r>
              <a:rPr lang="vi-VN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Uzorak vremena </a:t>
            </a:r>
            <a:r>
              <a:rPr lang="vi-VN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(Kada će se izvoditi posmatranje?). </a:t>
            </a:r>
            <a:endParaRPr lang="en-US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48804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00174"/>
            <a:ext cx="7772400" cy="4855386"/>
          </a:xfrm>
        </p:spPr>
        <p:txBody>
          <a:bodyPr>
            <a:normAutofit/>
          </a:bodyPr>
          <a:lstStyle/>
          <a:p>
            <a:r>
              <a:rPr lang="sr-Latn-R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SVOJSTVA ISPITIVAČA:</a:t>
            </a:r>
          </a:p>
          <a:p>
            <a:pPr>
              <a:buNone/>
            </a:pPr>
            <a:endParaRPr lang="sr-Latn-RS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Razvijeni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osetljivi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senzorni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organi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; </a:t>
            </a:r>
          </a:p>
          <a:p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Fizički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zdrav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mentalno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sve</a:t>
            </a:r>
            <a:r>
              <a:rPr lang="sr-Latn-R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ž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u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času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posmatranja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; </a:t>
            </a:r>
          </a:p>
          <a:p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Sposobnost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brzog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tačnog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procenjivanja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bitnog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; </a:t>
            </a:r>
          </a:p>
          <a:p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Razvijena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distributivna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pa</a:t>
            </a:r>
            <a:r>
              <a:rPr lang="sr-Latn-R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ž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nja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; </a:t>
            </a:r>
          </a:p>
          <a:p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Sposobnost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samokontrole</a:t>
            </a:r>
            <a:r>
              <a:rPr lang="sr-Latn-R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i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samosavladavanja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ispitivač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sr-Latn-R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mora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ostati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samo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posmatrač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).</a:t>
            </a:r>
            <a:endParaRPr lang="en-US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REGISTROVANJE POMOĆU PISMENOG PROTOKOLA:</a:t>
            </a:r>
          </a:p>
          <a:p>
            <a:pPr>
              <a:buNone/>
            </a:pPr>
            <a:endParaRPr lang="sr-Latn-RS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Osnovni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zadatak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što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potpunije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objektivnije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bele</a:t>
            </a:r>
            <a:r>
              <a:rPr lang="sr-Latn-R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ž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enje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onoga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što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se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uočava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kod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objekta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posmatranja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41660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00174"/>
            <a:ext cx="7772400" cy="4855386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Primer: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Protokol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snimanja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vaspitno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-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obrazovnog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rada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sr-Latn-RS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1.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Projekat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2.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Ispitivač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3.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Vreme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snimanja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4.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Mesto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snimanja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5.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Lica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koja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se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snimaju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6.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Aktivnosti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koje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se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snimaju</a:t>
            </a:r>
            <a:endParaRPr lang="en-US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sr-Latn-RS" sz="2800" dirty="0" smtClean="0"/>
              <a:t>Registrovanje trajanja učestalih pojava hronološkom lestvicom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00174"/>
            <a:ext cx="7772400" cy="4855386"/>
          </a:xfrm>
        </p:spPr>
        <p:txBody>
          <a:bodyPr>
            <a:normAutofit fontScale="92500"/>
          </a:bodyPr>
          <a:lstStyle/>
          <a:p>
            <a:r>
              <a:rPr lang="sr-Latn-RS" dirty="0" smtClean="0"/>
              <a:t>Aktivnost ........................................ </a:t>
            </a:r>
            <a:r>
              <a:rPr lang="en-US" dirty="0" smtClean="0"/>
              <a:t>M</a:t>
            </a:r>
            <a:r>
              <a:rPr lang="sr-Latn-RS" dirty="0" smtClean="0"/>
              <a:t>inute</a:t>
            </a:r>
          </a:p>
          <a:p>
            <a:r>
              <a:rPr lang="sr-Latn-RS" sz="2200" dirty="0" smtClean="0"/>
              <a:t>Gleda u zadatak i razmišlja                          +       ?        -                    1</a:t>
            </a:r>
          </a:p>
          <a:p>
            <a:r>
              <a:rPr lang="sr-Latn-RS" sz="2200" dirty="0" smtClean="0"/>
              <a:t>Gleda šta piše drug                                          +       ?       -                    2</a:t>
            </a:r>
          </a:p>
          <a:p>
            <a:r>
              <a:rPr lang="sr-Latn-RS" sz="2200" dirty="0" smtClean="0"/>
              <a:t>Prati kroz prozor šta se dešava                 </a:t>
            </a:r>
            <a:r>
              <a:rPr lang="en-US" sz="2200" dirty="0" smtClean="0"/>
              <a:t>    </a:t>
            </a:r>
            <a:r>
              <a:rPr lang="sr-Latn-RS" sz="2200" dirty="0" smtClean="0"/>
              <a:t> +       ?        -                    3</a:t>
            </a:r>
          </a:p>
          <a:p>
            <a:r>
              <a:rPr lang="sr-Latn-RS" sz="2200" dirty="0" smtClean="0"/>
              <a:t>Rešava prvi zadatak                                         +      ?        -                   4</a:t>
            </a:r>
          </a:p>
          <a:p>
            <a:r>
              <a:rPr lang="sr-Latn-RS" sz="2200" dirty="0" smtClean="0"/>
              <a:t>Razgovara sa drugom                                     +       ?       -                    5</a:t>
            </a:r>
          </a:p>
          <a:p>
            <a:r>
              <a:rPr lang="sr-Latn-RS" sz="2200" dirty="0" smtClean="0"/>
              <a:t>Gleda ispred sebe                                              +      ?        -                   5</a:t>
            </a:r>
          </a:p>
          <a:p>
            <a:r>
              <a:rPr lang="sr-Latn-RS" sz="2200" dirty="0" smtClean="0"/>
              <a:t>Ponovo rešava zadatak                                  +       ?        -                   5</a:t>
            </a:r>
          </a:p>
          <a:p>
            <a:pPr>
              <a:buNone/>
            </a:pP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14414" y="1928802"/>
            <a:ext cx="692948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85852" y="5072074"/>
            <a:ext cx="700092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000108"/>
          </a:xfrm>
        </p:spPr>
        <p:txBody>
          <a:bodyPr/>
          <a:lstStyle/>
          <a:p>
            <a:r>
              <a:rPr lang="sr-Latn-RS" dirty="0" smtClean="0"/>
              <a:t>Intervju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28736"/>
            <a:ext cx="7772400" cy="4926824"/>
          </a:xfrm>
        </p:spPr>
        <p:txBody>
          <a:bodyPr/>
          <a:lstStyle/>
          <a:p>
            <a:endParaRPr lang="sr-Latn-R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Plansko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izazivanje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verbalnih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manifestacija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ličnosti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kojom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se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razgovara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bismo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došli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do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novih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saznanja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u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pedagogiji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Prema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sadržaju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</a:p>
          <a:p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1.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vezani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unapred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precizirana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pitanja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) </a:t>
            </a:r>
          </a:p>
          <a:p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2.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diskusija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Prema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osobama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koje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intervjuišemo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</a:p>
          <a:p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1.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direktni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razgovor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osobom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koju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ispitujemo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) </a:t>
            </a:r>
          </a:p>
          <a:p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2.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indirektni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razgovor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okolinom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o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osobi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)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Prema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broju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ispitanika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</a:p>
          <a:p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1.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individualni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2.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grupni</a:t>
            </a:r>
            <a:endParaRPr lang="en-US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48804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71612"/>
            <a:ext cx="7772400" cy="4783948"/>
          </a:xfrm>
        </p:spPr>
        <p:txBody>
          <a:bodyPr>
            <a:normAutofit/>
          </a:bodyPr>
          <a:lstStyle/>
          <a:p>
            <a:r>
              <a:rPr lang="vi-VN" dirty="0" smtClean="0"/>
              <a:t>Intervju </a:t>
            </a:r>
          </a:p>
          <a:p>
            <a:r>
              <a:rPr lang="vi-VN" dirty="0" smtClean="0"/>
              <a:t>Pripreme: </a:t>
            </a:r>
          </a:p>
          <a:p>
            <a:pPr>
              <a:buNone/>
            </a:pPr>
            <a:r>
              <a:rPr lang="vi-VN" dirty="0" smtClean="0"/>
              <a:t> </a:t>
            </a:r>
          </a:p>
          <a:p>
            <a:r>
              <a:rPr lang="vi-VN" dirty="0" smtClean="0"/>
              <a:t>određivanje i eventualno uređivanje mesta; </a:t>
            </a:r>
          </a:p>
          <a:p>
            <a:r>
              <a:rPr lang="vi-VN" dirty="0" smtClean="0"/>
              <a:t>određivanje vremena; </a:t>
            </a:r>
          </a:p>
          <a:p>
            <a:r>
              <a:rPr lang="vi-VN" dirty="0" smtClean="0"/>
              <a:t>određivanje pojmova bitnih za intervju (definisanje); </a:t>
            </a:r>
          </a:p>
          <a:p>
            <a:r>
              <a:rPr lang="vi-VN" dirty="0" smtClean="0"/>
              <a:t>izrada podsetnika (cilj, plan, uputstva u vezi sa taktikom razgovora itd.).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785818"/>
          </a:xfrm>
        </p:spPr>
        <p:txBody>
          <a:bodyPr/>
          <a:lstStyle/>
          <a:p>
            <a:r>
              <a:rPr lang="sr-Latn-RS" dirty="0" smtClean="0"/>
              <a:t>Tok intervjua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28736"/>
            <a:ext cx="7772400" cy="4926824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Povoljna</a:t>
            </a:r>
            <a:r>
              <a:rPr lang="en-US" sz="2800" dirty="0" smtClean="0"/>
              <a:t> </a:t>
            </a:r>
            <a:r>
              <a:rPr lang="en-US" sz="2800" dirty="0" err="1" smtClean="0"/>
              <a:t>atmosfera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poverenje</a:t>
            </a:r>
            <a:r>
              <a:rPr lang="en-US" sz="2800" dirty="0" smtClean="0"/>
              <a:t>; </a:t>
            </a:r>
          </a:p>
          <a:p>
            <a:r>
              <a:rPr lang="en-US" sz="2800" dirty="0" err="1" smtClean="0"/>
              <a:t>Tumačenje</a:t>
            </a:r>
            <a:r>
              <a:rPr lang="en-US" sz="2800" dirty="0" smtClean="0"/>
              <a:t> </a:t>
            </a:r>
            <a:r>
              <a:rPr lang="en-US" sz="2800" dirty="0" err="1" smtClean="0"/>
              <a:t>va</a:t>
            </a:r>
            <a:r>
              <a:rPr lang="sr-Latn-RS" sz="2800" dirty="0" smtClean="0"/>
              <a:t>ž</a:t>
            </a:r>
            <a:r>
              <a:rPr lang="en-US" sz="2800" dirty="0" err="1" smtClean="0"/>
              <a:t>nosti</a:t>
            </a:r>
            <a:r>
              <a:rPr lang="en-US" sz="2800" dirty="0" smtClean="0"/>
              <a:t> </a:t>
            </a:r>
            <a:r>
              <a:rPr lang="en-US" sz="2800" dirty="0" err="1" smtClean="0"/>
              <a:t>razgovora</a:t>
            </a:r>
            <a:r>
              <a:rPr lang="en-US" sz="2800" dirty="0" smtClean="0"/>
              <a:t> s </a:t>
            </a:r>
            <a:r>
              <a:rPr lang="en-US" sz="2800" dirty="0" err="1" smtClean="0"/>
              <a:t>ispitanikom</a:t>
            </a:r>
            <a:r>
              <a:rPr lang="en-US" sz="2800" dirty="0" smtClean="0"/>
              <a:t>; </a:t>
            </a:r>
          </a:p>
          <a:p>
            <a:r>
              <a:rPr lang="en-US" sz="2800" dirty="0" err="1" smtClean="0"/>
              <a:t>Obećanje</a:t>
            </a:r>
            <a:r>
              <a:rPr lang="en-US" sz="2800" dirty="0" smtClean="0"/>
              <a:t> </a:t>
            </a:r>
            <a:r>
              <a:rPr lang="en-US" sz="2800" dirty="0" err="1" smtClean="0"/>
              <a:t>anonimnosti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uveravanje</a:t>
            </a:r>
            <a:r>
              <a:rPr lang="en-US" sz="2800" dirty="0" smtClean="0"/>
              <a:t> </a:t>
            </a:r>
            <a:r>
              <a:rPr lang="en-US" sz="2800" dirty="0" err="1" smtClean="0"/>
              <a:t>ispitanika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se ne </a:t>
            </a:r>
            <a:r>
              <a:rPr lang="en-US" sz="2800" dirty="0" err="1" smtClean="0"/>
              <a:t>radi</a:t>
            </a:r>
            <a:r>
              <a:rPr lang="en-US" sz="2800" dirty="0" smtClean="0"/>
              <a:t> o </a:t>
            </a:r>
            <a:r>
              <a:rPr lang="en-US" sz="2800" dirty="0" err="1" smtClean="0"/>
              <a:t>ispitu</a:t>
            </a:r>
            <a:r>
              <a:rPr lang="en-US" sz="2800" dirty="0" smtClean="0"/>
              <a:t>; </a:t>
            </a:r>
          </a:p>
          <a:p>
            <a:r>
              <a:rPr lang="en-US" sz="2800" dirty="0" smtClean="0"/>
              <a:t>Mora se </a:t>
            </a:r>
            <a:r>
              <a:rPr lang="en-US" sz="2800" dirty="0" err="1" smtClean="0"/>
              <a:t>zadr</a:t>
            </a:r>
            <a:r>
              <a:rPr lang="sr-Latn-RS" sz="2800" dirty="0" smtClean="0"/>
              <a:t>ž</a:t>
            </a:r>
            <a:r>
              <a:rPr lang="en-US" sz="2800" dirty="0" err="1" smtClean="0"/>
              <a:t>ati</a:t>
            </a:r>
            <a:r>
              <a:rPr lang="en-US" sz="2800" dirty="0" smtClean="0"/>
              <a:t> </a:t>
            </a:r>
            <a:r>
              <a:rPr lang="en-US" sz="2800" dirty="0" err="1" smtClean="0"/>
              <a:t>tema</a:t>
            </a:r>
            <a:r>
              <a:rPr lang="en-US" sz="2800" dirty="0" smtClean="0"/>
              <a:t> </a:t>
            </a:r>
            <a:r>
              <a:rPr lang="en-US" sz="2800" dirty="0" err="1" smtClean="0"/>
              <a:t>razgovora</a:t>
            </a:r>
            <a:r>
              <a:rPr lang="en-US" sz="2800" dirty="0" smtClean="0"/>
              <a:t>; </a:t>
            </a:r>
          </a:p>
          <a:p>
            <a:r>
              <a:rPr lang="en-US" sz="2800" dirty="0" smtClean="0"/>
              <a:t>Ne </a:t>
            </a:r>
            <a:r>
              <a:rPr lang="en-US" sz="2800" dirty="0" err="1" smtClean="0"/>
              <a:t>ulazi</a:t>
            </a:r>
            <a:r>
              <a:rPr lang="en-US" sz="2800" dirty="0" smtClean="0"/>
              <a:t> se u </a:t>
            </a:r>
            <a:r>
              <a:rPr lang="en-US" sz="2800" dirty="0" err="1" smtClean="0"/>
              <a:t>diskusiju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ispitanikom</a:t>
            </a:r>
            <a:r>
              <a:rPr lang="en-US" sz="2800" dirty="0" smtClean="0"/>
              <a:t>; </a:t>
            </a:r>
          </a:p>
          <a:p>
            <a:r>
              <a:rPr lang="en-US" sz="2800" dirty="0" smtClean="0"/>
              <a:t> </a:t>
            </a:r>
            <a:r>
              <a:rPr lang="en-US" sz="2800" dirty="0" err="1" smtClean="0"/>
              <a:t>Ispitivač</a:t>
            </a:r>
            <a:r>
              <a:rPr lang="en-US" sz="2800" dirty="0" smtClean="0"/>
              <a:t> ne </a:t>
            </a:r>
            <a:r>
              <a:rPr lang="en-US" sz="2800" dirty="0" err="1" smtClean="0"/>
              <a:t>iznosi</a:t>
            </a:r>
            <a:r>
              <a:rPr lang="en-US" sz="2800" dirty="0" smtClean="0"/>
              <a:t> </a:t>
            </a:r>
            <a:r>
              <a:rPr lang="en-US" sz="2800" dirty="0" err="1" smtClean="0"/>
              <a:t>svoje</a:t>
            </a:r>
            <a:r>
              <a:rPr lang="en-US" sz="2800" dirty="0" smtClean="0"/>
              <a:t> </a:t>
            </a:r>
            <a:r>
              <a:rPr lang="en-US" sz="2800" dirty="0" err="1" smtClean="0"/>
              <a:t>mišljenje</a:t>
            </a:r>
            <a:r>
              <a:rPr lang="en-US" sz="2800" dirty="0" smtClean="0"/>
              <a:t>; </a:t>
            </a:r>
          </a:p>
          <a:p>
            <a:r>
              <a:rPr lang="en-US" sz="2800" dirty="0" smtClean="0"/>
              <a:t> </a:t>
            </a:r>
            <a:r>
              <a:rPr lang="en-US" sz="2800" dirty="0" err="1" smtClean="0"/>
              <a:t>Ispitivač</a:t>
            </a:r>
            <a:r>
              <a:rPr lang="en-US" sz="2800" dirty="0" smtClean="0"/>
              <a:t> </a:t>
            </a:r>
            <a:r>
              <a:rPr lang="en-US" sz="2800" dirty="0" err="1" smtClean="0"/>
              <a:t>provocira</a:t>
            </a:r>
            <a:r>
              <a:rPr lang="en-US" sz="2800" dirty="0" smtClean="0"/>
              <a:t> </a:t>
            </a:r>
            <a:r>
              <a:rPr lang="en-US" sz="2800" dirty="0" err="1" smtClean="0"/>
              <a:t>potpuniji</a:t>
            </a:r>
            <a:r>
              <a:rPr lang="en-US" sz="2800" dirty="0" smtClean="0"/>
              <a:t> </a:t>
            </a:r>
            <a:r>
              <a:rPr lang="en-US" sz="2800" dirty="0" err="1" smtClean="0"/>
              <a:t>odgovor</a:t>
            </a:r>
            <a:r>
              <a:rPr lang="en-US" sz="2800" dirty="0" smtClean="0"/>
              <a:t> </a:t>
            </a:r>
            <a:r>
              <a:rPr lang="en-US" sz="2800" dirty="0" err="1" smtClean="0"/>
              <a:t>itd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467600" cy="857256"/>
          </a:xfrm>
        </p:spPr>
        <p:txBody>
          <a:bodyPr>
            <a:noAutofit/>
          </a:bodyPr>
          <a:lstStyle/>
          <a:p>
            <a:pPr algn="ctr"/>
            <a:r>
              <a:rPr lang="sr-Latn-RS" sz="24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METODOLOGIJA NAUČNO-ISTRAŽIVAČKOG RADA U VASPITANJU I OBRAZOVANJU/METODOLOGIJA PEDAGOGIJE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sr-Latn-RS" sz="4000" dirty="0" smtClean="0"/>
          </a:p>
          <a:p>
            <a:r>
              <a:rPr lang="en-US" sz="2800" dirty="0" err="1" smtClean="0"/>
              <a:t>Bavi</a:t>
            </a:r>
            <a:r>
              <a:rPr lang="en-US" sz="2800" dirty="0" smtClean="0"/>
              <a:t> se </a:t>
            </a:r>
            <a:r>
              <a:rPr lang="en-US" sz="2800" dirty="0" err="1" smtClean="0"/>
              <a:t>proučavanjem</a:t>
            </a:r>
            <a:r>
              <a:rPr lang="en-US" sz="2800" dirty="0" smtClean="0"/>
              <a:t> </a:t>
            </a:r>
            <a:r>
              <a:rPr lang="en-US" sz="2800" dirty="0" err="1" smtClean="0"/>
              <a:t>puteva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načina</a:t>
            </a:r>
            <a:r>
              <a:rPr lang="en-US" sz="2800" dirty="0" smtClean="0"/>
              <a:t> </a:t>
            </a:r>
            <a:r>
              <a:rPr lang="en-US" sz="2800" dirty="0" err="1" smtClean="0"/>
              <a:t>dolaženja</a:t>
            </a:r>
            <a:r>
              <a:rPr lang="en-US" sz="2800" dirty="0" smtClean="0"/>
              <a:t> do </a:t>
            </a:r>
            <a:r>
              <a:rPr lang="en-US" sz="2800" dirty="0" err="1" smtClean="0"/>
              <a:t>naučnih</a:t>
            </a:r>
            <a:r>
              <a:rPr lang="en-US" sz="2800" dirty="0" smtClean="0"/>
              <a:t> </a:t>
            </a:r>
            <a:r>
              <a:rPr lang="en-US" sz="2800" dirty="0" err="1" smtClean="0"/>
              <a:t>saznanja</a:t>
            </a:r>
            <a:r>
              <a:rPr lang="en-US" sz="2800" dirty="0" smtClean="0"/>
              <a:t> u </a:t>
            </a:r>
            <a:r>
              <a:rPr lang="en-US" sz="2800" dirty="0" err="1" smtClean="0"/>
              <a:t>oblasti</a:t>
            </a:r>
            <a:r>
              <a:rPr lang="en-US" sz="2800" dirty="0" smtClean="0"/>
              <a:t> </a:t>
            </a:r>
            <a:r>
              <a:rPr lang="en-US" sz="2800" dirty="0" err="1" smtClean="0"/>
              <a:t>vaspitanja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obrazovanja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Protokol intervjua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Zaglavlje</a:t>
            </a:r>
            <a:r>
              <a:rPr lang="en-US" b="1" dirty="0" smtClean="0"/>
              <a:t> </a:t>
            </a:r>
            <a:r>
              <a:rPr lang="en-US" b="1" dirty="0" err="1" smtClean="0"/>
              <a:t>protokola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sr-Latn-RS" dirty="0" smtClean="0"/>
              <a:t>      </a:t>
            </a:r>
            <a:r>
              <a:rPr lang="en-US" dirty="0" smtClean="0"/>
              <a:t> </a:t>
            </a:r>
            <a:r>
              <a:rPr lang="en-US" dirty="0" err="1" smtClean="0"/>
              <a:t>Opšti</a:t>
            </a:r>
            <a:r>
              <a:rPr lang="en-US" dirty="0" smtClean="0"/>
              <a:t> </a:t>
            </a:r>
            <a:r>
              <a:rPr lang="en-US" dirty="0" err="1" smtClean="0"/>
              <a:t>podaci</a:t>
            </a:r>
            <a:r>
              <a:rPr lang="en-US" dirty="0" smtClean="0"/>
              <a:t> o </a:t>
            </a:r>
            <a:r>
              <a:rPr lang="en-US" dirty="0" err="1" smtClean="0"/>
              <a:t>ispitivaču</a:t>
            </a:r>
            <a:r>
              <a:rPr lang="en-US" dirty="0" smtClean="0"/>
              <a:t> </a:t>
            </a:r>
          </a:p>
          <a:p>
            <a:r>
              <a:rPr lang="sr-Latn-RS" dirty="0" smtClean="0"/>
              <a:t>      </a:t>
            </a:r>
            <a:r>
              <a:rPr lang="en-US" dirty="0" smtClean="0"/>
              <a:t> </a:t>
            </a:r>
            <a:r>
              <a:rPr lang="en-US" dirty="0" err="1" smtClean="0"/>
              <a:t>Opšti</a:t>
            </a:r>
            <a:r>
              <a:rPr lang="en-US" dirty="0" smtClean="0"/>
              <a:t> </a:t>
            </a:r>
            <a:r>
              <a:rPr lang="en-US" dirty="0" err="1" smtClean="0"/>
              <a:t>podaci</a:t>
            </a:r>
            <a:r>
              <a:rPr lang="en-US" dirty="0" smtClean="0"/>
              <a:t> o </a:t>
            </a:r>
            <a:r>
              <a:rPr lang="en-US" dirty="0" err="1" smtClean="0"/>
              <a:t>ispitaniku</a:t>
            </a:r>
            <a:r>
              <a:rPr lang="en-US" dirty="0" smtClean="0"/>
              <a:t> </a:t>
            </a:r>
          </a:p>
          <a:p>
            <a:r>
              <a:rPr lang="sr-Latn-RS" dirty="0" smtClean="0"/>
              <a:t>      </a:t>
            </a:r>
            <a:r>
              <a:rPr lang="en-US" dirty="0" smtClean="0"/>
              <a:t> </a:t>
            </a:r>
            <a:r>
              <a:rPr lang="en-US" dirty="0" err="1" smtClean="0"/>
              <a:t>Mesto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vreme</a:t>
            </a:r>
            <a:r>
              <a:rPr lang="en-US" dirty="0" smtClean="0"/>
              <a:t> </a:t>
            </a:r>
            <a:r>
              <a:rPr lang="en-US" dirty="0" err="1" smtClean="0"/>
              <a:t>intervjua</a:t>
            </a:r>
            <a:r>
              <a:rPr lang="en-US" dirty="0" smtClean="0"/>
              <a:t> </a:t>
            </a:r>
          </a:p>
          <a:p>
            <a:r>
              <a:rPr lang="sr-Latn-RS" dirty="0" smtClean="0"/>
              <a:t>      </a:t>
            </a:r>
            <a:r>
              <a:rPr lang="en-US" dirty="0" smtClean="0"/>
              <a:t> </a:t>
            </a:r>
            <a:r>
              <a:rPr lang="en-US" dirty="0" err="1" smtClean="0"/>
              <a:t>Naziv</a:t>
            </a:r>
            <a:r>
              <a:rPr lang="en-US" dirty="0" smtClean="0"/>
              <a:t> </a:t>
            </a:r>
            <a:r>
              <a:rPr lang="en-US" dirty="0" err="1" smtClean="0"/>
              <a:t>istraţivačkog</a:t>
            </a:r>
            <a:r>
              <a:rPr lang="en-US" dirty="0" smtClean="0"/>
              <a:t> </a:t>
            </a:r>
            <a:r>
              <a:rPr lang="en-US" dirty="0" err="1" smtClean="0"/>
              <a:t>projekta</a:t>
            </a:r>
            <a:endParaRPr lang="sr-Latn-RS" dirty="0" smtClean="0"/>
          </a:p>
          <a:p>
            <a:r>
              <a:rPr lang="en-US" b="1" dirty="0" err="1" smtClean="0"/>
              <a:t>Sadr</a:t>
            </a:r>
            <a:r>
              <a:rPr lang="sr-Latn-RS" b="1" dirty="0" smtClean="0"/>
              <a:t>ž</a:t>
            </a:r>
            <a:r>
              <a:rPr lang="en-US" b="1" dirty="0" err="1" smtClean="0"/>
              <a:t>aj</a:t>
            </a:r>
            <a:r>
              <a:rPr lang="en-US" b="1" dirty="0" smtClean="0"/>
              <a:t> </a:t>
            </a:r>
            <a:r>
              <a:rPr lang="en-US" b="1" dirty="0" err="1" smtClean="0"/>
              <a:t>intervjua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sadr</a:t>
            </a:r>
            <a:r>
              <a:rPr lang="sr-Latn-RS" dirty="0" smtClean="0"/>
              <a:t>ž</a:t>
            </a:r>
            <a:r>
              <a:rPr lang="en-US" dirty="0" err="1" smtClean="0"/>
              <a:t>aj</a:t>
            </a:r>
            <a:r>
              <a:rPr lang="en-US" dirty="0" smtClean="0"/>
              <a:t> </a:t>
            </a:r>
            <a:r>
              <a:rPr lang="en-US" dirty="0" err="1" smtClean="0"/>
              <a:t>odgovora</a:t>
            </a:r>
            <a:r>
              <a:rPr lang="en-US" dirty="0" smtClean="0"/>
              <a:t>, </a:t>
            </a:r>
            <a:r>
              <a:rPr lang="en-US" dirty="0" err="1" smtClean="0"/>
              <a:t>opaske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napomene</a:t>
            </a:r>
            <a:r>
              <a:rPr lang="en-US" dirty="0" smtClean="0"/>
              <a:t> </a:t>
            </a:r>
            <a:r>
              <a:rPr lang="en-US" dirty="0" err="1" smtClean="0"/>
              <a:t>ispitivača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28728" y="478632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28728" y="428625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28728" y="3714752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28728" y="321468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773796"/>
          </a:xfrm>
        </p:spPr>
        <p:txBody>
          <a:bodyPr/>
          <a:lstStyle/>
          <a:p>
            <a:r>
              <a:rPr lang="sr-Latn-RS" dirty="0" smtClean="0"/>
              <a:t>Anketiranje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357298"/>
            <a:ext cx="7772400" cy="4998262"/>
          </a:xfrm>
        </p:spPr>
        <p:txBody>
          <a:bodyPr>
            <a:normAutofit/>
          </a:bodyPr>
          <a:lstStyle/>
          <a:p>
            <a:r>
              <a:rPr lang="en-US" dirty="0" err="1" smtClean="0"/>
              <a:t>Postavljaju</a:t>
            </a:r>
            <a:r>
              <a:rPr lang="en-US" dirty="0" smtClean="0"/>
              <a:t> se </a:t>
            </a:r>
            <a:r>
              <a:rPr lang="en-US" dirty="0" err="1" smtClean="0"/>
              <a:t>pitanja</a:t>
            </a:r>
            <a:r>
              <a:rPr lang="en-US" dirty="0" smtClean="0"/>
              <a:t> o: </a:t>
            </a:r>
            <a:r>
              <a:rPr lang="en-US" dirty="0" err="1" smtClean="0"/>
              <a:t>činjeničnim</a:t>
            </a:r>
            <a:r>
              <a:rPr lang="en-US" dirty="0" smtClean="0"/>
              <a:t> </a:t>
            </a:r>
            <a:r>
              <a:rPr lang="en-US" dirty="0" err="1" smtClean="0"/>
              <a:t>podacima</a:t>
            </a:r>
            <a:r>
              <a:rPr lang="en-US" dirty="0" smtClean="0"/>
              <a:t>, </a:t>
            </a:r>
            <a:r>
              <a:rPr lang="en-US" dirty="0" err="1" smtClean="0"/>
              <a:t>podacima</a:t>
            </a:r>
            <a:r>
              <a:rPr lang="en-US" dirty="0" smtClean="0"/>
              <a:t> o </a:t>
            </a:r>
            <a:r>
              <a:rPr lang="en-US" dirty="0" err="1" smtClean="0"/>
              <a:t>stavovima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podacima</a:t>
            </a:r>
            <a:r>
              <a:rPr lang="en-US" dirty="0" smtClean="0"/>
              <a:t> o </a:t>
            </a:r>
            <a:r>
              <a:rPr lang="en-US" dirty="0" err="1" smtClean="0"/>
              <a:t>mišljenju</a:t>
            </a:r>
            <a:r>
              <a:rPr lang="en-US" dirty="0" smtClean="0"/>
              <a:t> </a:t>
            </a:r>
            <a:r>
              <a:rPr lang="en-US" dirty="0" err="1" smtClean="0"/>
              <a:t>ispitanika</a:t>
            </a:r>
            <a:r>
              <a:rPr lang="en-US" dirty="0" smtClean="0"/>
              <a:t>. </a:t>
            </a:r>
            <a:endParaRPr lang="sr-Latn-R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Va</a:t>
            </a:r>
            <a:r>
              <a:rPr lang="sr-Latn-RS" dirty="0" smtClean="0"/>
              <a:t>ž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karakteristika</a:t>
            </a:r>
            <a:r>
              <a:rPr lang="en-US" dirty="0" smtClean="0"/>
              <a:t> --- p </a:t>
            </a:r>
            <a:r>
              <a:rPr lang="en-US" dirty="0" err="1" smtClean="0"/>
              <a:t>i</a:t>
            </a:r>
            <a:r>
              <a:rPr lang="en-US" dirty="0" smtClean="0"/>
              <a:t> s a n </a:t>
            </a:r>
            <a:r>
              <a:rPr lang="en-US" dirty="0" err="1" smtClean="0"/>
              <a:t>i</a:t>
            </a:r>
            <a:r>
              <a:rPr lang="sr-Latn-RS" dirty="0" smtClean="0"/>
              <a:t> </a:t>
            </a:r>
            <a:r>
              <a:rPr lang="en-US" dirty="0" smtClean="0"/>
              <a:t> o d g o v o r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Pripadajući</a:t>
            </a:r>
            <a:r>
              <a:rPr lang="en-US" dirty="0" smtClean="0"/>
              <a:t> instrument </a:t>
            </a:r>
            <a:r>
              <a:rPr lang="en-US" b="1" dirty="0" smtClean="0"/>
              <a:t>--- </a:t>
            </a:r>
            <a:r>
              <a:rPr lang="en-US" b="1" dirty="0" err="1" smtClean="0"/>
              <a:t>Anketni</a:t>
            </a:r>
            <a:r>
              <a:rPr lang="en-US" b="1" dirty="0" smtClean="0"/>
              <a:t> list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b="1" dirty="0" err="1" smtClean="0"/>
              <a:t>Anketni</a:t>
            </a:r>
            <a:r>
              <a:rPr lang="en-US" b="1" dirty="0" smtClean="0"/>
              <a:t> </a:t>
            </a:r>
            <a:r>
              <a:rPr lang="en-US" b="1" dirty="0" err="1" smtClean="0"/>
              <a:t>upitnik</a:t>
            </a:r>
            <a:r>
              <a:rPr lang="en-US" b="1" dirty="0" smtClean="0"/>
              <a:t> </a:t>
            </a:r>
            <a:endParaRPr lang="sr-Latn-R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dirty="0" err="1" smtClean="0"/>
              <a:t>Ekonomičan</a:t>
            </a:r>
            <a:r>
              <a:rPr lang="en-US" dirty="0" smtClean="0"/>
              <a:t> instrument --- </a:t>
            </a:r>
            <a:r>
              <a:rPr lang="en-US" dirty="0" err="1" smtClean="0"/>
              <a:t>Istovremeno</a:t>
            </a:r>
            <a:r>
              <a:rPr lang="en-US" dirty="0" smtClean="0"/>
              <a:t> se </a:t>
            </a:r>
            <a:r>
              <a:rPr lang="en-US" dirty="0" err="1" smtClean="0"/>
              <a:t>ispituje</a:t>
            </a:r>
            <a:r>
              <a:rPr lang="en-US" dirty="0" smtClean="0"/>
              <a:t>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osoba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6672"/>
          </a:xfrm>
        </p:spPr>
        <p:txBody>
          <a:bodyPr>
            <a:normAutofit fontScale="90000"/>
          </a:bodyPr>
          <a:lstStyle/>
          <a:p>
            <a:r>
              <a:rPr lang="vi-VN" dirty="0" smtClean="0">
                <a:latin typeface="+mn-lt"/>
              </a:rPr>
              <a:t>Tipovi anketnih pitanja: </a:t>
            </a:r>
            <a:r>
              <a:rPr lang="vi-VN" dirty="0" smtClean="0"/>
              <a:t/>
            </a:r>
            <a:br>
              <a:rPr lang="vi-VN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28736"/>
            <a:ext cx="7772400" cy="492682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vi-VN" sz="3600" dirty="0" smtClean="0"/>
          </a:p>
          <a:p>
            <a:r>
              <a:rPr lang="vi-VN" sz="3600" dirty="0" smtClean="0"/>
              <a:t>a) zatvor</a:t>
            </a:r>
            <a:r>
              <a:rPr lang="sr-Latn-R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e</a:t>
            </a:r>
            <a:r>
              <a:rPr lang="vi-VN" sz="3600" dirty="0" smtClean="0"/>
              <a:t>nog tipa (ponuđeni svi mogući odgovori) </a:t>
            </a:r>
          </a:p>
          <a:p>
            <a:r>
              <a:rPr lang="vi-VN" sz="3600" dirty="0" smtClean="0"/>
              <a:t>b) otvorenog tipa </a:t>
            </a:r>
          </a:p>
          <a:p>
            <a:r>
              <a:rPr lang="vi-VN" sz="3600" dirty="0" smtClean="0"/>
              <a:t>c) kombinovana pitanja.</a:t>
            </a:r>
            <a:endParaRPr lang="sr-Latn-RS" sz="3600" dirty="0" smtClean="0"/>
          </a:p>
          <a:p>
            <a:endParaRPr lang="sr-Latn-RS" sz="3600" dirty="0" smtClean="0"/>
          </a:p>
          <a:p>
            <a:r>
              <a:rPr lang="en-US" sz="39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Pre </a:t>
            </a:r>
            <a:r>
              <a:rPr lang="en-US" sz="39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primene</a:t>
            </a:r>
            <a:r>
              <a:rPr lang="en-US" sz="39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ankete</a:t>
            </a:r>
            <a:r>
              <a:rPr lang="en-US" sz="39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provodi</a:t>
            </a:r>
            <a:r>
              <a:rPr lang="en-US" sz="39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se </a:t>
            </a:r>
            <a:r>
              <a:rPr lang="en-US" sz="39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sonda</a:t>
            </a:r>
            <a:r>
              <a:rPr lang="sr-Latn-RS" sz="39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ž</a:t>
            </a:r>
            <a:r>
              <a:rPr lang="en-US" sz="39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no </a:t>
            </a:r>
            <a:r>
              <a:rPr lang="en-US" sz="39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ispitivanje</a:t>
            </a:r>
            <a:r>
              <a:rPr lang="en-US" sz="39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(</a:t>
            </a:r>
            <a:r>
              <a:rPr lang="en-US" sz="39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probna</a:t>
            </a:r>
            <a:r>
              <a:rPr lang="en-US" sz="39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primena</a:t>
            </a:r>
            <a:r>
              <a:rPr lang="en-US" sz="39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instrumenta</a:t>
            </a:r>
            <a:r>
              <a:rPr lang="en-US" sz="39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). </a:t>
            </a:r>
            <a:r>
              <a:rPr lang="en-US" sz="39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Ako</a:t>
            </a:r>
            <a:r>
              <a:rPr lang="en-US" sz="39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se </a:t>
            </a:r>
            <a:r>
              <a:rPr lang="en-US" sz="39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zapaze</a:t>
            </a:r>
            <a:r>
              <a:rPr lang="en-US" sz="39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nedostaci</a:t>
            </a:r>
            <a:r>
              <a:rPr lang="en-US" sz="39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- </a:t>
            </a:r>
            <a:r>
              <a:rPr lang="en-US" sz="39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revizija</a:t>
            </a:r>
            <a:r>
              <a:rPr lang="en-US" sz="39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instrumenta</a:t>
            </a:r>
            <a:r>
              <a:rPr lang="en-US" sz="39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!</a:t>
            </a:r>
            <a:endParaRPr lang="en-US" sz="39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7023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28736"/>
            <a:ext cx="7772400" cy="4926824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 k r e n o s t se mo</a:t>
            </a:r>
            <a:r>
              <a:rPr lang="sr-Latn-R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ž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e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povećati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  <a:endParaRPr lang="sr-Latn-RS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anonimnošću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instrumenta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; </a:t>
            </a:r>
          </a:p>
          <a:p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izbegavanjem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pitanja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za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koje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se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unapred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zna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će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sr-Latn-R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izazavati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neiskrene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odgovore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; </a:t>
            </a:r>
          </a:p>
          <a:p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korektnim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pa</a:t>
            </a:r>
            <a:r>
              <a:rPr lang="sr-Latn-R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ž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ljivim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uputstvima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za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popunjavanje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sr-Latn-R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ankete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Anketiranje:va</a:t>
            </a:r>
            <a:r>
              <a:rPr lang="sr-Latn-RS" dirty="0" smtClean="0"/>
              <a:t>ž</a:t>
            </a:r>
            <a:r>
              <a:rPr lang="en-US" dirty="0" smtClean="0"/>
              <a:t>ne </a:t>
            </a:r>
            <a:r>
              <a:rPr lang="en-US" dirty="0" err="1" smtClean="0"/>
              <a:t>preporuke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vi-VN" dirty="0" smtClean="0"/>
              <a:t>Trajanje - 10 do 20 minuta</a:t>
            </a:r>
          </a:p>
          <a:p>
            <a:r>
              <a:rPr lang="vi-VN" dirty="0" smtClean="0"/>
              <a:t>Ne pita se ono što se moţe saznati iz drugih izvora. </a:t>
            </a:r>
          </a:p>
          <a:p>
            <a:r>
              <a:rPr lang="vi-VN" dirty="0" smtClean="0"/>
              <a:t>Postavljaju se jednostavna pitanja (a ne trivijalna). </a:t>
            </a:r>
          </a:p>
          <a:p>
            <a:r>
              <a:rPr lang="vi-VN" dirty="0" smtClean="0"/>
              <a:t>Izbegavaju se sugestivna, neprecizna i neodređena pitanja.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309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357298"/>
            <a:ext cx="7772400" cy="4998262"/>
          </a:xfrm>
        </p:spPr>
        <p:txBody>
          <a:bodyPr>
            <a:normAutofit/>
          </a:bodyPr>
          <a:lstStyle/>
          <a:p>
            <a:r>
              <a:rPr lang="en-US" dirty="0" err="1" smtClean="0"/>
              <a:t>Nepoznate</a:t>
            </a:r>
            <a:r>
              <a:rPr lang="en-US" dirty="0" smtClean="0"/>
              <a:t> </a:t>
            </a:r>
            <a:r>
              <a:rPr lang="en-US" dirty="0" err="1" smtClean="0"/>
              <a:t>termine</a:t>
            </a:r>
            <a:r>
              <a:rPr lang="en-US" dirty="0" smtClean="0"/>
              <a:t> je </a:t>
            </a:r>
            <a:r>
              <a:rPr lang="en-US" dirty="0" err="1" smtClean="0"/>
              <a:t>potrebno</a:t>
            </a:r>
            <a:r>
              <a:rPr lang="en-US" dirty="0" smtClean="0"/>
              <a:t> </a:t>
            </a:r>
            <a:r>
              <a:rPr lang="en-US" dirty="0" err="1" smtClean="0"/>
              <a:t>objasniti</a:t>
            </a:r>
            <a:r>
              <a:rPr lang="en-US" dirty="0" smtClean="0"/>
              <a:t>, </a:t>
            </a:r>
            <a:r>
              <a:rPr lang="en-US" dirty="0" err="1" smtClean="0"/>
              <a:t>protumačiti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sr-Latn-RS" dirty="0" smtClean="0"/>
              <a:t> </a:t>
            </a:r>
            <a:r>
              <a:rPr lang="en-US" dirty="0" err="1" smtClean="0"/>
              <a:t>definisati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Pita se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ono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je </a:t>
            </a:r>
            <a:r>
              <a:rPr lang="en-US" dirty="0" err="1" smtClean="0"/>
              <a:t>neophodno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preduzeto</a:t>
            </a:r>
            <a:r>
              <a:rPr lang="en-US" dirty="0" smtClean="0"/>
              <a:t> </a:t>
            </a:r>
            <a:r>
              <a:rPr lang="sr-Latn-RS" dirty="0" smtClean="0"/>
              <a:t> </a:t>
            </a:r>
            <a:r>
              <a:rPr lang="en-US" dirty="0" err="1" smtClean="0"/>
              <a:t>istra</a:t>
            </a:r>
            <a:r>
              <a:rPr lang="sr-Latn-RS" dirty="0" smtClean="0"/>
              <a:t>ž</a:t>
            </a:r>
            <a:r>
              <a:rPr lang="en-US" dirty="0" err="1" smtClean="0"/>
              <a:t>ivanje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Anketa</a:t>
            </a:r>
            <a:r>
              <a:rPr lang="en-US" dirty="0" smtClean="0"/>
              <a:t> se mo</a:t>
            </a:r>
            <a:r>
              <a:rPr lang="sr-Latn-RS" dirty="0" smtClean="0"/>
              <a:t>ž</a:t>
            </a:r>
            <a:r>
              <a:rPr lang="en-US" dirty="0" smtClean="0"/>
              <a:t>e </a:t>
            </a:r>
            <a:r>
              <a:rPr lang="en-US" dirty="0" err="1" smtClean="0"/>
              <a:t>popunjavati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istom</a:t>
            </a:r>
            <a:r>
              <a:rPr lang="en-US" dirty="0" smtClean="0"/>
              <a:t> </a:t>
            </a:r>
            <a:r>
              <a:rPr lang="en-US" dirty="0" err="1" smtClean="0"/>
              <a:t>mestu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poslati</a:t>
            </a:r>
            <a:r>
              <a:rPr lang="en-US" dirty="0" smtClean="0"/>
              <a:t> </a:t>
            </a:r>
            <a:r>
              <a:rPr lang="sr-Latn-RS" dirty="0" smtClean="0"/>
              <a:t> </a:t>
            </a:r>
            <a:r>
              <a:rPr lang="en-US" dirty="0" err="1" smtClean="0"/>
              <a:t>poštom</a:t>
            </a:r>
            <a:r>
              <a:rPr lang="en-US" dirty="0" smtClean="0"/>
              <a:t> (e-mail) - </a:t>
            </a:r>
            <a:r>
              <a:rPr lang="en-US" dirty="0" err="1" smtClean="0"/>
              <a:t>dirigovano</a:t>
            </a:r>
            <a:r>
              <a:rPr lang="en-US" dirty="0" smtClean="0"/>
              <a:t> </a:t>
            </a:r>
            <a:r>
              <a:rPr lang="en-US" dirty="0" err="1" smtClean="0"/>
              <a:t>popunjavanje</a:t>
            </a:r>
            <a:r>
              <a:rPr lang="en-US" dirty="0" smtClean="0"/>
              <a:t>! </a:t>
            </a:r>
          </a:p>
          <a:p>
            <a:r>
              <a:rPr lang="en-US" dirty="0" err="1" smtClean="0"/>
              <a:t>Va</a:t>
            </a:r>
            <a:r>
              <a:rPr lang="sr-Latn-RS" dirty="0" smtClean="0"/>
              <a:t>ž</a:t>
            </a:r>
            <a:r>
              <a:rPr lang="en-US" dirty="0" smtClean="0"/>
              <a:t>ne </a:t>
            </a:r>
            <a:r>
              <a:rPr lang="en-US" dirty="0" err="1" smtClean="0"/>
              <a:t>metrijske</a:t>
            </a:r>
            <a:r>
              <a:rPr lang="en-US" dirty="0" smtClean="0"/>
              <a:t> </a:t>
            </a:r>
            <a:r>
              <a:rPr lang="en-US" dirty="0" err="1" smtClean="0"/>
              <a:t>karakteristike</a:t>
            </a:r>
            <a:r>
              <a:rPr lang="en-US" dirty="0" smtClean="0"/>
              <a:t>: </a:t>
            </a:r>
            <a:r>
              <a:rPr lang="en-US" dirty="0" err="1" smtClean="0"/>
              <a:t>valjanost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pouzdanost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785818"/>
          </a:xfrm>
        </p:spPr>
        <p:txBody>
          <a:bodyPr/>
          <a:lstStyle/>
          <a:p>
            <a:r>
              <a:rPr lang="sr-Latn-RS" dirty="0" smtClean="0"/>
              <a:t>Testiranje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28736"/>
            <a:ext cx="7772400" cy="4926824"/>
          </a:xfrm>
        </p:spPr>
        <p:txBody>
          <a:bodyPr>
            <a:normAutofit/>
          </a:bodyPr>
          <a:lstStyle/>
          <a:p>
            <a:r>
              <a:rPr lang="vi-VN" u="sng" dirty="0" smtClean="0"/>
              <a:t>Testiranje</a:t>
            </a:r>
            <a:r>
              <a:rPr lang="vi-VN" dirty="0" smtClean="0"/>
              <a:t> – Prikupljanje podataka o proučavanim </a:t>
            </a:r>
            <a:r>
              <a:rPr lang="sr-Latn-RS" dirty="0" smtClean="0"/>
              <a:t> </a:t>
            </a:r>
            <a:r>
              <a:rPr lang="vi-VN" dirty="0" smtClean="0"/>
              <a:t>pedagoškim pojavama pomoću testova. </a:t>
            </a:r>
          </a:p>
          <a:p>
            <a:pPr>
              <a:buNone/>
            </a:pPr>
            <a:r>
              <a:rPr lang="vi-VN" dirty="0" smtClean="0"/>
              <a:t> </a:t>
            </a:r>
          </a:p>
          <a:p>
            <a:r>
              <a:rPr lang="vi-VN" u="sng" dirty="0" smtClean="0"/>
              <a:t>Test</a:t>
            </a:r>
            <a:r>
              <a:rPr lang="vi-VN" dirty="0" smtClean="0"/>
              <a:t> – Merni instrument koji se sastoji od međusobno </a:t>
            </a:r>
            <a:r>
              <a:rPr lang="sr-Latn-RS" dirty="0" smtClean="0"/>
              <a:t> </a:t>
            </a:r>
            <a:r>
              <a:rPr lang="vi-VN" dirty="0" smtClean="0"/>
              <a:t>povezanih zadataka kojima se nešto meri i ustanovljava. Zadaci su isti za sve ispitanike. Precizirani su načini njihovog rešavanja, kao i načini njihovog ocenjivanja, odnosno vrednovanja postignutih rezultata.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00174"/>
            <a:ext cx="7772400" cy="4786346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vi-VN" sz="3500" dirty="0" smtClean="0"/>
              <a:t>1.Sastavljanje zadataka na osnovu nastavnog sadr</a:t>
            </a:r>
            <a:r>
              <a:rPr lang="sr-Latn-RS" sz="3500" dirty="0" smtClean="0"/>
              <a:t>ž</a:t>
            </a:r>
            <a:r>
              <a:rPr lang="vi-VN" sz="3500" dirty="0" smtClean="0"/>
              <a:t>aja kojeg treba obuhvatiti testom (različiti zadaci – prisećanje i dopunjavanje, alternativni izbor, višestruki izbor, sparivanje, sređivanje itd.). Broj zadataka mora biti znatno veći od onog koji će biti zadr</a:t>
            </a:r>
            <a:r>
              <a:rPr lang="sr-Latn-RS" sz="3500" dirty="0" smtClean="0"/>
              <a:t>ž</a:t>
            </a:r>
            <a:r>
              <a:rPr lang="vi-VN" sz="3500" dirty="0" smtClean="0"/>
              <a:t>an u testu. </a:t>
            </a:r>
          </a:p>
          <a:p>
            <a:r>
              <a:rPr lang="en-US" sz="3500" dirty="0" smtClean="0"/>
              <a:t>2.Eliminacija </a:t>
            </a:r>
            <a:r>
              <a:rPr lang="en-US" sz="3500" dirty="0" err="1" smtClean="0"/>
              <a:t>zadataka</a:t>
            </a:r>
            <a:r>
              <a:rPr lang="en-US" sz="3500" dirty="0" smtClean="0"/>
              <a:t> </a:t>
            </a:r>
            <a:r>
              <a:rPr lang="en-US" sz="3500" dirty="0" err="1" smtClean="0"/>
              <a:t>koji</a:t>
            </a:r>
            <a:r>
              <a:rPr lang="en-US" sz="3500" dirty="0" smtClean="0"/>
              <a:t> ne </a:t>
            </a:r>
            <a:r>
              <a:rPr lang="en-US" sz="3500" dirty="0" err="1" smtClean="0"/>
              <a:t>odgovaraju</a:t>
            </a:r>
            <a:r>
              <a:rPr lang="en-US" sz="3500" dirty="0" smtClean="0"/>
              <a:t> </a:t>
            </a:r>
            <a:r>
              <a:rPr lang="en-US" sz="3500" dirty="0" err="1" smtClean="0"/>
              <a:t>postavljenim</a:t>
            </a:r>
            <a:r>
              <a:rPr lang="en-US" sz="3500" dirty="0" smtClean="0"/>
              <a:t> </a:t>
            </a:r>
            <a:r>
              <a:rPr lang="en-US" sz="3500" dirty="0" err="1" smtClean="0"/>
              <a:t>zahtevima</a:t>
            </a:r>
            <a:r>
              <a:rPr lang="en-US" sz="3500" dirty="0" smtClean="0"/>
              <a:t> ( </a:t>
            </a:r>
            <a:r>
              <a:rPr lang="en-US" sz="3500" dirty="0" err="1" smtClean="0"/>
              <a:t>po</a:t>
            </a:r>
            <a:r>
              <a:rPr lang="en-US" sz="3500" dirty="0" smtClean="0"/>
              <a:t> </a:t>
            </a:r>
            <a:r>
              <a:rPr lang="en-US" sz="3500" dirty="0" err="1" smtClean="0"/>
              <a:t>sadr</a:t>
            </a:r>
            <a:r>
              <a:rPr lang="sr-Latn-RS" sz="3500" dirty="0" smtClean="0"/>
              <a:t>ž</a:t>
            </a:r>
            <a:r>
              <a:rPr lang="en-US" sz="3500" dirty="0" err="1" smtClean="0"/>
              <a:t>aju</a:t>
            </a:r>
            <a:r>
              <a:rPr lang="en-US" sz="3500" dirty="0" smtClean="0"/>
              <a:t> ne </a:t>
            </a:r>
            <a:r>
              <a:rPr lang="en-US" sz="3500" dirty="0" err="1" smtClean="0"/>
              <a:t>odgovaraju</a:t>
            </a:r>
            <a:r>
              <a:rPr lang="en-US" sz="3500" dirty="0" smtClean="0"/>
              <a:t> </a:t>
            </a:r>
            <a:r>
              <a:rPr lang="en-US" sz="3500" dirty="0" err="1" smtClean="0"/>
              <a:t>onome</a:t>
            </a:r>
            <a:r>
              <a:rPr lang="en-US" sz="3500" dirty="0" smtClean="0"/>
              <a:t> </a:t>
            </a:r>
            <a:r>
              <a:rPr lang="en-US" sz="3500" dirty="0" err="1" smtClean="0"/>
              <a:t>što</a:t>
            </a:r>
            <a:r>
              <a:rPr lang="en-US" sz="3500" dirty="0" smtClean="0"/>
              <a:t> se </a:t>
            </a:r>
            <a:r>
              <a:rPr lang="en-US" sz="3500" dirty="0" err="1" smtClean="0"/>
              <a:t>testom</a:t>
            </a:r>
            <a:r>
              <a:rPr lang="en-US" sz="3500" dirty="0" smtClean="0"/>
              <a:t> </a:t>
            </a:r>
            <a:r>
              <a:rPr lang="sr-Latn-RS" sz="3500" dirty="0" err="1" smtClean="0"/>
              <a:t>ž</a:t>
            </a:r>
            <a:r>
              <a:rPr lang="en-US" sz="3500" dirty="0" err="1" smtClean="0"/>
              <a:t>eli</a:t>
            </a:r>
            <a:r>
              <a:rPr lang="en-US" sz="3500" dirty="0" smtClean="0"/>
              <a:t> </a:t>
            </a:r>
            <a:r>
              <a:rPr lang="en-US" sz="3500" dirty="0" err="1" smtClean="0"/>
              <a:t>ispitati</a:t>
            </a:r>
            <a:r>
              <a:rPr lang="en-US" sz="3500" dirty="0" smtClean="0"/>
              <a:t>, </a:t>
            </a:r>
            <a:r>
              <a:rPr lang="en-US" sz="3500" dirty="0" err="1" smtClean="0"/>
              <a:t>nejasni</a:t>
            </a:r>
            <a:r>
              <a:rPr lang="en-US" sz="3500" dirty="0" smtClean="0"/>
              <a:t> </a:t>
            </a:r>
            <a:r>
              <a:rPr lang="en-US" sz="3500" dirty="0" err="1" smtClean="0"/>
              <a:t>i</a:t>
            </a:r>
            <a:r>
              <a:rPr lang="en-US" sz="3500" dirty="0" smtClean="0"/>
              <a:t> </a:t>
            </a:r>
            <a:r>
              <a:rPr lang="en-US" sz="3500" dirty="0" err="1" smtClean="0"/>
              <a:t>dvosmisleni</a:t>
            </a:r>
            <a:r>
              <a:rPr lang="en-US" sz="3500" dirty="0" smtClean="0"/>
              <a:t> </a:t>
            </a:r>
            <a:r>
              <a:rPr lang="en-US" sz="3500" dirty="0" err="1" smtClean="0"/>
              <a:t>zadaci</a:t>
            </a:r>
            <a:r>
              <a:rPr lang="en-US" sz="3500" dirty="0" smtClean="0"/>
              <a:t>).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973654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3.Sastavljanje </a:t>
            </a:r>
            <a:r>
              <a:rPr lang="en-US" dirty="0" err="1" smtClean="0"/>
              <a:t>prve</a:t>
            </a:r>
            <a:r>
              <a:rPr lang="en-US" dirty="0" smtClean="0"/>
              <a:t>, </a:t>
            </a:r>
            <a:r>
              <a:rPr lang="en-US" dirty="0" err="1" smtClean="0"/>
              <a:t>preliminarne</a:t>
            </a:r>
            <a:r>
              <a:rPr lang="en-US" dirty="0" smtClean="0"/>
              <a:t> (</a:t>
            </a:r>
            <a:r>
              <a:rPr lang="en-US" dirty="0" err="1" smtClean="0"/>
              <a:t>sonda</a:t>
            </a:r>
            <a:r>
              <a:rPr lang="sr-Latn-RS" dirty="0" smtClean="0"/>
              <a:t>ž</a:t>
            </a:r>
            <a:r>
              <a:rPr lang="en-US" dirty="0" smtClean="0"/>
              <a:t>ne) </a:t>
            </a:r>
            <a:r>
              <a:rPr lang="en-US" dirty="0" err="1" smtClean="0"/>
              <a:t>verzije</a:t>
            </a:r>
            <a:r>
              <a:rPr lang="en-US" dirty="0" smtClean="0"/>
              <a:t> </a:t>
            </a:r>
            <a:r>
              <a:rPr lang="en-US" dirty="0" err="1" smtClean="0"/>
              <a:t>testa</a:t>
            </a:r>
            <a:r>
              <a:rPr lang="en-US" dirty="0" smtClean="0"/>
              <a:t>. </a:t>
            </a:r>
            <a:r>
              <a:rPr lang="en-US" dirty="0" err="1" smtClean="0"/>
              <a:t>Ona</a:t>
            </a:r>
            <a:r>
              <a:rPr lang="en-US" dirty="0" smtClean="0"/>
              <a:t> se </a:t>
            </a:r>
            <a:r>
              <a:rPr lang="en-US" dirty="0" err="1" smtClean="0"/>
              <a:t>proverava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reprezentativnom</a:t>
            </a:r>
            <a:r>
              <a:rPr lang="en-US" dirty="0" smtClean="0"/>
              <a:t> </a:t>
            </a:r>
            <a:r>
              <a:rPr lang="en-US" dirty="0" err="1" smtClean="0"/>
              <a:t>uzorku</a:t>
            </a:r>
            <a:r>
              <a:rPr lang="en-US" dirty="0" smtClean="0"/>
              <a:t> </a:t>
            </a:r>
            <a:r>
              <a:rPr lang="en-US" dirty="0" err="1" smtClean="0"/>
              <a:t>ispitanika</a:t>
            </a:r>
            <a:r>
              <a:rPr lang="en-US" dirty="0" smtClean="0"/>
              <a:t>. </a:t>
            </a:r>
          </a:p>
          <a:p>
            <a:r>
              <a:rPr lang="vi-VN" dirty="0" smtClean="0"/>
              <a:t>4.Izrada konačne verzije testa. Posle sonda</a:t>
            </a:r>
            <a:r>
              <a:rPr lang="sr-Latn-RS" dirty="0" smtClean="0"/>
              <a:t>ž</a:t>
            </a:r>
            <a:r>
              <a:rPr lang="vi-VN" dirty="0" smtClean="0"/>
              <a:t>ne primene testa, određuju se metrijske karakteristike, vrše korekcije, eliminišu neadekvatni zadaci, određuje optimalno vreme potrebno za rešavanje testa, koriguje se uputstvo i ključ ocenjivanja, utvrđuje se redosled zadataka i dr.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Skaliranje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Koristi</a:t>
            </a:r>
            <a:r>
              <a:rPr lang="en-US" dirty="0" smtClean="0"/>
              <a:t> se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proceni</a:t>
            </a:r>
            <a:r>
              <a:rPr lang="en-US" dirty="0" smtClean="0"/>
              <a:t> </a:t>
            </a:r>
            <a:r>
              <a:rPr lang="en-US" dirty="0" err="1" smtClean="0"/>
              <a:t>kvaliteta</a:t>
            </a:r>
            <a:r>
              <a:rPr lang="en-US" dirty="0" smtClean="0"/>
              <a:t> </a:t>
            </a:r>
            <a:r>
              <a:rPr lang="en-US" dirty="0" err="1" smtClean="0"/>
              <a:t>nekog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r>
              <a:rPr lang="en-US" dirty="0" smtClean="0"/>
              <a:t>, </a:t>
            </a:r>
            <a:r>
              <a:rPr lang="en-US" dirty="0" err="1" smtClean="0"/>
              <a:t>uspešnosti</a:t>
            </a:r>
            <a:r>
              <a:rPr lang="en-US" dirty="0" smtClean="0"/>
              <a:t> </a:t>
            </a:r>
            <a:r>
              <a:rPr lang="en-US" dirty="0" err="1" smtClean="0"/>
              <a:t>nečijeg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>, </a:t>
            </a:r>
            <a:r>
              <a:rPr lang="en-US" dirty="0" err="1" smtClean="0"/>
              <a:t>karakteristika</a:t>
            </a:r>
            <a:r>
              <a:rPr lang="en-US" dirty="0" smtClean="0"/>
              <a:t> </a:t>
            </a:r>
            <a:r>
              <a:rPr lang="en-US" dirty="0" err="1" smtClean="0"/>
              <a:t>nečije</a:t>
            </a:r>
            <a:r>
              <a:rPr lang="en-US" dirty="0" smtClean="0"/>
              <a:t> </a:t>
            </a:r>
            <a:r>
              <a:rPr lang="en-US" dirty="0" err="1" smtClean="0"/>
              <a:t>ličnosti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sl. </a:t>
            </a:r>
          </a:p>
          <a:p>
            <a:endParaRPr lang="en-US" dirty="0" smtClean="0"/>
          </a:p>
          <a:p>
            <a:r>
              <a:rPr lang="vi-VN" dirty="0" smtClean="0"/>
              <a:t>•Određuje se </a:t>
            </a:r>
            <a:r>
              <a:rPr lang="vi-VN" b="1" dirty="0" smtClean="0"/>
              <a:t>da li postoji ili ne postoji i koliki je stepen postojanja pojave koja se procenjuje. </a:t>
            </a:r>
          </a:p>
          <a:p>
            <a:r>
              <a:rPr lang="en-US" dirty="0" smtClean="0"/>
              <a:t>•Instrument – </a:t>
            </a:r>
            <a:r>
              <a:rPr lang="en-US" b="1" dirty="0" err="1" smtClean="0"/>
              <a:t>Skala</a:t>
            </a:r>
            <a:r>
              <a:rPr lang="en-US" b="1" dirty="0" smtClean="0"/>
              <a:t> </a:t>
            </a:r>
            <a:r>
              <a:rPr lang="en-US" b="1" dirty="0" err="1" smtClean="0"/>
              <a:t>sudova</a:t>
            </a:r>
            <a:r>
              <a:rPr lang="en-US" b="1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•Mo</a:t>
            </a:r>
            <a:r>
              <a:rPr lang="sr-Latn-RS" dirty="0" smtClean="0"/>
              <a:t>ž</a:t>
            </a:r>
            <a:r>
              <a:rPr lang="en-US" dirty="0" smtClean="0"/>
              <a:t>e se </a:t>
            </a:r>
            <a:r>
              <a:rPr lang="en-US" dirty="0" err="1" smtClean="0"/>
              <a:t>procenjivati</a:t>
            </a:r>
            <a:r>
              <a:rPr lang="en-US" dirty="0" smtClean="0"/>
              <a:t>: </a:t>
            </a:r>
            <a:r>
              <a:rPr lang="en-US" dirty="0" err="1" smtClean="0"/>
              <a:t>napredak</a:t>
            </a:r>
            <a:r>
              <a:rPr lang="en-US" dirty="0" smtClean="0"/>
              <a:t> </a:t>
            </a:r>
            <a:r>
              <a:rPr lang="en-US" dirty="0" err="1" smtClean="0"/>
              <a:t>učenika</a:t>
            </a:r>
            <a:r>
              <a:rPr lang="en-US" dirty="0" smtClean="0"/>
              <a:t> u </a:t>
            </a:r>
            <a:r>
              <a:rPr lang="en-US" dirty="0" err="1" smtClean="0"/>
              <a:t>oblasti</a:t>
            </a:r>
            <a:r>
              <a:rPr lang="en-US" dirty="0" smtClean="0"/>
              <a:t> u </a:t>
            </a:r>
            <a:r>
              <a:rPr lang="en-US" dirty="0" err="1" smtClean="0"/>
              <a:t>kojoj</a:t>
            </a:r>
            <a:r>
              <a:rPr lang="en-US" dirty="0" smtClean="0"/>
              <a:t> se </a:t>
            </a:r>
            <a:r>
              <a:rPr lang="en-US" dirty="0" err="1" smtClean="0"/>
              <a:t>vrednuje</a:t>
            </a:r>
            <a:r>
              <a:rPr lang="en-US" dirty="0" smtClean="0"/>
              <a:t> </a:t>
            </a:r>
            <a:r>
              <a:rPr lang="en-US" dirty="0" err="1" smtClean="0"/>
              <a:t>njegov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r>
              <a:rPr lang="en-US" dirty="0" smtClean="0"/>
              <a:t>, </a:t>
            </a:r>
            <a:r>
              <a:rPr lang="en-US" dirty="0" err="1" smtClean="0"/>
              <a:t>svojstva</a:t>
            </a:r>
            <a:r>
              <a:rPr lang="en-US" dirty="0" smtClean="0"/>
              <a:t> </a:t>
            </a:r>
            <a:r>
              <a:rPr lang="en-US" dirty="0" err="1" smtClean="0"/>
              <a:t>nastavnika</a:t>
            </a:r>
            <a:r>
              <a:rPr lang="en-US" dirty="0" smtClean="0"/>
              <a:t>/</a:t>
            </a:r>
            <a:r>
              <a:rPr lang="en-US" dirty="0" err="1" smtClean="0"/>
              <a:t>vaspitača</a:t>
            </a:r>
            <a:r>
              <a:rPr lang="en-US" dirty="0" smtClean="0"/>
              <a:t>, </a:t>
            </a:r>
            <a:r>
              <a:rPr lang="en-US" dirty="0" err="1" smtClean="0"/>
              <a:t>saradnja</a:t>
            </a:r>
            <a:r>
              <a:rPr lang="en-US" dirty="0" smtClean="0"/>
              <a:t> </a:t>
            </a:r>
            <a:r>
              <a:rPr lang="en-US" dirty="0" err="1" smtClean="0"/>
              <a:t>škole</a:t>
            </a:r>
            <a:r>
              <a:rPr lang="en-US" dirty="0" smtClean="0"/>
              <a:t>, </a:t>
            </a:r>
            <a:r>
              <a:rPr lang="en-US" dirty="0" err="1" smtClean="0"/>
              <a:t>porodice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predškolske</a:t>
            </a:r>
            <a:r>
              <a:rPr lang="en-US" dirty="0" smtClean="0"/>
              <a:t> </a:t>
            </a:r>
            <a:r>
              <a:rPr lang="en-US" dirty="0" err="1" smtClean="0"/>
              <a:t>ustanove</a:t>
            </a:r>
            <a:r>
              <a:rPr lang="en-US" dirty="0" smtClean="0"/>
              <a:t> </a:t>
            </a:r>
            <a:r>
              <a:rPr lang="en-US" dirty="0" err="1" smtClean="0"/>
              <a:t>itd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623</TotalTime>
  <Words>4650</Words>
  <Application>Microsoft Office PowerPoint</Application>
  <PresentationFormat>On-screen Show (4:3)</PresentationFormat>
  <Paragraphs>574</Paragraphs>
  <Slides>109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0" baseType="lpstr">
      <vt:lpstr>Civic</vt:lpstr>
      <vt:lpstr> </vt:lpstr>
      <vt:lpstr>   POJMOVNO ODREĐENJE  </vt:lpstr>
      <vt:lpstr> KONSTITUTIVNI ZAHTEVI KOJE TREBA DA ISPUNI SVAKA NAUKA </vt:lpstr>
      <vt:lpstr>PARADIGME ISTRAŽIVANJA VASPITANJA I OBRAZOVANJA</vt:lpstr>
      <vt:lpstr>Slide 5</vt:lpstr>
      <vt:lpstr>PREGLED KARAKTERISTIKA NAUČNIH PARADIGMI</vt:lpstr>
      <vt:lpstr>FENOMENOLOŠKI PRISTUP</vt:lpstr>
      <vt:lpstr>ODNOS METODOLOGIJE, LOGIKE, GNOSEOLOGIJE I EPISTEMOLOGIJE</vt:lpstr>
      <vt:lpstr>METODOLOGIJA NAUČNO-ISTRAŽIVAČKOG RADA U VASPITANJU I OBRAZOVANJU/METODOLOGIJA PEDAGOGIJE</vt:lpstr>
      <vt:lpstr>Pedagoško saznanje karakteriše:  </vt:lpstr>
      <vt:lpstr>OSOBINE LIČNOSTI ISTRAŽIVAČA</vt:lpstr>
      <vt:lpstr>OSOBINE LIČNOSTI ISTRAŽIVAČA</vt:lpstr>
      <vt:lpstr>MOŽDA OVAKAV...</vt:lpstr>
      <vt:lpstr>VRSTE PEDAGOŠKIH ISTRAŽIVANJA</vt:lpstr>
      <vt:lpstr>ETAPE PEDAGOŠKOG ISTRAŽIVANJA</vt:lpstr>
      <vt:lpstr>SADRŽAJ PROJEKTA ISTRAŽIVANJA</vt:lpstr>
      <vt:lpstr>Metodološki okvir istraživanja</vt:lpstr>
      <vt:lpstr>Slide 18</vt:lpstr>
      <vt:lpstr>SUGESTIJE ZA IZRADU METODOLOŠKOG OKVIRA ISTRAŽIVANJA</vt:lpstr>
      <vt:lpstr>PROBLEM ISTRAŽIVANJA</vt:lpstr>
      <vt:lpstr>CILJ I KARAKTER ISTRAŽIVANJA</vt:lpstr>
      <vt:lpstr>ZADACI ISTRAŽIVANJA</vt:lpstr>
      <vt:lpstr>HIPOTEZE U ISTRAŽIVANJU</vt:lpstr>
      <vt:lpstr>VARIJABLE U ISTRAŽIVANJU</vt:lpstr>
      <vt:lpstr>PROJEKAT  ISTRAŽIVANJA  </vt:lpstr>
      <vt:lpstr>Problem istraživanja</vt:lpstr>
      <vt:lpstr>Cilj istraživanja</vt:lpstr>
      <vt:lpstr>Zadaci istraživanja:  </vt:lpstr>
      <vt:lpstr>Opšta hipoteza</vt:lpstr>
      <vt:lpstr>Posebne hipoteze</vt:lpstr>
      <vt:lpstr>Metode istraživanja</vt:lpstr>
      <vt:lpstr>Slide 32</vt:lpstr>
      <vt:lpstr>Tehnike i instrumenti u istraživanju</vt:lpstr>
      <vt:lpstr>Slide 34</vt:lpstr>
      <vt:lpstr>POPULACIJA I UZORAK U ISTRAŽIVANJU</vt:lpstr>
      <vt:lpstr>Uzorak</vt:lpstr>
      <vt:lpstr>Slide 37</vt:lpstr>
      <vt:lpstr>Slide 38</vt:lpstr>
      <vt:lpstr>METODE U PEDAGOŠKIM ISTRAŽIVANJIMA</vt:lpstr>
      <vt:lpstr>Deskriptivna metoda</vt:lpstr>
      <vt:lpstr>Slide 41</vt:lpstr>
      <vt:lpstr>Pedagoški eksperiment</vt:lpstr>
      <vt:lpstr>Pedagoški eksperiment - osnovni pojmovi</vt:lpstr>
      <vt:lpstr>Slide 44</vt:lpstr>
      <vt:lpstr>Slide 45</vt:lpstr>
      <vt:lpstr>Slide 46</vt:lpstr>
      <vt:lpstr>Ex-post-facto postupak  </vt:lpstr>
      <vt:lpstr>Slide 48</vt:lpstr>
      <vt:lpstr>Greške koje proističu iz delovanja  parazitarnih faktora</vt:lpstr>
      <vt:lpstr>Slide 50</vt:lpstr>
      <vt:lpstr>Eksperiment s jednom grupom</vt:lpstr>
      <vt:lpstr>Slide 52</vt:lpstr>
      <vt:lpstr>Eksperiment sa paralelnim grupama</vt:lpstr>
      <vt:lpstr>Slide 54</vt:lpstr>
      <vt:lpstr>Slide 55</vt:lpstr>
      <vt:lpstr>Eksperiment sa paralelnim grupama  </vt:lpstr>
      <vt:lpstr>Slide 57</vt:lpstr>
      <vt:lpstr>Eksperiment s rotacijom faktora  </vt:lpstr>
      <vt:lpstr>Slide 59</vt:lpstr>
      <vt:lpstr>  TEHNIKE I INSTRUMENTI U PEDAGOŠKOM ISTRAŽIVANJU</vt:lpstr>
      <vt:lpstr>Tehnike i instrumenti u pedagoškom istraživanju  – pojmovno određenje i klasifikacija </vt:lpstr>
      <vt:lpstr> Mogu se sistematizovati u dve grupe:  </vt:lpstr>
      <vt:lpstr>Postupci u kojima je izrada dokumenata  sastavni deo istraživanja</vt:lpstr>
      <vt:lpstr>Tehnike i pripadajući instrumenti  istraživanja</vt:lpstr>
      <vt:lpstr>Paralelne forme instrumenata i baterije  instrumenata</vt:lpstr>
      <vt:lpstr>Slide 66</vt:lpstr>
      <vt:lpstr>METRIJSKE KARAKTERISTIKE INSTRUMENATA</vt:lpstr>
      <vt:lpstr>Slide 68</vt:lpstr>
      <vt:lpstr>Slide 69</vt:lpstr>
      <vt:lpstr>Slide 70</vt:lpstr>
      <vt:lpstr>Slide 71</vt:lpstr>
      <vt:lpstr>Slide 72</vt:lpstr>
      <vt:lpstr>Rad na dokumentaciji/Analiza sadržaja</vt:lpstr>
      <vt:lpstr>Slide 74</vt:lpstr>
      <vt:lpstr>Slide 75</vt:lpstr>
      <vt:lpstr>Slide 76</vt:lpstr>
      <vt:lpstr>Slide 77</vt:lpstr>
      <vt:lpstr>Slide 78</vt:lpstr>
      <vt:lpstr>Sistematsko posmatranje </vt:lpstr>
      <vt:lpstr>Slide 80</vt:lpstr>
      <vt:lpstr>Slide 81</vt:lpstr>
      <vt:lpstr>Slide 82</vt:lpstr>
      <vt:lpstr>Slide 83</vt:lpstr>
      <vt:lpstr>Slide 84</vt:lpstr>
      <vt:lpstr>Registrovanje trajanja učestalih pojava hronološkom lestvicom</vt:lpstr>
      <vt:lpstr>Intervju</vt:lpstr>
      <vt:lpstr>Slide 87</vt:lpstr>
      <vt:lpstr>Slide 88</vt:lpstr>
      <vt:lpstr>Tok intervjua</vt:lpstr>
      <vt:lpstr>Protokol intervjua</vt:lpstr>
      <vt:lpstr>Anketiranje</vt:lpstr>
      <vt:lpstr>Tipovi anketnih pitanja:  </vt:lpstr>
      <vt:lpstr>Slide 93</vt:lpstr>
      <vt:lpstr>Anketiranje:važne preporuke</vt:lpstr>
      <vt:lpstr>Slide 95</vt:lpstr>
      <vt:lpstr>Testiranje</vt:lpstr>
      <vt:lpstr>Slide 97</vt:lpstr>
      <vt:lpstr>Slide 98</vt:lpstr>
      <vt:lpstr>Skaliranje</vt:lpstr>
      <vt:lpstr>Slide 100</vt:lpstr>
      <vt:lpstr>Slide 101</vt:lpstr>
      <vt:lpstr>Slide 102</vt:lpstr>
      <vt:lpstr>Slide 103</vt:lpstr>
      <vt:lpstr>Slide 104</vt:lpstr>
      <vt:lpstr>Slide 105</vt:lpstr>
      <vt:lpstr>Sociogram</vt:lpstr>
      <vt:lpstr>Slide 107</vt:lpstr>
      <vt:lpstr>Slide 108</vt:lpstr>
      <vt:lpstr>Slide 109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Metodologija nauke – pojmovno određenje</dc:title>
  <dc:creator>Korisnik</dc:creator>
  <cp:lastModifiedBy>Toshiba</cp:lastModifiedBy>
  <cp:revision>75</cp:revision>
  <dcterms:created xsi:type="dcterms:W3CDTF">2014-06-23T15:38:13Z</dcterms:created>
  <dcterms:modified xsi:type="dcterms:W3CDTF">2017-02-07T06:55:47Z</dcterms:modified>
</cp:coreProperties>
</file>