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57" r:id="rId9"/>
    <p:sldId id="258" r:id="rId10"/>
    <p:sldId id="259" r:id="rId11"/>
    <p:sldId id="260" r:id="rId12"/>
    <p:sldId id="26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D5-406D-B409-24ECC4E38D2B}"/>
              </c:ext>
            </c:extLst>
          </c:dPt>
          <c:dPt>
            <c:idx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D5-406D-B409-24ECC4E38D2B}"/>
              </c:ext>
            </c:extLst>
          </c:dPt>
          <c:cat>
            <c:strRef>
              <c:f>Sheet1!$A$2:$A$3</c:f>
              <c:strCache>
                <c:ptCount val="2"/>
                <c:pt idx="0">
                  <c:v>Muškarci</c:v>
                </c:pt>
                <c:pt idx="1">
                  <c:v>Žene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3D5-406D-B409-24ECC4E38D2B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41556648916688"/>
          <c:y val="0.38455684627039582"/>
          <c:w val="0.23239555066687348"/>
          <c:h val="0.2914914251872045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Muškarci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0D-4743-B384-0A68841EA2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Žene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0D-4743-B384-0A68841EA2D5}"/>
            </c:ext>
          </c:extLst>
        </c:ser>
        <c:gapWidth val="219"/>
        <c:overlap val="-27"/>
        <c:axId val="66406656"/>
        <c:axId val="66482560"/>
      </c:barChart>
      <c:catAx>
        <c:axId val="6640665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66482560"/>
        <c:crosses val="autoZero"/>
        <c:auto val="1"/>
        <c:lblAlgn val="ctr"/>
        <c:lblOffset val="100"/>
      </c:catAx>
      <c:valAx>
        <c:axId val="66482560"/>
        <c:scaling>
          <c:orientation val="minMax"/>
          <c:max val="8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66406656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Muškarci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1F-4BE5-948D-BC2B64E738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Žene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1F-4BE5-948D-BC2B64E738E6}"/>
            </c:ext>
          </c:extLst>
        </c:ser>
        <c:gapWidth val="219"/>
        <c:overlap val="-27"/>
        <c:axId val="77501568"/>
        <c:axId val="77503488"/>
      </c:barChart>
      <c:catAx>
        <c:axId val="77501568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77503488"/>
        <c:crosses val="autoZero"/>
        <c:auto val="1"/>
        <c:lblAlgn val="ctr"/>
        <c:lblOffset val="100"/>
      </c:catAx>
      <c:valAx>
        <c:axId val="77503488"/>
        <c:scaling>
          <c:orientation val="minMax"/>
          <c:max val="8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77501568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Muškarci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Crvena </c:v>
                </c:pt>
                <c:pt idx="1">
                  <c:v>Zelena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06-49F9-886B-0F5F97BB0B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Žene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Crvena </c:v>
                </c:pt>
                <c:pt idx="1">
                  <c:v>Zelena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06-49F9-886B-0F5F97BB0B2C}"/>
            </c:ext>
          </c:extLst>
        </c:ser>
        <c:gapWidth val="219"/>
        <c:overlap val="-27"/>
        <c:axId val="72686976"/>
        <c:axId val="76631424"/>
      </c:barChart>
      <c:catAx>
        <c:axId val="72686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76631424"/>
        <c:crosses val="autoZero"/>
        <c:auto val="1"/>
        <c:lblAlgn val="ctr"/>
        <c:lblOffset val="100"/>
      </c:catAx>
      <c:valAx>
        <c:axId val="76631424"/>
        <c:scaling>
          <c:orientation val="minMax"/>
          <c:max val="4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7268697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Segoe UI Light" panose="020B0502040204020203" pitchFamily="34" charset="0"/>
          <a:cs typeface="Segoe UI Light" panose="020B0502040204020203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1"/>
            <c:spPr>
              <a:solidFill>
                <a:srgbClr val="FFC000"/>
              </a:solidFill>
              <a:ln>
                <a:noFill/>
              </a:ln>
              <a:effectLst/>
            </c:spPr>
          </c:dPt>
          <c:errBars>
            <c:errBarType val="both"/>
            <c:errValType val="cust"/>
            <c:plus>
              <c:numRef>
                <c:f>Sheet1!$D$2:$D$3</c:f>
                <c:numCache>
                  <c:formatCode>General</c:formatCode>
                  <c:ptCount val="2"/>
                  <c:pt idx="0">
                    <c:v>2.7636000000000012</c:v>
                  </c:pt>
                  <c:pt idx="1">
                    <c:v>2.4891999999999999</c:v>
                  </c:pt>
                </c:numCache>
              </c:numRef>
            </c:plus>
            <c:minus>
              <c:numRef>
                <c:f>Sheet1!$D$2:$D$3</c:f>
                <c:numCache>
                  <c:formatCode>General</c:formatCode>
                  <c:ptCount val="2"/>
                  <c:pt idx="0">
                    <c:v>2.7636000000000012</c:v>
                  </c:pt>
                  <c:pt idx="1">
                    <c:v>2.4891999999999999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Muškarci</c:v>
                </c:pt>
                <c:pt idx="1">
                  <c:v>Žene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178.38000000000017</c:v>
                </c:pt>
                <c:pt idx="1">
                  <c:v>164.47</c:v>
                </c:pt>
              </c:numCache>
            </c:numRef>
          </c:val>
        </c:ser>
        <c:gapWidth val="219"/>
        <c:overlap val="-27"/>
        <c:axId val="85334272"/>
        <c:axId val="85415040"/>
      </c:barChart>
      <c:catAx>
        <c:axId val="853342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85415040"/>
        <c:crosses val="autoZero"/>
        <c:auto val="1"/>
        <c:lblAlgn val="ctr"/>
        <c:lblOffset val="100"/>
      </c:catAx>
      <c:valAx>
        <c:axId val="854150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8533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Segoe UI Light" panose="020B0502040204020203" pitchFamily="34" charset="0"/>
          <a:cs typeface="Segoe UI Light" panose="020B0502040204020203" pitchFamily="34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50BD6-32BB-4448-A2E9-DB28916D0A83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8533A-D754-44C1-9394-33F7606043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201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048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993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467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911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057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240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160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421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442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137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248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4630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841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5222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0286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4887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9952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02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397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0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022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027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766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365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9A60C-6D2D-4F34-9ED1-E276D5CFEEDC}" type="slidenum">
              <a:rPr lang="en-US" smtClean="0">
                <a:latin typeface="Arial" pitchFamily="34" charset="0"/>
              </a:rPr>
              <a:pPr>
                <a:defRPr/>
              </a:pPr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21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814C-FCC0-48D0-BD19-42D5CC9DAAE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5466-DD31-444E-9AD6-F082338F2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814C-FCC0-48D0-BD19-42D5CC9DAAE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5466-DD31-444E-9AD6-F082338F2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814C-FCC0-48D0-BD19-42D5CC9DAAE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5466-DD31-444E-9AD6-F082338F2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814C-FCC0-48D0-BD19-42D5CC9DAAE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5466-DD31-444E-9AD6-F082338F2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814C-FCC0-48D0-BD19-42D5CC9DAAE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5466-DD31-444E-9AD6-F082338F2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814C-FCC0-48D0-BD19-42D5CC9DAAE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5466-DD31-444E-9AD6-F082338F2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814C-FCC0-48D0-BD19-42D5CC9DAAE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5466-DD31-444E-9AD6-F082338F2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814C-FCC0-48D0-BD19-42D5CC9DAAE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5466-DD31-444E-9AD6-F082338F2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814C-FCC0-48D0-BD19-42D5CC9DAAE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5466-DD31-444E-9AD6-F082338F2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814C-FCC0-48D0-BD19-42D5CC9DAAE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5466-DD31-444E-9AD6-F082338F2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814C-FCC0-48D0-BD19-42D5CC9DAAE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5466-DD31-444E-9AD6-F082338F2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9814C-FCC0-48D0-BD19-42D5CC9DAAE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5466-DD31-444E-9AD6-F082338F25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1.OPIS </a:t>
            </a:r>
            <a:r>
              <a:rPr lang="sr-Latn-RS" sz="2000" dirty="0" smtClean="0">
                <a:solidFill>
                  <a:schemeClr val="tx1"/>
                </a:solidFill>
              </a:rPr>
              <a:t>KATEGORIČKE VARIJABLE</a:t>
            </a:r>
          </a:p>
          <a:p>
            <a:r>
              <a:rPr lang="sr-Latn-RS" sz="2000" dirty="0" smtClean="0">
                <a:solidFill>
                  <a:schemeClr val="tx1"/>
                </a:solidFill>
              </a:rPr>
              <a:t>2.OPIS NUMERIČKE VARIJABLE</a:t>
            </a:r>
          </a:p>
          <a:p>
            <a:r>
              <a:rPr lang="sr-Latn-RS" sz="2000" dirty="0" smtClean="0">
                <a:solidFill>
                  <a:schemeClr val="tx1"/>
                </a:solidFill>
              </a:rPr>
              <a:t>3.HI-KVADRAT TEST</a:t>
            </a:r>
          </a:p>
          <a:p>
            <a:r>
              <a:rPr lang="sr-Latn-RS" sz="2000" dirty="0" smtClean="0">
                <a:solidFill>
                  <a:schemeClr val="tx1"/>
                </a:solidFill>
              </a:rPr>
              <a:t>4.T-TEST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533400"/>
            <a:ext cx="25146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51794" y="6093296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opis numeričke varijable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9200"/>
            <a:ext cx="609030" cy="609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4149080"/>
            <a:ext cx="555235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- broj podataka (veličina uzorka)</a:t>
            </a:r>
          </a:p>
          <a:p>
            <a:r>
              <a:rPr lang="sr-Latn-R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Minimum </a:t>
            </a:r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 </a:t>
            </a:r>
            <a:r>
              <a:rPr lang="sr-Latn-R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Maximum </a:t>
            </a:r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– najmanja i najveća vrednost na varijabli</a:t>
            </a:r>
          </a:p>
          <a:p>
            <a:r>
              <a:rPr lang="sr-Latn-R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Mean </a:t>
            </a:r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– prosek (M) odnosno aritmetička sredina (AS)</a:t>
            </a:r>
          </a:p>
          <a:p>
            <a:r>
              <a:rPr lang="sr-Latn-R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Std. Deviation </a:t>
            </a:r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– standardna devijacija (SD)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556792"/>
            <a:ext cx="696912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9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8251794" y="6144748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izveštavanje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1560" y="1699302"/>
            <a:ext cx="135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tekstualno</a:t>
            </a:r>
            <a:endParaRPr lang="en-US" sz="2000" cap="smal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02859" y="1699302"/>
            <a:ext cx="634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 proseku, ispitanici su planirali da ulože 38.91 sat rada u pripremanje ispita (</a:t>
            </a:r>
            <a:r>
              <a:rPr lang="sr-Latn-RS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SD</a:t>
            </a:r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= 29.58). Prosečna očekivana ocena bila je 8.91 (SD = 1.22).</a:t>
            </a:r>
            <a:endParaRPr lang="en-US" sz="1600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3207999"/>
              </p:ext>
            </p:extLst>
          </p:nvPr>
        </p:nvGraphicFramePr>
        <p:xfrm>
          <a:off x="2402859" y="2772411"/>
          <a:ext cx="5472607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403315589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2509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Varijabla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Raspon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SD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664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Planirano</a:t>
                      </a:r>
                      <a:r>
                        <a:rPr lang="sr-Latn-RS" sz="16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vreme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65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 – 180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38.91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29.58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664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Planirana ocena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66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r>
                        <a:rPr lang="sr-Latn-RS" sz="16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– 10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8.91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1.22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615396" y="2651428"/>
            <a:ext cx="1258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tabelarno</a:t>
            </a:r>
            <a:endParaRPr lang="en-US" sz="2000" cap="smal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1735" y="4523636"/>
            <a:ext cx="6246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Tabele imaju samo horizontalne linije</a:t>
            </a:r>
          </a:p>
          <a:p>
            <a:pPr>
              <a:lnSpc>
                <a:spcPct val="150000"/>
              </a:lnSpc>
            </a:pPr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 i SD se zaokružuju na dve decimale</a:t>
            </a:r>
          </a:p>
          <a:p>
            <a:pPr>
              <a:lnSpc>
                <a:spcPct val="150000"/>
              </a:lnSpc>
            </a:pPr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Retko se grafički izveštava o pojedinačnim numeričkim varijablama</a:t>
            </a:r>
          </a:p>
          <a:p>
            <a:pPr>
              <a:lnSpc>
                <a:spcPct val="150000"/>
              </a:lnSpc>
            </a:pPr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Kada se grafički izveštava uglavnom se koristi histogram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614" y="4523636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napomene</a:t>
            </a:r>
            <a:endParaRPr lang="en-US" sz="2000" cap="smal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1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histogram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16416" y="6021288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5390" y="1034576"/>
            <a:ext cx="710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Analyze </a:t>
            </a:r>
            <a:r>
              <a:rPr lang="sr-Latn-RS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 pitchFamily="2" charset="2"/>
              </a:rPr>
              <a:t> </a:t>
            </a:r>
            <a:r>
              <a:rPr lang="sr-Latn-RS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 pitchFamily="2" charset="2"/>
              </a:rPr>
              <a:t>Descriptive Statistics  </a:t>
            </a:r>
            <a:r>
              <a:rPr lang="sr-Latn-RS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 pitchFamily="2" charset="2"/>
              </a:rPr>
              <a:t>Frequencies </a:t>
            </a:r>
            <a:r>
              <a:rPr lang="sr-Latn-RS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 pitchFamily="2" charset="2"/>
              </a:rPr>
              <a:t> Charts  Histograms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28800"/>
            <a:ext cx="6192688" cy="496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11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8306197" y="6165304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hi-kvadrat test / bivarijatni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262" y="1287830"/>
            <a:ext cx="7822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Kada se koristi?</a:t>
            </a:r>
          </a:p>
          <a:p>
            <a:r>
              <a:rPr lang="sr-Latn-R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Kada nas zanima da li su dve kategoričke varijable statistički značajno povezane.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530" y="2204864"/>
            <a:ext cx="7966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Šta radi?</a:t>
            </a:r>
          </a:p>
          <a:p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Ispituje da li je odstupanje empirijskih (opaženih) frekvenci u odnosu na teorijske (očekivane) frekvence dovoljno veliko da bi se smatralo statistički značajnim.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1115616" y="3365972"/>
                <a:ext cx="2329484" cy="801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p>
                          <m:r>
                            <a:rPr lang="sr-Latn-R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sr-Latn-R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sr-Latn-R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R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sr-Latn-RS" sz="24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sr-Latn-R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r-Latn-RS" sz="24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sr-Latn-R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sr-Latn-R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sr-Latn-R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365972"/>
                <a:ext cx="2329484" cy="8015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7066332"/>
              </p:ext>
            </p:extLst>
          </p:nvPr>
        </p:nvGraphicFramePr>
        <p:xfrm>
          <a:off x="989310" y="5030543"/>
          <a:ext cx="3294658" cy="14635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8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1042">
                <a:tc>
                  <a:txBody>
                    <a:bodyPr/>
                    <a:lstStyle/>
                    <a:p>
                      <a:pPr defTabSz="914400"/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Ž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Total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Crveni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Zeleni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Total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2927593"/>
              </p:ext>
            </p:extLst>
          </p:nvPr>
        </p:nvGraphicFramePr>
        <p:xfrm>
          <a:off x="4860429" y="5030543"/>
          <a:ext cx="3294658" cy="14635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8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1042">
                <a:tc>
                  <a:txBody>
                    <a:bodyPr/>
                    <a:lstStyle/>
                    <a:p>
                      <a:pPr defTabSz="914400"/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Ž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Total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Crveni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2.57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3.42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Zeleni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3.42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4.57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Total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11210" y="4594906"/>
            <a:ext cx="220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Opažene frekvence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4594906"/>
            <a:ext cx="221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Teorijske frekvence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0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8216948" y="6093296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38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povezanost dve kategoričke varijable</a:t>
            </a:r>
            <a:endParaRPr kumimoji="1" lang="en-US" altLang="sr-Latn-RS" sz="38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50" y="1597367"/>
            <a:ext cx="782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sr-Latn-RS" b="0" dirty="0"/>
              <a:t>C-koeficijent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789410" y="2409812"/>
                <a:ext cx="1840184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R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e>
                                <m:sup>
                                  <m:r>
                                    <a:rPr lang="sr-Latn-R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sr-Latn-R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r-Latn-R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e>
                                <m:sup>
                                  <m:r>
                                    <a:rPr lang="sr-Latn-R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0" y="2409812"/>
                <a:ext cx="1840184" cy="10911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789410" y="4437112"/>
            <a:ext cx="7427538" cy="128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Ovi koeficijenti mogu imati vrednosti od 0 do 1</a:t>
            </a:r>
          </a:p>
          <a:p>
            <a:pPr>
              <a:lnSpc>
                <a:spcPct val="150000"/>
              </a:lnSpc>
            </a:pPr>
            <a:r>
              <a:rPr lang="sr-Latn-R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Što je vrednost veća, to je povezanost jača (veća, intenzivnija, snažnija)</a:t>
            </a:r>
          </a:p>
          <a:p>
            <a:pPr>
              <a:lnSpc>
                <a:spcPct val="150000"/>
              </a:lnSpc>
            </a:pPr>
            <a:r>
              <a:rPr lang="sr-Latn-R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Značajnost povezanosti se ispituje bivarijatnin </a:t>
            </a:r>
            <a:r>
              <a:rPr lang="el-G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χ</a:t>
            </a:r>
            <a:r>
              <a:rPr lang="sr-Latn-RS" b="1" baseline="30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sr-Latn-R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testom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158181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Segoe UI" panose="020B0502040204020203" pitchFamily="34" charset="0"/>
                <a:cs typeface="Segoe UI" panose="020B0502040204020203" pitchFamily="34" charset="0"/>
              </a:rPr>
              <a:t>Fi koeficijent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3823868" y="2409812"/>
                <a:ext cx="1297598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e>
                                <m:sup>
                                  <m:r>
                                    <a:rPr lang="sr-Latn-R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sr-Latn-R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868" y="2409812"/>
                <a:ext cx="1297598" cy="10911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6321447" y="2409812"/>
                <a:ext cx="2172903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R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χ</m:t>
                                  </m:r>
                                </m:e>
                                <m:sup>
                                  <m:r>
                                    <a:rPr lang="sr-Latn-R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sr-Latn-R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sr-Latn-R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r-Latn-R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sr-Latn-R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447" y="2409812"/>
                <a:ext cx="2172903" cy="10911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373866" y="1581814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sr-Latn-RS" b="0" dirty="0"/>
              <a:t>Kramerov </a:t>
            </a:r>
            <a:r>
              <a:rPr lang="sr-Latn-RS" b="0" dirty="0" smtClean="0"/>
              <a:t>V-koeficijent</a:t>
            </a:r>
            <a:endParaRPr lang="sr-Latn-RS" b="0" dirty="0"/>
          </a:p>
        </p:txBody>
      </p:sp>
    </p:spTree>
    <p:extLst>
      <p:ext uri="{BB962C8B-B14F-4D97-AF65-F5344CB8AC3E}">
        <p14:creationId xmlns:p14="http://schemas.microsoft.com/office/powerpoint/2010/main" xmlns="" val="9768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9" y="1264878"/>
            <a:ext cx="738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Analyze </a:t>
            </a:r>
            <a:r>
              <a:rPr lang="sr-Latn-RS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 pitchFamily="2" charset="2"/>
              </a:rPr>
              <a:t> </a:t>
            </a:r>
            <a:r>
              <a:rPr lang="sr-Latn-RS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 pitchFamily="2" charset="2"/>
              </a:rPr>
              <a:t>Descriptive Statistics  Crosstabs</a:t>
            </a:r>
          </a:p>
        </p:txBody>
      </p:sp>
      <p:sp>
        <p:nvSpPr>
          <p:cNvPr id="6" name="Rectangle 5"/>
          <p:cNvSpPr/>
          <p:nvPr/>
        </p:nvSpPr>
        <p:spPr>
          <a:xfrm>
            <a:off x="8251794" y="6093296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bivarijatni hi-kvadrat test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9200"/>
            <a:ext cx="609030" cy="609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31" y="1916613"/>
            <a:ext cx="7845712" cy="39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37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51794" y="6093296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bivarijatni hi-kvadrat test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9200"/>
            <a:ext cx="609030" cy="609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59" y="1264878"/>
            <a:ext cx="738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Segoe UI Light" panose="020B0502040204020203" pitchFamily="34" charset="0"/>
                <a:cs typeface="Segoe UI Light" panose="020B0502040204020203" pitchFamily="34" charset="0"/>
              </a:rPr>
              <a:t>Prebaciti </a:t>
            </a:r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jednu varijablu </a:t>
            </a:r>
            <a:r>
              <a:rPr lang="sr-Latn-RS" dirty="0">
                <a:latin typeface="Segoe UI Light" panose="020B0502040204020203" pitchFamily="34" charset="0"/>
                <a:cs typeface="Segoe UI Light" panose="020B0502040204020203" pitchFamily="34" charset="0"/>
              </a:rPr>
              <a:t>u </a:t>
            </a:r>
            <a:r>
              <a:rPr lang="sr-Latn-RS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Row(s)</a:t>
            </a:r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drugu u </a:t>
            </a:r>
            <a:r>
              <a:rPr lang="sr-Latn-RS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Column(s).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31" y="1937863"/>
            <a:ext cx="7738363" cy="391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13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28" y="1893529"/>
            <a:ext cx="7662922" cy="3935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51794" y="6093296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bivarijatni hi-kvadrat test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9200"/>
            <a:ext cx="609030" cy="609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0219" y="1290526"/>
            <a:ext cx="8712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 podmeniju </a:t>
            </a:r>
            <a:r>
              <a:rPr lang="sr-Latn-RS" sz="16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Statistics </a:t>
            </a:r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označiti </a:t>
            </a:r>
            <a:r>
              <a:rPr lang="sr-Latn-RS" sz="16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Chi-Square</a:t>
            </a:r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sr-Latn-RS" sz="16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Contigency coefficient </a:t>
            </a:r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 </a:t>
            </a:r>
            <a:r>
              <a:rPr lang="sr-Latn-RS" sz="16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Phi and Cramer’s V</a:t>
            </a:r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sr-Latn-R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4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76" y="1916832"/>
            <a:ext cx="7660794" cy="391201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8251794" y="6093296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bivarijatni hi-kvadrat test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9200"/>
            <a:ext cx="609030" cy="6090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2837" y="4254187"/>
            <a:ext cx="326646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Vrednost i značajnost fi, Kramerovog V i C-koeficijenta</a:t>
            </a:r>
          </a:p>
          <a:p>
            <a:pPr algn="ctr"/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(primeti: značajnost ista kao kod </a:t>
            </a:r>
            <a:r>
              <a:rPr lang="el-G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χ</a:t>
            </a:r>
            <a:r>
              <a:rPr lang="sr-Latn-RS" sz="1600" baseline="30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6176" y="2670011"/>
            <a:ext cx="225835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Rezultati </a:t>
            </a:r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bivarijatnog </a:t>
            </a:r>
          </a:p>
          <a:p>
            <a:pPr algn="ctr"/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hi-kvadrat testa</a:t>
            </a:r>
          </a:p>
          <a:p>
            <a:pPr algn="ctr"/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(prvi red: Pearson</a:t>
            </a:r>
            <a:r>
              <a:rPr lang="el-G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χ</a:t>
            </a:r>
            <a:r>
              <a:rPr lang="sr-Latn-RS" sz="1600" baseline="30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sr-Latn-R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4355976" y="2996952"/>
            <a:ext cx="1800200" cy="88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 flipV="1">
            <a:off x="4499993" y="4447748"/>
            <a:ext cx="502844" cy="221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61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8251794" y="6144748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izveštavanje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9958" y="1556792"/>
            <a:ext cx="135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tekstualno</a:t>
            </a:r>
            <a:endParaRPr lang="en-US" sz="2000" cap="smal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71256" y="1587570"/>
            <a:ext cx="7353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 našem uzorku nema statistički značajne povezanosti između pola i rase, </a:t>
            </a:r>
          </a:p>
          <a:p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 čemu svedoče rezultati hi-kvadrat testa (</a:t>
            </a:r>
            <a:r>
              <a:rPr lang="el-GR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χ</a:t>
            </a:r>
            <a:r>
              <a:rPr lang="sr-Latn-RS" sz="1600" i="1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sr-Latn-R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0.39, </a:t>
            </a:r>
            <a:r>
              <a:rPr lang="sr-Latn-R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df = 1, </a:t>
            </a:r>
            <a:r>
              <a:rPr lang="sr-Latn-RS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</a:t>
            </a:r>
            <a:r>
              <a:rPr lang="sr-Latn-RS" sz="1600" i="1" baseline="-25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</a:t>
            </a:r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= .16, </a:t>
            </a:r>
            <a:r>
              <a:rPr lang="sr-Latn-RS" sz="1600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</a:t>
            </a:r>
            <a:r>
              <a:rPr lang="sr-Latn-R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r-Latn-RS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= .</a:t>
            </a:r>
            <a:r>
              <a:rPr lang="sr-Latn-RS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53</a:t>
            </a:r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).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339752" y="2780928"/>
          <a:ext cx="3950897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85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2509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Relacija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600" i="1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</a:t>
                      </a:r>
                      <a:r>
                        <a:rPr lang="sr-Latn-RS" sz="1600" i="1" baseline="-250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χ</a:t>
                      </a:r>
                      <a:r>
                        <a:rPr lang="sr-Latn-RS" sz="1600" baseline="300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df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664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Pol x Rasa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.16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0.39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600" b="1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.53</a:t>
                      </a:r>
                      <a:endParaRPr lang="en-US" sz="16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7" name="Chart 16"/>
          <p:cNvGraphicFramePr/>
          <p:nvPr>
            <p:extLst/>
          </p:nvPr>
        </p:nvGraphicFramePr>
        <p:xfrm>
          <a:off x="2273144" y="4054633"/>
          <a:ext cx="4243072" cy="207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2699792" y="6124655"/>
            <a:ext cx="2496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Zbijeni stubičasti dijagram</a:t>
            </a:r>
          </a:p>
          <a:p>
            <a:pPr algn="ctr"/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(eng. supressed bar chart)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3794" y="2780928"/>
            <a:ext cx="1258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tabelarno</a:t>
            </a:r>
            <a:endParaRPr lang="en-US" sz="2000" cap="smal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1391" y="4005064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grafički</a:t>
            </a:r>
            <a:endParaRPr lang="en-US" sz="2000" cap="smal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44624"/>
            <a:ext cx="946749" cy="81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29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3" y="1969085"/>
            <a:ext cx="7826467" cy="36921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51794" y="6093296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opis kategoričke varijable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9200"/>
            <a:ext cx="609030" cy="6090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559" y="1264878"/>
            <a:ext cx="738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Analyze </a:t>
            </a:r>
            <a:r>
              <a:rPr lang="sr-Latn-RS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 pitchFamily="2" charset="2"/>
              </a:rPr>
              <a:t> Descriptive Statistics  Frequencies</a:t>
            </a:r>
          </a:p>
        </p:txBody>
      </p:sp>
    </p:spTree>
    <p:extLst>
      <p:ext uri="{BB962C8B-B14F-4D97-AF65-F5344CB8AC3E}">
        <p14:creationId xmlns:p14="http://schemas.microsoft.com/office/powerpoint/2010/main" xmlns="" val="37679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Cyrl-C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Cyrl-C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183"/>
          <a:stretch/>
        </p:blipFill>
        <p:spPr bwMode="auto">
          <a:xfrm>
            <a:off x="4355976" y="4944198"/>
            <a:ext cx="2170818" cy="7890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23659" y="518086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</a:t>
            </a:r>
            <a:r>
              <a:rPr lang="sr-Latn-CS" b="1" baseline="-250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</a:t>
            </a:r>
            <a:r>
              <a:rPr lang="sr-Latn-CS" b="1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= Standardna greška razlike</a:t>
            </a:r>
            <a:endParaRPr lang="sr-Cyrl-CS" b="1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Freeform 23"/>
          <p:cNvSpPr>
            <a:spLocks/>
          </p:cNvSpPr>
          <p:nvPr/>
        </p:nvSpPr>
        <p:spPr bwMode="auto">
          <a:xfrm>
            <a:off x="723659" y="1895556"/>
            <a:ext cx="1152129" cy="976904"/>
          </a:xfrm>
          <a:custGeom>
            <a:avLst/>
            <a:gdLst>
              <a:gd name="T0" fmla="*/ 0 w 2993"/>
              <a:gd name="T1" fmla="*/ 862 h 2729"/>
              <a:gd name="T2" fmla="*/ 94 w 2993"/>
              <a:gd name="T3" fmla="*/ 819 h 2729"/>
              <a:gd name="T4" fmla="*/ 164 w 2993"/>
              <a:gd name="T5" fmla="*/ 704 h 2729"/>
              <a:gd name="T6" fmla="*/ 222 w 2993"/>
              <a:gd name="T7" fmla="*/ 504 h 2729"/>
              <a:gd name="T8" fmla="*/ 327 w 2993"/>
              <a:gd name="T9" fmla="*/ 103 h 2729"/>
              <a:gd name="T10" fmla="*/ 397 w 2993"/>
              <a:gd name="T11" fmla="*/ 3 h 2729"/>
              <a:gd name="T12" fmla="*/ 467 w 2993"/>
              <a:gd name="T13" fmla="*/ 117 h 2729"/>
              <a:gd name="T14" fmla="*/ 561 w 2993"/>
              <a:gd name="T15" fmla="*/ 490 h 2729"/>
              <a:gd name="T16" fmla="*/ 654 w 2993"/>
              <a:gd name="T17" fmla="*/ 762 h 2729"/>
              <a:gd name="T18" fmla="*/ 724 w 2993"/>
              <a:gd name="T19" fmla="*/ 833 h 2729"/>
              <a:gd name="T20" fmla="*/ 771 w 2993"/>
              <a:gd name="T21" fmla="*/ 862 h 27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93" h="2729">
                <a:moveTo>
                  <a:pt x="0" y="2729"/>
                </a:moveTo>
                <a:cubicBezTo>
                  <a:pt x="128" y="2702"/>
                  <a:pt x="257" y="2676"/>
                  <a:pt x="363" y="2593"/>
                </a:cubicBezTo>
                <a:cubicBezTo>
                  <a:pt x="469" y="2510"/>
                  <a:pt x="552" y="2396"/>
                  <a:pt x="635" y="2230"/>
                </a:cubicBezTo>
                <a:cubicBezTo>
                  <a:pt x="718" y="2064"/>
                  <a:pt x="756" y="1912"/>
                  <a:pt x="862" y="1595"/>
                </a:cubicBezTo>
                <a:cubicBezTo>
                  <a:pt x="968" y="1278"/>
                  <a:pt x="1157" y="589"/>
                  <a:pt x="1270" y="325"/>
                </a:cubicBezTo>
                <a:cubicBezTo>
                  <a:pt x="1383" y="61"/>
                  <a:pt x="1451" y="0"/>
                  <a:pt x="1542" y="8"/>
                </a:cubicBezTo>
                <a:cubicBezTo>
                  <a:pt x="1633" y="16"/>
                  <a:pt x="1708" y="113"/>
                  <a:pt x="1814" y="370"/>
                </a:cubicBezTo>
                <a:cubicBezTo>
                  <a:pt x="1920" y="627"/>
                  <a:pt x="2056" y="1210"/>
                  <a:pt x="2177" y="1550"/>
                </a:cubicBezTo>
                <a:cubicBezTo>
                  <a:pt x="2298" y="1890"/>
                  <a:pt x="2434" y="2231"/>
                  <a:pt x="2540" y="2412"/>
                </a:cubicBezTo>
                <a:cubicBezTo>
                  <a:pt x="2646" y="2593"/>
                  <a:pt x="2737" y="2585"/>
                  <a:pt x="2812" y="2638"/>
                </a:cubicBezTo>
                <a:cubicBezTo>
                  <a:pt x="2887" y="2691"/>
                  <a:pt x="2963" y="2714"/>
                  <a:pt x="2993" y="2729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310572" y="1895556"/>
            <a:ext cx="2909" cy="979795"/>
          </a:xfrm>
          <a:prstGeom prst="line">
            <a:avLst/>
          </a:prstGeom>
          <a:ln w="63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3568" y="2890959"/>
            <a:ext cx="1983489" cy="8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reeform 23"/>
          <p:cNvSpPr>
            <a:spLocks/>
          </p:cNvSpPr>
          <p:nvPr/>
        </p:nvSpPr>
        <p:spPr bwMode="auto">
          <a:xfrm>
            <a:off x="1442920" y="1894789"/>
            <a:ext cx="1152129" cy="976904"/>
          </a:xfrm>
          <a:custGeom>
            <a:avLst/>
            <a:gdLst>
              <a:gd name="T0" fmla="*/ 0 w 2993"/>
              <a:gd name="T1" fmla="*/ 862 h 2729"/>
              <a:gd name="T2" fmla="*/ 94 w 2993"/>
              <a:gd name="T3" fmla="*/ 819 h 2729"/>
              <a:gd name="T4" fmla="*/ 164 w 2993"/>
              <a:gd name="T5" fmla="*/ 704 h 2729"/>
              <a:gd name="T6" fmla="*/ 222 w 2993"/>
              <a:gd name="T7" fmla="*/ 504 h 2729"/>
              <a:gd name="T8" fmla="*/ 327 w 2993"/>
              <a:gd name="T9" fmla="*/ 103 h 2729"/>
              <a:gd name="T10" fmla="*/ 397 w 2993"/>
              <a:gd name="T11" fmla="*/ 3 h 2729"/>
              <a:gd name="T12" fmla="*/ 467 w 2993"/>
              <a:gd name="T13" fmla="*/ 117 h 2729"/>
              <a:gd name="T14" fmla="*/ 561 w 2993"/>
              <a:gd name="T15" fmla="*/ 490 h 2729"/>
              <a:gd name="T16" fmla="*/ 654 w 2993"/>
              <a:gd name="T17" fmla="*/ 762 h 2729"/>
              <a:gd name="T18" fmla="*/ 724 w 2993"/>
              <a:gd name="T19" fmla="*/ 833 h 2729"/>
              <a:gd name="T20" fmla="*/ 771 w 2993"/>
              <a:gd name="T21" fmla="*/ 862 h 27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93" h="2729">
                <a:moveTo>
                  <a:pt x="0" y="2729"/>
                </a:moveTo>
                <a:cubicBezTo>
                  <a:pt x="128" y="2702"/>
                  <a:pt x="257" y="2676"/>
                  <a:pt x="363" y="2593"/>
                </a:cubicBezTo>
                <a:cubicBezTo>
                  <a:pt x="469" y="2510"/>
                  <a:pt x="552" y="2396"/>
                  <a:pt x="635" y="2230"/>
                </a:cubicBezTo>
                <a:cubicBezTo>
                  <a:pt x="718" y="2064"/>
                  <a:pt x="756" y="1912"/>
                  <a:pt x="862" y="1595"/>
                </a:cubicBezTo>
                <a:cubicBezTo>
                  <a:pt x="968" y="1278"/>
                  <a:pt x="1157" y="589"/>
                  <a:pt x="1270" y="325"/>
                </a:cubicBezTo>
                <a:cubicBezTo>
                  <a:pt x="1383" y="61"/>
                  <a:pt x="1451" y="0"/>
                  <a:pt x="1542" y="8"/>
                </a:cubicBezTo>
                <a:cubicBezTo>
                  <a:pt x="1633" y="16"/>
                  <a:pt x="1708" y="113"/>
                  <a:pt x="1814" y="370"/>
                </a:cubicBezTo>
                <a:cubicBezTo>
                  <a:pt x="1920" y="627"/>
                  <a:pt x="2056" y="1210"/>
                  <a:pt x="2177" y="1550"/>
                </a:cubicBezTo>
                <a:cubicBezTo>
                  <a:pt x="2298" y="1890"/>
                  <a:pt x="2434" y="2231"/>
                  <a:pt x="2540" y="2412"/>
                </a:cubicBezTo>
                <a:cubicBezTo>
                  <a:pt x="2646" y="2593"/>
                  <a:pt x="2737" y="2585"/>
                  <a:pt x="2812" y="2638"/>
                </a:cubicBezTo>
                <a:cubicBezTo>
                  <a:pt x="2887" y="2691"/>
                  <a:pt x="2963" y="2714"/>
                  <a:pt x="2993" y="2729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022202" y="1893343"/>
            <a:ext cx="2909" cy="979795"/>
          </a:xfrm>
          <a:prstGeom prst="line">
            <a:avLst/>
          </a:prstGeom>
          <a:ln w="63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Left Brace 1"/>
          <p:cNvSpPr/>
          <p:nvPr/>
        </p:nvSpPr>
        <p:spPr>
          <a:xfrm rot="5400000">
            <a:off x="1599200" y="1477791"/>
            <a:ext cx="145427" cy="694141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Left Brace 20"/>
          <p:cNvSpPr/>
          <p:nvPr/>
        </p:nvSpPr>
        <p:spPr>
          <a:xfrm rot="16200000">
            <a:off x="1929468" y="2414996"/>
            <a:ext cx="144015" cy="1117109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Left Brace 21"/>
          <p:cNvSpPr/>
          <p:nvPr/>
        </p:nvSpPr>
        <p:spPr>
          <a:xfrm rot="16200000">
            <a:off x="1158681" y="2495867"/>
            <a:ext cx="317107" cy="1117111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4408" y="1996638"/>
            <a:ext cx="3259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Razlika između grupnih proseka</a:t>
            </a:r>
          </a:p>
          <a:p>
            <a:pPr algn="ctr"/>
            <a:r>
              <a:rPr lang="sr-Latn-RS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Varijabilnost mera</a:t>
            </a:r>
            <a:endParaRPr lang="en-US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>
            <a:stCxn id="3" idx="1"/>
            <a:endCxn id="3" idx="3"/>
          </p:cNvCxnSpPr>
          <p:nvPr/>
        </p:nvCxnSpPr>
        <p:spPr>
          <a:xfrm>
            <a:off x="3404408" y="2319804"/>
            <a:ext cx="32594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" idx="1"/>
          </p:cNvCxnSpPr>
          <p:nvPr/>
        </p:nvCxnSpPr>
        <p:spPr>
          <a:xfrm>
            <a:off x="1671913" y="1752148"/>
            <a:ext cx="282556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97476" y="1752149"/>
            <a:ext cx="0" cy="244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2" idx="1"/>
          </p:cNvCxnSpPr>
          <p:nvPr/>
        </p:nvCxnSpPr>
        <p:spPr>
          <a:xfrm>
            <a:off x="1317235" y="3212976"/>
            <a:ext cx="37168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18985" y="3045558"/>
            <a:ext cx="30151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48" name="Straight Arrow Connector 6147"/>
          <p:cNvCxnSpPr>
            <a:endCxn id="3" idx="2"/>
          </p:cNvCxnSpPr>
          <p:nvPr/>
        </p:nvCxnSpPr>
        <p:spPr>
          <a:xfrm flipV="1">
            <a:off x="5034117" y="2642969"/>
            <a:ext cx="0" cy="570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319762" y="6063488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971872" y="104005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0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na koji način radi t-test?</a:t>
            </a:r>
            <a:endParaRPr kumimoji="1" lang="en-US" altLang="sr-Latn-RS" sz="40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955918" y="2006544"/>
                <a:ext cx="1504514" cy="626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sr-Latn-RS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0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sr-Latn-R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sr-Latn-R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sr-Latn-R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sr-Latn-R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sr-Latn-R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sr-Latn-R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SE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sr-Latn-R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918" y="2006544"/>
                <a:ext cx="1504514" cy="6265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09678" y="3829295"/>
            <a:ext cx="819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t-količnik, kritični racio (critical ratio, eng.)</a:t>
            </a:r>
          </a:p>
          <a:p>
            <a:r>
              <a:rPr lang="sr-Latn-CS" b="1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Koliko je puta registrovana razlika (M</a:t>
            </a:r>
            <a:r>
              <a:rPr lang="sr-Latn-CS" b="1" baseline="-250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r>
              <a:rPr lang="sr-Latn-CS" b="1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-M</a:t>
            </a:r>
            <a:r>
              <a:rPr lang="sr-Latn-CS" b="1" baseline="-250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sr-Latn-CS" b="1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veća od standardne greške razlike (SE</a:t>
            </a:r>
            <a:r>
              <a:rPr lang="sr-Latn-CS" b="1" baseline="-25000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</a:t>
            </a:r>
            <a:r>
              <a:rPr lang="sr-Latn-CS" b="1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)?</a:t>
            </a:r>
            <a:endParaRPr lang="sr-Cyrl-CS" b="1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35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29" y="1916832"/>
            <a:ext cx="7914212" cy="3936813"/>
          </a:xfrm>
          <a:prstGeom prst="rect">
            <a:avLst/>
          </a:prstGeom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Cyrl-C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Cyrl-C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t-test za nezavisne uzorke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9200"/>
            <a:ext cx="609030" cy="6090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51794" y="6093296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59" y="1264878"/>
            <a:ext cx="738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Analyze </a:t>
            </a:r>
            <a:r>
              <a:rPr lang="sr-Latn-RS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 pitchFamily="2" charset="2"/>
              </a:rPr>
              <a:t> </a:t>
            </a:r>
            <a:r>
              <a:rPr lang="sr-Latn-RS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 pitchFamily="2" charset="2"/>
              </a:rPr>
              <a:t>Compare Means  Independent-Samples T Test</a:t>
            </a:r>
          </a:p>
        </p:txBody>
      </p:sp>
    </p:spTree>
    <p:extLst>
      <p:ext uri="{BB962C8B-B14F-4D97-AF65-F5344CB8AC3E}">
        <p14:creationId xmlns="" xmlns:p14="http://schemas.microsoft.com/office/powerpoint/2010/main" val="20443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29" y="1911210"/>
            <a:ext cx="7972482" cy="3942436"/>
          </a:xfrm>
          <a:prstGeom prst="rect">
            <a:avLst/>
          </a:prstGeom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Cyrl-C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Cyrl-C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t-test za nezavisne uzorke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9200"/>
            <a:ext cx="609030" cy="6090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51794" y="6093296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59" y="1124744"/>
            <a:ext cx="7387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Segoe UI Light" panose="020B0502040204020203" pitchFamily="34" charset="0"/>
                <a:cs typeface="Segoe UI Light" panose="020B0502040204020203" pitchFamily="34" charset="0"/>
              </a:rPr>
              <a:t>Prebaciti </a:t>
            </a:r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zavisnu/e numeričku/e varijablu/e u </a:t>
            </a:r>
            <a:r>
              <a:rPr lang="sr-Latn-RS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Test Variable(s) </a:t>
            </a:r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prozor.</a:t>
            </a:r>
          </a:p>
          <a:p>
            <a:r>
              <a:rPr lang="sr-Latn-RS" dirty="0">
                <a:latin typeface="Segoe UI Light" panose="020B0502040204020203" pitchFamily="34" charset="0"/>
                <a:cs typeface="Segoe UI Light" panose="020B0502040204020203" pitchFamily="34" charset="0"/>
              </a:rPr>
              <a:t>Prebaciti </a:t>
            </a:r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nezavisnu kategoričku varijablu </a:t>
            </a:r>
            <a:r>
              <a:rPr lang="sr-Latn-RS" dirty="0">
                <a:latin typeface="Segoe UI Light" panose="020B0502040204020203" pitchFamily="34" charset="0"/>
                <a:cs typeface="Segoe UI Light" panose="020B0502040204020203" pitchFamily="34" charset="0"/>
              </a:rPr>
              <a:t>u </a:t>
            </a:r>
            <a:r>
              <a:rPr lang="sr-Latn-RS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Grouping Variable </a:t>
            </a:r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prozor</a:t>
            </a:r>
            <a:r>
              <a:rPr lang="sr-Latn-RS" dirty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endParaRPr lang="sr-Latn-RS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80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56" y="1907875"/>
            <a:ext cx="7967537" cy="3945772"/>
          </a:xfrm>
          <a:prstGeom prst="rect">
            <a:avLst/>
          </a:prstGeom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Cyrl-C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Cyrl-C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t-test za nezavisne uzorke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9200"/>
            <a:ext cx="609030" cy="6090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51794" y="6093296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59" y="1264878"/>
            <a:ext cx="799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 </a:t>
            </a:r>
            <a:r>
              <a:rPr lang="sr-Latn-RS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Define Groups </a:t>
            </a:r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prozoru označiti grupe za poređenje odgovarajućim kodovima.</a:t>
            </a:r>
          </a:p>
        </p:txBody>
      </p:sp>
    </p:spTree>
    <p:extLst>
      <p:ext uri="{BB962C8B-B14F-4D97-AF65-F5344CB8AC3E}">
        <p14:creationId xmlns="" xmlns:p14="http://schemas.microsoft.com/office/powerpoint/2010/main" val="28625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07" y="1700808"/>
            <a:ext cx="8094843" cy="402666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Cyrl-C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Cyrl-C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t-test za nezavisne uzorke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9200"/>
            <a:ext cx="609030" cy="6090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51794" y="6093296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4783" y="2492896"/>
            <a:ext cx="189831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Deskriptivne mere za dve grupe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4716017" y="2785284"/>
            <a:ext cx="1248766" cy="67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51720" y="4653136"/>
            <a:ext cx="237626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Rezultati Levenovog testa jednakosti varijansi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239852" y="4293096"/>
            <a:ext cx="852375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0" idx="0"/>
          </p:cNvCxnSpPr>
          <p:nvPr/>
        </p:nvCxnSpPr>
        <p:spPr>
          <a:xfrm flipH="1" flipV="1">
            <a:off x="5076057" y="4328386"/>
            <a:ext cx="1345202" cy="396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72100" y="4725144"/>
            <a:ext cx="189831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Rezultati t-testa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15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Cyrl-C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Cyrl-C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4259" y="3516199"/>
            <a:ext cx="701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Prva tabela prikazuje deskriptivne </a:t>
            </a:r>
            <a:r>
              <a:rPr lang="sr-Latn-CS" dirty="0">
                <a:latin typeface="Segoe UI Light" panose="020B0502040204020203" pitchFamily="34" charset="0"/>
                <a:cs typeface="Segoe UI Light" panose="020B0502040204020203" pitchFamily="34" charset="0"/>
              </a:rPr>
              <a:t>mere (N, M, SD, SE</a:t>
            </a:r>
            <a:r>
              <a:rPr lang="sr-Latn-CS" baseline="-25000" dirty="0"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sr-Latn-C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). 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t-test za nezavisne uzorke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9200"/>
            <a:ext cx="609030" cy="6090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251794" y="6093296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1484784"/>
            <a:ext cx="7011509" cy="1785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20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5" y="1930258"/>
            <a:ext cx="8252485" cy="1574594"/>
          </a:xfrm>
          <a:prstGeom prst="rect">
            <a:avLst/>
          </a:prstGeom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Cyrl-C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Cyrl-C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947" y="1277637"/>
            <a:ext cx="6550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U </a:t>
            </a:r>
            <a:r>
              <a:rPr lang="sr-Latn-C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drugoj tabeli su dati rezultati </a:t>
            </a:r>
            <a:r>
              <a:rPr lang="sr-Latn-C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r-Latn-C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testa jednakosti varijansi i rezultati t-testa.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7407" y="2390518"/>
            <a:ext cx="142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1        2         3</a:t>
            </a:r>
            <a:endParaRPr lang="en-US" sz="160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t-test za nezavisne uzorke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9200"/>
            <a:ext cx="609030" cy="6090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251794" y="6093296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947" y="4149080"/>
            <a:ext cx="3577646" cy="166199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16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Leveneov test </a:t>
            </a:r>
            <a:r>
              <a:rPr lang="sr-Latn-C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ispituje H</a:t>
            </a:r>
            <a:r>
              <a:rPr lang="sr-Latn-CS" sz="1600" baseline="-25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0</a:t>
            </a:r>
            <a:r>
              <a:rPr lang="sr-Latn-C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po kojoj su varijanse u dve grupe približno jednake. </a:t>
            </a:r>
            <a:endParaRPr lang="sr-Latn-C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sr-Latn-C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Od rezultata ovog testa zavisi koji ćemo red gledati u rezultatima t-testa. Ako je p (sig.) u Levenovom testu &gt;</a:t>
            </a:r>
            <a:r>
              <a:rPr lang="sr-Latn-CS" sz="1400" dirty="0" smtClean="0">
                <a:latin typeface="Calibri" panose="020F0502020204030204" pitchFamily="34" charset="0"/>
                <a:cs typeface="Segoe UI Light" panose="020B0502040204020203" pitchFamily="34" charset="0"/>
              </a:rPr>
              <a:t> </a:t>
            </a:r>
            <a:r>
              <a:rPr lang="sr-Latn-C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.05 gledamo rezultate iz prvog reda. Ako </a:t>
            </a:r>
            <a:r>
              <a:rPr lang="sr-Latn-C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je p (sig.) u Levenovom testu </a:t>
            </a:r>
            <a:r>
              <a:rPr lang="sr-Latn-C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&lt; .</a:t>
            </a:r>
            <a:r>
              <a:rPr lang="sr-Latn-C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05 gledamo rezultate iz </a:t>
            </a:r>
            <a:r>
              <a:rPr lang="sr-Latn-C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drugog reda.</a:t>
            </a:r>
            <a:endParaRPr lang="sr-Latn-C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9" name="Straight Arrow Connector 8"/>
          <p:cNvCxnSpPr>
            <a:endCxn id="18" idx="0"/>
          </p:cNvCxnSpPr>
          <p:nvPr/>
        </p:nvCxnSpPr>
        <p:spPr>
          <a:xfrm flipH="1">
            <a:off x="2591780" y="1616191"/>
            <a:ext cx="828092" cy="506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76256" y="1640719"/>
            <a:ext cx="144016" cy="37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835696" y="2122302"/>
            <a:ext cx="1512168" cy="137289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3" idx="0"/>
          </p:cNvCxnSpPr>
          <p:nvPr/>
        </p:nvCxnSpPr>
        <p:spPr>
          <a:xfrm flipV="1">
            <a:off x="1996770" y="3536642"/>
            <a:ext cx="342982" cy="612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419872" y="2852935"/>
            <a:ext cx="5616624" cy="28953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430414" y="3142475"/>
            <a:ext cx="5606082" cy="2880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273275" y="2852934"/>
            <a:ext cx="769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Prvi red</a:t>
            </a: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51794" y="3142474"/>
            <a:ext cx="8417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3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Drugi red</a:t>
            </a:r>
            <a:endParaRPr lang="en-US" sz="13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9456" y="4005064"/>
            <a:ext cx="4850693" cy="17543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16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T-test </a:t>
            </a:r>
            <a:r>
              <a:rPr lang="sr-Latn-C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ispituje H</a:t>
            </a:r>
            <a:r>
              <a:rPr lang="sr-Latn-CS" sz="1600" baseline="-25000" dirty="0">
                <a:latin typeface="Segoe UI Light" panose="020B0502040204020203" pitchFamily="34" charset="0"/>
                <a:cs typeface="Segoe UI Light" panose="020B0502040204020203" pitchFamily="34" charset="0"/>
              </a:rPr>
              <a:t>0 </a:t>
            </a:r>
            <a:r>
              <a:rPr lang="sr-Latn-C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po kojoj su proseci u dve grupe približno jednaki. Od rezultata nas zanima:</a:t>
            </a:r>
          </a:p>
          <a:p>
            <a:pPr algn="just"/>
            <a:r>
              <a:rPr lang="sr-Latn-C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sr-Latn-CS" sz="16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r>
              <a:rPr lang="sr-Latn-C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 Vrednost t-statistika (t)</a:t>
            </a:r>
          </a:p>
          <a:p>
            <a:pPr algn="just"/>
            <a:r>
              <a:rPr lang="sr-Latn-C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sr-Latn-CS" sz="16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sr-Latn-C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 Broj stepeni slobode (df)</a:t>
            </a:r>
          </a:p>
          <a:p>
            <a:pPr algn="just"/>
            <a:r>
              <a:rPr lang="sr-Latn-C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sr-Latn-CS" sz="16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r>
              <a:rPr lang="sr-Latn-C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 Nivo značajnosti (p)</a:t>
            </a:r>
          </a:p>
          <a:p>
            <a:pPr algn="just"/>
            <a:r>
              <a:rPr lang="sr-Latn-C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</a:p>
          <a:p>
            <a:pPr algn="just"/>
            <a:r>
              <a:rPr lang="sr-Latn-C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endParaRPr lang="sr-Latn-C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4128" y="2617167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  <a:endParaRPr lang="en-US" sz="140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96683" y="260027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  <a:endParaRPr lang="en-US" sz="140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55829" y="2637115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  <a:endParaRPr lang="en-US" sz="140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14975" y="2636912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</a:t>
            </a:r>
            <a:endParaRPr lang="en-US" sz="140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6" name="Straight Arrow Connector 35"/>
          <p:cNvCxnSpPr>
            <a:stCxn id="31" idx="0"/>
          </p:cNvCxnSpPr>
          <p:nvPr/>
        </p:nvCxnSpPr>
        <p:spPr>
          <a:xfrm rot="5400000" flipH="1" flipV="1">
            <a:off x="6265723" y="3774104"/>
            <a:ext cx="360040" cy="101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060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Cyrl-CS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Cyrl-CS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0348" y="1234618"/>
            <a:ext cx="752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Najpre navodimo deskriptivne mere, uglavnom tabelarno.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6483" y="2996952"/>
            <a:ext cx="613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Potom navodimo i rezultate t-testa, uglavnom u okviru teksta.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05630" y="1764588"/>
          <a:ext cx="5271375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2943"/>
                <a:gridCol w="792088"/>
                <a:gridCol w="1080120"/>
                <a:gridCol w="1080120"/>
                <a:gridCol w="936104"/>
              </a:tblGrid>
              <a:tr h="284886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solidFill>
                            <a:srgbClr val="FF000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Grupa</a:t>
                      </a:r>
                      <a:endParaRPr lang="en-US" sz="1600" dirty="0">
                        <a:solidFill>
                          <a:srgbClr val="FF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solidFill>
                            <a:srgbClr val="FF000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</a:t>
                      </a:r>
                      <a:endParaRPr lang="en-US" sz="1600" dirty="0">
                        <a:solidFill>
                          <a:srgbClr val="FF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solidFill>
                            <a:srgbClr val="FF000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</a:t>
                      </a:r>
                      <a:endParaRPr lang="en-US" sz="1600" dirty="0">
                        <a:solidFill>
                          <a:srgbClr val="FF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solidFill>
                            <a:srgbClr val="FF000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SD</a:t>
                      </a:r>
                      <a:endParaRPr lang="en-US" sz="1600" dirty="0">
                        <a:solidFill>
                          <a:srgbClr val="FF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solidFill>
                            <a:srgbClr val="FF000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SE</a:t>
                      </a:r>
                      <a:r>
                        <a:rPr lang="sr-Latn-RS" sz="1600" baseline="-25000" dirty="0" smtClean="0">
                          <a:solidFill>
                            <a:srgbClr val="FF000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</a:t>
                      </a:r>
                      <a:endParaRPr lang="en-US" sz="1600" baseline="-25000" dirty="0">
                        <a:solidFill>
                          <a:srgbClr val="FF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4886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solidFill>
                            <a:srgbClr val="FF000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Muškarci</a:t>
                      </a:r>
                      <a:endParaRPr lang="en-US" sz="1600" dirty="0">
                        <a:solidFill>
                          <a:srgbClr val="FF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solidFill>
                            <a:srgbClr val="FF000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25</a:t>
                      </a:r>
                      <a:endParaRPr lang="en-US" sz="1600" dirty="0">
                        <a:solidFill>
                          <a:srgbClr val="FF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solidFill>
                            <a:srgbClr val="FF000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178.38</a:t>
                      </a:r>
                      <a:endParaRPr lang="en-US" sz="1600" dirty="0">
                        <a:solidFill>
                          <a:srgbClr val="FF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solidFill>
                            <a:srgbClr val="FF000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7.05</a:t>
                      </a:r>
                      <a:endParaRPr lang="en-US" sz="1600" dirty="0">
                        <a:solidFill>
                          <a:srgbClr val="FF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solidFill>
                            <a:srgbClr val="FF000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1.41</a:t>
                      </a:r>
                      <a:endParaRPr lang="en-US" sz="1600" dirty="0">
                        <a:solidFill>
                          <a:srgbClr val="FF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4886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solidFill>
                            <a:srgbClr val="FF000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Žene</a:t>
                      </a:r>
                      <a:endParaRPr lang="en-US" sz="1600" dirty="0">
                        <a:solidFill>
                          <a:srgbClr val="FF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solidFill>
                            <a:srgbClr val="FF000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24</a:t>
                      </a:r>
                      <a:endParaRPr lang="en-US" sz="1600" dirty="0">
                        <a:solidFill>
                          <a:srgbClr val="FF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solidFill>
                            <a:srgbClr val="FF000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164.47</a:t>
                      </a:r>
                      <a:endParaRPr lang="en-US" sz="1600" dirty="0">
                        <a:solidFill>
                          <a:srgbClr val="FF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solidFill>
                            <a:srgbClr val="FF000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6.21</a:t>
                      </a:r>
                      <a:endParaRPr lang="en-US" sz="1600" dirty="0">
                        <a:solidFill>
                          <a:srgbClr val="FF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solidFill>
                            <a:srgbClr val="FF000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1.27</a:t>
                      </a:r>
                      <a:endParaRPr lang="en-US" sz="1600" dirty="0">
                        <a:solidFill>
                          <a:srgbClr val="FF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90019" y="3356992"/>
            <a:ext cx="7442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Razlika u visini je statistički značajna (</a:t>
            </a:r>
            <a:r>
              <a:rPr lang="sr-Latn-CS" sz="1600" i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</a:t>
            </a:r>
            <a:r>
              <a:rPr lang="sr-Latn-CS" sz="16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= </a:t>
            </a:r>
            <a:r>
              <a:rPr lang="sr-Latn-CS" sz="16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7.32, </a:t>
            </a:r>
            <a:r>
              <a:rPr lang="sr-Latn-CS" sz="16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df = 47, p </a:t>
            </a:r>
            <a:r>
              <a:rPr lang="sr-Latn-CS" sz="16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&lt; .</a:t>
            </a:r>
            <a:r>
              <a:rPr lang="sr-Latn-CS" sz="16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01).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izveštavanje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46749" cy="81445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251794" y="6093296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6750" y="3861048"/>
            <a:ext cx="743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Rezultate testiranja značajnosti razlika proseka je moguće prikazati i grafički.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1259632" y="4395882"/>
          <a:ext cx="4460500" cy="2294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9546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58" y="1966206"/>
            <a:ext cx="8050220" cy="40339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59" y="1264878"/>
            <a:ext cx="738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Segoe UI Light" panose="020B0502040204020203" pitchFamily="34" charset="0"/>
                <a:cs typeface="Segoe UI Light" panose="020B0502040204020203" pitchFamily="34" charset="0"/>
              </a:rPr>
              <a:t>Prebaciti željenu/e varijable </a:t>
            </a:r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 polje </a:t>
            </a:r>
            <a:r>
              <a:rPr lang="sr-Latn-RS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Variable(s)</a:t>
            </a:r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endParaRPr lang="sr-Latn-RS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51794" y="6093296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9200"/>
            <a:ext cx="609030" cy="60903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opis kategoričke varijable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43" y="1965572"/>
            <a:ext cx="7597586" cy="3863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51794" y="6093296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9200"/>
            <a:ext cx="609030" cy="609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59" y="1264878"/>
            <a:ext cx="738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 podmeniju </a:t>
            </a:r>
            <a:r>
              <a:rPr lang="sr-Latn-RS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Charts </a:t>
            </a:r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odabrati </a:t>
            </a:r>
            <a:r>
              <a:rPr lang="sr-Latn-RS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Bar-chart </a:t>
            </a:r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ili </a:t>
            </a:r>
            <a:r>
              <a:rPr lang="sr-Latn-RS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Pie </a:t>
            </a:r>
            <a:r>
              <a:rPr lang="sr-Latn-RS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Chart</a:t>
            </a:r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sr-Latn-R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opis kategoričke varijable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4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893634" cy="38884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51794" y="6093296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28184" y="3861048"/>
            <a:ext cx="189831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Stubičasti dijagram</a:t>
            </a:r>
          </a:p>
          <a:p>
            <a:pPr algn="ctr"/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(eng. bar chart)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4718" y="1988840"/>
            <a:ext cx="189831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Tabela frekvenci i procenata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076056" y="2276872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675586" y="4153435"/>
            <a:ext cx="5525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opis kategoričke varijable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9200"/>
            <a:ext cx="609030" cy="6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2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8251794" y="6093296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izveštavanje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9958" y="1756794"/>
            <a:ext cx="135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tekstualno</a:t>
            </a:r>
            <a:endParaRPr lang="en-US" sz="2000" cap="smal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71256" y="1787572"/>
            <a:ext cx="7353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Istraživanje je sprovedeno nad studentima (N=14, 42% ženskog pola)...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339752" y="2932634"/>
          <a:ext cx="352839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2509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Muškarci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Žene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Ukupno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664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/>
          </p:nvPr>
        </p:nvGraphicFramePr>
        <p:xfrm>
          <a:off x="1833115" y="4265134"/>
          <a:ext cx="3513785" cy="189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>
            <p:extLst/>
          </p:nvPr>
        </p:nvGraphicFramePr>
        <p:xfrm>
          <a:off x="5652120" y="4365104"/>
          <a:ext cx="3194579" cy="1733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411760" y="612187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Pitasti dijagram</a:t>
            </a:r>
          </a:p>
          <a:p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(eng. pie chart)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92043" y="6105141"/>
            <a:ext cx="1898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Stubičasti dijagram</a:t>
            </a:r>
          </a:p>
          <a:p>
            <a:pPr algn="ctr"/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(eng. bar chart)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3794" y="2932634"/>
            <a:ext cx="1258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tabelarno</a:t>
            </a:r>
            <a:endParaRPr lang="en-US" sz="2000" cap="smal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9958" y="4265704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grafički</a:t>
            </a:r>
            <a:endParaRPr lang="en-US" sz="2000" cap="smal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44624"/>
            <a:ext cx="946749" cy="81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15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8251794" y="6093296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napomene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682395" y="1832924"/>
          <a:ext cx="352839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2509">
                <a:tc>
                  <a:txBody>
                    <a:bodyPr/>
                    <a:lstStyle/>
                    <a:p>
                      <a:pPr algn="l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Muškarci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Žene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Ukupno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664">
                <a:tc>
                  <a:txBody>
                    <a:bodyPr/>
                    <a:lstStyle/>
                    <a:p>
                      <a:pPr algn="l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</a:t>
                      </a:r>
                      <a:endParaRPr lang="en-US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7" name="Chart 16"/>
          <p:cNvGraphicFramePr/>
          <p:nvPr>
            <p:extLst/>
          </p:nvPr>
        </p:nvGraphicFramePr>
        <p:xfrm>
          <a:off x="3685222" y="3642354"/>
          <a:ext cx="3194579" cy="1733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1055434" y="176818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Naziv tabele </a:t>
            </a:r>
          </a:p>
          <a:p>
            <a:r>
              <a:rPr lang="sr-Latn-R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iznad</a:t>
            </a:r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tabele!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896" y="1434262"/>
            <a:ext cx="4463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Tabela 1. Raspodela ispitanika po polu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5375680"/>
            <a:ext cx="4463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Grafik 1. Raspodela ispitanika po polu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5434" y="4293096"/>
            <a:ext cx="124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Naziv slike</a:t>
            </a:r>
          </a:p>
          <a:p>
            <a:r>
              <a:rPr lang="sr-Latn-RS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ispod </a:t>
            </a:r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slike!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8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807" y="1243671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Analyze </a:t>
            </a:r>
            <a:r>
              <a:rPr lang="sr-Latn-RS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 pitchFamily="2" charset="2"/>
              </a:rPr>
              <a:t> </a:t>
            </a:r>
            <a:r>
              <a:rPr lang="sr-Latn-RS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 pitchFamily="2" charset="2"/>
              </a:rPr>
              <a:t>Descriptive Statistics  Descriptives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251794" y="6093296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opis numeričke varijable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9200"/>
            <a:ext cx="609030" cy="609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88" y="1916832"/>
            <a:ext cx="7826467" cy="39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05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70" y="1903537"/>
            <a:ext cx="7864656" cy="39179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51794" y="6093296"/>
            <a:ext cx="712694" cy="59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848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RS" altLang="sr-Latn-RS" sz="4200" cap="smal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opis numeričke varijable</a:t>
            </a:r>
            <a:endParaRPr kumimoji="1" lang="en-US" altLang="sr-Latn-RS" sz="4200" cap="smal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9200"/>
            <a:ext cx="609030" cy="609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59" y="1264878"/>
            <a:ext cx="738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Segoe UI Light" panose="020B0502040204020203" pitchFamily="34" charset="0"/>
                <a:cs typeface="Segoe UI Light" panose="020B0502040204020203" pitchFamily="34" charset="0"/>
              </a:rPr>
              <a:t>Prebaciti željenu/e varijable </a:t>
            </a:r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 polje </a:t>
            </a:r>
            <a:r>
              <a:rPr lang="sr-Latn-RS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Variable(s)</a:t>
            </a:r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endParaRPr lang="sr-Latn-RS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24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902</Words>
  <Application>Microsoft Office PowerPoint</Application>
  <PresentationFormat>On-screen Show (4:3)</PresentationFormat>
  <Paragraphs>239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SPSS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</dc:title>
  <dc:creator>Toshiba</dc:creator>
  <cp:lastModifiedBy>Toshiba</cp:lastModifiedBy>
  <cp:revision>5</cp:revision>
  <dcterms:created xsi:type="dcterms:W3CDTF">2017-04-26T05:01:27Z</dcterms:created>
  <dcterms:modified xsi:type="dcterms:W3CDTF">2017-04-26T05:43:12Z</dcterms:modified>
</cp:coreProperties>
</file>