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76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57" r:id="rId5"/>
    <p:sldId id="258" r:id="rId6"/>
    <p:sldId id="259" r:id="rId7"/>
    <p:sldId id="260" r:id="rId8"/>
    <p:sldId id="261" r:id="rId9"/>
    <p:sldId id="262" r:id="rId10"/>
    <p:sldId id="287" r:id="rId11"/>
    <p:sldId id="29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71" r:id="rId32"/>
    <p:sldId id="284" r:id="rId33"/>
    <p:sldId id="288" r:id="rId34"/>
    <p:sldId id="289" r:id="rId35"/>
    <p:sldId id="290" r:id="rId36"/>
    <p:sldId id="291" r:id="rId37"/>
    <p:sldId id="27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41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4" r:id="rId109"/>
    <p:sldId id="363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86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1" r:id="rId146"/>
    <p:sldId id="402" r:id="rId147"/>
    <p:sldId id="403" r:id="rId148"/>
    <p:sldId id="400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slide" Target="slides/slide179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16589-C4EE-47EB-BDA5-C89E11E29B71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D84209-EF36-4A2E-9543-4AE4DABE7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 smtClean="0"/>
              <a:t>KRATAK VODIČ KROZ AKADEMSKO PISANJE</a:t>
            </a:r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Priredio: </a:t>
            </a:r>
            <a:r>
              <a:rPr lang="sr-Latn-RS" sz="2800" dirty="0" smtClean="0"/>
              <a:t>Doc.dr Predrag Živković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orisnik\Pictures\academic writing 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428868"/>
            <a:ext cx="785818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/>
          <a:lstStyle/>
          <a:p>
            <a:r>
              <a:rPr lang="sr-Latn-RS" dirty="0" smtClean="0"/>
              <a:t>ZAŠTO “MI”, A NE “JA” 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endParaRPr lang="sr-Latn-RS" b="1" dirty="0" smtClean="0"/>
          </a:p>
          <a:p>
            <a:r>
              <a:rPr lang="sr-Latn-RS" b="1" dirty="0" smtClean="0"/>
              <a:t>Množina skromnosti ( PLURALIS MODESTATIS )  </a:t>
            </a:r>
            <a:r>
              <a:rPr lang="sr-Latn-RS" dirty="0" smtClean="0"/>
              <a:t>za razliku od “množine veličanstva” (pluralis majestatikus)!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b="1" dirty="0" smtClean="0"/>
              <a:t>O</a:t>
            </a:r>
            <a:r>
              <a:rPr lang="sr-Latn-RS" b="1" dirty="0" smtClean="0"/>
              <a:t>snovna ideja: ublažiti, omekšati aroganciju znanja</a:t>
            </a:r>
            <a:r>
              <a:rPr lang="sr-Latn-RS" dirty="0" smtClean="0"/>
              <a:t>! (skromnošću, pa zato ne JA nego MI!)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Dobićete verovatno više beležaka nego što vam je potrebno za vaš rad zbog toga što će se vaše originalne ( početne ) ideje i struktura teksta – MENJATI!</a:t>
            </a:r>
          </a:p>
          <a:p>
            <a:endParaRPr lang="en-US" dirty="0"/>
          </a:p>
        </p:txBody>
      </p:sp>
      <p:pic>
        <p:nvPicPr>
          <p:cNvPr id="1027" name="Picture 3" descr="C:\Users\Korisnik\Pictures\academic writing 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357694"/>
            <a:ext cx="442915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Gde beležiti?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1. </a:t>
            </a:r>
            <a:r>
              <a:rPr lang="sr-Latn-RS" b="1" dirty="0" smtClean="0"/>
              <a:t>NA FOTOKOPIJAMA ILI NA ŠTAMPANIM DOKUMENTIMA PREUZETIH SA INTERNETA: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staknite ili podvucite važne informacije</a:t>
            </a:r>
          </a:p>
          <a:p>
            <a:r>
              <a:rPr lang="sr-Latn-RS" dirty="0" smtClean="0"/>
              <a:t>Pravite beleške na marginama. Pribeležite vaše komentare/pitanja o informacijama.</a:t>
            </a:r>
          </a:p>
          <a:p>
            <a:r>
              <a:rPr lang="sr-Latn-RS" dirty="0" smtClean="0"/>
              <a:t>Bležite i koje </a:t>
            </a:r>
            <a:r>
              <a:rPr lang="sr-Latn-RS" i="1" dirty="0" smtClean="0"/>
              <a:t>glavne tačke rada</a:t>
            </a:r>
            <a:r>
              <a:rPr lang="sr-Latn-RS" dirty="0" smtClean="0"/>
              <a:t> ove informacije podržavaju ( ovo će vam pomoći da organizujete i finalizujete pisanje – finalne verzije rada 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r>
              <a:rPr lang="sr-Latn-RS" b="1" dirty="0" smtClean="0"/>
              <a:t>2.U RAČUNARSKIM FAJLOVIMA I DATOTEKAMA :</a:t>
            </a:r>
          </a:p>
          <a:p>
            <a:r>
              <a:rPr lang="sr-Latn-RS" dirty="0" smtClean="0"/>
              <a:t>Kreirajte posebna dokumenta u Word-u za svaki odeljak i pododeljak u radu</a:t>
            </a:r>
          </a:p>
          <a:p>
            <a:r>
              <a:rPr lang="sr-Latn-RS" dirty="0" smtClean="0"/>
              <a:t>Pribeležite važne informacije sa papirnih ( pisanih i štampanih ) izvora. Ne zaboravite – imena autora!</a:t>
            </a:r>
          </a:p>
          <a:p>
            <a:r>
              <a:rPr lang="sr-Latn-RS" dirty="0" smtClean="0"/>
              <a:t>Ne zaboravite da izvore sa web-a stavite pod navodnike i pravilno citirate ( ime autora, WEB ADRESA i VREME PREUZIMANJA ). Budite oprezni – ovo često dovodi do nenamernog plagijarizma!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3.U SVESCI</a:t>
            </a:r>
            <a:r>
              <a:rPr lang="sr-Latn-RS" dirty="0" smtClean="0"/>
              <a:t>:</a:t>
            </a:r>
          </a:p>
          <a:p>
            <a:r>
              <a:rPr lang="sr-Latn-RS" dirty="0" smtClean="0"/>
              <a:t>Napišite ime autora na vrhu stranice.</a:t>
            </a:r>
          </a:p>
          <a:p>
            <a:r>
              <a:rPr lang="sr-Latn-RS" dirty="0" smtClean="0"/>
              <a:t>Beležite važne informacije i vaše ideje o tim informacijama!</a:t>
            </a:r>
          </a:p>
          <a:p>
            <a:r>
              <a:rPr lang="sr-Latn-RS" dirty="0" smtClean="0"/>
              <a:t>Na marginama, beležite koje glavne ( fokalne ) tačke  vašeg rada ove informacije PODRŽAVAJU!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4.NA KARTICAMA ( FIŠAMA ): </a:t>
            </a:r>
          </a:p>
          <a:p>
            <a:r>
              <a:rPr lang="sr-Latn-RS" dirty="0" smtClean="0"/>
              <a:t>Jedna informacija – jedna kartica!</a:t>
            </a:r>
          </a:p>
          <a:p>
            <a:r>
              <a:rPr lang="en-US" dirty="0" smtClean="0"/>
              <a:t>Posta</a:t>
            </a:r>
            <a:r>
              <a:rPr lang="sr-Latn-RS" dirty="0" smtClean="0"/>
              <a:t>vite </a:t>
            </a:r>
            <a:r>
              <a:rPr lang="sr-Latn-RS" i="1" dirty="0" smtClean="0"/>
              <a:t>glavne tačke </a:t>
            </a:r>
            <a:r>
              <a:rPr lang="sr-Latn-RS" dirty="0" smtClean="0"/>
              <a:t>iz vašeg rada na vrh kartice da biste kasnije znali kako da ih povezujete, udružujete i organizujete.</a:t>
            </a:r>
          </a:p>
          <a:p>
            <a:r>
              <a:rPr lang="sr-Latn-RS" dirty="0" smtClean="0"/>
              <a:t>Ne zaboravite na karticama – IME AUTORA I IZVOR INFORMACIJE.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O čemu prikupljati beleške?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 smtClean="0"/>
              <a:t>1.Bekgraund  ( logističke, “pozadinske” ) </a:t>
            </a:r>
            <a:r>
              <a:rPr lang="sr-Latn-RS" dirty="0" smtClean="0"/>
              <a:t>informacije o temi ( naslovu i tezi ) neophodne za vaš rad.</a:t>
            </a:r>
          </a:p>
          <a:p>
            <a:r>
              <a:rPr lang="sr-Latn-RS" b="1" dirty="0" smtClean="0"/>
              <a:t>2.O argumentima i objašnjenjima </a:t>
            </a:r>
            <a:r>
              <a:rPr lang="sr-Latn-RS" dirty="0" smtClean="0"/>
              <a:t>koja podržavaju ili ne podržavaju ( oponiraju ) vaše ideje ( vašu tezu ).</a:t>
            </a:r>
          </a:p>
          <a:p>
            <a:r>
              <a:rPr lang="sr-Latn-RS" b="1" dirty="0" smtClean="0"/>
              <a:t>3.O činjenicama, primerima, ekspertizama i</a:t>
            </a:r>
            <a:r>
              <a:rPr lang="sr-Latn-RS" dirty="0" smtClean="0"/>
              <a:t> stavovima stručnjaka-autoriteta iz oblasti iz koje istražujete i drugim dopunskim objašnjenjima.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Kako beležiti?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endParaRPr lang="sr-Latn-RS" dirty="0" smtClean="0"/>
          </a:p>
          <a:p>
            <a:r>
              <a:rPr lang="sr-Latn-RS" b="1" dirty="0" smtClean="0"/>
              <a:t>SUMIRANJE</a:t>
            </a:r>
            <a:r>
              <a:rPr lang="sr-Latn-RS" dirty="0" smtClean="0"/>
              <a:t>: Zapišite glavne tačke iz prikupljenih izvora – SVOJIM REČIMA. Ne detaljišite, povezujte sa glavnom temom i vašom tezom!</a:t>
            </a:r>
          </a:p>
          <a:p>
            <a:r>
              <a:rPr lang="sr-Latn-RS" b="1" dirty="0" smtClean="0"/>
              <a:t>PARAFRAZIRANJE:</a:t>
            </a:r>
            <a:r>
              <a:rPr lang="sr-Latn-RS" dirty="0" smtClean="0"/>
              <a:t> ponovo zapište informacije, preformulišite svojim rečima; koristite dosledno pravila citiranja. </a:t>
            </a:r>
            <a:r>
              <a:rPr lang="en-US" dirty="0" smtClean="0"/>
              <a:t>D</a:t>
            </a:r>
            <a:r>
              <a:rPr lang="sr-Latn-RS" dirty="0" smtClean="0"/>
              <a:t>obro je za detalje koji podržavaju i oponiraju vašu tezu!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CITIRANJE:</a:t>
            </a:r>
            <a:r>
              <a:rPr lang="sr-Latn-RS" dirty="0" smtClean="0"/>
              <a:t> doslovce kopirajte reči iz izvora. Dobro za “JAKE”, “UZBIDLJIVE” pasuse i stranice rada!</a:t>
            </a:r>
          </a:p>
          <a:p>
            <a:r>
              <a:rPr lang="sr-Latn-RS" b="1" dirty="0" smtClean="0"/>
              <a:t>KOMENTARISANJE:</a:t>
            </a:r>
            <a:r>
              <a:rPr lang="sr-Latn-RS" dirty="0" smtClean="0"/>
              <a:t> beležite sva pitanja i ideje za koje smatrate da problematizuju vašu tezu, i to tada kada i dok čitate izvorni tekst  ( referencu ) na koji pravite komentar.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Korisnik\Pictures\academic writing 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14393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28694"/>
          </a:xfrm>
        </p:spPr>
        <p:txBody>
          <a:bodyPr/>
          <a:lstStyle/>
          <a:p>
            <a:r>
              <a:rPr lang="sr-Latn-RS" dirty="0" smtClean="0"/>
              <a:t>9.PLANIRANJE: DETALJNI OBLIK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r>
              <a:rPr lang="sr-Latn-RS" dirty="0" smtClean="0"/>
              <a:t>Nakon što “prođete” izvore i sačinite beleške, sledeći korak je – kreiranje DETALJNOG OBLIKA PLANA ( DETALJAN OKVIR ). </a:t>
            </a:r>
          </a:p>
          <a:p>
            <a:r>
              <a:rPr lang="sr-Latn-RS" dirty="0" smtClean="0"/>
              <a:t>Kako? Dodajući detalje na osnovni oblik plana kao i dodajući sve nove “tačke” tj. ideje koje ste u međuvremenu pronašli.</a:t>
            </a:r>
          </a:p>
          <a:p>
            <a:r>
              <a:rPr lang="sr-Latn-RS" dirty="0" smtClean="0"/>
              <a:t>Detaljnim planom – specifikujete, posebno, svaki PASUS glavnog dela rada, od </a:t>
            </a:r>
            <a:r>
              <a:rPr lang="sr-Latn-RS" i="1" dirty="0" smtClean="0"/>
              <a:t>glavnih tačaka</a:t>
            </a:r>
            <a:r>
              <a:rPr lang="sr-Latn-RS" dirty="0" smtClean="0"/>
              <a:t> preko </a:t>
            </a:r>
            <a:r>
              <a:rPr lang="sr-Latn-RS" i="1" dirty="0" smtClean="0"/>
              <a:t>podržavajućih tačaka</a:t>
            </a:r>
            <a:r>
              <a:rPr lang="sr-Latn-RS" dirty="0" smtClean="0"/>
              <a:t> do </a:t>
            </a:r>
            <a:r>
              <a:rPr lang="sr-Latn-RS" i="1" dirty="0" smtClean="0"/>
              <a:t>detalja podržavajućih tačaka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Ovo su tzv. NOSIZMI: </a:t>
            </a:r>
            <a:r>
              <a:rPr lang="sr-Latn-RS" dirty="0" smtClean="0"/>
              <a:t>od latinskog “mi” koji se odnosi na ličnost! </a:t>
            </a:r>
            <a:r>
              <a:rPr lang="sr-Latn-RS" b="1" dirty="0" smtClean="0"/>
              <a:t>Primer</a:t>
            </a:r>
            <a:r>
              <a:rPr lang="sr-Latn-RS" dirty="0" smtClean="0"/>
              <a:t>: “Kada saberemo 5 i 4, dobijamo (MI dobijamo) 9!”</a:t>
            </a:r>
          </a:p>
          <a:p>
            <a:r>
              <a:rPr lang="sr-Latn-RS" dirty="0" smtClean="0"/>
              <a:t>“Mi” se, u određenom smislu, odnosi na autora i čitaoca( pa zato MI) .... ali nije to baš zbog toga!</a:t>
            </a:r>
          </a:p>
          <a:p>
            <a:r>
              <a:rPr lang="sr-Latn-RS" b="1" dirty="0" smtClean="0"/>
              <a:t>Kada pisac, iz skromnosti, govoreći o sebi i u svoje ime upotrebljava množinu </a:t>
            </a:r>
            <a:r>
              <a:rPr lang="sr-Latn-RS" dirty="0" smtClean="0"/>
              <a:t>(“mi” umesto “ja” – koristi </a:t>
            </a:r>
            <a:r>
              <a:rPr lang="sr-Latn-RS" b="1" u="sng" dirty="0" smtClean="0"/>
              <a:t>MNOŽINU SKROMNOSTI</a:t>
            </a:r>
            <a:r>
              <a:rPr lang="sr-Latn-RS" u="sng" dirty="0" smtClean="0"/>
              <a:t>).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sr-Latn-RS" dirty="0" smtClean="0"/>
              <a:t>Mnogi ( naročito studenti ) više vole da preskoče ovaj deo i odmah počnu da pišu – POGREŠNO!</a:t>
            </a:r>
          </a:p>
          <a:p>
            <a:r>
              <a:rPr lang="sr-Latn-RS" dirty="0" smtClean="0"/>
              <a:t>Ovo ( sastavljanje dobrog DETALJNOG PLANA )  zahteva dosta vremena, razmišljanja i promišljanja.</a:t>
            </a:r>
          </a:p>
          <a:p>
            <a:r>
              <a:rPr lang="sr-Latn-RS" dirty="0" smtClean="0"/>
              <a:t>Ukoliko ste iskusan i dobar akademski pisac, ovo možete i preskočiti!</a:t>
            </a:r>
          </a:p>
          <a:p>
            <a:r>
              <a:rPr lang="sr-Latn-RS" dirty="0" smtClean="0"/>
              <a:t>Pisci i autori sa mnogo iskustva znaju šta im više a šta manje odgovara, znaju šta im “leži”!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Zašto i kakva je korist .....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Kako bilo, ukoliko još učite kako da napišete akademski rad, trebalo bi da napravite detaljan okvir ( oblik ) plana iz nekoliko razloga:</a:t>
            </a:r>
          </a:p>
          <a:p>
            <a:endParaRPr lang="sr-Latn-RS" dirty="0" smtClean="0"/>
          </a:p>
          <a:p>
            <a:r>
              <a:rPr lang="sr-Latn-RS" dirty="0" smtClean="0"/>
              <a:t>NAUČIĆETE ( UVEŽBATI ) DA LI I KADA IMATE DOVOLJNO “PODRŠKE” ZA TEZU          ( TVRDNJU ) KOJU BRANITE!</a:t>
            </a:r>
          </a:p>
          <a:p>
            <a:r>
              <a:rPr lang="sr-Latn-RS" dirty="0" smtClean="0"/>
              <a:t>DOBIĆETE “MAPU KRETANJA” U PISANJU RADA</a:t>
            </a:r>
          </a:p>
          <a:p>
            <a:r>
              <a:rPr lang="sr-Latn-RS" dirty="0" smtClean="0"/>
              <a:t>ELIMINISAĆETE GLAVNE ORGANIZACIJSKE  PROBLEME, UKOLIKO </a:t>
            </a:r>
            <a:r>
              <a:rPr lang="sr-Latn-RS" i="1" dirty="0" smtClean="0"/>
              <a:t>ORGANIZUJETE IDEJE PRE PISANJA!</a:t>
            </a:r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DOBIJATE ŠANSU I PRILIKU DA PONOVO I VIŠE RAZMISLITE O TEMI ( EVENTUALNO JE REDEFINIŠETE ) I BOLJE JE UOBLIČITE!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NEKI INSTRUKTORI ( MENTORI ) ZAHTEVAĆE “DRAFT VERZIJU” PRE NEGO ŠTO POČNETE DA RADITE ILI FINALNI OKVIR RADA, TAKO DA JE NEOPHODNO DA ZNATE KAKO DA GA NAPIŠETE. </a:t>
            </a:r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Koraci (hodogram)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Tek kada usavršite veštine akademskog pisanja, odlučujete o tome da li da pišete ili ne pišete detaljni okvir ( plan ) rada.</a:t>
            </a:r>
          </a:p>
          <a:p>
            <a:r>
              <a:rPr lang="sr-Latn-RS" b="1" dirty="0" smtClean="0"/>
              <a:t>Evo KORAKA koje biste trebali da sledite u detaljnom planu rada:</a:t>
            </a:r>
          </a:p>
          <a:p>
            <a:r>
              <a:rPr lang="sr-Latn-RS" b="1" dirty="0" smtClean="0"/>
              <a:t>1. Prvo, (na)pravite neophodne promene u osnovnom okviru i planu i glavnim “tačkama”, sve dok ne budete zadovoljni idejama  i </a:t>
            </a:r>
            <a:r>
              <a:rPr lang="sr-Latn-RS" b="1" i="1" dirty="0" smtClean="0"/>
              <a:t>uređenošću </a:t>
            </a:r>
            <a:r>
              <a:rPr lang="sr-Latn-RS" b="1" dirty="0" smtClean="0"/>
              <a:t>sekcija                         ( podnaslova, poglavlja, odeljaka-pododeljaka ).</a:t>
            </a:r>
            <a:endParaRPr lang="en-US" b="1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142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lnSpcReduction="10000"/>
          </a:bodyPr>
          <a:lstStyle/>
          <a:p>
            <a:r>
              <a:rPr lang="sr-Latn-RS" b="1" dirty="0" smtClean="0"/>
              <a:t>2.Nakon toga, prođite kroz vaše beleške i pronađite “TAČKE” koje podržavaju svaku SEKCIJU vašeg rada.</a:t>
            </a:r>
          </a:p>
          <a:p>
            <a:r>
              <a:rPr lang="sr-Latn-RS" b="1" dirty="0" smtClean="0"/>
              <a:t>3.Organizujte ove tačke ( “podržavajuće tačke” ) za svaku sekciju.</a:t>
            </a:r>
          </a:p>
          <a:p>
            <a:r>
              <a:rPr lang="sr-Latn-RS" b="1" dirty="0" smtClean="0"/>
              <a:t>4.Prođite kroz vaše beleške i dodajte “podržavajuće DETALJE” ( činjenice, primere, stavove i mišljenja eksperata, opise, citate itd. ) za svaku tačku. Budite precizni, tako da onaj ko čita (plan) može razumeti KAKO “detalji” podržavaju vaše “tačke”.</a:t>
            </a:r>
            <a:endParaRPr lang="en-US" b="1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sr-Latn-RS" b="1" dirty="0" smtClean="0"/>
              <a:t>*Kada se pozivate na izvore (iz istraživanja i radova koje koristite), navodite ih po sistemu (autor-godina).  Primer: </a:t>
            </a:r>
            <a:r>
              <a:rPr lang="sr-Latn-RS" dirty="0" smtClean="0"/>
              <a:t>(Veličković, 2010) ili (Jackson, 1981). </a:t>
            </a:r>
          </a:p>
          <a:p>
            <a:endParaRPr lang="sr-Latn-RS" b="1" dirty="0" smtClean="0"/>
          </a:p>
          <a:p>
            <a:r>
              <a:rPr lang="sr-Latn-RS" b="1" dirty="0" smtClean="0"/>
              <a:t>Ukoliko citirate, citat pod navodnike, a navodite ih po sistemu (autor-godina-stranica). Primer: </a:t>
            </a:r>
            <a:r>
              <a:rPr lang="sr-Latn-RS" dirty="0" smtClean="0"/>
              <a:t>“.......” (Nedović, 2010:95) ili (Shulman, 1995:34).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 smtClean="0"/>
              <a:t>5.Sada, na osnovu prikupljenih “podržavajućih tačaka i detalja” u i za svaku sekciju možete odrediti – KOLIKO VAM JE PASUSA POTREBNO!</a:t>
            </a:r>
          </a:p>
          <a:p>
            <a:r>
              <a:rPr lang="sr-Latn-RS" b="1" dirty="0" smtClean="0"/>
              <a:t>6.Podelite (podvojte, odvojite) vaš okvir na pasuse – SVAKI SA “GLAVNIM TAČKAMA” ZAPISANE KAO REČENICA ( U FORMI REČENICE, REČENIČKOJ FORMI) I LISTOM “PODRŽAVAJUĆIH TAČAKA I DETALJA”.</a:t>
            </a:r>
            <a:endParaRPr lang="en-US" b="1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Korisnik\Pictures\academic writing 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28680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10. PISANJE PRVE (“GRUBE”) VERZIJE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Postoji više načina da se napiše prva verzija rada.</a:t>
            </a:r>
          </a:p>
          <a:p>
            <a:r>
              <a:rPr lang="sr-Latn-RS" b="1" dirty="0" smtClean="0"/>
              <a:t>Ključno je </a:t>
            </a:r>
            <a:r>
              <a:rPr lang="sr-Latn-RS" i="1" dirty="0" smtClean="0"/>
              <a:t>da budete pripremljeni pre nego što počnete da pišete, </a:t>
            </a:r>
          </a:p>
          <a:p>
            <a:r>
              <a:rPr lang="sr-Latn-RS" i="1" dirty="0" smtClean="0"/>
              <a:t>da ste  odredili svrhu i cilj, </a:t>
            </a:r>
          </a:p>
          <a:p>
            <a:r>
              <a:rPr lang="sr-Latn-RS" i="1" dirty="0" smtClean="0"/>
              <a:t>formulisali tezu, </a:t>
            </a:r>
          </a:p>
          <a:p>
            <a:r>
              <a:rPr lang="sr-Latn-RS" i="1" dirty="0" smtClean="0"/>
              <a:t>prikupili dovoljno relevantnih izvora (radova, nalaza istraživanja itd.) i </a:t>
            </a:r>
          </a:p>
          <a:p>
            <a:r>
              <a:rPr lang="sr-Latn-RS" i="1" dirty="0" smtClean="0"/>
              <a:t>imate plan (neku, bilo koju vrstu okvira).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 onda... PIŠITE!</a:t>
            </a:r>
          </a:p>
          <a:p>
            <a:r>
              <a:rPr lang="sr-Latn-RS" dirty="0" smtClean="0"/>
              <a:t>Možete početi od početka i pisati sve do kraja.</a:t>
            </a:r>
          </a:p>
          <a:p>
            <a:r>
              <a:rPr lang="sr-Latn-RS" dirty="0" smtClean="0"/>
              <a:t>Ili, možete pisati po sekcijama (podnaslovima, odeljcima-pododeljcima) i pasusima odvojeno, redom kakvim želite ( kako to vama odgovara ).</a:t>
            </a:r>
          </a:p>
          <a:p>
            <a:r>
              <a:rPr lang="sr-Latn-RS" dirty="0" smtClean="0"/>
              <a:t>Mnogi autori prvo pišu po odeljcima pasuse, i “čuvaju se” za UVOD i ZAKLJUČAK na kraju.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Dakle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CILJ AKADEMSKOG PISANJA </a:t>
            </a:r>
            <a:r>
              <a:rPr lang="sr-Latn-RS" b="1" dirty="0" smtClean="0"/>
              <a:t>NIJE POKAZIVANJE SVEGA ŠTO VI ZNATE O TEMI I PROBLEMU RADA</a:t>
            </a:r>
            <a:r>
              <a:rPr lang="sr-Latn-RS" dirty="0" smtClean="0"/>
              <a:t>, VEĆ JE TO PRE SVEGA POKAZATI DA RAZUMETE  </a:t>
            </a:r>
            <a:r>
              <a:rPr lang="sr-Latn-RS" b="1" dirty="0" smtClean="0"/>
              <a:t>PROCEDURU NAUČNOG DOKAZA </a:t>
            </a:r>
            <a:r>
              <a:rPr lang="sr-Latn-RS" dirty="0" smtClean="0"/>
              <a:t>I DA MOŽETE </a:t>
            </a:r>
            <a:r>
              <a:rPr lang="sr-Latn-RS" b="1" dirty="0" smtClean="0"/>
              <a:t>KRITIČKI MISLITI </a:t>
            </a:r>
            <a:r>
              <a:rPr lang="sr-Latn-RS" dirty="0" smtClean="0"/>
              <a:t>O PROBLEMU I TEMI .......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...I TAKO DOBIJETE DOBRU OCENU </a:t>
            </a:r>
            <a:r>
              <a:rPr lang="sr-Latn-RS" dirty="0" smtClean="0"/>
              <a:t>!!??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Saveti za prvu (draft) verziju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Pročitajte o UVODU, GLAVNOM DELU i ZAKLJUČKU iz ovog Vodiča (priručnika) ili bilo kojeg drugog uputstva pre nego što počnete da pišete.</a:t>
            </a:r>
          </a:p>
          <a:p>
            <a:r>
              <a:rPr lang="sr-Latn-RS" dirty="0" smtClean="0"/>
              <a:t>Saznajte kako da koristite izvore ( dokumenta i materijalne izvore ( vidi u Research and APA Style Guide (2010), pp.13-26 ).</a:t>
            </a:r>
          </a:p>
          <a:p>
            <a:r>
              <a:rPr lang="sr-Latn-RS" dirty="0" smtClean="0"/>
              <a:t>Pišite! Ne brinite još o perfekciji! Ne brinite (u ovoj fazi) o gramatici i ortografiji.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Nastavite! Samo dalje! Ukoliko vam nedostaju informacije, obeležite mesto na kome nedostaju i istražujte kasnije više – da biste “popunili prazninu”.</a:t>
            </a:r>
          </a:p>
          <a:p>
            <a:r>
              <a:rPr lang="sr-Latn-RS" dirty="0" smtClean="0"/>
              <a:t>Budite oprezni i uvek svesni opasnosti plagijarizma! Pribeležite i zapišite izvor kada god koristite nešto iz izvora (informacija).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11.UVOD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Uvod akademskog rada obično je dužine 1-2 pasusa; duži je za duže radove, sa više teorijskog zasnivanja ( bekgraund informacija, bazičnih i temeljnih informacija ).</a:t>
            </a:r>
          </a:p>
          <a:p>
            <a:r>
              <a:rPr lang="sr-Latn-RS" dirty="0" smtClean="0"/>
              <a:t>Govoreći uopšteno, VAŠ UVODNI DEO TREBALO BI “DA UČINI” SLEDEĆE STVARI:</a:t>
            </a:r>
          </a:p>
          <a:p>
            <a:r>
              <a:rPr lang="sr-Latn-RS" b="1" dirty="0" smtClean="0"/>
              <a:t>Privuče i pridobije trenutnu pažnju publike!</a:t>
            </a:r>
          </a:p>
          <a:p>
            <a:r>
              <a:rPr lang="sr-Latn-RS" dirty="0" smtClean="0"/>
              <a:t>Evo nekih ( ne svih mogućih ) načina da počnete odgovarajući i </a:t>
            </a:r>
            <a:r>
              <a:rPr lang="sr-Latn-RS" i="1" dirty="0" smtClean="0"/>
              <a:t>interesantan </a:t>
            </a:r>
            <a:r>
              <a:rPr lang="sr-Latn-RS" dirty="0" smtClean="0"/>
              <a:t>uvod: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r>
              <a:rPr lang="sr-Latn-RS" dirty="0" smtClean="0"/>
              <a:t>KRATKA ANEGDOTA KOJA BI ČITAOCA “POVELA” KA TEMI</a:t>
            </a:r>
          </a:p>
          <a:p>
            <a:r>
              <a:rPr lang="sr-Latn-RS" dirty="0" smtClean="0"/>
              <a:t>“IZNENAĐUJUĆA” TVRDNJA/ČINJENICA/MISAO POVEZANA SA TEMOM (eng., </a:t>
            </a:r>
            <a:r>
              <a:rPr lang="sr-Latn-RS" i="1" dirty="0" smtClean="0"/>
              <a:t>punchline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CITATI POZNATIH AUTORA I STRUČNJAKA KOJI UVODE U TEMU </a:t>
            </a:r>
          </a:p>
          <a:p>
            <a:r>
              <a:rPr lang="sr-Latn-RS" dirty="0" smtClean="0"/>
              <a:t>KRATAK I INTERESANTAN (ZANIMLJIV) ISTORIJSKI PREGLED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0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TVRDNJA (ISKAZ) KOJI ISTIČE I NAGLAŠAVA VAŽNOST TEME</a:t>
            </a:r>
          </a:p>
          <a:p>
            <a:endParaRPr lang="sr-Latn-RS" dirty="0" smtClean="0"/>
          </a:p>
          <a:p>
            <a:r>
              <a:rPr lang="sr-Latn-RS" dirty="0" smtClean="0"/>
              <a:t>Dalje, nemojte biti DOSADNI! Iskoristite prvu rečenicu ( naziva se i “udica-rečenica” ) da “upecate” interesovanje i pažnju čitaoca.</a:t>
            </a:r>
          </a:p>
          <a:p>
            <a:r>
              <a:rPr lang="sr-Latn-RS" dirty="0" smtClean="0"/>
              <a:t>Nemojte biti previše OPŠTI! Odmah “zaronite” u specifičnosti teme.</a:t>
            </a:r>
          </a:p>
          <a:p>
            <a:r>
              <a:rPr lang="sr-Latn-RS" dirty="0" smtClean="0"/>
              <a:t>Ne trošite zalud prostor i čitačevo vreme uopštenim iskazima, uvodom u čitavu </a:t>
            </a:r>
            <a:r>
              <a:rPr lang="sr-Latn-RS" i="1" dirty="0" smtClean="0"/>
              <a:t>oblast </a:t>
            </a:r>
            <a:r>
              <a:rPr lang="sr-Latn-RS" dirty="0" smtClean="0"/>
              <a:t>istraživanja.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sr-Latn-RS" dirty="0" smtClean="0"/>
              <a:t>Ne zaboravite da je vaša poblika upoznata s oblašću (poznaje oblast, ako ne poznaje detalje barem im je blisko)!</a:t>
            </a:r>
          </a:p>
          <a:p>
            <a:r>
              <a:rPr lang="sr-Latn-RS" dirty="0" smtClean="0"/>
              <a:t>I nikad ne počinjite sa i od “...postanka čovečanstva i ljudske vrste” ili “od Kulina bana”!</a:t>
            </a:r>
          </a:p>
          <a:p>
            <a:r>
              <a:rPr lang="sr-Latn-RS" dirty="0" smtClean="0"/>
              <a:t>Ne počinjite sa (OSNOVNOM) </a:t>
            </a:r>
            <a:r>
              <a:rPr lang="sr-Latn-RS" i="1" dirty="0" smtClean="0"/>
              <a:t>IDEJOM TEZE</a:t>
            </a:r>
            <a:r>
              <a:rPr lang="sr-Latn-RS" dirty="0" smtClean="0"/>
              <a:t>!</a:t>
            </a:r>
          </a:p>
          <a:p>
            <a:r>
              <a:rPr lang="sr-Latn-RS" dirty="0" smtClean="0"/>
              <a:t>Iskoristite uvod da počnete “gradnju” vaše TEZE, tako da u uvodu bude izvesne </a:t>
            </a:r>
            <a:r>
              <a:rPr lang="sr-Latn-RS" i="1" dirty="0" smtClean="0"/>
              <a:t>tenzije i napetosti iščekivanja </a:t>
            </a:r>
            <a:r>
              <a:rPr lang="sr-Latn-RS" dirty="0" smtClean="0"/>
              <a:t>koja se završava u –TEZI!</a:t>
            </a:r>
            <a:endParaRPr lang="sr-Latn-R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86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Obezbedite sve</a:t>
            </a:r>
            <a:r>
              <a:rPr lang="sr-Latn-RS" dirty="0" smtClean="0"/>
              <a:t> </a:t>
            </a:r>
            <a:r>
              <a:rPr lang="sr-Latn-RS" b="1" dirty="0" smtClean="0"/>
              <a:t>neophodne (teorijske) informacije ili definicije osnovnih pojmova i termina!</a:t>
            </a:r>
          </a:p>
          <a:p>
            <a:r>
              <a:rPr lang="sr-Latn-RS" dirty="0" smtClean="0"/>
              <a:t>Ponudite samo činjenice i definicije koje su čitaocima neophodne da razumeju vašu TEMU i vašu TEZU. Imajte na umu ono što publika već zna!</a:t>
            </a:r>
          </a:p>
          <a:p>
            <a:r>
              <a:rPr lang="sr-Latn-RS" dirty="0" smtClean="0"/>
              <a:t>Izbegavajte definicije iz rečnika i enciklopedija, ukoliko je to moguće i izvodljivo, i objasnite svojim rečima šta važni koncepti iz vašeg rada znače.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Koristite izvore i izvorne informacije za osnovu, ali ne i za to da odgovorite na istraživačko pitanje ili kada koncipirate sopstveno mišljenje.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Obezbedite da čitaoci sada znaju dovoljno da prate vaše izlaganje, </a:t>
            </a:r>
            <a:r>
              <a:rPr lang="sr-Latn-RS" b="1" dirty="0" smtClean="0"/>
              <a:t>ali ne toliko mnogo da bi mogli da izgube fokus </a:t>
            </a:r>
            <a:r>
              <a:rPr lang="sr-Latn-RS" dirty="0" smtClean="0"/>
              <a:t>(pažnju i usredsređenost).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0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Kratko navedite “glavne tačke “ i delove vašeg rada.</a:t>
            </a:r>
          </a:p>
          <a:p>
            <a:r>
              <a:rPr lang="sr-Latn-RS" dirty="0" smtClean="0"/>
              <a:t>U akademskom pisanju, pisac se trudi da čitaoci (sa)znaju šta da očekuju. Ponudite kratak pregled glavnih tačaka vašeg rada!</a:t>
            </a:r>
          </a:p>
          <a:p>
            <a:r>
              <a:rPr lang="sr-Latn-RS" dirty="0" smtClean="0"/>
              <a:t>Nemojte sada, u ovom delu rada, pokušavati da dokazujete glavne tačke rada. Nemojte ići u dubinu sada, to ćete kasnije!</a:t>
            </a:r>
          </a:p>
          <a:p>
            <a:r>
              <a:rPr lang="sr-Latn-RS" dirty="0" smtClean="0"/>
              <a:t>Neizvodljivo je da sumirate velike ideje u samo jednoj reči ili rečenici!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 smtClean="0"/>
              <a:t>Navedite TEZU u poslednjoj rečenici ovog dela rada (uvoda).</a:t>
            </a:r>
          </a:p>
          <a:p>
            <a:r>
              <a:rPr lang="sr-Latn-RS" dirty="0" smtClean="0"/>
              <a:t>U ovom smo Vodiču već obradili pitanje pisanja TEZE, ali zbog toga što je to najvažnija rečenica vašeg rada, ponovo kratko o njoj:</a:t>
            </a:r>
          </a:p>
          <a:p>
            <a:r>
              <a:rPr lang="sr-Latn-RS" dirty="0" smtClean="0"/>
              <a:t>U TEZI</a:t>
            </a:r>
          </a:p>
          <a:p>
            <a:r>
              <a:rPr lang="sr-Latn-RS" dirty="0" smtClean="0"/>
              <a:t>Odgovarate na istraživačko pitanje jasnom i nedvosmislenom tvrdnjom.</a:t>
            </a:r>
          </a:p>
          <a:p>
            <a:r>
              <a:rPr lang="sr-Latn-RS" dirty="0" smtClean="0"/>
              <a:t>Pobrinite se da je cilj i “vaša tačka gledišta” jasno formulisana.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28694"/>
          </a:xfrm>
        </p:spPr>
        <p:txBody>
          <a:bodyPr/>
          <a:lstStyle/>
          <a:p>
            <a:r>
              <a:rPr lang="en-US" dirty="0" err="1" smtClean="0"/>
              <a:t>Šta</a:t>
            </a:r>
            <a:r>
              <a:rPr lang="sr-Latn-RS" dirty="0" smtClean="0"/>
              <a:t> dobijate preko toga, PLUS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r>
              <a:rPr lang="sr-Latn-RS" dirty="0" smtClean="0"/>
              <a:t>Razvićete i razvijati  istraživačke veštine i umenja:</a:t>
            </a:r>
          </a:p>
          <a:p>
            <a:r>
              <a:rPr lang="sr-Latn-RS" b="1" dirty="0" smtClean="0"/>
              <a:t>ANALIZIRANJA,</a:t>
            </a:r>
          </a:p>
          <a:p>
            <a:r>
              <a:rPr lang="sr-Latn-RS" b="1" dirty="0" smtClean="0"/>
              <a:t>VREDNOVANJA INFORMACIJA,</a:t>
            </a:r>
          </a:p>
          <a:p>
            <a:r>
              <a:rPr lang="sr-Latn-RS" b="1" dirty="0" smtClean="0"/>
              <a:t>ORGANIZOVANJA INFORMACIJA,</a:t>
            </a:r>
          </a:p>
          <a:p>
            <a:r>
              <a:rPr lang="sr-Latn-RS" b="1" dirty="0" smtClean="0"/>
              <a:t>RASPRAVLJANJA,</a:t>
            </a:r>
          </a:p>
          <a:p>
            <a:r>
              <a:rPr lang="sr-Latn-RS" b="1" dirty="0" smtClean="0"/>
              <a:t>ODGOVARANJA NA OPOZITNU  I SAGLASNU </a:t>
            </a:r>
            <a:r>
              <a:rPr lang="sr-Latn-RS" b="1" i="1" dirty="0" smtClean="0"/>
              <a:t>ARGUMENTACIJU</a:t>
            </a:r>
            <a:r>
              <a:rPr lang="sr-Latn-RS" b="1" dirty="0" smtClean="0"/>
              <a:t>, </a:t>
            </a:r>
          </a:p>
          <a:p>
            <a:r>
              <a:rPr lang="sr-Latn-RS" b="1" u="sng" dirty="0" smtClean="0"/>
              <a:t>JASNOG IZRAŽAVANJA  NA JEZIKU NA KOME IZGRAĐUJETE SVOJ </a:t>
            </a:r>
            <a:r>
              <a:rPr lang="sr-Latn-RS" b="1" i="1" u="sng" dirty="0" smtClean="0"/>
              <a:t>IDENTITET</a:t>
            </a:r>
            <a:r>
              <a:rPr lang="sr-Latn-RS" b="1" dirty="0" smtClean="0"/>
              <a:t>!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14876" y="528638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Nemojte pisati dugačke i konfuzne izjave TEZE, pogotovu se nemojte truditi da u ovoj fazi navedete sve vaše “glavne tačke”.</a:t>
            </a:r>
          </a:p>
          <a:p>
            <a:r>
              <a:rPr lang="sr-Latn-RS" dirty="0" smtClean="0"/>
              <a:t>Nikako ne najavljujte vaše namere! Izbegavajte: “U ovom radu ćemo dokazati ....”, ili “Objasniću vam ...”. Nemojte pisati “naširoko i nadugačko” o tome šta ćete učiniti, učinite to!!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Korisnik\Pictures\3d view abstract 1680x1050 wallpaper_www.wallpaperhi.com_8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215370" cy="542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12.GLAVNI DEO TEKSTA (RAZRADA)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Glavni ( centralni, središnji ) deo teksta moguće je napisati na mnogo načina, a koji je način odgovarajući – zavisi od svrhe ili cilja.</a:t>
            </a:r>
          </a:p>
          <a:p>
            <a:r>
              <a:rPr lang="sr-Latn-RS" dirty="0" smtClean="0"/>
              <a:t>Ovaj deo se piše razdeljen u PASUSE.</a:t>
            </a:r>
          </a:p>
          <a:p>
            <a:r>
              <a:rPr lang="sr-Latn-RS" dirty="0" smtClean="0"/>
              <a:t>Svaki pasus trebalo bi da ima JEDNU TAČKU, centralnu ideju i “okosnicu” pasusa, koja podržava vašu TEZU.</a:t>
            </a:r>
          </a:p>
          <a:p>
            <a:r>
              <a:rPr lang="sr-Latn-RS" dirty="0" smtClean="0"/>
              <a:t>Većina pasusa ovog dela rada ( centralnog dela teksta trebalo bi da ima: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1. Tema PASUSA ( rečenica u kojoj se formuliše tema pasusa)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Obično, ali ne uvek, prva rečenica pasusa.</a:t>
            </a:r>
          </a:p>
          <a:p>
            <a:r>
              <a:rPr lang="sr-Latn-RS" dirty="0" smtClean="0"/>
              <a:t>Ukoliko nije prva rečenica, trebalo bi da je jasno iz teksta, koja je rečenica formulacija teme PASUSA.</a:t>
            </a:r>
          </a:p>
          <a:p>
            <a:r>
              <a:rPr lang="sr-Latn-RS" dirty="0" smtClean="0"/>
              <a:t>Ona uvodi čitaoca u PASUS SA GLAVNOM IDEJOM, i morala bi da se izrazi veoma jasno!</a:t>
            </a:r>
          </a:p>
          <a:p>
            <a:r>
              <a:rPr lang="sr-Latn-RS" dirty="0" smtClean="0"/>
              <a:t>Trebalo bi da je logički povezana sa PRETHODNIM i SLEDEĆIM pasusom.</a:t>
            </a:r>
          </a:p>
          <a:p>
            <a:r>
              <a:rPr lang="sr-Latn-RS" dirty="0" smtClean="0"/>
              <a:t>Formulacija TEME PASUSA nije činjenica, ona “ima tačku gledišta”!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Drugim rečima rečeno, ONA NIJE U VEZI SA KORIŠĆENIM IZVORIMA ( na koje se pozivate i koje eventualno citirate )</a:t>
            </a:r>
          </a:p>
          <a:p>
            <a:r>
              <a:rPr lang="sr-Latn-RS" dirty="0" smtClean="0"/>
              <a:t>Ona je VAŠA IDEJA!</a:t>
            </a:r>
          </a:p>
          <a:p>
            <a:r>
              <a:rPr lang="sr-Latn-RS" dirty="0" smtClean="0"/>
              <a:t>Svaka rečenica u pasusu ( ili bar vćina njih ) trebalo bi da “podrži ovu REČENICU TEME”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2. Objašnjenje formulisane teme pasusa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Rečenice, koji slede nakon ove formulacije (prve rečenice) obično dalje i dublje OBJAŠNJAVAJU GLAVNU IDEJU PASUSA.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3. Podrška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r>
              <a:rPr lang="sr-Latn-RS" dirty="0" smtClean="0"/>
              <a:t>Formulisana tema pasusa ( njen rečenički oblik ) PODRŽANA je – tačkama, objašnjenjima i detaljima, često prikazanim kao “sendvič” ( tačka-objašnjenje-detalji, pa ponovo tačka-objašnjenje-detalji, pa ... ).</a:t>
            </a:r>
            <a:r>
              <a:rPr lang="sr-Latn-RS" b="1" dirty="0" smtClean="0"/>
              <a:t>*</a:t>
            </a:r>
          </a:p>
          <a:p>
            <a:r>
              <a:rPr lang="sr-Latn-RS" dirty="0" smtClean="0"/>
              <a:t>U ovom (glavnom) delu rada može postojati više “sendviča”, u zavisnosti od toga kako su i koliko “duboki” detalji (do kog nivoa detaljni)</a:t>
            </a:r>
          </a:p>
          <a:p>
            <a:r>
              <a:rPr lang="sr-Latn-RS" dirty="0" smtClean="0"/>
              <a:t>*Detaljnije u: </a:t>
            </a:r>
            <a:r>
              <a:rPr lang="sr-Latn-RS" i="1" dirty="0" smtClean="0"/>
              <a:t>Research and APA Style Guide </a:t>
            </a:r>
            <a:r>
              <a:rPr lang="sr-Latn-RS" dirty="0" smtClean="0"/>
              <a:t>about </a:t>
            </a:r>
            <a:r>
              <a:rPr lang="sr-Latn-RS" i="1" dirty="0" smtClean="0"/>
              <a:t>sendwiching.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“Podržavajuće tačke” su ideje koje podržavaju (podupiru, opravdavaju i objašnjavaju) glavne tačke – PASUSA. Ovo možete napisati svojim rečima i nakon toga – POTKREPITI DETALJIMA.</a:t>
            </a:r>
          </a:p>
          <a:p>
            <a:r>
              <a:rPr lang="sr-Latn-RS" b="1" dirty="0" smtClean="0"/>
              <a:t>Specifični detalji </a:t>
            </a:r>
            <a:r>
              <a:rPr lang="sr-Latn-RS" dirty="0" smtClean="0"/>
              <a:t>su veoma važni jer tako pokazujete čitaocima da su vam ideje valjane i odgovarajuće (validne).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r>
              <a:rPr lang="sr-Latn-RS" dirty="0" smtClean="0"/>
              <a:t>Kada koristite činjenice, primere, istraživačke studije i nalaze studija, stavove stručnjaka itd., budite – SPECIFIČNI I KONKRETNI.</a:t>
            </a:r>
          </a:p>
          <a:p>
            <a:r>
              <a:rPr lang="sr-Latn-RS" dirty="0" smtClean="0"/>
              <a:t>Pravilno navodite imena autora i citate!</a:t>
            </a:r>
          </a:p>
          <a:p>
            <a:r>
              <a:rPr lang="sr-Latn-RS" dirty="0" smtClean="0"/>
              <a:t>Koristite imena, mesta, podatke i druge konkretne i specifične informacije o primerima!</a:t>
            </a:r>
          </a:p>
          <a:p>
            <a:r>
              <a:rPr lang="sr-Latn-RS" dirty="0" smtClean="0"/>
              <a:t>Za naučne studije, objasnite kratko kako je istraživanje sprovedeno (metodologija).</a:t>
            </a:r>
          </a:p>
          <a:p>
            <a:r>
              <a:rPr lang="sr-Latn-RS" dirty="0" smtClean="0"/>
              <a:t>Potrudite se da koristite “živopisne” deskripcije kako biste publici pojasnili detalje.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sr-Latn-RS" dirty="0" smtClean="0"/>
              <a:t>Obezbedite (osigurajte) da su detalji </a:t>
            </a:r>
            <a:r>
              <a:rPr lang="sr-Latn-RS" b="1" i="1" dirty="0" smtClean="0"/>
              <a:t>relevantni</a:t>
            </a:r>
            <a:r>
              <a:rPr lang="sr-Latn-RS" dirty="0" smtClean="0"/>
              <a:t> za gledište i tezu koju zastupate.</a:t>
            </a:r>
          </a:p>
          <a:p>
            <a:r>
              <a:rPr lang="sr-Latn-RS" dirty="0" smtClean="0"/>
              <a:t>Uobičajna greška: uključivanje nejasnih i kontradiktornih informacija i izvora informacija – koje ne podržavaju vaše glavno gledište i osnovne stavove.</a:t>
            </a:r>
          </a:p>
          <a:p>
            <a:r>
              <a:rPr lang="sr-Latn-RS" dirty="0" smtClean="0"/>
              <a:t>Zapamtite: JEDAN PRIMER NIŠTA NE DOKAZUJE!</a:t>
            </a:r>
          </a:p>
          <a:p>
            <a:r>
              <a:rPr lang="sr-Latn-RS" dirty="0" smtClean="0"/>
              <a:t>Koristite: VIŠE OD JEDNOG PRIMERA ILI IZVORA ZA PODRŠKU!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sr-Latn-RS" dirty="0" smtClean="0"/>
              <a:t>xtra dobit!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 smtClean="0"/>
              <a:t>OVE VEŠTINE VREDNUJU I CENE  I  VA- ŠI BUDUĆI POSLODAVCI, BEZ OBZIRA KOJE VRSTE BILI!</a:t>
            </a:r>
          </a:p>
          <a:p>
            <a:endParaRPr lang="en-US" b="1" dirty="0"/>
          </a:p>
        </p:txBody>
      </p:sp>
      <p:pic>
        <p:nvPicPr>
          <p:cNvPr id="2051" name="Picture 3" descr="C:\Users\Korisnik\Pictures\academic writing 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71942"/>
            <a:ext cx="542928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0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r>
              <a:rPr lang="sr-Latn-RS" dirty="0" smtClean="0"/>
              <a:t>Konsultujte mentora: da li da i vaše lično iskustvo navedete kao detalj.</a:t>
            </a:r>
          </a:p>
          <a:p>
            <a:r>
              <a:rPr lang="sr-Latn-RS" dirty="0" smtClean="0"/>
              <a:t>Razjasnite i dopunite objašnjenja. Jasna i kompletna objašnjenja su važna, jer čitaoci i publika očekuju da SE SVE OBJASNI!</a:t>
            </a:r>
          </a:p>
          <a:p>
            <a:r>
              <a:rPr lang="sr-Latn-RS" dirty="0" smtClean="0"/>
              <a:t>Oni, naime, ne očekuju da o tekstu puno razmišljaju ( ili bar ne većina njih ). </a:t>
            </a:r>
          </a:p>
          <a:p>
            <a:r>
              <a:rPr lang="sr-Latn-RS" dirty="0" smtClean="0"/>
              <a:t>Zato, objasnite zašto i kako detalji podupiru temu i tezu koju branite i tu odbranu argumentujete!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86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sr-Latn-RS" dirty="0" smtClean="0"/>
              <a:t>Vaše objašnjenje ne bi trebalo samo da ponovi materijale iz izvora koji ste koristili, već bi trebalo da predstavlja vašu INTERPRETACIJU I ANALIZU.</a:t>
            </a:r>
          </a:p>
          <a:p>
            <a:r>
              <a:rPr lang="sr-Latn-RS" dirty="0" smtClean="0"/>
              <a:t>Vaše objašnjenje ne bi trebalo da bude samo ponavljanje teme i teze, već pre svega obrazloženje: KAKO TO I ZAŠTO IZVORI PODUPIRU VAŠE IDEJE!</a:t>
            </a:r>
          </a:p>
          <a:p>
            <a:r>
              <a:rPr lang="sr-Latn-RS" dirty="0" smtClean="0"/>
              <a:t>NEMOJTE SE PREKO MERE (PRETERANO) OSLANJATI NA IZVORE!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Ovo je VAŠ PASUS i zato on treba da predstavi VAŠE IDEJE o temi!</a:t>
            </a:r>
          </a:p>
          <a:p>
            <a:r>
              <a:rPr lang="sr-Latn-RS" dirty="0" smtClean="0"/>
              <a:t>Potrudite se da obezbedite svu moguću (vama dostupnu) podršku ...</a:t>
            </a:r>
          </a:p>
          <a:p>
            <a:r>
              <a:rPr lang="sr-Latn-RS" dirty="0" smtClean="0"/>
              <a:t>DA SVA VAŠA PODRŠKA IMA LOGIČKI RED I DOBRU I UTEMELJENU VEZU!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4. Zaključne rečenice (rečenica)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Poslednja rečenica (rečenice) trebalo bi da budu PREGLED čitavog pasusa, ponovno naglašavanje glavnih tačaka i teze, ali i PRIPREMA ZA SLEDEĆI DEO!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emojte završiti (zaključiti) pasus citatom iz izvora, ZAVRŠITE GA SVOJOM IDEJOM!</a:t>
            </a:r>
          </a:p>
          <a:p>
            <a:r>
              <a:rPr lang="sr-Latn-RS" dirty="0" smtClean="0"/>
              <a:t>Konačno, važno uputstvo za pisanje glavnog dela: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928794" y="5500702"/>
            <a:ext cx="214314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5.Ne preterujte sa pasusima!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Veoma je teško i naporno čitaocima da ostanu fokusirani (da su pri pažnji i dobroj čitalačkoj volji)  U MNOGO RAZDELJENOM (PODELJENOM) TEKSTU!</a:t>
            </a:r>
          </a:p>
          <a:p>
            <a:r>
              <a:rPr lang="sr-Latn-RS" dirty="0" smtClean="0"/>
              <a:t>¾ STRANICE JE NAJDUŽE ŠTO BI PASUS TREBALO DA POKRIVA!</a:t>
            </a:r>
          </a:p>
          <a:p>
            <a:r>
              <a:rPr lang="sr-Latn-RS" dirty="0" smtClean="0"/>
              <a:t>Ukoliko je pasus duži, pronađite logički put i način da ga podelite na dva dela.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orisnik\Pictures\3d view abstract 1680x1050 wallpaper_www.wallpaperhi.com_8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3"/>
            <a:ext cx="8215370" cy="5340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861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Slika uz Vežbu br.20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r>
              <a:rPr lang="sr-Latn-RS" dirty="0" smtClean="0"/>
              <a:t>A              B             C               D</a:t>
            </a:r>
          </a:p>
          <a:p>
            <a:endParaRPr lang="sr-Latn-RS" dirty="0" smtClean="0"/>
          </a:p>
          <a:p>
            <a:r>
              <a:rPr lang="sr-Latn-RS" dirty="0" smtClean="0"/>
              <a:t>X              Y           ili              X               Y</a:t>
            </a:r>
          </a:p>
          <a:p>
            <a:r>
              <a:rPr lang="sr-Latn-RS" dirty="0" smtClean="0"/>
              <a:t>X1             Y1                          X1              Y1</a:t>
            </a:r>
          </a:p>
          <a:p>
            <a:endParaRPr lang="sr-Latn-RS" dirty="0" smtClean="0"/>
          </a:p>
          <a:p>
            <a:r>
              <a:rPr lang="sr-Latn-RS" dirty="0" smtClean="0"/>
              <a:t>X2             Y2                         X2             Y2</a:t>
            </a:r>
          </a:p>
          <a:p>
            <a:endParaRPr lang="sr-Latn-RS" dirty="0" smtClean="0"/>
          </a:p>
          <a:p>
            <a:r>
              <a:rPr lang="sr-Latn-RS" dirty="0" smtClean="0"/>
              <a:t>J                 K                  L</a:t>
            </a:r>
          </a:p>
          <a:p>
            <a:r>
              <a:rPr lang="sr-Latn-RS" dirty="0" smtClean="0"/>
              <a:t>J1                K1                L1</a:t>
            </a:r>
          </a:p>
          <a:p>
            <a:r>
              <a:rPr lang="sr-Latn-RS" dirty="0" smtClean="0"/>
              <a:t>J2               K2                L2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57290" y="178592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43174" y="178592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71934" y="185736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822299" y="360680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285852" y="3500438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2286778" y="37139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00694" y="328612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5500694" y="3500438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572132" y="428625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285852" y="550070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71802" y="557214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357290" y="600076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071802" y="6072206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4348" y="2357430"/>
            <a:ext cx="77153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1472" y="4643446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Korisnik\Pictures\3d view abstract 1680x1050 wallpaper_www.wallpaperhi.com_8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8215370" cy="557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13. 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Zaključak može biti </a:t>
            </a:r>
            <a:r>
              <a:rPr lang="sr-Latn-RS" b="1" dirty="0" smtClean="0"/>
              <a:t>najkraći</a:t>
            </a:r>
            <a:r>
              <a:rPr lang="sr-Latn-RS" dirty="0" smtClean="0"/>
              <a:t> deo teksta (rada), ali isto tako i </a:t>
            </a:r>
            <a:r>
              <a:rPr lang="sr-Latn-RS" b="1" dirty="0" smtClean="0"/>
              <a:t>najvažniji</a:t>
            </a:r>
            <a:r>
              <a:rPr lang="sr-Latn-RS" dirty="0" smtClean="0"/>
              <a:t>!</a:t>
            </a:r>
          </a:p>
          <a:p>
            <a:r>
              <a:rPr lang="sr-Latn-RS" dirty="0" smtClean="0"/>
              <a:t>Razlog: TO JE ONO ŠTO ĆE PUBLIKA NAJPRE ZAPAMTITI JER ČITA POSLEDNJE!</a:t>
            </a:r>
          </a:p>
          <a:p>
            <a:r>
              <a:rPr lang="sr-Latn-RS" dirty="0" smtClean="0"/>
              <a:t>U zaključku bi trebalo da vodite računa o sledećim zahtevima: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1.Povežite poslednju rečenicu prethodnog pasusa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Koristite uobičajni stil</a:t>
            </a:r>
          </a:p>
          <a:p>
            <a:r>
              <a:rPr lang="sr-Latn-RS" dirty="0" smtClean="0"/>
              <a:t>Za rezimiranje probajte da izbegnete “dosadne” rečenice i preformalni oblik iskaza</a:t>
            </a:r>
          </a:p>
          <a:p>
            <a:r>
              <a:rPr lang="sr-Latn-RS" dirty="0" smtClean="0"/>
              <a:t>Pokušajte da budete </a:t>
            </a:r>
            <a:r>
              <a:rPr lang="sr-Latn-RS" i="1" dirty="0" smtClean="0"/>
              <a:t>sofisticiraniji</a:t>
            </a:r>
          </a:p>
          <a:p>
            <a:r>
              <a:rPr lang="sr-Latn-RS" dirty="0" smtClean="0"/>
              <a:t>Ponovite i povežite ideje na drugačiji način, budite kreativni!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10 PRINCIPA AKADEMSKOG PISANJA: 1.PRINCIP</a:t>
            </a:r>
            <a:r>
              <a:rPr lang="sr-Latn-RS" dirty="0" smtClean="0"/>
              <a:t>: POJASNITI SVRHU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b="1" dirty="0" smtClean="0"/>
              <a:t>POJASNITI SVRHU</a:t>
            </a:r>
            <a:r>
              <a:rPr lang="sr-Latn-RS" dirty="0" smtClean="0"/>
              <a:t>: Cilj rada bi trebalo da bude </a:t>
            </a:r>
            <a:r>
              <a:rPr lang="sr-Latn-RS" i="1" dirty="0" smtClean="0"/>
              <a:t>odgovor na pitanje koje ste postavili kao temu rada.</a:t>
            </a:r>
            <a:r>
              <a:rPr lang="sr-Latn-RS" dirty="0" smtClean="0"/>
              <a:t> Kako ste postavili pitanje i predvideli odgovor – to će odrediti svrhu i cilj rada! Šta se pojavljuje najčešće kao cilj: </a:t>
            </a:r>
          </a:p>
          <a:p>
            <a:r>
              <a:rPr lang="sr-Latn-RS" b="1" dirty="0" smtClean="0"/>
              <a:t>ubediti,</a:t>
            </a:r>
          </a:p>
          <a:p>
            <a:r>
              <a:rPr lang="sr-Latn-RS" b="1" dirty="0" smtClean="0"/>
              <a:t>analizirati ( analizovati ),</a:t>
            </a:r>
          </a:p>
          <a:p>
            <a:r>
              <a:rPr lang="sr-Latn-RS" b="1" dirty="0" smtClean="0"/>
              <a:t>sistematizovati,</a:t>
            </a:r>
          </a:p>
          <a:p>
            <a:r>
              <a:rPr lang="sr-Latn-RS" b="1" dirty="0" smtClean="0"/>
              <a:t>obavestiti ( izvestiti i informisati ).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2. Sumirajte nalaze vašeg rada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Podsetite čitaoce na glavne ideje i završite argumentaciju.</a:t>
            </a:r>
          </a:p>
          <a:p>
            <a:r>
              <a:rPr lang="sr-Latn-RS" dirty="0" smtClean="0"/>
              <a:t>Ponovite tezu (teze), probajte da to učinite drugim rečima.</a:t>
            </a:r>
          </a:p>
          <a:p>
            <a:r>
              <a:rPr lang="sr-Latn-RS" dirty="0" smtClean="0"/>
              <a:t>Kratko sumirajte glavne tačke rada. </a:t>
            </a:r>
            <a:r>
              <a:rPr lang="en-US" dirty="0" smtClean="0"/>
              <a:t>O</a:t>
            </a:r>
            <a:r>
              <a:rPr lang="sr-Latn-RS" dirty="0" smtClean="0"/>
              <a:t>pet, probajte da ih formulišete na drugačiji način – tako da čitaocima ne bude dosadno ( ne ponavljajte sopstvene rečenice i fraze 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Koristite se sopstvenim mislima, ali ne i IZVORIMA u ovom delu rada.</a:t>
            </a:r>
          </a:p>
          <a:p>
            <a:r>
              <a:rPr lang="sr-Latn-RS" dirty="0" smtClean="0"/>
              <a:t>Mesto za IZVORE ( pozivanje, citiranje i podršku ) bilo je u glavnom delu rada, nije im mesto i u zaključku!</a:t>
            </a:r>
          </a:p>
          <a:p>
            <a:r>
              <a:rPr lang="sr-Latn-RS" dirty="0" smtClean="0"/>
              <a:t>Ne DOPISUJTE nove informacije (tačke gledišta i podrške) u ZAKLJUČKU!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3. Pokažite značaj vaših nalaza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Objasnite: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Zašto je vaš rad važan?</a:t>
            </a:r>
          </a:p>
          <a:p>
            <a:r>
              <a:rPr lang="sr-Latn-RS" dirty="0" smtClean="0"/>
              <a:t>Kakav je njegov značaj?</a:t>
            </a:r>
          </a:p>
          <a:p>
            <a:r>
              <a:rPr lang="sr-Latn-RS" dirty="0" smtClean="0"/>
              <a:t>Šta rad “rešava”?</a:t>
            </a:r>
          </a:p>
          <a:p>
            <a:r>
              <a:rPr lang="sr-Latn-RS" dirty="0" smtClean="0"/>
              <a:t>Šta on govori o vašoj temi?</a:t>
            </a:r>
          </a:p>
          <a:p>
            <a:r>
              <a:rPr lang="sr-Latn-RS" dirty="0" smtClean="0"/>
              <a:t>Šta govori o “budućim istraživanjima teme”?</a:t>
            </a:r>
          </a:p>
          <a:p>
            <a:r>
              <a:rPr lang="sr-Latn-RS" dirty="0" smtClean="0"/>
              <a:t>Šta bi trebalo čitaoci da “ponesu” iz vašeg rada?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4.Završite sa “jakom i pamtljivom zaključnom izjavom”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Poznata kao “WOW! izjava (rečenica)”, poslednja rečenica rada trebalo bi da čitaoce navede na pomisao “Drago mi je što sam pročitao ovaj rad!”</a:t>
            </a:r>
          </a:p>
          <a:p>
            <a:r>
              <a:rPr lang="sr-Latn-RS" b="1" dirty="0" smtClean="0"/>
              <a:t>Postoji nekoliko načina da to postignete:</a:t>
            </a:r>
          </a:p>
          <a:p>
            <a:r>
              <a:rPr lang="sr-Latn-RS" dirty="0" smtClean="0"/>
              <a:t>Zaključite obrazloženjem o značaju rada, kako je već prethodno opisano.</a:t>
            </a:r>
          </a:p>
          <a:p>
            <a:r>
              <a:rPr lang="sr-Latn-RS" dirty="0" smtClean="0"/>
              <a:t>Povežite vaše zaključke (zaključak) sa “rečenicom-udicom” iz uvoda. Ovo može biti veoma efektan način da završite rad.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Završite idejom o kojoj će čitaoci razmisliti (“nad kojom će se zamisliti”) – predviđanje ili preporuke, možda!</a:t>
            </a:r>
          </a:p>
          <a:p>
            <a:r>
              <a:rPr lang="sr-Latn-RS" dirty="0" smtClean="0"/>
              <a:t>Nemojte (ovde, u zaključku) postavljati pitanja koja bi čitaoca mogla dovesti u nedoumicu (nesigurnost). Svrha akademskog pisanja nije zbuniti čitaoca, već ga prosvetliti!</a:t>
            </a:r>
          </a:p>
          <a:p>
            <a:r>
              <a:rPr lang="sr-Latn-RS" dirty="0" smtClean="0"/>
              <a:t>Nemojte se truditi da “šokirate”, da budete “preslatki”, “neverovatni!” ili previše očigledni!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O KRAJA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Ostalo: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VEZA IZMEĐU IDEJA</a:t>
            </a:r>
          </a:p>
          <a:p>
            <a:r>
              <a:rPr lang="sr-Latn-RS" dirty="0" smtClean="0"/>
              <a:t>ISPRAVKE</a:t>
            </a:r>
          </a:p>
          <a:p>
            <a:r>
              <a:rPr lang="sr-Latn-RS" dirty="0" smtClean="0"/>
              <a:t>PRVA REDAKCIJA</a:t>
            </a:r>
          </a:p>
          <a:p>
            <a:r>
              <a:rPr lang="sr-Latn-RS" dirty="0" smtClean="0"/>
              <a:t>ZAVRŠNA REDAKCIJA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orisnik\Pictures\3d view abstract 1680x1050 wallpaper_www.wallpaperhi.com_84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8286808" cy="5429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14.POVEZANOST IDEJA (KOHEZIVNOST)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Zbog toga što bi akademski radovi trebalo da imaju jasnu organizacionu strukturu, neophodno je da čitaocima pokažete KAKO SU VAŠE MISLI (IDEJE) POVEZANE kroz/između pasusa i kroz/između rečenica.</a:t>
            </a:r>
          </a:p>
          <a:p>
            <a:r>
              <a:rPr lang="sr-Latn-RS" dirty="0" smtClean="0"/>
              <a:t>Često se ovo dešava prirodno i nesmetano, u procesu pisanja i dok pišete ...</a:t>
            </a:r>
          </a:p>
          <a:p>
            <a:r>
              <a:rPr lang="sr-Latn-RS" dirty="0" smtClean="0"/>
              <a:t>... međutim, ponekada ćete morati da POJASNITE OVU VEZU čitaocima.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Za to postoje 3 načina...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r>
              <a:rPr lang="sr-Latn-RS" u="sng" dirty="0" smtClean="0"/>
              <a:t>1.Zamenice (on, ona, oni, to, ovo, ovi...)</a:t>
            </a:r>
          </a:p>
          <a:p>
            <a:r>
              <a:rPr lang="sr-Latn-RS" dirty="0" smtClean="0"/>
              <a:t>Koristite zamenice da referišete na imenice iz prethodne rečenice:</a:t>
            </a:r>
          </a:p>
          <a:p>
            <a:endParaRPr lang="sr-Latn-RS" dirty="0" smtClean="0"/>
          </a:p>
          <a:p>
            <a:r>
              <a:rPr lang="sr-Latn-RS" dirty="0" smtClean="0"/>
              <a:t>“Nastavnici </a:t>
            </a:r>
            <a:r>
              <a:rPr lang="sr-Latn-RS" b="1" i="1" dirty="0" smtClean="0"/>
              <a:t>ne bi trebalo da ocenjuju radove učenika</a:t>
            </a:r>
            <a:r>
              <a:rPr lang="sr-Latn-RS" dirty="0" smtClean="0"/>
              <a:t>. </a:t>
            </a:r>
            <a:r>
              <a:rPr lang="sr-Latn-RS" b="1" i="1" dirty="0" smtClean="0"/>
              <a:t>Ovo</a:t>
            </a:r>
            <a:r>
              <a:rPr lang="sr-Latn-RS" dirty="0" smtClean="0"/>
              <a:t> bi eliminisalo stres učenika</a:t>
            </a:r>
            <a:r>
              <a:rPr lang="sr-Latn-RS" b="1" dirty="0" smtClean="0"/>
              <a:t>. </a:t>
            </a:r>
            <a:r>
              <a:rPr lang="sr-Latn-RS" b="1" i="1" dirty="0" smtClean="0"/>
              <a:t>Angela Rizzi </a:t>
            </a:r>
            <a:r>
              <a:rPr lang="sr-Latn-RS" dirty="0" smtClean="0"/>
              <a:t>objašnjava da ocene ne motivišu učenike. </a:t>
            </a:r>
            <a:r>
              <a:rPr lang="sr-Latn-RS" b="1" i="1" dirty="0" smtClean="0"/>
              <a:t>Ona</a:t>
            </a:r>
            <a:r>
              <a:rPr lang="sr-Latn-RS" dirty="0" smtClean="0"/>
              <a:t> smatra da bi nastavnici trebalo samo da pišu komentare, ali ne i da ocenjuju.”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u="sng" dirty="0" smtClean="0"/>
              <a:t>2.Ponavljanje reči/ideja:</a:t>
            </a:r>
          </a:p>
          <a:p>
            <a:r>
              <a:rPr lang="sr-Latn-RS" dirty="0" smtClean="0"/>
              <a:t>Koristite iste reči ili sinonime u sledećoj rečenici.</a:t>
            </a:r>
          </a:p>
          <a:p>
            <a:endParaRPr lang="sr-Latn-RS" dirty="0" smtClean="0"/>
          </a:p>
          <a:p>
            <a:r>
              <a:rPr lang="sr-Latn-RS" dirty="0" smtClean="0"/>
              <a:t>“</a:t>
            </a:r>
            <a:r>
              <a:rPr lang="sr-Latn-RS" b="1" i="1" dirty="0" smtClean="0"/>
              <a:t>Pravila </a:t>
            </a:r>
            <a:r>
              <a:rPr lang="sr-Latn-RS" b="1" dirty="0" smtClean="0"/>
              <a:t>o </a:t>
            </a:r>
            <a:r>
              <a:rPr lang="sr-Latn-RS" b="1" i="1" dirty="0" smtClean="0"/>
              <a:t>promeni razreda </a:t>
            </a:r>
            <a:r>
              <a:rPr lang="sr-Latn-RS" dirty="0" smtClean="0"/>
              <a:t>su suviše striktna. Prema </a:t>
            </a:r>
            <a:r>
              <a:rPr lang="sr-Latn-RS" b="1" i="1" dirty="0" smtClean="0"/>
              <a:t>normativima</a:t>
            </a:r>
            <a:r>
              <a:rPr lang="sr-Latn-RS" dirty="0" smtClean="0"/>
              <a:t>, učenik mora da dobije potpise 7 različitih osoba pre nego što </a:t>
            </a:r>
            <a:r>
              <a:rPr lang="sr-Latn-RS" b="1" i="1" dirty="0" smtClean="0"/>
              <a:t>se iz jednog preseli u drugi razred</a:t>
            </a:r>
            <a:r>
              <a:rPr lang="sr-Latn-RS" dirty="0" smtClean="0"/>
              <a:t>.”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1.1. Persuazivna svrha (ubediti):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325112"/>
          </a:xfrm>
        </p:spPr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U akademskom pisanju SVRHA I CILJ je UBEDITI ČITAOCA I PUBLIKU DA PRIHVATI VAŠ ODGOVOR NA PITANJE (postavljeno u temi i tezi vašeg rada)!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r>
              <a:rPr lang="sr-Latn-RS" u="sng" dirty="0" smtClean="0"/>
              <a:t>3.Reči “prelaza” ( tranzicije ): </a:t>
            </a:r>
            <a:endParaRPr lang="sr-Latn-RS" dirty="0" smtClean="0"/>
          </a:p>
          <a:p>
            <a:r>
              <a:rPr lang="sr-Latn-RS" dirty="0" smtClean="0"/>
              <a:t>Ovim rečima se uspostavlja i utvrđuje veza između dve rečenice. Evo nekih:</a:t>
            </a:r>
          </a:p>
          <a:p>
            <a:r>
              <a:rPr lang="sr-Latn-RS" b="1" dirty="0" smtClean="0"/>
              <a:t>za  početak: </a:t>
            </a:r>
            <a:r>
              <a:rPr lang="sr-Latn-RS" dirty="0" smtClean="0"/>
              <a:t>“prvo, pre svega, u početku, najpre...”</a:t>
            </a:r>
          </a:p>
          <a:p>
            <a:r>
              <a:rPr lang="sr-Latn-RS" b="1" dirty="0" smtClean="0"/>
              <a:t>za dodavanje ideja: </a:t>
            </a:r>
            <a:r>
              <a:rPr lang="sr-Latn-RS" dirty="0" smtClean="0"/>
              <a:t>“u nastavku, dalje, nadalje, isto tako ....”</a:t>
            </a:r>
          </a:p>
          <a:p>
            <a:r>
              <a:rPr lang="sr-Latn-RS" b="1" dirty="0" smtClean="0"/>
              <a:t>za dodavanje mnogo važnije ideje: </a:t>
            </a:r>
            <a:r>
              <a:rPr lang="sr-Latn-RS" dirty="0" smtClean="0"/>
              <a:t>“iznad svega, važnije od toga, štaviše ...”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za dodavanje poslednje ideje: </a:t>
            </a:r>
            <a:r>
              <a:rPr lang="sr-Latn-RS" dirty="0" smtClean="0"/>
              <a:t>“konačno, na kraju, najvažnije ...”</a:t>
            </a:r>
          </a:p>
          <a:p>
            <a:r>
              <a:rPr lang="sr-Latn-RS" b="1" dirty="0" smtClean="0"/>
              <a:t>za kontrast sa prethodnom idejom: </a:t>
            </a:r>
            <a:r>
              <a:rPr lang="sr-Latn-RS" dirty="0" smtClean="0"/>
              <a:t>“kako bilo, s druge strane, međutim ...”</a:t>
            </a:r>
          </a:p>
          <a:p>
            <a:r>
              <a:rPr lang="sr-Latn-RS" b="1" dirty="0" smtClean="0"/>
              <a:t>za pokazivanje rezultata prethodne ideje: </a:t>
            </a:r>
            <a:r>
              <a:rPr lang="sr-Latn-RS" dirty="0" smtClean="0"/>
              <a:t>“zato, tako, sledstveno tome, kao rezultat toga, da je tome tako ...”</a:t>
            </a:r>
          </a:p>
          <a:p>
            <a:r>
              <a:rPr lang="sr-Latn-RS" b="1" dirty="0" smtClean="0"/>
              <a:t>da naglasite ideju:</a:t>
            </a:r>
            <a:r>
              <a:rPr lang="sr-Latn-RS" dirty="0" smtClean="0"/>
              <a:t> “u stvari, naročito, posebno ...”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da date primer prethodne ideje:</a:t>
            </a:r>
            <a:r>
              <a:rPr lang="sr-Latn-RS" dirty="0" smtClean="0"/>
              <a:t> “na primer, kao ilustracija, da oslikamo...”</a:t>
            </a:r>
          </a:p>
          <a:p>
            <a:r>
              <a:rPr lang="sr-Latn-RS" b="1" dirty="0" smtClean="0"/>
              <a:t>da pokažete vezu i odnos između ideja: </a:t>
            </a:r>
            <a:r>
              <a:rPr lang="sr-Latn-RS" dirty="0" smtClean="0"/>
              <a:t>“prvo, drugo, nakon toga, sledeće, konačno...”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NAPOMENA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Mada su reči kojima se uspostavlja veza korisne, postoji problem u vezi s korišćenjem ovih reči:</a:t>
            </a:r>
          </a:p>
          <a:p>
            <a:r>
              <a:rPr lang="sr-Latn-RS" dirty="0" smtClean="0"/>
              <a:t>1. Prekomerno se koriste! Previše “tranzicionih” (prelaznih) reči na početku rečenica može biti veoma uznemirujuće i napadno!</a:t>
            </a:r>
          </a:p>
          <a:p>
            <a:r>
              <a:rPr lang="sr-Latn-RS" dirty="0" smtClean="0"/>
              <a:t>Nemojte ih koristiti preko mere!</a:t>
            </a:r>
          </a:p>
          <a:p>
            <a:r>
              <a:rPr lang="sr-Latn-RS" dirty="0" smtClean="0"/>
              <a:t>Jedna ili dve u pasusu je dovoljno.</a:t>
            </a:r>
          </a:p>
          <a:p>
            <a:r>
              <a:rPr lang="sr-Latn-RS" dirty="0" smtClean="0"/>
              <a:t>2. Studenti ih često koriste nepravilno.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072330" y="564357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PRIMER: KORIŠĆENJE “PRELAZA”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REČENICA. PRELAZ, REČENICA.      </a:t>
            </a:r>
            <a:r>
              <a:rPr lang="en-US" dirty="0" smtClean="0"/>
              <a:t>I</a:t>
            </a:r>
            <a:r>
              <a:rPr lang="sr-Latn-RS" dirty="0" smtClean="0"/>
              <a:t>li</a:t>
            </a:r>
          </a:p>
          <a:p>
            <a:r>
              <a:rPr lang="sr-Latn-RS" dirty="0" smtClean="0"/>
              <a:t>REČENICA; PRELAZ, REČENICA.</a:t>
            </a:r>
          </a:p>
          <a:p>
            <a:endParaRPr lang="sr-Latn-RS" dirty="0" smtClean="0"/>
          </a:p>
          <a:p>
            <a:r>
              <a:rPr lang="sr-Latn-RS" dirty="0" smtClean="0"/>
              <a:t>“Prelazi” obično povezuju dve rečenice.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Obično će se pojaviti na početku rečenice – POSLE TAČKE ILI POLU-TAČKE!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</a:rPr>
              <a:t>Zakon ne sprečava tinejdžere da piju dakle nije efikasan.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Zakon ne sprečava tinejdžere da piju, dakle nije efikasan.</a:t>
            </a:r>
          </a:p>
          <a:p>
            <a:r>
              <a:rPr lang="sr-Latn-RS" dirty="0" smtClean="0"/>
              <a:t>Zakon ne sprečava tinejdžere da piju; dakle, nije efikasan.</a:t>
            </a:r>
          </a:p>
          <a:p>
            <a:r>
              <a:rPr lang="sr-Latn-RS" dirty="0" smtClean="0"/>
              <a:t>Zakon ne sprečava tinejdžere da piju. Dakle, nije efikasan.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r>
              <a:rPr lang="sr-Latn-RS" dirty="0" smtClean="0"/>
              <a:t>Prelaz prati – tačka i kraj rečenice.</a:t>
            </a:r>
          </a:p>
          <a:p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Mnoge organizacije koriste engleski jezik, na primer, UN, EU i NATO.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Mnoge organizacije koriste engleski jezik. Na primer, UN, EU i NATO.</a:t>
            </a:r>
          </a:p>
          <a:p>
            <a:endParaRPr lang="sr-Latn-RS" dirty="0" smtClean="0"/>
          </a:p>
          <a:p>
            <a:r>
              <a:rPr lang="sr-Latn-RS" dirty="0" smtClean="0"/>
              <a:t>Mnoge organizacije koriste engleski jezik. Na primer, on je zvanični jezik u UN, EU i u NATO.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orisnik\Pictures\3d view abstract 1680x1050 wallpaper_www.wallpaperhi.com_8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1"/>
            <a:ext cx="8215370" cy="5268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15.REDIGOVANJE (ISPRAVLJANJE)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Vaša prva verzija (“draft”) je gotova ali je vaš rad daleko od gotovog.</a:t>
            </a:r>
          </a:p>
          <a:p>
            <a:r>
              <a:rPr lang="sr-Latn-RS" dirty="0" smtClean="0"/>
              <a:t>Za svrhu ojačavanja sadržaja i strukture teksta – sledeći korak je </a:t>
            </a:r>
            <a:r>
              <a:rPr lang="sr-Latn-RS" b="1" dirty="0" smtClean="0"/>
              <a:t>redigovanje, revidiranje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Počnite najmanje nedelju dana pre finalizacije rada. </a:t>
            </a:r>
            <a:r>
              <a:rPr lang="sr-Latn-RS" b="1" dirty="0" smtClean="0"/>
              <a:t>U stvari, ne morate da čekate kompletiranje “drafta” da biste počeli revidiranje i redakciju teksta.</a:t>
            </a:r>
          </a:p>
          <a:p>
            <a:r>
              <a:rPr lang="sr-Latn-RS" dirty="0" smtClean="0"/>
              <a:t>Isto tako, redigovati možete svaki pasus (pojedinačno) odmah nakon što je napisan.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1.Znati šta je za popravku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sr-Latn-RS" dirty="0" smtClean="0"/>
              <a:t>Pre nego što počnete ispravak, morate znati šta je za ispravljanje. </a:t>
            </a:r>
          </a:p>
          <a:p>
            <a:r>
              <a:rPr lang="sr-Latn-RS" dirty="0" smtClean="0"/>
              <a:t>Kako pronaći i šta je za popravku?</a:t>
            </a:r>
          </a:p>
          <a:p>
            <a:r>
              <a:rPr lang="sr-Latn-RS" b="1" dirty="0" smtClean="0"/>
              <a:t>Napravite povratnu informaciju</a:t>
            </a:r>
            <a:endParaRPr lang="sr-Latn-RS" dirty="0" smtClean="0"/>
          </a:p>
          <a:p>
            <a:r>
              <a:rPr lang="sr-Latn-RS" dirty="0" smtClean="0"/>
              <a:t>Korisno je razmeniti radove i komentare sa kolegama sa grupe.</a:t>
            </a:r>
          </a:p>
          <a:p>
            <a:r>
              <a:rPr lang="sr-Latn-RS" dirty="0" smtClean="0"/>
              <a:t>Ako ne to, onda zamolite nekog prijatelja da pročita rad ( možete i mentora ).</a:t>
            </a:r>
          </a:p>
          <a:p>
            <a:r>
              <a:rPr lang="sr-Latn-RS" dirty="0" smtClean="0"/>
              <a:t>Za mentora: uputno ne u “poslednji čas”!</a:t>
            </a:r>
          </a:p>
          <a:p>
            <a:r>
              <a:rPr lang="sr-Latn-RS" dirty="0" smtClean="0"/>
              <a:t>Slušajte savete, ali zapamtite: vi ste odgovorni!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1.2.Analitička svrha: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naročito u analitičkim akademskim radovima, </a:t>
            </a:r>
          </a:p>
          <a:p>
            <a:r>
              <a:rPr lang="sr-Latn-RS" dirty="0" smtClean="0"/>
              <a:t>svrha je </a:t>
            </a:r>
            <a:r>
              <a:rPr lang="sr-Latn-RS" b="1" dirty="0" smtClean="0"/>
              <a:t>objasniti i vrednovati moguće odgovore na vaša pitanja, izborom najboljeg odgovora zasnovanog (izbora) na vašim sopstvenim kriterijumima.</a:t>
            </a:r>
          </a:p>
          <a:p>
            <a:r>
              <a:rPr lang="sr-Latn-RS" b="1" u="sng" dirty="0" smtClean="0"/>
              <a:t>Zadatak analize </a:t>
            </a:r>
            <a:r>
              <a:rPr lang="sr-Latn-RS" dirty="0" smtClean="0"/>
              <a:t>zahteva, obično, da se ispitaju uzroci, istraže posledice i efekti, efikasnost, pronađu odgovarajuća rešenja problema, prepoznaju odnosi koji se mogu uspostaviti među r</a:t>
            </a:r>
            <a:r>
              <a:rPr lang="sr-Latn-RS" b="1" dirty="0" smtClean="0"/>
              <a:t>azličitim idejama ili analizirati argumenti drugih autora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endParaRPr lang="sr-Latn-RS" b="1" dirty="0" smtClean="0"/>
          </a:p>
          <a:p>
            <a:r>
              <a:rPr lang="sr-Latn-RS" b="1" dirty="0" smtClean="0"/>
              <a:t>Usmerite pažnju na elemente ček-liste</a:t>
            </a:r>
          </a:p>
          <a:p>
            <a:r>
              <a:rPr lang="sr-Latn-RS" dirty="0" smtClean="0"/>
              <a:t>Čitajte rad i paralelno s tim pregledajte                   ( kontrolišite i čekirajte ) zahteve normi iz ček-liste.</a:t>
            </a:r>
          </a:p>
          <a:p>
            <a:r>
              <a:rPr lang="sr-Latn-RS" dirty="0" smtClean="0"/>
              <a:t>Čekirajte šta jeste a šta niste ispunili ( ono što niste potrebno je ispraviti 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0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sr-Latn-RS" b="1" dirty="0" smtClean="0"/>
              <a:t>Konture</a:t>
            </a:r>
          </a:p>
          <a:p>
            <a:r>
              <a:rPr lang="sr-Latn-RS" dirty="0" smtClean="0"/>
              <a:t>Napravite konture svoje prve, “draft” verzije tako što ćete napraviti listu glavnih tačaka iz svake rečenice-formulacije teme pasusa ( koja je uvek prva rečenica pasusa ).</a:t>
            </a:r>
          </a:p>
          <a:p>
            <a:r>
              <a:rPr lang="sr-Latn-RS" dirty="0" smtClean="0"/>
              <a:t>To vam može pokazati da li su vam ideje jasno organizovane i da li su </a:t>
            </a:r>
            <a:r>
              <a:rPr lang="sr-Latn-RS" i="1" dirty="0" smtClean="0"/>
              <a:t>fokusirane</a:t>
            </a:r>
            <a:r>
              <a:rPr lang="sr-Latn-RS" dirty="0" smtClean="0"/>
              <a:t> na odgovore istraživačkog pitanja – na TEZU!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Fokusirajte svaku rečenicu</a:t>
            </a:r>
          </a:p>
          <a:p>
            <a:r>
              <a:rPr lang="sr-Latn-RS" dirty="0" smtClean="0"/>
              <a:t>Čitajte svaku rečenicu pažljivo!</a:t>
            </a:r>
          </a:p>
          <a:p>
            <a:r>
              <a:rPr lang="sr-Latn-RS" dirty="0" smtClean="0"/>
              <a:t>Posle svake, zapitajte se: “Da li ova rečenica podržava izjavu teze ( koristi odgovoru na osnovno istraživačko pitanje )?”</a:t>
            </a:r>
          </a:p>
          <a:p>
            <a:r>
              <a:rPr lang="sr-Latn-RS" dirty="0" smtClean="0"/>
              <a:t>Ukoliko ne, precrtajte je ili je bar prepravite-promenite.</a:t>
            </a:r>
          </a:p>
          <a:p>
            <a:r>
              <a:rPr lang="sr-Latn-RS" dirty="0" smtClean="0"/>
              <a:t>[Ili, pak, promenite TEZU!]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Čitajte pažljivo svaki pasus teksta </a:t>
            </a:r>
          </a:p>
          <a:p>
            <a:r>
              <a:rPr lang="sr-Latn-RS" dirty="0" smtClean="0"/>
              <a:t>Usmerite pažnju na strukturu pasusa</a:t>
            </a:r>
          </a:p>
          <a:p>
            <a:r>
              <a:rPr lang="sr-Latn-RS" dirty="0" smtClean="0"/>
              <a:t>Pažljivo, svaku rečenicu pasusa uporedi sa prvom rečenicom pasusa ( u kojoj je tema pasusa ).</a:t>
            </a:r>
          </a:p>
          <a:p>
            <a:r>
              <a:rPr lang="sr-Latn-RS" dirty="0" smtClean="0"/>
              <a:t>Da li je dovoljno dobro podržava i u kakvoj su vezi?</a:t>
            </a:r>
          </a:p>
          <a:p>
            <a:r>
              <a:rPr lang="sr-Latn-RS" dirty="0" smtClean="0"/>
              <a:t>Ima li dovoljno specifičnih delova (detalja): činjenica, primera, opisa, poziva?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 smtClean="0"/>
              <a:t>Pregledajte rad (tekst) kao što bi to činila publika (“decentracija”)</a:t>
            </a:r>
          </a:p>
          <a:p>
            <a:r>
              <a:rPr lang="sr-Latn-RS" dirty="0" smtClean="0"/>
              <a:t>Zamislite da svoj rad vidite i čitate po prvi put!</a:t>
            </a:r>
          </a:p>
          <a:p>
            <a:r>
              <a:rPr lang="sr-Latn-RS" dirty="0" smtClean="0"/>
              <a:t>To je teško, zbog toga je bolje da imate nekog ko bi ga čitao!</a:t>
            </a:r>
          </a:p>
          <a:p>
            <a:r>
              <a:rPr lang="sr-Latn-RS" dirty="0" smtClean="0"/>
              <a:t>Dok čitate, zapisujte komentare i pitanja koje bi publika postavila.</a:t>
            </a:r>
          </a:p>
          <a:p>
            <a:r>
              <a:rPr lang="sr-Latn-RS" dirty="0" smtClean="0"/>
              <a:t>Pobrinite se da “ton rada” odgovara publici – da li bi čitač odustao od čitanja ili bi mu privukao pažnju?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2.Popravi!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Kada uočite šta je za popravku, popravite!</a:t>
            </a:r>
          </a:p>
          <a:p>
            <a:r>
              <a:rPr lang="sr-Latn-RS" b="1" dirty="0" smtClean="0"/>
              <a:t>BUDITE SMELI!</a:t>
            </a:r>
          </a:p>
          <a:p>
            <a:r>
              <a:rPr lang="sr-Latn-RS" dirty="0" smtClean="0"/>
              <a:t>Nećete dobiti dobar rad ukoliko se bojite i plašite da menjate i prepravljate rad (greške i nedorečenosti)!</a:t>
            </a:r>
          </a:p>
          <a:p>
            <a:r>
              <a:rPr lang="sr-Latn-RS" dirty="0" smtClean="0"/>
              <a:t>Kako menjati?</a:t>
            </a:r>
          </a:p>
          <a:p>
            <a:r>
              <a:rPr lang="sr-Latn-RS" b="1" dirty="0" smtClean="0"/>
              <a:t>Obriši </a:t>
            </a:r>
            <a:r>
              <a:rPr lang="sr-Latn-RS" i="1" dirty="0" smtClean="0"/>
              <a:t>reči, rečenice i pasuse; eliminiši sve nepotrebne i neznačajne ideje.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0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r>
              <a:rPr lang="sr-Latn-RS" b="1" dirty="0" smtClean="0"/>
              <a:t>Dodaj </a:t>
            </a:r>
            <a:r>
              <a:rPr lang="sr-Latn-RS" dirty="0" smtClean="0"/>
              <a:t>reči, rečenice ili pasuse; </a:t>
            </a:r>
            <a:r>
              <a:rPr lang="sr-Latn-RS" i="1" dirty="0" smtClean="0"/>
              <a:t>dodaj nove tačke, detalje ili objašnjenja.</a:t>
            </a:r>
          </a:p>
          <a:p>
            <a:r>
              <a:rPr lang="sr-Latn-RS" b="1" dirty="0" smtClean="0"/>
              <a:t>Reorganizuj </a:t>
            </a:r>
            <a:r>
              <a:rPr lang="sr-Latn-RS" dirty="0" smtClean="0"/>
              <a:t>reči, rečenice ili pasuse; </a:t>
            </a:r>
            <a:r>
              <a:rPr lang="sr-Latn-RS" i="1" dirty="0" smtClean="0"/>
              <a:t>stavi sve u logički red i redosled.</a:t>
            </a:r>
          </a:p>
          <a:p>
            <a:r>
              <a:rPr lang="sr-Latn-RS" b="1" dirty="0" smtClean="0"/>
              <a:t>Preformuliši </a:t>
            </a:r>
            <a:r>
              <a:rPr lang="sr-Latn-RS" dirty="0" smtClean="0"/>
              <a:t>reči, rečenice ili pasuse; </a:t>
            </a:r>
            <a:r>
              <a:rPr lang="sr-Latn-RS" i="1" dirty="0" smtClean="0"/>
              <a:t>zadrži ideje ali ih predstavi i postavi bolje</a:t>
            </a:r>
            <a:r>
              <a:rPr lang="sr-Latn-RS" dirty="0" smtClean="0"/>
              <a:t>.</a:t>
            </a:r>
          </a:p>
          <a:p>
            <a:pPr algn="ctr"/>
            <a:r>
              <a:rPr lang="sr-Latn-RS" b="1" dirty="0" smtClean="0"/>
              <a:t>OBRIŠI</a:t>
            </a:r>
          </a:p>
          <a:p>
            <a:pPr algn="ctr"/>
            <a:r>
              <a:rPr lang="sr-Latn-RS" b="1" dirty="0" smtClean="0"/>
              <a:t>DODAJ</a:t>
            </a:r>
          </a:p>
          <a:p>
            <a:pPr algn="ctr"/>
            <a:r>
              <a:rPr lang="sr-Latn-RS" b="1" dirty="0" smtClean="0"/>
              <a:t>REORGANIZUJ</a:t>
            </a:r>
          </a:p>
          <a:p>
            <a:pPr algn="ctr"/>
            <a:r>
              <a:rPr lang="sr-Latn-RS" b="1" dirty="0" smtClean="0"/>
              <a:t>PREFORMULIŠI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3. Ispravi ponovo!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Ukoliko imate vremena ( ukoliko ne, NAPRAVITE GA!), ispravite i drugu verziju (“draft”)!</a:t>
            </a:r>
          </a:p>
          <a:p>
            <a:r>
              <a:rPr lang="sr-Latn-RS" dirty="0" smtClean="0"/>
              <a:t>Ispravite ponovo!</a:t>
            </a:r>
          </a:p>
          <a:p>
            <a:r>
              <a:rPr lang="sr-Latn-RS" dirty="0" smtClean="0"/>
              <a:t>Ispravljajte i dalje ....!</a:t>
            </a:r>
          </a:p>
          <a:p>
            <a:r>
              <a:rPr lang="sr-Latn-RS" dirty="0" smtClean="0"/>
              <a:t>Dobar pisac, u stvari, ispravlja MNOGO VIŠE NEGO ŠTO ISPRAVLJA MANJE I TAKO STIČE NOVA  SPISATELJSKA ISKUSTVA!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786066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>ZA SVE OVO VAM TREBA ...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b="1" dirty="0" smtClean="0"/>
              <a:t>OKTOBAR</a:t>
            </a:r>
            <a:r>
              <a:rPr lang="sr-Latn-RS" dirty="0" smtClean="0"/>
              <a:t> </a:t>
            </a:r>
            <a:r>
              <a:rPr lang="sr-Latn-RS" smtClean="0"/>
              <a:t>= </a:t>
            </a:r>
            <a:r>
              <a:rPr lang="sr-Latn-RS" smtClean="0"/>
              <a:t>4X2=8</a:t>
            </a:r>
            <a:r>
              <a:rPr lang="sr-Latn-RS" smtClean="0"/>
              <a:t/>
            </a:r>
            <a:br>
              <a:rPr lang="sr-Latn-RS" smtClean="0"/>
            </a:br>
            <a:r>
              <a:rPr lang="sr-Latn-RS" b="1" smtClean="0"/>
              <a:t>NOVEMBAR</a:t>
            </a:r>
            <a:r>
              <a:rPr lang="sr-Latn-RS" smtClean="0"/>
              <a:t>=4X2=8</a:t>
            </a:r>
            <a:r>
              <a:rPr lang="sr-Latn-RS" smtClean="0"/>
              <a:t/>
            </a:r>
            <a:br>
              <a:rPr lang="sr-Latn-RS" smtClean="0"/>
            </a:br>
            <a:r>
              <a:rPr lang="sr-Latn-RS" b="1" smtClean="0"/>
              <a:t>DECEMBAR</a:t>
            </a:r>
            <a:r>
              <a:rPr lang="sr-Latn-RS" smtClean="0"/>
              <a:t>=4X2=8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b="1" dirty="0" smtClean="0"/>
              <a:t>UKUPNO</a:t>
            </a:r>
            <a:r>
              <a:rPr lang="sr-Latn-RS" dirty="0" smtClean="0"/>
              <a:t>=24 časova vežbi</a:t>
            </a:r>
            <a:endParaRPr lang="en-US" dirty="0"/>
          </a:p>
        </p:txBody>
      </p:sp>
      <p:pic>
        <p:nvPicPr>
          <p:cNvPr id="1026" name="Picture 2" descr="C:\Users\Korisnik\Pictures\academic writing 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429132"/>
            <a:ext cx="8501122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Korisnik\Pictures\3d view abstract 1680x1050 wallpaper_www.wallpaperhi.com_8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5"/>
            <a:ext cx="8215370" cy="5411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 </a:t>
            </a:r>
            <a:r>
              <a:rPr lang="sr-Latn-RS" sz="3600" dirty="0" smtClean="0"/>
              <a:t>1.3.Sinteza (synkrasis, krasis, stasis...)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b="1" dirty="0" smtClean="0"/>
              <a:t>S</a:t>
            </a:r>
            <a:r>
              <a:rPr lang="sr-Latn-RS" b="1" dirty="0" smtClean="0"/>
              <a:t>ledi kada spajate sve delove i predlažete, po prvi put, svoje odgovore na postavljena pitanja</a:t>
            </a:r>
            <a:r>
              <a:rPr lang="sr-Latn-RS" dirty="0" smtClean="0"/>
              <a:t>.</a:t>
            </a:r>
          </a:p>
          <a:p>
            <a:r>
              <a:rPr lang="sr-Latn-RS" sz="2400" i="1" dirty="0" smtClean="0"/>
              <a:t>Syn</a:t>
            </a:r>
            <a:r>
              <a:rPr lang="sr-Latn-RS" sz="2400" dirty="0" smtClean="0"/>
              <a:t> = na grčkom je “sa”, </a:t>
            </a:r>
            <a:r>
              <a:rPr lang="sr-Latn-RS" sz="2400" i="1" dirty="0" smtClean="0"/>
              <a:t>statis</a:t>
            </a:r>
            <a:r>
              <a:rPr lang="sr-Latn-RS" sz="2400" dirty="0" smtClean="0"/>
              <a:t> je “mesto”, krasis je “</a:t>
            </a:r>
            <a:r>
              <a:rPr lang="sr-Latn-RS" sz="2400" i="1" dirty="0" smtClean="0"/>
              <a:t>mešavin</a:t>
            </a:r>
            <a:r>
              <a:rPr lang="sr-Latn-RS" sz="2400" dirty="0" smtClean="0"/>
              <a:t>a”, “</a:t>
            </a:r>
            <a:r>
              <a:rPr lang="sr-Latn-RS" sz="2400" b="1" i="1" dirty="0" smtClean="0"/>
              <a:t>thesis</a:t>
            </a:r>
            <a:r>
              <a:rPr lang="sr-Latn-RS" sz="2400" b="1" dirty="0" smtClean="0"/>
              <a:t>” je STAV</a:t>
            </a:r>
            <a:r>
              <a:rPr lang="sr-Latn-RS" sz="2400" dirty="0" smtClean="0"/>
              <a:t>. “Syn”+ “thesis”!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Primer: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nalitički radovi i kritička analiza.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1.4. Informativna svrha: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informativnim akademskim radovima cilj je objasniti moguće odgovore na </a:t>
            </a:r>
            <a:r>
              <a:rPr lang="sr-Latn-RS" b="1" dirty="0" smtClean="0"/>
              <a:t>VAŠA</a:t>
            </a:r>
            <a:r>
              <a:rPr lang="sr-Latn-RS" dirty="0" smtClean="0"/>
              <a:t> pitanja, pri čemu  čitaocima dajete </a:t>
            </a:r>
            <a:r>
              <a:rPr lang="sr-Latn-RS" b="1" dirty="0" smtClean="0"/>
              <a:t>NOVE INFORMACIJE O  vašoj temi. </a:t>
            </a:r>
          </a:p>
          <a:p>
            <a:r>
              <a:rPr lang="sr-Latn-RS" dirty="0" smtClean="0"/>
              <a:t>Razlikuje se od analitičkih tema po tome što ovde </a:t>
            </a:r>
            <a:r>
              <a:rPr lang="sr-Latn-RS" b="1" dirty="0" smtClean="0"/>
              <a:t>NE NAMEĆETE  </a:t>
            </a:r>
            <a:r>
              <a:rPr lang="sr-Latn-RS" dirty="0" smtClean="0"/>
              <a:t>“vašu tačku gledišta”, već se ovde trudite da </a:t>
            </a:r>
            <a:r>
              <a:rPr lang="sr-Latn-RS" b="1" dirty="0" smtClean="0"/>
              <a:t>PROŠIRITE GLEDIŠTA I SAZNANJA ČITAOCA!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Prvo o nauci ...</a:t>
            </a:r>
            <a:r>
              <a:rPr lang="sr-Latn-RS" i="1" dirty="0" smtClean="0"/>
              <a:t>cum grano salis!</a:t>
            </a:r>
            <a:endParaRPr lang="en-US" dirty="0"/>
          </a:p>
        </p:txBody>
      </p:sp>
      <p:pic>
        <p:nvPicPr>
          <p:cNvPr id="1026" name="Picture 2" descr="C:\Users\Korisnik\Pictures\muttjeff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92250" y="3141663"/>
            <a:ext cx="6159500" cy="25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Neki zadaci će imati pre-detirminisanu (prethodno definisanu) namenu i svrhu, a za druge ćete odrediti svrhu onda kada odaberete temu.</a:t>
            </a:r>
          </a:p>
          <a:p>
            <a:r>
              <a:rPr lang="sr-Latn-RS" dirty="0" smtClean="0"/>
              <a:t>Neki radovi mogu imati nekoliko ciljeva!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svakom slučaju, </a:t>
            </a:r>
            <a:r>
              <a:rPr lang="sr-Latn-RS" b="1" dirty="0" smtClean="0"/>
              <a:t>SVRHU I CILJ TREBALO BI RAZJASNITI NA POČETKU RADA, jer ...</a:t>
            </a:r>
          </a:p>
          <a:p>
            <a:r>
              <a:rPr lang="sr-Latn-RS" b="1" dirty="0" smtClean="0"/>
              <a:t>DA BI RAD BIO USPEŠAN – MORA OSTVARITI SVRHU I POSTIĆI CILJ</a:t>
            </a:r>
            <a:r>
              <a:rPr lang="sr-Latn-R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2.PRINCIP</a:t>
            </a:r>
            <a:r>
              <a:rPr lang="sr-Latn-RS" dirty="0" smtClean="0"/>
              <a:t>: “UKLJUČITI” PUBLIKU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ao i u bilo kom drugom pisanju, i u akademskom se obraćamo </a:t>
            </a:r>
            <a:r>
              <a:rPr lang="sr-Latn-RS" b="1" dirty="0" smtClean="0"/>
              <a:t>PUBLICI</a:t>
            </a:r>
            <a:r>
              <a:rPr lang="sr-Latn-RS" dirty="0" smtClean="0"/>
              <a:t> ( posebnoj publici, čitaocima koje imamo na umu dok pišemo).</a:t>
            </a:r>
          </a:p>
          <a:p>
            <a:r>
              <a:rPr lang="sr-Latn-RS" dirty="0" smtClean="0"/>
              <a:t>Ukoliko vam instruktor ne traži drugačije, smatrajte publikom: vaše kolege, druge studente sa sličnim nivoom znanja i kompetentnosti.</a:t>
            </a:r>
          </a:p>
          <a:p>
            <a:r>
              <a:rPr lang="sr-Latn-RS" dirty="0" smtClean="0"/>
              <a:t>Kao kolege-studente, može ih interesovati </a:t>
            </a:r>
            <a:r>
              <a:rPr lang="sr-Latn-RS" b="1" dirty="0" smtClean="0"/>
              <a:t>TEMA </a:t>
            </a:r>
            <a:r>
              <a:rPr lang="sr-Latn-RS" dirty="0" smtClean="0"/>
              <a:t>koju obrađujete (koju ste izabrali), ali nisu i nužno zainteresovani za </a:t>
            </a:r>
            <a:r>
              <a:rPr lang="sr-Latn-RS" b="1" dirty="0" smtClean="0"/>
              <a:t>ČITANJE!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Dakle, trebalo bi da ih nekako, na neki način </a:t>
            </a:r>
            <a:r>
              <a:rPr lang="sr-Latn-RS" b="1" dirty="0" smtClean="0"/>
              <a:t>ZAINTERESUJETE, “UKLJUČITE”, ANGAŽUJETE I “VEŽETE” </a:t>
            </a:r>
            <a:r>
              <a:rPr lang="sr-Latn-RS" dirty="0" smtClean="0"/>
              <a:t>za ono što pišete.</a:t>
            </a:r>
          </a:p>
          <a:p>
            <a:r>
              <a:rPr lang="sr-Latn-RS" dirty="0" smtClean="0"/>
              <a:t>Zamislite da su, takođe, </a:t>
            </a:r>
            <a:r>
              <a:rPr lang="sr-Latn-RS" b="1" dirty="0" smtClean="0"/>
              <a:t>SKEPTIČNI </a:t>
            </a:r>
            <a:r>
              <a:rPr lang="sr-Latn-RS" dirty="0" smtClean="0"/>
              <a:t>pa bi trebalo da koristite odgovarajuće  </a:t>
            </a:r>
            <a:r>
              <a:rPr lang="sr-Latn-RS" b="1" dirty="0" smtClean="0"/>
              <a:t>DOKAZE I OBJAŠNJENJA ...</a:t>
            </a:r>
          </a:p>
          <a:p>
            <a:r>
              <a:rPr lang="sr-Latn-RS" dirty="0" smtClean="0"/>
              <a:t>e da biste </a:t>
            </a:r>
            <a:r>
              <a:rPr lang="sr-Latn-RS" b="1" dirty="0" smtClean="0"/>
              <a:t>ih UBEDILI </a:t>
            </a:r>
            <a:r>
              <a:rPr lang="sr-Latn-RS" dirty="0" smtClean="0"/>
              <a:t>u to o čemu pišete, u vaše dokaze i objašnjenja i tako razvejali skepticizam i nepoverenje.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3.PRINCIP: </a:t>
            </a:r>
            <a:r>
              <a:rPr lang="sr-Latn-RS" dirty="0" smtClean="0"/>
              <a:t>JASNO GLEDIŠTE*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*Misli se na</a:t>
            </a:r>
            <a:r>
              <a:rPr lang="sr-Latn-RS" b="1" dirty="0" smtClean="0"/>
              <a:t>: jasna “tačka gledišta” iz koje  posmatrate i obrađujete problem!</a:t>
            </a:r>
          </a:p>
          <a:p>
            <a:r>
              <a:rPr lang="sr-Latn-RS" dirty="0" smtClean="0"/>
              <a:t>Akademsko pisanje, čak i ono sa informativnom svrhom i ciljem, nije samo LISTA ČINJENICA i SINTEZA (SPISAK) IZVORA.</a:t>
            </a:r>
          </a:p>
          <a:p>
            <a:r>
              <a:rPr lang="sr-Latn-RS" dirty="0" smtClean="0"/>
              <a:t>Iako bi trebalo da prikažete ideje i nalaze istraživanja drugih autora i istraživača, </a:t>
            </a:r>
          </a:p>
          <a:p>
            <a:r>
              <a:rPr lang="sr-Latn-RS" b="1" dirty="0" smtClean="0"/>
              <a:t>CILJ VAŠEG RADA  je da pokažete ŠTA VI MISLITE (koje je vaše gledište)!!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sr-Latn-RS" dirty="0" smtClean="0"/>
              <a:t> radu bi trebalo da prikažete </a:t>
            </a:r>
            <a:r>
              <a:rPr lang="sr-Latn-RS" b="1" dirty="0" smtClean="0"/>
              <a:t>VAŠE</a:t>
            </a:r>
            <a:r>
              <a:rPr lang="sr-Latn-RS" dirty="0" smtClean="0"/>
              <a:t> (MANJE ILI VIŠE ORIGINALNE) IDEJE *o temi kojom se bavite </a:t>
            </a:r>
            <a:r>
              <a:rPr lang="sr-Latn-RS" b="1" u="sng" dirty="0" smtClean="0"/>
              <a:t>I PITANJU </a:t>
            </a:r>
            <a:r>
              <a:rPr lang="sr-Latn-RS" b="1" dirty="0" smtClean="0"/>
              <a:t>NA KOJE ODGOVARATE </a:t>
            </a:r>
            <a:r>
              <a:rPr lang="sr-Latn-RS" dirty="0" smtClean="0"/>
              <a:t>(  </a:t>
            </a:r>
            <a:r>
              <a:rPr lang="sr-Latn-RS" b="1" dirty="0" smtClean="0"/>
              <a:t>TEZA</a:t>
            </a:r>
            <a:r>
              <a:rPr lang="sr-Latn-RS" dirty="0" smtClean="0"/>
              <a:t>, PROBLEM I ISTRAŽIVAČKO PITANJE).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sz="2400" dirty="0" smtClean="0"/>
              <a:t>*U pitanju su:</a:t>
            </a:r>
          </a:p>
          <a:p>
            <a:r>
              <a:rPr lang="sr-Latn-RS" sz="2400" dirty="0" smtClean="0"/>
              <a:t>-</a:t>
            </a:r>
            <a:r>
              <a:rPr lang="sr-Latn-RS" sz="2400" b="1" dirty="0" smtClean="0"/>
              <a:t>nova saznanja</a:t>
            </a:r>
            <a:r>
              <a:rPr lang="sr-Latn-RS" sz="2400" dirty="0" smtClean="0"/>
              <a:t>, ili</a:t>
            </a:r>
          </a:p>
          <a:p>
            <a:r>
              <a:rPr lang="sr-Latn-RS" sz="2400" dirty="0" smtClean="0"/>
              <a:t>-</a:t>
            </a:r>
            <a:r>
              <a:rPr lang="sr-Latn-RS" sz="2400" b="1" dirty="0" smtClean="0"/>
              <a:t>novi nivoi </a:t>
            </a:r>
            <a:r>
              <a:rPr lang="sr-Latn-RS" sz="2400" dirty="0" smtClean="0"/>
              <a:t>naučnog saznanja.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4.PRINCIP: </a:t>
            </a:r>
            <a:r>
              <a:rPr lang="sr-Latn-RS" dirty="0" smtClean="0"/>
              <a:t>USMERENOST, “FOKUS”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Svaki pasus, pa čak i rečenica (sic! )(što će reći “baš tako, kako piše ovde”), trebalo bi da </a:t>
            </a:r>
            <a:r>
              <a:rPr lang="sr-Latn-RS" b="1" dirty="0" smtClean="0"/>
              <a:t>ODGOVORI NA TEZU </a:t>
            </a:r>
            <a:r>
              <a:rPr lang="sr-Latn-RS" dirty="0" smtClean="0"/>
              <a:t>(</a:t>
            </a:r>
            <a:r>
              <a:rPr lang="en-US" dirty="0" err="1" smtClean="0"/>
              <a:t>ili</a:t>
            </a:r>
            <a:r>
              <a:rPr lang="en-US" dirty="0" smtClean="0"/>
              <a:t> bar </a:t>
            </a:r>
            <a:r>
              <a:rPr lang="en-US" dirty="0" err="1" smtClean="0"/>
              <a:t>dorinese</a:t>
            </a:r>
            <a:r>
              <a:rPr lang="en-US" dirty="0" smtClean="0"/>
              <a:t> </a:t>
            </a:r>
            <a:r>
              <a:rPr lang="en-US" dirty="0" err="1" smtClean="0"/>
              <a:t>odgovoru</a:t>
            </a:r>
            <a:r>
              <a:rPr lang="en-US" dirty="0" smtClean="0"/>
              <a:t>)</a:t>
            </a:r>
            <a:endParaRPr lang="sr-Latn-RS" dirty="0" smtClean="0"/>
          </a:p>
          <a:p>
            <a:r>
              <a:rPr lang="en-US" dirty="0" err="1" smtClean="0"/>
              <a:t>Bez</a:t>
            </a:r>
            <a:r>
              <a:rPr lang="sr-Latn-RS" dirty="0" smtClean="0"/>
              <a:t> nepotrebnih, suvišnih i kontradiktornih informacija!</a:t>
            </a:r>
          </a:p>
          <a:p>
            <a:r>
              <a:rPr lang="sr-Latn-RS" dirty="0" smtClean="0"/>
              <a:t>U vašem radu ćete se relativno često susretati sa kontradiktornim i alternativnim gledištima i stajalištima (drugih autora i istraživača),</a:t>
            </a:r>
          </a:p>
          <a:p>
            <a:r>
              <a:rPr lang="sr-Latn-RS" dirty="0" smtClean="0"/>
              <a:t>ali bi korisno bilo da odgovorite na njih, da ih objasnite i kritički im pristupite – </a:t>
            </a:r>
            <a:r>
              <a:rPr lang="sr-Latn-RS" b="1" dirty="0" smtClean="0"/>
              <a:t>ŠTO MOŽE OSNAŽITI VAŠE STAJALIŠTE!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5.PRINCIP: </a:t>
            </a:r>
            <a:r>
              <a:rPr lang="sr-Latn-RS" dirty="0" smtClean="0"/>
              <a:t>LOGIČKA ORGANIZACIJA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Akademsko pisanje sledi i poštuje </a:t>
            </a:r>
            <a:r>
              <a:rPr lang="sr-Latn-RS" b="1" dirty="0" smtClean="0"/>
              <a:t>STANDARD ORGANIZACIJSKOG OBRASCA.</a:t>
            </a:r>
          </a:p>
          <a:p>
            <a:r>
              <a:rPr lang="en-US" dirty="0" err="1" smtClean="0"/>
              <a:t>Za</a:t>
            </a:r>
            <a:r>
              <a:rPr lang="sr-Latn-RS" dirty="0" smtClean="0"/>
              <a:t> akademske radove to su:</a:t>
            </a:r>
          </a:p>
          <a:p>
            <a:r>
              <a:rPr lang="sr-Latn-RS" dirty="0" smtClean="0"/>
              <a:t>UVOD</a:t>
            </a:r>
          </a:p>
          <a:p>
            <a:r>
              <a:rPr lang="sr-Latn-RS" dirty="0" smtClean="0"/>
              <a:t>RAZRADA (GLAVNI DEO)</a:t>
            </a:r>
          </a:p>
          <a:p>
            <a:r>
              <a:rPr lang="sr-Latn-RS" dirty="0" smtClean="0"/>
              <a:t>ZAKLJUČAK</a:t>
            </a:r>
          </a:p>
          <a:p>
            <a:r>
              <a:rPr lang="sr-Latn-RS" b="1" dirty="0" smtClean="0"/>
              <a:t>Svaki PASUS logički bi trebalo da vodi SLEDEĆEM PASUSU!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</a:t>
            </a:r>
            <a:r>
              <a:rPr lang="sr-Latn-RS" b="1" dirty="0" smtClean="0"/>
              <a:t> uvodu:</a:t>
            </a:r>
          </a:p>
          <a:p>
            <a:r>
              <a:rPr lang="sr-Latn-RS" dirty="0" smtClean="0"/>
              <a:t> “uhvatiti” čitaočevu pažnju, </a:t>
            </a:r>
          </a:p>
          <a:p>
            <a:r>
              <a:rPr lang="sr-Latn-RS" dirty="0" smtClean="0"/>
              <a:t>ponuditi sve “logističke” (bekgraund) informacije i </a:t>
            </a:r>
          </a:p>
          <a:p>
            <a:r>
              <a:rPr lang="sr-Latn-RS" dirty="0" smtClean="0"/>
              <a:t>obavestiti čitaoca (da zna) šta da u radu očekuje.</a:t>
            </a:r>
          </a:p>
          <a:p>
            <a:r>
              <a:rPr lang="sr-Latn-RS" dirty="0" smtClean="0"/>
              <a:t>Trebalo bi da  ponuditi vašu t</a:t>
            </a:r>
            <a:r>
              <a:rPr lang="sr-Latn-RS" i="1" dirty="0" smtClean="0"/>
              <a:t>vrdnju</a:t>
            </a:r>
            <a:r>
              <a:rPr lang="sr-Latn-RS" dirty="0" smtClean="0"/>
              <a:t> </a:t>
            </a:r>
            <a:r>
              <a:rPr lang="en-US" dirty="0" smtClean="0"/>
              <a:t> (</a:t>
            </a:r>
            <a:r>
              <a:rPr lang="en-US" dirty="0" err="1" smtClean="0"/>
              <a:t>tezu</a:t>
            </a:r>
            <a:r>
              <a:rPr lang="en-US" dirty="0" smtClean="0"/>
              <a:t>) </a:t>
            </a:r>
            <a:r>
              <a:rPr lang="sr-Latn-RS" dirty="0" smtClean="0"/>
              <a:t>koju dokazujete, IZJAVU (ISKAZ) TEZE KOJU U RADU ZASTUPATE!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U glavnom delu (razrada):</a:t>
            </a:r>
          </a:p>
          <a:p>
            <a:r>
              <a:rPr lang="sr-Latn-RS" dirty="0" smtClean="0"/>
              <a:t>obezbediti dokaze i argumente za “podržavanje” , “podupiranje”  teze koju zastupate i koju dokazujete i branite!</a:t>
            </a:r>
          </a:p>
          <a:p>
            <a:r>
              <a:rPr lang="sr-Latn-RS" dirty="0" smtClean="0"/>
              <a:t>Svaki pasus je jedan važna </a:t>
            </a:r>
            <a:r>
              <a:rPr lang="sr-Latn-RS" b="1" dirty="0" smtClean="0"/>
              <a:t>TAČKA  </a:t>
            </a:r>
            <a:r>
              <a:rPr lang="sr-Latn-RS" dirty="0" smtClean="0"/>
              <a:t>(element i delić) celine, “stepenik” u dokazivanju TEZE koju zastupate ( a označenu u formulaciji </a:t>
            </a:r>
            <a:r>
              <a:rPr lang="sr-Latn-RS" b="1" dirty="0" smtClean="0"/>
              <a:t>TEME</a:t>
            </a:r>
            <a:r>
              <a:rPr lang="sr-Latn-RS" dirty="0" smtClean="0"/>
              <a:t>).</a:t>
            </a:r>
          </a:p>
          <a:p>
            <a:r>
              <a:rPr lang="sr-Latn-RS" dirty="0" smtClean="0"/>
              <a:t>Svaki </a:t>
            </a:r>
            <a:r>
              <a:rPr lang="sr-Latn-RS" i="1" dirty="0" smtClean="0"/>
              <a:t>stav</a:t>
            </a:r>
            <a:r>
              <a:rPr lang="sr-Latn-RS" dirty="0" smtClean="0"/>
              <a:t> u pasusu bi trebalo da bude </a:t>
            </a:r>
            <a:r>
              <a:rPr lang="sr-Latn-RS" b="1" u="sng" dirty="0" smtClean="0"/>
              <a:t>OBJAŠNJEN, OPRAVDAN I DOKAZAN</a:t>
            </a:r>
            <a:r>
              <a:rPr lang="sr-Latn-RS" b="1" dirty="0" smtClean="0"/>
              <a:t>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Svaka rečenica bi trebalo da je u vezi sa prethodnom i onom koja sledi!</a:t>
            </a:r>
          </a:p>
          <a:p>
            <a:endParaRPr lang="sr-Latn-RS" dirty="0" smtClean="0"/>
          </a:p>
          <a:p>
            <a:r>
              <a:rPr lang="sr-Latn-RS" b="1" dirty="0" smtClean="0"/>
              <a:t>Čitaoci ne bi trebalo da se posebno“muče” sa pronalaženjem veza među idejama!</a:t>
            </a:r>
          </a:p>
          <a:p>
            <a:endParaRPr lang="en-US" b="1" dirty="0"/>
          </a:p>
        </p:txBody>
      </p:sp>
      <p:pic>
        <p:nvPicPr>
          <p:cNvPr id="1028" name="Picture 4" descr="C:\Users\Korisnik\Pictures\academic writing 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500570"/>
            <a:ext cx="2181225" cy="1881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onstitutivni principi nauke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 smtClean="0"/>
              <a:t>OBJEKTIVNOST</a:t>
            </a:r>
          </a:p>
          <a:p>
            <a:r>
              <a:rPr lang="sr-Latn-RS" b="1" dirty="0" smtClean="0"/>
              <a:t>PRECIZNOST</a:t>
            </a:r>
          </a:p>
          <a:p>
            <a:r>
              <a:rPr lang="sr-Latn-RS" b="1" dirty="0" smtClean="0"/>
              <a:t>POUZDANOST (RELIJABILNOST)</a:t>
            </a:r>
          </a:p>
          <a:p>
            <a:r>
              <a:rPr lang="sr-Latn-RS" b="1" dirty="0" smtClean="0"/>
              <a:t>OPŠTOST (GENERALIZABILNOST)</a:t>
            </a:r>
          </a:p>
          <a:p>
            <a:r>
              <a:rPr lang="sr-Latn-RS" b="1" dirty="0" smtClean="0"/>
              <a:t>SISTEMATIČNOST</a:t>
            </a:r>
          </a:p>
          <a:p>
            <a:r>
              <a:rPr lang="sr-Latn-RS" b="1" dirty="0" smtClean="0"/>
              <a:t>KRITIČNOST (RAZVOJNOST)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U zaključku:</a:t>
            </a:r>
          </a:p>
          <a:p>
            <a:r>
              <a:rPr lang="sr-Latn-RS" dirty="0" smtClean="0"/>
              <a:t>sumira se teza i sumiraju glavni nalazi (rada),</a:t>
            </a:r>
          </a:p>
          <a:p>
            <a:r>
              <a:rPr lang="sr-Latn-RS" dirty="0" smtClean="0"/>
              <a:t> odnosno sve “tačke” (prethodno obrađene u pasusima i “kroz pasuse”) i</a:t>
            </a:r>
          </a:p>
          <a:p>
            <a:r>
              <a:rPr lang="sr-Latn-RS" dirty="0" smtClean="0"/>
              <a:t> objašnjava </a:t>
            </a:r>
            <a:r>
              <a:rPr lang="sr-Latn-RS" b="1" dirty="0" smtClean="0"/>
              <a:t>ZNAČAJ DOBIJENIH REZULTATA I NALAZA ISTRAŽIVANJA.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r>
              <a:rPr lang="sr-Latn-RS" dirty="0" smtClean="0"/>
              <a:t>LITERATURA</a:t>
            </a:r>
            <a:r>
              <a:rPr lang="sr-Cyrl-RS" dirty="0" smtClean="0"/>
              <a:t>: </a:t>
            </a:r>
            <a:r>
              <a:rPr lang="sr-Latn-RS" dirty="0" smtClean="0"/>
              <a:t>osnovna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R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sr-Latn-RS" b="1" dirty="0" smtClean="0"/>
              <a:t>Kundačina, M., Banđur, V</a:t>
            </a:r>
            <a:r>
              <a:rPr lang="sr-Latn-RS" dirty="0" smtClean="0"/>
              <a:t>. (2008) </a:t>
            </a:r>
            <a:r>
              <a:rPr lang="sr-Latn-RS" i="1" dirty="0" smtClean="0"/>
              <a:t>Akademsko pisanje. </a:t>
            </a:r>
            <a:r>
              <a:rPr lang="sr-Latn-RS" dirty="0" smtClean="0"/>
              <a:t>Užice: Učiteljski fakultet.     </a:t>
            </a:r>
            <a:r>
              <a:rPr lang="sr-Latn-RS" b="1" dirty="0" smtClean="0"/>
              <a:t>( za test od 112-209. stranice )</a:t>
            </a:r>
            <a:endParaRPr lang="sr-Cyrl-RS" b="1" dirty="0" smtClean="0"/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Kleut, M</a:t>
            </a:r>
            <a:r>
              <a:rPr lang="sr-Latn-RS" dirty="0" smtClean="0"/>
              <a:t>. (2008</a:t>
            </a:r>
            <a:r>
              <a:rPr lang="sr-Latn-RS" i="1" dirty="0" smtClean="0"/>
              <a:t>) Naučno delo od istraživanja do štampe.</a:t>
            </a:r>
            <a:r>
              <a:rPr lang="sr-Latn-RS" dirty="0" smtClean="0"/>
              <a:t> Novi Sad: Akademska knjiga. </a:t>
            </a:r>
            <a:r>
              <a:rPr lang="sr-Latn-RS" b="1" dirty="0" smtClean="0"/>
              <a:t>( za test  do 135. stranice )</a:t>
            </a:r>
          </a:p>
          <a:p>
            <a:endParaRPr lang="en-US" dirty="0" smtClean="0"/>
          </a:p>
          <a:p>
            <a:endParaRPr lang="sr-Cyrl-RS" dirty="0" smtClean="0"/>
          </a:p>
          <a:p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/>
          <a:lstStyle/>
          <a:p>
            <a:r>
              <a:rPr lang="sr-Latn-RS" dirty="0" smtClean="0"/>
              <a:t>Dopunska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r-Latn-RS" b="1" dirty="0" smtClean="0"/>
          </a:p>
          <a:p>
            <a:r>
              <a:rPr lang="sr-Latn-RS" b="1" dirty="0" smtClean="0"/>
              <a:t>Suzić, N.</a:t>
            </a:r>
            <a:r>
              <a:rPr lang="sr-Latn-RS" dirty="0" smtClean="0"/>
              <a:t> (2012) </a:t>
            </a:r>
            <a:r>
              <a:rPr lang="sr-Latn-RS" i="1" dirty="0" smtClean="0"/>
              <a:t>Pravila pisanja naučnog rada</a:t>
            </a:r>
            <a:r>
              <a:rPr lang="sr-Latn-RS" dirty="0" smtClean="0"/>
              <a:t>. Panevropski Univerzitet Apeiron: Banja Luka.</a:t>
            </a:r>
          </a:p>
          <a:p>
            <a:r>
              <a:rPr lang="sr-Latn-RS" b="1" dirty="0" smtClean="0"/>
              <a:t>Eko, U. </a:t>
            </a:r>
            <a:r>
              <a:rPr lang="sr-Latn-RS" dirty="0" smtClean="0"/>
              <a:t>(2000) </a:t>
            </a:r>
            <a:r>
              <a:rPr lang="sr-Latn-RS" i="1" dirty="0" smtClean="0"/>
              <a:t>Kako se piše diplomski  rad</a:t>
            </a:r>
            <a:r>
              <a:rPr lang="sr-Latn-RS" dirty="0" smtClean="0"/>
              <a:t>? Beograd: Narodna knjiga, Alfa. ( </a:t>
            </a:r>
            <a:r>
              <a:rPr lang="sr-Latn-RS" b="1" dirty="0" smtClean="0"/>
              <a:t>do 63.str. </a:t>
            </a:r>
            <a:r>
              <a:rPr lang="en-US" dirty="0" smtClean="0"/>
              <a:t>S</a:t>
            </a:r>
            <a:r>
              <a:rPr lang="sr-Latn-RS" dirty="0" smtClean="0"/>
              <a:t>a www.rocketlaunch.me/milutin-tadic/admin/uploads/GLS%20-%2005%2003%202013%20UE.pdf )</a:t>
            </a:r>
          </a:p>
          <a:p>
            <a:r>
              <a:rPr lang="sr-Latn-RS" b="1" dirty="0" smtClean="0"/>
              <a:t>Šuvaković, U. </a:t>
            </a:r>
            <a:r>
              <a:rPr lang="sr-Latn-RS" dirty="0" smtClean="0"/>
              <a:t>(2010) </a:t>
            </a:r>
            <a:r>
              <a:rPr lang="sr-Latn-RS" i="1" dirty="0" smtClean="0"/>
              <a:t>Akademsko pisanje u društvenim naukama.</a:t>
            </a:r>
            <a:r>
              <a:rPr lang="sr-Latn-RS" dirty="0" smtClean="0"/>
              <a:t> Beograd: Dosije. ( </a:t>
            </a:r>
            <a:r>
              <a:rPr lang="sr-Latn-RS" b="1" dirty="0" smtClean="0"/>
              <a:t>od 81-120.str. </a:t>
            </a:r>
            <a:r>
              <a:rPr lang="en-US" b="1" dirty="0" smtClean="0"/>
              <a:t>I</a:t>
            </a:r>
            <a:r>
              <a:rPr lang="sr-Latn-RS" b="1" dirty="0" smtClean="0"/>
              <a:t> od 130-134.stranice</a:t>
            </a:r>
            <a:r>
              <a:rPr lang="sr-Latn-RS" dirty="0" smtClean="0"/>
              <a:t>)</a:t>
            </a:r>
          </a:p>
          <a:p>
            <a:r>
              <a:rPr lang="sr-Latn-RS" b="1" dirty="0" smtClean="0"/>
              <a:t>Živković, P. </a:t>
            </a:r>
            <a:r>
              <a:rPr lang="sr-Latn-RS" dirty="0" smtClean="0"/>
              <a:t>(2014) </a:t>
            </a:r>
            <a:r>
              <a:rPr lang="sr-Latn-RS" i="1" dirty="0" smtClean="0"/>
              <a:t>Kratak vodič kroz akademsko pisanje</a:t>
            </a:r>
            <a:r>
              <a:rPr lang="sr-Latn-RS" dirty="0" smtClean="0"/>
              <a:t>. Jagodina: Kairos.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Predispitne obaveze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b="1" dirty="0" smtClean="0"/>
              <a:t>Aktivnost: </a:t>
            </a:r>
            <a:r>
              <a:rPr lang="sr-Latn-RS" dirty="0" smtClean="0"/>
              <a:t>vežbe i nastava  ....................... 10 poena</a:t>
            </a:r>
          </a:p>
          <a:p>
            <a:r>
              <a:rPr lang="sr-Latn-RS" b="1" dirty="0" smtClean="0"/>
              <a:t>Sažetak (rada)</a:t>
            </a:r>
            <a:r>
              <a:rPr lang="sr-Latn-RS" dirty="0" smtClean="0"/>
              <a:t>............................................ 5 poena</a:t>
            </a:r>
          </a:p>
          <a:p>
            <a:r>
              <a:rPr lang="sr-Latn-RS" b="1" dirty="0" smtClean="0"/>
              <a:t>Prikaz</a:t>
            </a:r>
            <a:r>
              <a:rPr lang="sr-Latn-RS" dirty="0" smtClean="0"/>
              <a:t> </a:t>
            </a:r>
            <a:r>
              <a:rPr lang="sr-Latn-RS" b="1" dirty="0" smtClean="0"/>
              <a:t>(rada)</a:t>
            </a:r>
            <a:r>
              <a:rPr lang="sr-Latn-RS" dirty="0" smtClean="0"/>
              <a:t>............................................... 5 poena</a:t>
            </a:r>
          </a:p>
          <a:p>
            <a:r>
              <a:rPr lang="sr-Latn-RS" b="1" dirty="0" smtClean="0"/>
              <a:t>Ceo rad </a:t>
            </a:r>
            <a:r>
              <a:rPr lang="sr-Latn-RS" dirty="0" smtClean="0"/>
              <a:t>...................................................... 10 poena</a:t>
            </a:r>
          </a:p>
          <a:p>
            <a:r>
              <a:rPr lang="sr-Cyrl-RS" b="1" dirty="0" smtClean="0"/>
              <a:t>Те</a:t>
            </a:r>
            <a:r>
              <a:rPr lang="sr-Latn-RS" b="1" dirty="0" smtClean="0"/>
              <a:t>st</a:t>
            </a:r>
            <a:r>
              <a:rPr lang="sr-Cyrl-RS" b="1" dirty="0" smtClean="0"/>
              <a:t>/</a:t>
            </a:r>
            <a:r>
              <a:rPr lang="sr-Latn-RS" b="1" dirty="0" smtClean="0"/>
              <a:t>quiz </a:t>
            </a:r>
            <a:r>
              <a:rPr lang="sr-Latn-RS" dirty="0" smtClean="0"/>
              <a:t>( 21.novembar).......................... 10 poena</a:t>
            </a:r>
          </a:p>
          <a:p>
            <a:r>
              <a:rPr lang="sr-Latn-RS" b="1" dirty="0" smtClean="0"/>
              <a:t>Test/quiz  </a:t>
            </a:r>
            <a:r>
              <a:rPr lang="sr-Latn-RS" dirty="0" smtClean="0"/>
              <a:t>(26.decembar).......................... 10 poena                                                             </a:t>
            </a:r>
          </a:p>
          <a:p>
            <a:r>
              <a:rPr lang="sr-Latn-RS" b="1" dirty="0" smtClean="0"/>
              <a:t>UKUPNO:</a:t>
            </a:r>
            <a:r>
              <a:rPr lang="sr-Latn-RS" dirty="0" smtClean="0"/>
              <a:t>  </a:t>
            </a:r>
            <a:r>
              <a:rPr lang="sr-Latn-RS" b="1" dirty="0" smtClean="0"/>
              <a:t>50 POENA </a:t>
            </a:r>
            <a:r>
              <a:rPr lang="sr-Latn-RS" dirty="0" smtClean="0"/>
              <a:t>za predispitne obaveze</a:t>
            </a:r>
          </a:p>
          <a:p>
            <a:r>
              <a:rPr lang="sr-Latn-RS" b="1" dirty="0" smtClean="0"/>
              <a:t>ISPIT: DO 55) DO 65) DO 75) DO 85) DO 95 poena za  6) 7) 8) 9) 10) (respektivno)!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Aktivnost u nastavi (provizorno)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15 susreta</a:t>
            </a:r>
          </a:p>
          <a:p>
            <a:r>
              <a:rPr lang="en-US" b="1" dirty="0" smtClean="0"/>
              <a:t>S</a:t>
            </a:r>
            <a:r>
              <a:rPr lang="sr-Latn-RS" b="1" dirty="0" smtClean="0"/>
              <a:t>vaki  (susret) donosi </a:t>
            </a:r>
            <a:r>
              <a:rPr lang="sr-Latn-RS" dirty="0" smtClean="0"/>
              <a:t>o,66 poena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b="1" dirty="0" smtClean="0"/>
              <a:t>P</a:t>
            </a:r>
            <a:r>
              <a:rPr lang="sr-Latn-RS" b="1" dirty="0" smtClean="0"/>
              <a:t>risustvo </a:t>
            </a:r>
            <a:r>
              <a:rPr lang="sr-Latn-RS" dirty="0" smtClean="0"/>
              <a:t>0,17</a:t>
            </a:r>
          </a:p>
          <a:p>
            <a:r>
              <a:rPr lang="sr-Latn-RS" b="1" dirty="0" smtClean="0"/>
              <a:t>Aktivnos</a:t>
            </a:r>
            <a:r>
              <a:rPr lang="sr-Latn-RS" dirty="0" smtClean="0"/>
              <a:t>t 0,17-0,33</a:t>
            </a:r>
          </a:p>
          <a:p>
            <a:r>
              <a:rPr lang="sr-Latn-RS" b="1" dirty="0" smtClean="0"/>
              <a:t>Zadaci</a:t>
            </a:r>
            <a:r>
              <a:rPr lang="sr-Latn-RS" dirty="0" smtClean="0"/>
              <a:t>  0,50</a:t>
            </a:r>
          </a:p>
          <a:p>
            <a:r>
              <a:rPr lang="sr-Latn-RS" b="1" dirty="0" smtClean="0"/>
              <a:t>Angažovanje</a:t>
            </a:r>
            <a:r>
              <a:rPr lang="sr-Latn-RS" dirty="0" smtClean="0"/>
              <a:t>  0,40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Svaki kandidat ima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7200" dirty="0" smtClean="0"/>
          </a:p>
          <a:p>
            <a:r>
              <a:rPr lang="sr-Latn-RS" sz="7200" dirty="0" smtClean="0"/>
              <a:t>PORTFOLIO</a:t>
            </a:r>
          </a:p>
          <a:p>
            <a:pPr>
              <a:buNone/>
            </a:pP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r>
              <a:rPr lang="sr-Latn-RS" dirty="0" smtClean="0"/>
              <a:t> studenta (fascikla):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Ime i prezime (uspeh na studijama):............ </a:t>
            </a:r>
          </a:p>
          <a:p>
            <a:r>
              <a:rPr lang="sr-Latn-RS" dirty="0" smtClean="0"/>
              <a:t>Katedra/smer: ..............................................</a:t>
            </a:r>
          </a:p>
          <a:p>
            <a:r>
              <a:rPr lang="sr-Latn-RS" dirty="0" smtClean="0"/>
              <a:t>Cilj: ................................................................</a:t>
            </a:r>
          </a:p>
          <a:p>
            <a:r>
              <a:rPr lang="sr-Latn-RS" dirty="0" smtClean="0"/>
              <a:t>Teza: ............................................................. </a:t>
            </a:r>
          </a:p>
          <a:p>
            <a:r>
              <a:rPr lang="sr-Latn-RS" dirty="0" smtClean="0"/>
              <a:t>RADOVI: ...................................................... </a:t>
            </a:r>
          </a:p>
          <a:p>
            <a:r>
              <a:rPr lang="sr-Latn-RS" dirty="0" smtClean="0"/>
              <a:t>PREDISPITNE OBAVEZE: .........................</a:t>
            </a:r>
          </a:p>
          <a:p>
            <a:r>
              <a:rPr lang="sr-Latn-RS" dirty="0" smtClean="0"/>
              <a:t>ISPITNE OBAVEZE: ....................................</a:t>
            </a:r>
          </a:p>
          <a:p>
            <a:r>
              <a:rPr lang="sr-Latn-RS" dirty="0" smtClean="0"/>
              <a:t>REFLEKSIVNI PRAKTIKUM:</a:t>
            </a:r>
          </a:p>
          <a:p>
            <a:r>
              <a:rPr lang="sr-Latn-RS" dirty="0" smtClean="0"/>
              <a:t>UTISAK/UKUPNO: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43602"/>
          </a:xfrm>
        </p:spPr>
        <p:txBody>
          <a:bodyPr>
            <a:normAutofit/>
          </a:bodyPr>
          <a:lstStyle/>
          <a:p>
            <a:endParaRPr lang="en-US" sz="6000" dirty="0"/>
          </a:p>
        </p:txBody>
      </p:sp>
      <p:pic>
        <p:nvPicPr>
          <p:cNvPr id="1026" name="Picture 2" descr="C:\Users\Korisnik\Pictures\academic writing 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643734" cy="521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6.PRINCIP: “JAKA PODRŠKA”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Svaki pasus trebalo bi da bude “opravdan”, da bude podržan i da podržava (temu i tezu rada).</a:t>
            </a:r>
          </a:p>
          <a:p>
            <a:endParaRPr lang="sr-Latn-RS" dirty="0" smtClean="0"/>
          </a:p>
          <a:p>
            <a:r>
              <a:rPr lang="sr-Latn-RS" dirty="0" smtClean="0"/>
              <a:t>Da bude podržan (opravdan): </a:t>
            </a:r>
            <a:r>
              <a:rPr lang="sr-Latn-RS" b="1" i="1" dirty="0" smtClean="0"/>
              <a:t>činjenicama, primerima, opisima, elementima ličnog iskustva, stavovima i mišljenjima eksperata iz date oblasti, pozivima i citatima.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7.PRINCIP: JASNA I POTPUNA OBJAŠNJENJA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Ovo je veoma važno!</a:t>
            </a:r>
          </a:p>
          <a:p>
            <a:r>
              <a:rPr lang="sr-Latn-RS" dirty="0" smtClean="0"/>
              <a:t>Kao autoru, vaša je dužnost da na umu imate prvo i prevashodno čitaoca.</a:t>
            </a:r>
          </a:p>
          <a:p>
            <a:r>
              <a:rPr lang="sr-Latn-RS" b="1" dirty="0" smtClean="0"/>
              <a:t>Preporučljivo je da, kada čita, čitalac “mnogo ne mozga” da bi razumeo vaše ideje, logiku i organizaciju teksta.</a:t>
            </a:r>
          </a:p>
          <a:p>
            <a:r>
              <a:rPr lang="sr-Latn-RS" dirty="0" smtClean="0"/>
              <a:t>Vaše misli i razmišljanja trebalo bi da budu jasno i kompletno objašnjena.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1. ZAŠTO AKADEMSKO PISANJE?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Akademsko pisanje je, u suštini i načelno govoreći, </a:t>
            </a:r>
            <a:r>
              <a:rPr lang="sr-Latn-RS" b="1" dirty="0" smtClean="0"/>
              <a:t>pisanje radova za akademski kurs koji pohađate </a:t>
            </a:r>
            <a:r>
              <a:rPr lang="sr-Latn-RS" dirty="0" smtClean="0"/>
              <a:t>( koji ste upisali da biste ga okončali)!</a:t>
            </a:r>
          </a:p>
          <a:p>
            <a:r>
              <a:rPr lang="sr-Latn-RS" dirty="0" smtClean="0"/>
              <a:t>Stručnjaci koriste različita imena za različite vrste akademskih radova (</a:t>
            </a:r>
            <a:r>
              <a:rPr lang="sr-Latn-RS" i="1" dirty="0" smtClean="0"/>
              <a:t>esej, rad, tema, teza, istraživački rad, rasprava, analitički rad, informativni esej ...)</a:t>
            </a:r>
            <a:r>
              <a:rPr lang="sr-Latn-RS" dirty="0" smtClean="0"/>
              <a:t>, ali svi imaju veoma slične </a:t>
            </a:r>
          </a:p>
          <a:p>
            <a:r>
              <a:rPr lang="sr-Latn-RS" b="1" dirty="0" smtClean="0"/>
              <a:t>CILJEVE i PRINCIPE 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8.PRINCIP: KORIŠĆENJE NALAZA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Preporučuje se da se u radu oslonite na veći broj recentnih (novijeg datuma), visokokvalitetnih profesionalnih – akademskih izvora (resursa).</a:t>
            </a:r>
          </a:p>
          <a:p>
            <a:endParaRPr lang="sr-Latn-RS" dirty="0" smtClean="0"/>
          </a:p>
          <a:p>
            <a:r>
              <a:rPr lang="sr-Latn-RS" b="1" dirty="0" smtClean="0"/>
              <a:t>Ali, ovde bi trebalo voditi računa o tome da koristite VAŠE nalaze d bi podržali VAŠE ideje; dakle, da ih INTEGRIŠETE U VAŠ RAD, a ne da ih prezentujete ODVOJENO!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To znači da bi trebalo da sve ove materijale: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UVEDETE</a:t>
            </a:r>
          </a:p>
          <a:p>
            <a:r>
              <a:rPr lang="sr-Latn-RS" b="1" dirty="0" smtClean="0"/>
              <a:t>ANALIZIRATE</a:t>
            </a:r>
          </a:p>
          <a:p>
            <a:r>
              <a:rPr lang="sr-Latn-RS" b="1" dirty="0" smtClean="0"/>
              <a:t>OBJASNITE</a:t>
            </a:r>
          </a:p>
          <a:p>
            <a:r>
              <a:rPr lang="sr-Latn-RS" b="1" dirty="0" smtClean="0"/>
              <a:t>CITIRATE</a:t>
            </a:r>
            <a:endParaRPr lang="sr-Latn-RS" dirty="0" smtClean="0"/>
          </a:p>
          <a:p>
            <a:r>
              <a:rPr lang="sr-Latn-RS" dirty="0" smtClean="0"/>
              <a:t>APA Style Guide (2010) pokriva detaljnije ovu oblast instrukcije!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9.PRINCIP. KOREKTAN APA 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APA (American Psychology Association) stil se odnosi na: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POZIVANJE I CITIRANJE</a:t>
            </a:r>
          </a:p>
          <a:p>
            <a:r>
              <a:rPr lang="sr-Latn-RS" b="1" dirty="0" smtClean="0"/>
              <a:t>BIBLIOGRAFSKE REFERENCE</a:t>
            </a:r>
          </a:p>
          <a:p>
            <a:r>
              <a:rPr lang="sr-Latn-RS" b="1" dirty="0" smtClean="0"/>
              <a:t>FORMAT RADA</a:t>
            </a:r>
          </a:p>
          <a:p>
            <a:endParaRPr lang="sr-Latn-RS" b="1" dirty="0" smtClean="0"/>
          </a:p>
          <a:p>
            <a:r>
              <a:rPr lang="sr-Latn-RS" b="1" dirty="0" smtClean="0"/>
              <a:t>Napomena</a:t>
            </a:r>
            <a:r>
              <a:rPr lang="sr-Latn-RS" dirty="0" smtClean="0"/>
              <a:t>: naučno-kritička aparatura (Šuvaković, 2010:59)</a:t>
            </a:r>
          </a:p>
          <a:p>
            <a:endParaRPr lang="sr-Latn-R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10.PRINCIP: STIL PISANJA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 smtClean="0"/>
              <a:t>Pošto je ovo VAŠ RAD, koristićete VAŠE REČI, kada god je to moguće ( i što više )!</a:t>
            </a:r>
          </a:p>
          <a:p>
            <a:r>
              <a:rPr lang="sr-Latn-RS" dirty="0" smtClean="0"/>
              <a:t>Nemojte se truditi da pišete “izveštačeno”, kao autor koji piše “dosadan i isuviše formalan “učeni” naučni članak”.</a:t>
            </a:r>
          </a:p>
          <a:p>
            <a:r>
              <a:rPr lang="sr-Latn-RS" dirty="0" smtClean="0"/>
              <a:t>Koristite prirodni konverzaciono-govorni stil i prirodnost, kojim se koristite npr.u učionici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r>
              <a:rPr lang="sr-Latn-RS" b="1" dirty="0" smtClean="0"/>
              <a:t>Pisanje bi trebalo da bude:</a:t>
            </a:r>
          </a:p>
          <a:p>
            <a:r>
              <a:rPr lang="sr-Latn-RS" b="1" dirty="0" smtClean="0"/>
              <a:t>JASNO</a:t>
            </a:r>
          </a:p>
          <a:p>
            <a:r>
              <a:rPr lang="sr-Latn-RS" b="1" dirty="0" smtClean="0"/>
              <a:t>KONCIZNO</a:t>
            </a:r>
          </a:p>
          <a:p>
            <a:r>
              <a:rPr lang="sr-Latn-RS" b="1" dirty="0" smtClean="0"/>
              <a:t>LAKO ZA ČITANJE.</a:t>
            </a:r>
          </a:p>
          <a:p>
            <a:r>
              <a:rPr lang="sr-Latn-RS" dirty="0" smtClean="0"/>
              <a:t>Važno je izbegavati GRAMATIČKE I ORTOGRAFSKE GREŠKE,  čak i u prvoj radnoj verziji teksta!</a:t>
            </a:r>
          </a:p>
          <a:p>
            <a:r>
              <a:rPr lang="sr-Latn-RS" dirty="0" smtClean="0"/>
              <a:t>GREŠKE NAVODE ČITAOCA NA POMISAO DA VAM NIJE PREVIŠE STALO!</a:t>
            </a:r>
          </a:p>
          <a:p>
            <a:r>
              <a:rPr lang="sr-Latn-RS" dirty="0" smtClean="0"/>
              <a:t>POŠTUJTE SAVETE INSTRUKTORA!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orisnik\Pictures\academic writing 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86808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2.PROCES PISANJA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Dobili ste svoj prvi (!) zadatak. Šta ćete raditi?</a:t>
            </a:r>
          </a:p>
          <a:p>
            <a:r>
              <a:rPr lang="sr-Latn-RS" dirty="0" smtClean="0"/>
              <a:t>Ukoliko ste početnik, idite korak po korak:</a:t>
            </a:r>
          </a:p>
          <a:p>
            <a:r>
              <a:rPr lang="sr-Latn-RS" b="1" dirty="0" smtClean="0"/>
              <a:t>1.Izaberite TEMU</a:t>
            </a:r>
          </a:p>
          <a:p>
            <a:r>
              <a:rPr lang="sr-Latn-RS" b="1" dirty="0" smtClean="0"/>
              <a:t>2.Razmišljajte (brainstorming)</a:t>
            </a:r>
          </a:p>
          <a:p>
            <a:r>
              <a:rPr lang="sr-Latn-RS" b="1" dirty="0" smtClean="0"/>
              <a:t>3.Istražite (literaturu i autore)</a:t>
            </a:r>
          </a:p>
          <a:p>
            <a:r>
              <a:rPr lang="sr-Latn-RS" b="1" dirty="0" smtClean="0"/>
              <a:t>4.Formulišite TEZU (definisati –ŠTA JA TVRDIM!)</a:t>
            </a:r>
          </a:p>
          <a:p>
            <a:r>
              <a:rPr lang="sr-Latn-RS" b="1" dirty="0" smtClean="0"/>
              <a:t>5.</a:t>
            </a:r>
            <a:r>
              <a:rPr lang="en-US" b="1" dirty="0" err="1" smtClean="0"/>
              <a:t>Planiraj</a:t>
            </a:r>
            <a:r>
              <a:rPr lang="sr-Latn-RS" b="1" dirty="0" smtClean="0"/>
              <a:t>te (korake i proceduru)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6.Pišite!</a:t>
            </a:r>
          </a:p>
          <a:p>
            <a:r>
              <a:rPr lang="sr-Latn-RS" b="1" dirty="0" smtClean="0"/>
              <a:t>7.Ispravljajte (u toku pisanja i čitanja)</a:t>
            </a:r>
          </a:p>
          <a:p>
            <a:r>
              <a:rPr lang="sr-Latn-RS" b="1" dirty="0" smtClean="0"/>
              <a:t>8.Dodajte (propušteno)</a:t>
            </a:r>
          </a:p>
          <a:p>
            <a:r>
              <a:rPr lang="sr-Latn-RS" b="1" dirty="0" smtClean="0"/>
              <a:t>9.Iščitavajte (do konačne verzije)</a:t>
            </a:r>
          </a:p>
          <a:p>
            <a:endParaRPr lang="sr-Latn-RS" b="1" dirty="0" smtClean="0"/>
          </a:p>
          <a:p>
            <a:r>
              <a:rPr lang="sr-Latn-RS" dirty="0" smtClean="0"/>
              <a:t>Ovo je za početnike. Kako postajete iskusniji, pronaćićete da vam drugačiji redosled možda više odgovara, i to je u redu!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Takođe, možda dođete do zaključka da neke korake morate proći više nego jedanput; na primer, istražiti pre nego izaberete temu itd.</a:t>
            </a:r>
          </a:p>
          <a:p>
            <a:r>
              <a:rPr lang="sr-Latn-RS" dirty="0" smtClean="0"/>
              <a:t>Svakako, podrazumeva se da morate prepravljati (iščitavati i ispravljati) rad nekoliko puta (kontinuirano), pre konačne verzije rada!</a:t>
            </a:r>
          </a:p>
          <a:p>
            <a:r>
              <a:rPr lang="sr-Latn-RS" dirty="0" smtClean="0"/>
              <a:t>I naravno, </a:t>
            </a:r>
            <a:r>
              <a:rPr lang="sr-Latn-RS" b="1" dirty="0" smtClean="0"/>
              <a:t>TREBALO BI DA RAZMIŠLJATE (PRILJEŽNO I POSVEĆENO) DO KRAJA!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3.IZBOR TEME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Nekada će vam instruktor (mentor) ponuditi listu mogućih pitanja ili tema, a nekad ćete imati lobodu da sami izaberete temu.</a:t>
            </a:r>
          </a:p>
          <a:p>
            <a:endParaRPr lang="sr-Latn-RS" dirty="0" smtClean="0"/>
          </a:p>
          <a:p>
            <a:r>
              <a:rPr lang="sr-Latn-RS" dirty="0" smtClean="0"/>
              <a:t>Nekada će zadatak biti određen svrhom (ciljem) (argumentativni esej, rasprava, analiza ...), a nekada ćete biti slobodni da sami odredite svrhu-cilj.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Cilj akademskog pisanja: Zašto se mora pisati?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Akademski pisani rad je </a:t>
            </a:r>
            <a:r>
              <a:rPr lang="sr-Latn-RS" b="1" dirty="0" smtClean="0"/>
              <a:t>SPECIJALNO DIZAJNIRANI INSTRUMENT MUČENJA STUDENATA!</a:t>
            </a:r>
          </a:p>
          <a:p>
            <a:r>
              <a:rPr lang="sr-Latn-RS" b="1" dirty="0" smtClean="0"/>
              <a:t>PROFESORI GA VOLE JER NISU DIREKTNO UKLJUČENI U TORTURU!</a:t>
            </a:r>
          </a:p>
          <a:p>
            <a:r>
              <a:rPr lang="sr-Latn-RS" dirty="0" smtClean="0"/>
              <a:t>Obično, studenti sami sebe muče tako što </a:t>
            </a:r>
            <a:r>
              <a:rPr lang="sr-Latn-RS" b="1" dirty="0" smtClean="0"/>
              <a:t>ČEKAJU</a:t>
            </a:r>
            <a:r>
              <a:rPr lang="sr-Latn-RS" dirty="0" smtClean="0"/>
              <a:t> do poslednjeg časa da napišu rad, </a:t>
            </a:r>
            <a:r>
              <a:rPr lang="sr-Latn-RS" b="1" dirty="0" smtClean="0"/>
              <a:t>A NE ZNAJU ŠTA </a:t>
            </a:r>
            <a:r>
              <a:rPr lang="en-US" b="1" dirty="0" smtClean="0"/>
              <a:t>I</a:t>
            </a:r>
            <a:r>
              <a:rPr lang="sr-Latn-RS" b="1" dirty="0" smtClean="0"/>
              <a:t> ZAŠTO RADE!</a:t>
            </a:r>
          </a:p>
          <a:p>
            <a:r>
              <a:rPr lang="sr-Latn-RS" b="1" dirty="0" smtClean="0"/>
              <a:t>A DA TO NE BI BILO TAKO .....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OVA SLOBODA MOŽE BITI JEDNAKO OPTEREĆUJUĆA I TEŠKA, KOLIKO I OLAKŠAVAJUĆA OKOLNOST!*</a:t>
            </a:r>
          </a:p>
          <a:p>
            <a:r>
              <a:rPr lang="en-US" dirty="0" err="1" smtClean="0"/>
              <a:t>Ukoliko</a:t>
            </a:r>
            <a:r>
              <a:rPr lang="sr-Latn-RS" dirty="0" smtClean="0"/>
              <a:t> imate problem da izaberete o čemu ćete pisati, POČNITE SA NEKOLIKO IDEJA i izaberite najbolju nakon nekoliko koraka.</a:t>
            </a:r>
          </a:p>
          <a:p>
            <a:r>
              <a:rPr lang="sr-Latn-RS" dirty="0" smtClean="0"/>
              <a:t>Možete se konsultovati i sa instruktorom.</a:t>
            </a:r>
          </a:p>
          <a:p>
            <a:endParaRPr lang="sr-Latn-RS" dirty="0" smtClean="0"/>
          </a:p>
          <a:p>
            <a:r>
              <a:rPr lang="sr-Latn-RS" dirty="0" smtClean="0"/>
              <a:t>*Napomena: Eko, 2001.</a:t>
            </a:r>
          </a:p>
          <a:p>
            <a:endParaRPr lang="sr-Latn-RS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3.1.Kako izabrati temu?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Razmišljajte o tome šta je povezano sa predmetom koji vas posebno interesuje i koji vam je zanimljiv.</a:t>
            </a:r>
          </a:p>
          <a:p>
            <a:r>
              <a:rPr lang="sr-Latn-RS" dirty="0" smtClean="0"/>
              <a:t>Ukoliko vas ne interesuje ništa posebno, pogledajte udžbenik, literaturu, kritičku literaturu, prporučene izvore, periodiku itd.</a:t>
            </a:r>
          </a:p>
          <a:p>
            <a:r>
              <a:rPr lang="sr-Latn-RS" b="1" dirty="0" smtClean="0"/>
              <a:t>Nakon toga, preformulišite -“izoštrite” –specifikujte OBLAST... U TEMU!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Oblast ( predmet ) je širi koncept. </a:t>
            </a:r>
            <a:r>
              <a:rPr lang="en-US" dirty="0" smtClean="0"/>
              <a:t>N</a:t>
            </a:r>
            <a:r>
              <a:rPr lang="sr-Latn-RS" dirty="0" smtClean="0"/>
              <a:t>a primer:</a:t>
            </a:r>
          </a:p>
          <a:p>
            <a:r>
              <a:rPr lang="sr-Latn-RS" dirty="0" smtClean="0"/>
              <a:t>UPRAVLJANJE SUKOBIMA</a:t>
            </a:r>
          </a:p>
          <a:p>
            <a:r>
              <a:rPr lang="sr-Latn-RS" dirty="0" smtClean="0"/>
              <a:t>“HLADNI RAT”</a:t>
            </a:r>
          </a:p>
          <a:p>
            <a:r>
              <a:rPr lang="sr-Latn-RS" dirty="0" smtClean="0"/>
              <a:t>GLOBALNO ZAGREVANJE....</a:t>
            </a:r>
          </a:p>
          <a:p>
            <a:r>
              <a:rPr lang="sr-Latn-RS" dirty="0" smtClean="0"/>
              <a:t>Ovo nisu teme rada; ovo bi eventualno mogle biti teme monografija ili knjiga.</a:t>
            </a:r>
          </a:p>
          <a:p>
            <a:r>
              <a:rPr lang="sr-Latn-RS" b="1" dirty="0" smtClean="0"/>
              <a:t>KONKRETIZUJTE OBLAST – usmeravajući pažnju na neke manje delove ili odabirom specifičnog problema, perioda...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Verovatno bi, u tom smislu i u ovoj fazi, bilo potrebno da organizujete “malo”, mini-istraživanje opštijeg karaktera – ukoliko ne znate puno o oblasti ( i predmetu).</a:t>
            </a:r>
          </a:p>
          <a:p>
            <a:endParaRPr lang="sr-Latn-RS" dirty="0" smtClean="0"/>
          </a:p>
          <a:p>
            <a:r>
              <a:rPr lang="sr-Latn-RS" b="1" dirty="0" smtClean="0"/>
              <a:t>Istovremeno, postavljanje pitanja o oblasti i predmetu pomaže da OGRANIČITE, OMEĐITE predmet i konkretnije odredite vaše interese: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Ta pitanja su:</a:t>
            </a:r>
          </a:p>
          <a:p>
            <a:r>
              <a:rPr lang="sr-Latn-RS" b="1" dirty="0" smtClean="0"/>
              <a:t>KO?</a:t>
            </a:r>
          </a:p>
          <a:p>
            <a:r>
              <a:rPr lang="sr-Latn-RS" b="1" dirty="0" smtClean="0"/>
              <a:t>ŠTA?</a:t>
            </a:r>
          </a:p>
          <a:p>
            <a:r>
              <a:rPr lang="sr-Latn-RS" b="1" dirty="0" smtClean="0"/>
              <a:t>GDE?</a:t>
            </a:r>
          </a:p>
          <a:p>
            <a:r>
              <a:rPr lang="sr-Latn-RS" b="1" dirty="0" smtClean="0"/>
              <a:t>KADA?</a:t>
            </a:r>
          </a:p>
          <a:p>
            <a:r>
              <a:rPr lang="sr-Latn-RS" b="1" dirty="0" smtClean="0"/>
              <a:t>ZAŠTO?</a:t>
            </a:r>
          </a:p>
          <a:p>
            <a:r>
              <a:rPr lang="sr-Latn-RS" b="1" dirty="0" smtClean="0"/>
              <a:t>KAKO?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Nakon toga, izaberite temu koja se slaže ( uklapa se ) sa pretpostavljanom svrhom i ciljem rada.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Ovo “specifikovanje” vam pomaže da odredite  koliki vam je broj stranica na raspolaganju.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3.2. Pisanje (naslova) teme kao pitanje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Kada dođete do “specifikacije teme” rada, napišite temu kao pitanje ( formulišite je u formi pitanja; upitnom obliku) na koje ćete u radu odgovoriti!</a:t>
            </a:r>
          </a:p>
          <a:p>
            <a:r>
              <a:rPr lang="sr-Latn-RS" dirty="0" smtClean="0"/>
              <a:t>TEMA – PITANJE – ODGOVOR</a:t>
            </a:r>
          </a:p>
          <a:p>
            <a:r>
              <a:rPr lang="sr-Latn-RS" dirty="0" smtClean="0"/>
              <a:t>Ovo je značajno: fokusiranje koje odgovara na cilj i svrhu rada.</a:t>
            </a:r>
          </a:p>
          <a:p>
            <a:r>
              <a:rPr lang="sr-Latn-RS" dirty="0" smtClean="0"/>
              <a:t>U stvari, SVRHA I CILJ ĆE ODREDITI TIP PITANJA KOJE POSTAVLJATE!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dirty="0" smtClean="0"/>
              <a:t>Na</a:t>
            </a:r>
            <a:r>
              <a:rPr lang="sr-Latn-RS" dirty="0" smtClean="0"/>
              <a:t> primer: rasprava ( kao stručni rad ) verovatno će imati oblik DA/NE PITANJA, kao što je: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“Da li su SAD trebale da upotrebe atomsku bombu u jeku WWII?”, ili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“Da li se životinjski organi smeju koristiti u humanoj transplataciji?”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r>
              <a:rPr lang="sr-Latn-RS" dirty="0" smtClean="0"/>
              <a:t>U radu sa ovakvim naslovom i temom trebalo bi analizovati RAZLIČITE ODGOVORE NA POSTAVLJENO PITANJE, i opravdati VAŠE gledište i stav o pitanju – publici i onome ko čita rad!</a:t>
            </a:r>
          </a:p>
          <a:p>
            <a:r>
              <a:rPr lang="sr-Latn-RS" dirty="0" smtClean="0"/>
              <a:t>Rad sa informativnom svrhom i ciljem obično ima ŠTA/KAKO/ZAŠTO pitanje, kao:</a:t>
            </a:r>
          </a:p>
          <a:p>
            <a:r>
              <a:rPr lang="sr-Latn-RS" dirty="0" smtClean="0"/>
              <a:t>“Koji su negativni aspekti energije vetrova?”, ili “Šta je uzrok anoreksije kod adolescenata?” (čitaocu ponuditi novi “POGLED”...)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3.3 Karakteristike dobre teme rada</a:t>
            </a:r>
            <a:br>
              <a:rPr lang="sr-Latn-RS" sz="3200" dirty="0" smtClean="0"/>
            </a:br>
            <a:r>
              <a:rPr lang="sr-Latn-RS" sz="3200" dirty="0" smtClean="0"/>
              <a:t>      </a:t>
            </a:r>
            <a:r>
              <a:rPr lang="sr-Latn-RS" sz="2800" dirty="0" smtClean="0"/>
              <a:t>3.3.1 Vaše pitanje nema jednostavan odgovor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Dobro pitanje ima nekoliko alternativnih odgovora ( neobičnih, lakih, teških, “loših”, “nezadovoljavajućih”...)</a:t>
            </a:r>
          </a:p>
          <a:p>
            <a:r>
              <a:rPr lang="sr-Latn-RS" dirty="0" smtClean="0"/>
              <a:t>Drugim rečima, nema jednog “DOBROG” odgovora na pitanje.</a:t>
            </a:r>
          </a:p>
          <a:p>
            <a:r>
              <a:rPr lang="sr-Latn-RS" dirty="0" smtClean="0"/>
              <a:t>Trebalo bi da u radu predstavite i branite VAŠ odgovor (odgovore), a to zahteva...</a:t>
            </a:r>
          </a:p>
          <a:p>
            <a:r>
              <a:rPr lang="sr-Latn-RS" dirty="0" smtClean="0"/>
              <a:t>ISTRAŽIVANJE I KRITIČKO RAZMIŠLJANJE!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... ovaj Vodič je pisan i napisan!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b="1" dirty="0" smtClean="0"/>
              <a:t>NARAVNO, </a:t>
            </a:r>
            <a:r>
              <a:rPr lang="sr-Latn-RS" dirty="0" smtClean="0"/>
              <a:t>akademski pisani rad ne bi trebalo da bude mučenje! </a:t>
            </a:r>
          </a:p>
          <a:p>
            <a:r>
              <a:rPr lang="sr-Latn-RS" b="1" u="sng" dirty="0" smtClean="0"/>
              <a:t>OZBILJNO</a:t>
            </a:r>
            <a:r>
              <a:rPr lang="sr-Latn-RS" dirty="0" smtClean="0"/>
              <a:t>!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OVO SA MUČENJEM I TORTUROM  BILA JE ŠALA!</a:t>
            </a:r>
          </a:p>
          <a:p>
            <a:pPr>
              <a:buNone/>
            </a:pPr>
            <a:endParaRPr lang="sr-Latn-RS" b="1" dirty="0" smtClean="0"/>
          </a:p>
          <a:p>
            <a:r>
              <a:rPr lang="sr-Latn-RS" b="1" u="sng" dirty="0" smtClean="0"/>
              <a:t>Akademsko pisanje trebalo bi da vam bude prilika i šansa da istražujete nešto što vas interesuje ( iz kursa, studija koje pohađate).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3.3.2 Vaš odgovor trebalo bi da je “VREDAN PITANJA” koje postavljate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Čitaoci će “POŠTOVATI” TRUD KOJI ULAŽETE U ODGOVOR!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On</a:t>
            </a:r>
            <a:r>
              <a:rPr lang="sr-Latn-RS" dirty="0" smtClean="0"/>
              <a:t> (odgovor) će IMATI – ZNAČAJ!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3.3.3 Rad će postići svrhu i cilj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ako  razmislite o ...</a:t>
            </a:r>
          </a:p>
          <a:p>
            <a:r>
              <a:rPr lang="sr-Latn-RS" dirty="0" smtClean="0"/>
              <a:t>Da li će vaš rad (informativni, na primer) zaista ponuditi čitaocima novu perspektivu, novi UGAO GLEDANJA ( TAČKU GLEDIŠTA )?</a:t>
            </a:r>
          </a:p>
          <a:p>
            <a:r>
              <a:rPr lang="sr-Latn-RS" dirty="0" smtClean="0"/>
              <a:t>Da li će čitaoci prihvatiti vašu ANALIZU ( u vašem analitičkom radu, na primer)?</a:t>
            </a:r>
          </a:p>
          <a:p>
            <a:r>
              <a:rPr lang="sr-Latn-RS" dirty="0" smtClean="0"/>
              <a:t>Da li ćete u radu uspeti da promenite gledišta i stavove čitalaca?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Izbegavajte teme čija je ARGUMENTACIJA zasnovana na (najčešće nepromenljivim) i ličnim (personalnim) VEROVANJIMA, pre nego na  - RAZLOZIMA I DOKAZIMA.</a:t>
            </a:r>
          </a:p>
          <a:p>
            <a:endParaRPr lang="sr-Latn-RS" dirty="0" smtClean="0"/>
          </a:p>
          <a:p>
            <a:r>
              <a:rPr lang="en-US" dirty="0" smtClean="0"/>
              <a:t>Na</a:t>
            </a:r>
            <a:r>
              <a:rPr lang="sr-Latn-RS" dirty="0" smtClean="0"/>
              <a:t> primer, takva je tema:</a:t>
            </a:r>
          </a:p>
          <a:p>
            <a:r>
              <a:rPr lang="sr-Latn-RS" dirty="0" smtClean="0"/>
              <a:t>“Da li abortus treba legalizovati?”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3.3.4 Vaša tema vas interesuje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 smtClean="0"/>
              <a:t>PROVEŠĆETE VELIKI DEO VREMENA SA TEMOM, ZATO ODABERITE NEŠTO ŠTO VAMA ODGOVARA, ŠTO VAMA NIJE DOSADNO I SA ČIM SE NEĆETE MUČITI VIŠE NEGO JE DOVOLJNO!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3.3.5 </a:t>
            </a:r>
            <a:r>
              <a:rPr lang="en-US" sz="2800" dirty="0" err="1" smtClean="0"/>
              <a:t>Tema</a:t>
            </a:r>
            <a:r>
              <a:rPr lang="sr-Latn-RS" sz="2800" dirty="0" smtClean="0"/>
              <a:t> je takva da sasvim odgovara dužini rada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 smtClean="0"/>
              <a:t>OBEZBEDITE (BUDITE SIGURNI, “OSIGURAJTE”) DA NEMATE PREMALO ILI PREVIŠE “ZA REĆI” – ZA ODGOVARAJUĆI BROJ STRANICA KOJI VAM JE NA RASPOLAGANJU!</a:t>
            </a:r>
          </a:p>
          <a:p>
            <a:endParaRPr lang="sr-Latn-RS" dirty="0" smtClean="0"/>
          </a:p>
          <a:p>
            <a:r>
              <a:rPr lang="sr-Latn-RS" dirty="0" smtClean="0"/>
              <a:t>Antonio Gramši: “kratke napomene o svemiru”!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3.3.6 Postoji dovoljno ( ali ne previše ) informacija dostupnih u pouzdanim izvorima: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 smtClean="0"/>
              <a:t>UKOLIKO PRONAĐETE PREVIŠE INFORMACIJA, TREBALO BI DA “SUZITE” TEMU;</a:t>
            </a:r>
          </a:p>
          <a:p>
            <a:r>
              <a:rPr lang="sr-Latn-RS" b="1" dirty="0" smtClean="0"/>
              <a:t>UKOLIKO IH JE PREMALO – TREBALO BI DA JE “PROŠIRITE”!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3.3.7 Obezbedite dovoljno vremena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 smtClean="0"/>
              <a:t>KOLIKO VREMENA IMATE NA RASPOLAGANJU?</a:t>
            </a:r>
          </a:p>
          <a:p>
            <a:pPr>
              <a:buNone/>
            </a:pPr>
            <a:endParaRPr lang="sr-Latn-RS" b="1" dirty="0" smtClean="0"/>
          </a:p>
          <a:p>
            <a:r>
              <a:rPr lang="sr-Latn-RS" b="1" dirty="0" smtClean="0"/>
              <a:t>MOŽDA ĆETE MORATI DA OGRANIČITE KOMPLEKSNOST TEME, UKOLIKO ČEKATE I ODLAŽETE POČETAK ...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4. RAZMIŠLJANJE </a:t>
            </a:r>
            <a:r>
              <a:rPr lang="sr-Latn-RS" sz="2800" dirty="0" smtClean="0"/>
              <a:t>( brainstorming 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Kada dođete do teme (formulisanu i definisanu), počnite brainstorming.</a:t>
            </a:r>
          </a:p>
          <a:p>
            <a:endParaRPr lang="sr-Latn-RS" dirty="0" smtClean="0"/>
          </a:p>
          <a:p>
            <a:r>
              <a:rPr lang="sr-Latn-RS" dirty="0" smtClean="0"/>
              <a:t>Zapišite:</a:t>
            </a:r>
          </a:p>
          <a:p>
            <a:r>
              <a:rPr lang="sr-Latn-RS" dirty="0" smtClean="0"/>
              <a:t>-sve moguće odgovore na vaša pitanja;</a:t>
            </a:r>
          </a:p>
          <a:p>
            <a:r>
              <a:rPr lang="sr-Latn-RS" dirty="0" smtClean="0"/>
              <a:t>-zapišite i evidentirajte sve informacije, ekspertize i pitanja koje skupite o temi.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Ova vrsta “intenzivnog razmišljanja” pomaže da sačinite uvid u ONO ŠTO ZNATE, ŠTO MISLITE DA ZNATE I ŠTA JE JOŠ POTREBNO DA SAZNATE o temi!</a:t>
            </a:r>
          </a:p>
          <a:p>
            <a:endParaRPr lang="sr-Latn-RS" dirty="0" smtClean="0"/>
          </a:p>
          <a:p>
            <a:r>
              <a:rPr lang="sr-Latn-RS" dirty="0" smtClean="0"/>
              <a:t>ZAPISIVANJE OMOGUĆUJE: da ne zaboravite vaše (velike!) ideje za kasnije!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5. ISTRAŽIVANJE*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Trebali biste imati u vidu: ISTRAŽIVANJE ZAHTEVA VREME!</a:t>
            </a:r>
          </a:p>
          <a:p>
            <a:r>
              <a:rPr lang="sr-Latn-RS" dirty="0" smtClean="0"/>
              <a:t>Ne očekujte da, kada istražujete, to učinite jedanput i pronađete sve što vam je potrebno</a:t>
            </a:r>
          </a:p>
          <a:p>
            <a:endParaRPr lang="sr-Latn-RS" dirty="0" smtClean="0"/>
          </a:p>
          <a:p>
            <a:r>
              <a:rPr lang="sr-Latn-RS" b="1" dirty="0" smtClean="0"/>
              <a:t>ISTRAŽIVANJE JE “ODVIJAJUĆI” DEO PROCESA PISANJA</a:t>
            </a:r>
          </a:p>
          <a:p>
            <a:endParaRPr lang="sr-Latn-RS" dirty="0" smtClean="0"/>
          </a:p>
          <a:p>
            <a:r>
              <a:rPr lang="sr-Latn-RS" sz="2400" dirty="0" smtClean="0"/>
              <a:t>*Pokriveno delovima “</a:t>
            </a:r>
            <a:r>
              <a:rPr lang="sr-Latn-RS" sz="2400" i="1" dirty="0" smtClean="0"/>
              <a:t>Research and APA Style Guide</a:t>
            </a:r>
            <a:r>
              <a:rPr lang="sr-Latn-RS" sz="2400" dirty="0" smtClean="0"/>
              <a:t>” (2010).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Šta, u stvari, imate? Vaši resursi!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mate slobodu da </a:t>
            </a:r>
            <a:r>
              <a:rPr lang="sr-Latn-RS" b="1" dirty="0" smtClean="0"/>
              <a:t>izaberete temu (?)</a:t>
            </a:r>
            <a:r>
              <a:rPr lang="sr-Latn-RS" dirty="0" smtClean="0"/>
              <a:t>,</a:t>
            </a:r>
          </a:p>
          <a:p>
            <a:r>
              <a:rPr lang="sr-Latn-RS" dirty="0" smtClean="0"/>
              <a:t> imate </a:t>
            </a:r>
            <a:r>
              <a:rPr lang="sr-Latn-RS" b="1" dirty="0" smtClean="0"/>
              <a:t>papir i prazne stranice </a:t>
            </a:r>
            <a:r>
              <a:rPr lang="sr-Latn-RS" dirty="0" smtClean="0"/>
              <a:t>papira na kojima ćete izložiti ideje, </a:t>
            </a:r>
          </a:p>
          <a:p>
            <a:r>
              <a:rPr lang="sr-Latn-RS" b="1" dirty="0" smtClean="0"/>
              <a:t>imate publiku </a:t>
            </a:r>
            <a:r>
              <a:rPr lang="sr-Latn-RS" dirty="0" smtClean="0"/>
              <a:t>koja čita ono o čemu ste razmišljali ...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r>
              <a:rPr lang="sr-Latn-RS" dirty="0" smtClean="0"/>
              <a:t>Počinjete, sada, sa “opštim istraživanjem”, da biste SAZNALI ŠTO VIŠE O TEMI, ali ćete nastaviti istraživati kroz proces pisanja paralelno sa otkrivanjem TEZE, sačinjavajući osnovne beleške ( kasnije i detaljne ), pisanje rada i revizije ( redigovanje i auto-recenziranje) rada.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Istovremeno, nemojte se plašiti da (eventualno) u većoj ili manjoj meri, promenite temu UKOLIKO VAS ISTRAŽIVANJE VODI U DRUGOM PRAVCU!</a:t>
            </a:r>
          </a:p>
          <a:p>
            <a:endParaRPr lang="sr-Latn-RS" dirty="0" smtClean="0"/>
          </a:p>
          <a:p>
            <a:r>
              <a:rPr lang="sr-Latn-RS" dirty="0" smtClean="0"/>
              <a:t>Da bi istraživanje bilo efikasnije i kraće trajalo, možete učiniti sledeće tri stvari: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) Planirajte istraživanje pre nego što počnete ( Vodič, str.3-4)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en-US" dirty="0" smtClean="0"/>
              <a:t>B</a:t>
            </a:r>
            <a:r>
              <a:rPr lang="sr-Latn-RS" dirty="0" smtClean="0"/>
              <a:t>) Postavite i poštujte agendu (hodogram): </a:t>
            </a:r>
          </a:p>
          <a:p>
            <a:r>
              <a:rPr lang="sr-Latn-RS" dirty="0" smtClean="0"/>
              <a:t>zadajte sebi malo više vremena za </a:t>
            </a:r>
            <a:r>
              <a:rPr lang="sr-Latn-RS" i="1" dirty="0" smtClean="0"/>
              <a:t>preliminarno istraživanje</a:t>
            </a:r>
            <a:r>
              <a:rPr lang="sr-Latn-RS" dirty="0" smtClean="0"/>
              <a:t>. Počnite rad na tekstu, vratite se istraživanju kasnije – kada će vam biti mnogo jasnije šta TAČNO treba da tražite.</a:t>
            </a:r>
          </a:p>
          <a:p>
            <a:r>
              <a:rPr lang="en-US" dirty="0" smtClean="0"/>
              <a:t>C</a:t>
            </a:r>
            <a:r>
              <a:rPr lang="sr-Latn-RS" dirty="0" smtClean="0"/>
              <a:t>) Odmah  (za)beležite izvore informacija i podataka: beležite na papiru (adresaru), na web-stranici, skupljajući u fajlove ... </a:t>
            </a:r>
            <a:r>
              <a:rPr lang="en-US" dirty="0" smtClean="0"/>
              <a:t>B</a:t>
            </a:r>
            <a:r>
              <a:rPr lang="sr-Latn-RS" dirty="0" smtClean="0"/>
              <a:t>eležite sve, čak i kada niste sigurni da li će vam koristiti... MOŽDA VAM ZATREBA KASNIJE!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6.TEZA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TEZA ( tvrdnja ) </a:t>
            </a:r>
            <a:r>
              <a:rPr lang="sr-Latn-RS" dirty="0" smtClean="0"/>
              <a:t>je NAJVAŽNIJA REČENICA U VAŠEM RADU!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O</a:t>
            </a:r>
            <a:r>
              <a:rPr lang="sr-Latn-RS" dirty="0" smtClean="0"/>
              <a:t>na je, u stvari, odgovor na pitanje: </a:t>
            </a:r>
            <a:r>
              <a:rPr lang="sr-Latn-RS" i="1" dirty="0" smtClean="0"/>
              <a:t>O čemu se u radu govori, </a:t>
            </a:r>
            <a:r>
              <a:rPr lang="sr-Latn-RS" b="1" i="1" dirty="0" smtClean="0"/>
              <a:t>ŠTA SE TVRDI</a:t>
            </a:r>
            <a:r>
              <a:rPr lang="sr-Latn-RS" i="1" dirty="0" smtClean="0"/>
              <a:t>?</a:t>
            </a:r>
          </a:p>
          <a:p>
            <a:endParaRPr lang="sr-Latn-RS" i="1" dirty="0" smtClean="0"/>
          </a:p>
          <a:p>
            <a:r>
              <a:rPr lang="sr-Latn-RS" dirty="0" smtClean="0"/>
              <a:t>SVE što napišete, trebalo bi da podrži vašu </a:t>
            </a:r>
            <a:r>
              <a:rPr lang="sr-Latn-RS" b="1" dirty="0" smtClean="0"/>
              <a:t>TVRDNJU (TEZU)!</a:t>
            </a:r>
          </a:p>
          <a:p>
            <a:r>
              <a:rPr lang="sr-Latn-RS" dirty="0" smtClean="0"/>
              <a:t>DOBRE TEZE OBIČNO UKLJUČUJU: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1.) </a:t>
            </a:r>
            <a:r>
              <a:rPr lang="sr-Latn-RS" u="sng" dirty="0" smtClean="0"/>
              <a:t>Glavna ideja</a:t>
            </a:r>
            <a:r>
              <a:rPr lang="sr-Latn-RS" dirty="0" smtClean="0"/>
              <a:t>: JEDNA IDEJA. Ceo rad se zasniva na njoj.</a:t>
            </a:r>
          </a:p>
          <a:p>
            <a:r>
              <a:rPr lang="sr-Latn-RS" dirty="0" smtClean="0"/>
              <a:t>2.)</a:t>
            </a:r>
            <a:r>
              <a:rPr lang="sr-Latn-RS" u="sng" dirty="0" smtClean="0"/>
              <a:t>Vaše mišljenje (stav) ili gledište.  </a:t>
            </a:r>
            <a:r>
              <a:rPr lang="sr-Latn-RS" dirty="0" smtClean="0"/>
              <a:t>Teza nije ČINJENICA ( fakt ) NITI JE PITANJE, već je VAŠ POGLED NA TEMU (STAV O TEMI) I ŠTA VI ŽELITE DA KAŽETE O NJOJ! Dakle, “na osnovu ovoga ..., ja smatram ....”.</a:t>
            </a:r>
          </a:p>
          <a:p>
            <a:r>
              <a:rPr lang="sr-Latn-RS" dirty="0" smtClean="0"/>
              <a:t>3.)</a:t>
            </a:r>
            <a:r>
              <a:rPr lang="sr-Latn-RS" u="sng" dirty="0" smtClean="0"/>
              <a:t>Svrha (cilj) rada. </a:t>
            </a:r>
            <a:r>
              <a:rPr lang="sr-Latn-RS" dirty="0" smtClean="0"/>
              <a:t>Iz teze bi trebalo biti jasno koja je svrha (cilj).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4.)</a:t>
            </a:r>
            <a:r>
              <a:rPr lang="sr-Latn-RS" u="sng" dirty="0" smtClean="0"/>
              <a:t>Odgovor na istraživačko pitanje. </a:t>
            </a:r>
            <a:r>
              <a:rPr lang="sr-Latn-RS" dirty="0" smtClean="0"/>
              <a:t>Upitajte se i odgovorite na to pitanje – TEZOM. </a:t>
            </a:r>
            <a:r>
              <a:rPr lang="en-US" dirty="0" smtClean="0"/>
              <a:t>D</a:t>
            </a:r>
            <a:r>
              <a:rPr lang="sr-Latn-RS" dirty="0" smtClean="0"/>
              <a:t>a li je to STVARNO odgovor? Ukoliko nije – PROMENITE PITANJE ILI PROMENITE ODGOVOR!</a:t>
            </a:r>
          </a:p>
          <a:p>
            <a:r>
              <a:rPr lang="sr-Latn-RS" dirty="0" smtClean="0"/>
              <a:t>5.)</a:t>
            </a:r>
            <a:r>
              <a:rPr lang="sr-Latn-RS" u="sng" dirty="0" smtClean="0"/>
              <a:t>Element IZNENAĐENJA.</a:t>
            </a:r>
            <a:r>
              <a:rPr lang="sr-Latn-RS" dirty="0" smtClean="0"/>
              <a:t> Ovo bi moglo značiti: TEZA je interesantna, izazovna za odgovor, pokreće na razmišljanje, neočekivana je.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6.)</a:t>
            </a:r>
            <a:r>
              <a:rPr lang="sr-Latn-RS" u="sng" dirty="0" smtClean="0"/>
              <a:t>Jasnost (“Razjašnjenost”!).  </a:t>
            </a:r>
            <a:r>
              <a:rPr lang="sr-Latn-RS" dirty="0" smtClean="0"/>
              <a:t>Teza bi trebalo da je jasna, razumljiva posle jednog čitanja i da nema grešaka (logičkih, gramatičkih i ortografskih).</a:t>
            </a:r>
          </a:p>
          <a:p>
            <a:endParaRPr lang="sr-Latn-RS" dirty="0" smtClean="0"/>
          </a:p>
          <a:p>
            <a:r>
              <a:rPr lang="sr-Latn-RS" b="1" dirty="0" smtClean="0"/>
              <a:t>KADA SE FORMULIŠE TEZA?</a:t>
            </a:r>
          </a:p>
          <a:p>
            <a:r>
              <a:rPr lang="sr-Latn-RS" dirty="0" smtClean="0"/>
              <a:t>To zavisi od toga kada ćete znati odgovor na vaše ISTRAŽIVAČKO PITANJE.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Možda ćete imati IDEJU i pre nego što počnete da istražujete, možda je otkrijete u toku istraživanja ili je možda nećete otkriti do pred sam kraj ( čak i pisanja )!</a:t>
            </a:r>
          </a:p>
          <a:p>
            <a:r>
              <a:rPr lang="sr-Latn-RS" dirty="0" smtClean="0"/>
              <a:t>Korisno je da tezu formulišete na početku, što će vam POMOĆI U FOKUSIRANJU, ali je U REDU da je preformulišete (promenite) u toku procesa pisanja, DOK RAZMIŠLJATE I UČITE O TEMI!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142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Korisnik\Pictures\plato driving forc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286808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>
                <a:cs typeface="Times New Roman" pitchFamily="18" charset="0"/>
              </a:rPr>
              <a:t>7.PLANIRANJE – OSNOVNI OKVIR</a:t>
            </a:r>
            <a:endParaRPr lang="en-US" sz="44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Nakon što </a:t>
            </a:r>
            <a:r>
              <a:rPr lang="sr-Latn-RS" b="1" dirty="0" smtClean="0"/>
              <a:t>formulišete TEZU </a:t>
            </a:r>
            <a:r>
              <a:rPr lang="sr-Latn-RS" dirty="0" smtClean="0"/>
              <a:t>(odgovor na vaše ISTRAŽIVAČKO PITANJE), možete početi </a:t>
            </a:r>
            <a:r>
              <a:rPr lang="sr-Latn-RS" b="1" dirty="0" smtClean="0"/>
              <a:t>PLANIRANJE (okvirno, osnovno</a:t>
            </a:r>
            <a:r>
              <a:rPr lang="sr-Latn-RS" dirty="0" smtClean="0"/>
              <a:t>).</a:t>
            </a:r>
          </a:p>
          <a:p>
            <a:r>
              <a:rPr lang="sr-Latn-RS" dirty="0" smtClean="0"/>
              <a:t>Možda možete učiniti ovo pre nego što preduzmete bilo kakvo istraživanje ( literature, izvora, empirijsko...), a opet – možda bi morali prvo da pronađete i iščitate sve o temi!</a:t>
            </a:r>
          </a:p>
          <a:p>
            <a:r>
              <a:rPr lang="sr-Latn-RS" dirty="0" smtClean="0"/>
              <a:t>Trebalo bi, svakako, da sačinite </a:t>
            </a:r>
            <a:r>
              <a:rPr lang="sr-Latn-RS" b="1" dirty="0" smtClean="0"/>
              <a:t>OSNOVNI OKVIR </a:t>
            </a:r>
            <a:r>
              <a:rPr lang="sr-Latn-RS" dirty="0" smtClean="0"/>
              <a:t>pre nego što pretragu i istraživanje  završite .... a cilj  je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572000" y="5929330"/>
            <a:ext cx="107157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Kako se počinje?... tako se i završava i to je SUŠTINA!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U akademskom pisanju  (pisanju akademskog rada), </a:t>
            </a:r>
            <a:r>
              <a:rPr lang="sr-Latn-RS" b="1" dirty="0" smtClean="0"/>
              <a:t>POČINJE</a:t>
            </a:r>
            <a:r>
              <a:rPr lang="sr-Latn-RS" dirty="0" smtClean="0"/>
              <a:t> se postavljanjem </a:t>
            </a:r>
            <a:r>
              <a:rPr lang="sr-Latn-RS" b="1" u="sng" dirty="0" smtClean="0"/>
              <a:t>DOBROG PITANJA </a:t>
            </a:r>
            <a:r>
              <a:rPr lang="sr-Latn-RS" u="sng" dirty="0" smtClean="0"/>
              <a:t>!</a:t>
            </a:r>
          </a:p>
          <a:p>
            <a:r>
              <a:rPr lang="sr-Latn-RS" dirty="0" smtClean="0"/>
              <a:t>pa se traži i analizira </a:t>
            </a:r>
            <a:r>
              <a:rPr lang="sr-Latn-RS" b="1" dirty="0" smtClean="0"/>
              <a:t>ODGOVOR NA PITANJE, </a:t>
            </a:r>
          </a:p>
          <a:p>
            <a:r>
              <a:rPr lang="sr-Latn-RS" dirty="0" smtClean="0"/>
              <a:t>a nakon toga izabere </a:t>
            </a:r>
            <a:r>
              <a:rPr lang="sr-Latn-RS" b="1" dirty="0" smtClean="0"/>
              <a:t>NAJBOLJI ODGOVOR</a:t>
            </a:r>
            <a:r>
              <a:rPr lang="sr-Latn-RS" dirty="0" smtClean="0"/>
              <a:t>, 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b="1" dirty="0" smtClean="0"/>
              <a:t>O KOME BI (NAJBOLJEM ODGOVORU) TREBALO NAJVIŠE DA SE RASPRAVLJA U RADU!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... </a:t>
            </a:r>
            <a:r>
              <a:rPr lang="en-US" dirty="0" smtClean="0"/>
              <a:t>D</a:t>
            </a:r>
            <a:r>
              <a:rPr lang="sr-Latn-RS" dirty="0" smtClean="0"/>
              <a:t>a se obezbedite da ćete se u radu fokusirati na </a:t>
            </a:r>
            <a:r>
              <a:rPr lang="sr-Latn-RS" b="1" dirty="0" smtClean="0"/>
              <a:t>VAŠE (VLASTITE) misli – a ne samo na IZVORE!</a:t>
            </a:r>
          </a:p>
          <a:p>
            <a:r>
              <a:rPr lang="sr-Latn-RS" dirty="0" smtClean="0"/>
              <a:t>Da biste ovo učinili, potreban vam je </a:t>
            </a:r>
            <a:r>
              <a:rPr lang="sr-Latn-RS" b="1" dirty="0" smtClean="0"/>
              <a:t>PLAN</a:t>
            </a:r>
            <a:r>
              <a:rPr lang="sr-Latn-RS" dirty="0" smtClean="0"/>
              <a:t>, </a:t>
            </a:r>
            <a:r>
              <a:rPr lang="sr-Latn-RS" b="1" u="sng" dirty="0" smtClean="0"/>
              <a:t>sasvim određen REDOSLED KORAKA tj. procedura.</a:t>
            </a:r>
          </a:p>
          <a:p>
            <a:r>
              <a:rPr lang="sr-Latn-RS" dirty="0" smtClean="0"/>
              <a:t>Kako to može izgledati?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Izbor i redosled tačaka ( hodogram, agenda 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PRVO: Napišite vaše pitanje i odgovor (preliminarna TEZA). </a:t>
            </a:r>
            <a:r>
              <a:rPr lang="sr-Latn-RS" dirty="0" smtClean="0"/>
              <a:t>Nemojte brinuti previše o tome da li je to što ste napisali “jaka”, konačna i “briljantna” teza, ili bar nemojte o tome JOŠ da brinete! </a:t>
            </a:r>
          </a:p>
          <a:p>
            <a:r>
              <a:rPr lang="sr-Latn-RS" b="1" dirty="0" smtClean="0"/>
              <a:t>To bi trebalo  da bude jednostavan odgovor na vaše pitanje i to je dovoljno za početak OKVIRNOG (OSNOVNOG) PLANIRANJA.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DRUGO: </a:t>
            </a:r>
            <a:r>
              <a:rPr lang="sr-Latn-RS" dirty="0" smtClean="0"/>
              <a:t>Nakon toga ( ispod ) </a:t>
            </a:r>
            <a:r>
              <a:rPr lang="sr-Latn-RS" b="1" dirty="0" smtClean="0"/>
              <a:t>napišite za ovako formulisanu PRELIMINARNU TEZU </a:t>
            </a:r>
            <a:r>
              <a:rPr lang="sr-Latn-RS" dirty="0" smtClean="0"/>
              <a:t>odgovarajuće </a:t>
            </a:r>
            <a:r>
              <a:rPr lang="sr-Latn-RS" b="1" dirty="0" smtClean="0"/>
              <a:t>DOKAZE/ARGUMENTE/REZULTATE/REŠENJA </a:t>
            </a:r>
            <a:r>
              <a:rPr lang="sr-Latn-RS" dirty="0" smtClean="0"/>
              <a:t> (u zavisnosti od vrste rada) koji su vam potrebni da biste odgovorili na pitanje i podražali TEZU.</a:t>
            </a:r>
          </a:p>
          <a:p>
            <a:r>
              <a:rPr lang="sr-Latn-RS" b="1" dirty="0" smtClean="0"/>
              <a:t>Nemojte  se fokusirati previše na izvore, koristite se VLASTITIM MISLIMA!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TREĆE:  </a:t>
            </a:r>
            <a:r>
              <a:rPr lang="sr-Latn-RS" dirty="0" smtClean="0"/>
              <a:t>Pregledajte šta ste napisali i </a:t>
            </a:r>
            <a:r>
              <a:rPr lang="sr-Latn-RS" b="1" dirty="0" smtClean="0"/>
              <a:t>ORGANIZUJTE IDEJE!</a:t>
            </a:r>
          </a:p>
          <a:p>
            <a:r>
              <a:rPr lang="en-US" dirty="0" smtClean="0"/>
              <a:t>Ne</a:t>
            </a:r>
            <a:r>
              <a:rPr lang="sr-Latn-RS" dirty="0" smtClean="0"/>
              <a:t>ke se misli mogu kombinovati  u jednu VEĆU I ŠIRU ideju, a neke se mogu PREFORMULISATI ILI PARAFRAZIRATI.</a:t>
            </a:r>
          </a:p>
          <a:p>
            <a:r>
              <a:rPr lang="sr-Latn-RS" dirty="0" smtClean="0"/>
              <a:t>Nešto se može i BRISATI ......., dakle:</a:t>
            </a:r>
          </a:p>
          <a:p>
            <a:r>
              <a:rPr lang="sr-Latn-RS" b="1" dirty="0" smtClean="0"/>
              <a:t>1.više ideja udružiti u jednu veću,</a:t>
            </a:r>
          </a:p>
          <a:p>
            <a:r>
              <a:rPr lang="sr-Latn-RS" b="1" dirty="0" smtClean="0"/>
              <a:t>2.preformulisati,</a:t>
            </a:r>
          </a:p>
          <a:p>
            <a:r>
              <a:rPr lang="sr-Latn-RS" b="1" dirty="0" smtClean="0"/>
              <a:t>3.izbrisati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ČETVRTO: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Ono što preostane, to će biti GLAVNE TAČKE VAŠEG RADA!</a:t>
            </a:r>
          </a:p>
          <a:p>
            <a:r>
              <a:rPr lang="sr-Latn-RS" b="1" dirty="0" smtClean="0"/>
              <a:t>OVE IDEJE BI TREBALO DA BUDU DELOVI, I TO PASUSI ( PARAGRAFI ) VAŠEG RADA!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PETO: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Odlučite kako ćete poređati ove TAČKE.</a:t>
            </a:r>
          </a:p>
          <a:p>
            <a:r>
              <a:rPr lang="sr-Latn-RS" dirty="0" smtClean="0"/>
              <a:t>Kakav ćete redosled koristiti ( hronološki, uzročno-posledični, problemski (problem-rešenje), od manjeg ka više važnom, slabije argumentacije ka jačoj argumentaciji ...), zavisi od toga  - </a:t>
            </a:r>
            <a:r>
              <a:rPr lang="sr-Latn-RS" b="1" dirty="0" smtClean="0"/>
              <a:t>KOJI REDOSLED MOŽE “OJAČATI” RAD I UČINITI GA ZANIMLJIVIJIM!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 smtClean="0"/>
              <a:t>ŠESTO:</a:t>
            </a:r>
          </a:p>
          <a:p>
            <a:r>
              <a:rPr lang="sr-Latn-RS" dirty="0" smtClean="0"/>
              <a:t>Vaš rad bi trebalo da pokrije sva alternativna i opozitna (suprostavljena) gledišta.</a:t>
            </a:r>
          </a:p>
          <a:p>
            <a:r>
              <a:rPr lang="sr-Latn-RS" dirty="0" smtClean="0"/>
              <a:t>Ovo je potrebno da biste pokazali da ste uzeli u obzir i razmatranje sve ideje i tako kompletirali istraživanje ( pretragu u literaturi )!</a:t>
            </a:r>
          </a:p>
          <a:p>
            <a:r>
              <a:rPr lang="sr-Latn-RS" dirty="0" smtClean="0"/>
              <a:t>U ovom koraku – </a:t>
            </a:r>
            <a:r>
              <a:rPr lang="sr-Latn-RS" b="1" dirty="0" smtClean="0"/>
              <a:t>ARGUMENTI I PROTIVARGUMENTI DRUGAČIJIH GLEDIŠTA (STANOVIŠTA) NA TEMU O KOJOJ PIŠETE!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Korisnik\Pictures\plato driving forc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8286808" cy="5429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/>
          <a:lstStyle/>
          <a:p>
            <a:r>
              <a:rPr lang="sr-Latn-RS" dirty="0" smtClean="0"/>
              <a:t>PRVI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sr-Latn-RS" b="1" dirty="0" smtClean="0"/>
              <a:t>OKVIRNI ( OPŠTI ) PLAN </a:t>
            </a:r>
            <a:r>
              <a:rPr lang="sr-Latn-RS" dirty="0" smtClean="0"/>
              <a:t>– za akademski rad: </a:t>
            </a:r>
            <a:r>
              <a:rPr lang="sr-Latn-RS" i="1" dirty="0" smtClean="0"/>
              <a:t>rasprava ( radi se pre istraživanja )</a:t>
            </a:r>
            <a:endParaRPr lang="sr-Latn-RS" dirty="0" smtClean="0"/>
          </a:p>
          <a:p>
            <a:r>
              <a:rPr lang="sr-Latn-RS" b="1" dirty="0" smtClean="0"/>
              <a:t>ISTRAŽIVAČKO PITANJE: </a:t>
            </a:r>
            <a:r>
              <a:rPr lang="sr-Latn-RS" dirty="0" smtClean="0"/>
              <a:t>Da li su pilule za kontrolu začeća sigurne i bezbedne?</a:t>
            </a:r>
          </a:p>
          <a:p>
            <a:r>
              <a:rPr lang="sr-Latn-RS" b="1" dirty="0" smtClean="0"/>
              <a:t>TEZA:</a:t>
            </a:r>
            <a:r>
              <a:rPr lang="sr-Latn-RS" dirty="0" smtClean="0"/>
              <a:t> Pilule za kontrolu začeća su sigurne i bezbedne.</a:t>
            </a:r>
          </a:p>
          <a:p>
            <a:r>
              <a:rPr lang="sr-Latn-RS" b="1" dirty="0" smtClean="0"/>
              <a:t>PODNASLOVI: </a:t>
            </a:r>
            <a:r>
              <a:rPr lang="sr-Latn-RS" dirty="0" smtClean="0"/>
              <a:t>( sekcije, tačke PASUSA )</a:t>
            </a:r>
          </a:p>
          <a:p>
            <a:r>
              <a:rPr lang="sr-Latn-RS" dirty="0" smtClean="0"/>
              <a:t>1.Pilule ne sadrže štetne sastojke</a:t>
            </a:r>
          </a:p>
          <a:p>
            <a:r>
              <a:rPr lang="sr-Latn-RS" dirty="0" smtClean="0"/>
              <a:t>2.Doprinose zdravlju</a:t>
            </a:r>
          </a:p>
          <a:p>
            <a:r>
              <a:rPr lang="sr-Latn-RS" dirty="0" smtClean="0"/>
              <a:t>3.Mit o pilulama je pogrešan ( zabluda 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DRUGI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 smtClean="0"/>
              <a:t>OKVIRNI ( OPŠTI ) PLAN</a:t>
            </a:r>
            <a:r>
              <a:rPr lang="sr-Latn-RS" dirty="0" smtClean="0"/>
              <a:t>: za akademski rad: </a:t>
            </a:r>
            <a:r>
              <a:rPr lang="sr-Latn-RS" i="1" dirty="0" smtClean="0"/>
              <a:t>analiza, analitički rad</a:t>
            </a:r>
            <a:r>
              <a:rPr lang="sr-Latn-RS" dirty="0" smtClean="0"/>
              <a:t>.</a:t>
            </a:r>
          </a:p>
          <a:p>
            <a:r>
              <a:rPr lang="sr-Latn-RS" b="1" dirty="0" smtClean="0"/>
              <a:t>ISTRAŽIVAČKO PITANJE</a:t>
            </a:r>
            <a:r>
              <a:rPr lang="sr-Latn-RS" dirty="0" smtClean="0"/>
              <a:t>: Zašto se gojaznost dece povećava u zemljama EU?</a:t>
            </a:r>
          </a:p>
          <a:p>
            <a:r>
              <a:rPr lang="sr-Latn-RS" b="1" dirty="0" smtClean="0"/>
              <a:t>TEZA:</a:t>
            </a:r>
            <a:r>
              <a:rPr lang="sr-Latn-RS" dirty="0" smtClean="0"/>
              <a:t> Gojaznost dece ( pretilnost ) se povećava zbog nezdravog okruženja u kojem najmlađi žive.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 akademskom radu delite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MISLI</a:t>
            </a:r>
            <a:r>
              <a:rPr lang="sr-Latn-RS" dirty="0" smtClean="0"/>
              <a:t> (vaša razmišljanja), </a:t>
            </a:r>
          </a:p>
          <a:p>
            <a:r>
              <a:rPr lang="sr-Latn-RS" b="1" dirty="0" smtClean="0"/>
              <a:t>NALAZE</a:t>
            </a:r>
            <a:r>
              <a:rPr lang="sr-Latn-RS" dirty="0" smtClean="0"/>
              <a:t> (ono što ste našli i uočili, do čega ste došli),</a:t>
            </a:r>
          </a:p>
          <a:p>
            <a:r>
              <a:rPr lang="sr-Latn-RS" b="1" dirty="0" smtClean="0"/>
              <a:t>ZAKLJUČKE</a:t>
            </a:r>
            <a:r>
              <a:rPr lang="sr-Latn-RS" dirty="0" smtClean="0"/>
              <a:t> ..... </a:t>
            </a:r>
            <a:r>
              <a:rPr lang="en-US" dirty="0" smtClean="0"/>
              <a:t>S</a:t>
            </a:r>
            <a:r>
              <a:rPr lang="sr-Latn-RS" dirty="0" smtClean="0"/>
              <a:t>ledeći (prateći):</a:t>
            </a:r>
          </a:p>
          <a:p>
            <a:endParaRPr lang="sr-Latn-RS" dirty="0" smtClean="0"/>
          </a:p>
          <a:p>
            <a:r>
              <a:rPr lang="sr-Latn-RS" b="1" dirty="0" smtClean="0"/>
              <a:t>1.LOGIKU, i</a:t>
            </a:r>
          </a:p>
          <a:p>
            <a:r>
              <a:rPr lang="sr-Latn-RS" b="1" dirty="0" smtClean="0"/>
              <a:t>2.DOKAZE</a:t>
            </a:r>
            <a:r>
              <a:rPr lang="sr-Latn-RS" dirty="0" smtClean="0"/>
              <a:t>!</a:t>
            </a:r>
          </a:p>
          <a:p>
            <a:r>
              <a:rPr lang="sr-Latn-RS" dirty="0" smtClean="0"/>
              <a:t>Ali, za to postoji </a:t>
            </a:r>
            <a:r>
              <a:rPr lang="sr-Latn-RS" b="1" u="sng" dirty="0" smtClean="0"/>
              <a:t>OSNOVNI STIL</a:t>
            </a:r>
            <a:r>
              <a:rPr lang="sr-Latn-R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PASUSI:</a:t>
            </a:r>
            <a:r>
              <a:rPr lang="sr-Latn-RS" dirty="0" smtClean="0"/>
              <a:t> podnaslovi</a:t>
            </a:r>
          </a:p>
          <a:p>
            <a:r>
              <a:rPr lang="sr-Latn-RS" dirty="0" smtClean="0"/>
              <a:t>1.Deca jedu više nego pre.</a:t>
            </a:r>
          </a:p>
          <a:p>
            <a:r>
              <a:rPr lang="sr-Latn-RS" dirty="0" smtClean="0"/>
              <a:t>2.Deca često jedu nezdravu hranu.</a:t>
            </a:r>
          </a:p>
          <a:p>
            <a:r>
              <a:rPr lang="sr-Latn-RS" dirty="0" smtClean="0"/>
              <a:t>3.Nisu fizički aktivna kao pre ( ranije ).</a:t>
            </a:r>
          </a:p>
          <a:p>
            <a:r>
              <a:rPr lang="sr-Latn-RS" dirty="0" smtClean="0"/>
              <a:t>4.Roditelji su model loših navika.</a:t>
            </a:r>
          </a:p>
          <a:p>
            <a:r>
              <a:rPr lang="sr-Latn-RS" dirty="0" smtClean="0"/>
              <a:t>5.Mnogi tvrde da su prehrambene kompanije i korporacije i advertajzing ( reklamiranje ) najodgovorniji za ovakvo stanje.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Deoba pasusa ( podnaslova, sekcija ) na manje delove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</a:t>
            </a:r>
            <a:r>
              <a:rPr lang="sr-Latn-RS" dirty="0" smtClean="0"/>
              <a:t>)Ovo su samo opšti okviri. Moguće je da dodamo još neki ( prethodna istraživanja npr. ).</a:t>
            </a:r>
          </a:p>
          <a:p>
            <a:r>
              <a:rPr lang="sr-Latn-RS" dirty="0" smtClean="0"/>
              <a:t>Za svaku sekciju ( pasus ) razmislite o tome koliko PODRŠKE imate. Ukoliko imate više detalja koji PODRŽAVAJU pasus ( to mogu biti činjenice, primeri, stavovi i mišljenja stručnjaka ), onda vam je potrebno više posebnih pasusa za svaki PODNASLOV. </a:t>
            </a:r>
          </a:p>
          <a:p>
            <a:r>
              <a:rPr lang="sr-Latn-RS" dirty="0" smtClean="0"/>
              <a:t>Neki podnaslovi, naročito “JAKI”, zahtevaju više od jednog pasusa, dok neki mogu zahtevati samo jedan.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B)</a:t>
            </a:r>
            <a:r>
              <a:rPr lang="sr-Latn-RS" dirty="0" smtClean="0"/>
              <a:t>Podelite podnaslove ( sekcije ) u manje “tačke”.</a:t>
            </a:r>
          </a:p>
          <a:p>
            <a:r>
              <a:rPr lang="sr-Latn-RS" dirty="0" smtClean="0"/>
              <a:t>Napišite osnovnu ideju svakog ( mogućeg ) pasusa KAO REČENICU, tako da možete  videti kako/da li  još uvek ( i dalje ) odgovara na istraživačko pitanje.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Z</a:t>
            </a:r>
            <a:r>
              <a:rPr lang="sr-Latn-RS" sz="3200" dirty="0" smtClean="0"/>
              <a:t>a prvi primer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ISTRAŽIVAČKO PITANJE</a:t>
            </a:r>
            <a:r>
              <a:rPr lang="sr-Latn-RS" dirty="0" smtClean="0"/>
              <a:t>: </a:t>
            </a:r>
            <a:r>
              <a:rPr lang="en-US" dirty="0" smtClean="0"/>
              <a:t>D</a:t>
            </a:r>
            <a:r>
              <a:rPr lang="sr-Latn-RS" dirty="0" smtClean="0"/>
              <a:t>a li su pilule za kontrolu začeća bezbedne?</a:t>
            </a:r>
          </a:p>
          <a:p>
            <a:r>
              <a:rPr lang="sr-Latn-RS" b="1" dirty="0" smtClean="0"/>
              <a:t>TEZA: </a:t>
            </a:r>
            <a:r>
              <a:rPr lang="sr-Latn-RS" dirty="0" smtClean="0"/>
              <a:t>Iako postoje manji rizici, pilule za kontrolu začeća su sigurne i bezbedne.</a:t>
            </a:r>
          </a:p>
          <a:p>
            <a:r>
              <a:rPr lang="sr-Latn-RS" b="1" dirty="0" smtClean="0"/>
              <a:t>SEKCIJE ( ODELJCI I PODODELJCE):</a:t>
            </a:r>
          </a:p>
          <a:p>
            <a:r>
              <a:rPr lang="sr-Latn-RS" dirty="0" smtClean="0"/>
              <a:t>1.Pilule ne sadrže ništa što bi moglo biti štetno po zdravlje.</a:t>
            </a:r>
          </a:p>
          <a:p>
            <a:r>
              <a:rPr lang="sr-Latn-RS" dirty="0" smtClean="0"/>
              <a:t>2.Doprinose zdravlju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3.Mitovi o kontroli začeća su pogrešni.</a:t>
            </a:r>
          </a:p>
          <a:p>
            <a:pPr lvl="1">
              <a:buNone/>
            </a:pPr>
            <a:r>
              <a:rPr lang="sr-Latn-RS" dirty="0" smtClean="0"/>
              <a:t>3.1. One ne uzrokuju kancer, već ih preveniraju.</a:t>
            </a:r>
          </a:p>
          <a:p>
            <a:pPr lvl="1">
              <a:buNone/>
            </a:pPr>
            <a:r>
              <a:rPr lang="sr-Latn-RS" dirty="0" smtClean="0"/>
              <a:t>3.2. Ne uzrokuju rak dojke.</a:t>
            </a:r>
          </a:p>
          <a:p>
            <a:pPr lvl="1">
              <a:buNone/>
            </a:pPr>
            <a:r>
              <a:rPr lang="sr-Latn-RS" dirty="0" smtClean="0"/>
              <a:t>3.3. Ako se koriste pravilno, bezbedne su i za vreme dojenja.</a:t>
            </a:r>
          </a:p>
          <a:p>
            <a:r>
              <a:rPr lang="sr-Latn-RS" dirty="0" smtClean="0"/>
              <a:t>4.Postoje neke manje ( negativne ) posledice, ali ne po zdravlje.</a:t>
            </a:r>
          </a:p>
          <a:p>
            <a:pPr lvl="1"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Za drugi primer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ISTRAŽIVAČKO PITANJE:</a:t>
            </a:r>
            <a:r>
              <a:rPr lang="sr-Latn-RS" dirty="0" smtClean="0"/>
              <a:t> </a:t>
            </a:r>
            <a:r>
              <a:rPr lang="en-US" dirty="0" smtClean="0"/>
              <a:t>Z</a:t>
            </a:r>
            <a:r>
              <a:rPr lang="sr-Latn-RS" dirty="0" smtClean="0"/>
              <a:t>ašto pretilnost dece raste u zemljama EU?</a:t>
            </a:r>
          </a:p>
          <a:p>
            <a:r>
              <a:rPr lang="sr-Latn-RS" b="1" dirty="0" smtClean="0"/>
              <a:t>TEZA:</a:t>
            </a:r>
            <a:r>
              <a:rPr lang="sr-Latn-RS" dirty="0" smtClean="0"/>
              <a:t> </a:t>
            </a:r>
            <a:r>
              <a:rPr lang="en-US" dirty="0" smtClean="0"/>
              <a:t>P</a:t>
            </a:r>
            <a:r>
              <a:rPr lang="sr-Latn-RS" dirty="0" smtClean="0"/>
              <a:t>retilnost raste  zbog nezdravog okruženja u kome deca u EU žive.</a:t>
            </a:r>
          </a:p>
          <a:p>
            <a:r>
              <a:rPr lang="sr-Latn-RS" b="1" dirty="0" smtClean="0"/>
              <a:t>SEKCIJE ( ODELJCI I PODODELJCI ):</a:t>
            </a:r>
          </a:p>
          <a:p>
            <a:r>
              <a:rPr lang="sr-Latn-RS" dirty="0" smtClean="0"/>
              <a:t>1.</a:t>
            </a:r>
            <a:r>
              <a:rPr lang="en-US" dirty="0" smtClean="0"/>
              <a:t>Dec</a:t>
            </a:r>
            <a:r>
              <a:rPr lang="sr-Latn-RS" dirty="0" smtClean="0"/>
              <a:t>a jedu više nego što su u prošlosti jela ( veličina i količina porcije je porasla 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2.Deca često ne jedu zdravu hranu.</a:t>
            </a:r>
          </a:p>
          <a:p>
            <a:pPr lvl="1">
              <a:buNone/>
            </a:pPr>
            <a:r>
              <a:rPr lang="sr-Latn-RS" dirty="0" smtClean="0"/>
              <a:t>2.1. Zdravu hranu je teško uvek obezbediti ( skupo i retko )</a:t>
            </a:r>
          </a:p>
          <a:p>
            <a:pPr lvl="1">
              <a:buNone/>
            </a:pPr>
            <a:r>
              <a:rPr lang="sr-Latn-RS" dirty="0" smtClean="0"/>
              <a:t>2.2. Škola obezbeđuje nezdravu ishranu, pa tako učestvuje u formiranju loših navika.</a:t>
            </a:r>
          </a:p>
          <a:p>
            <a:r>
              <a:rPr lang="sr-Latn-RS" dirty="0" smtClean="0"/>
              <a:t>3.Deca nisu fizički aktivna, kao što je to bio slučaj u prošlosti.</a:t>
            </a:r>
          </a:p>
          <a:p>
            <a:pPr lvl="1"/>
            <a:r>
              <a:rPr lang="sr-Latn-RS" dirty="0" smtClean="0"/>
              <a:t>3.1. Fizička aktivnost u školama se smanjuje</a:t>
            </a:r>
          </a:p>
          <a:p>
            <a:pPr lvl="1"/>
            <a:r>
              <a:rPr lang="sr-Latn-RS" dirty="0" smtClean="0"/>
              <a:t>3.2. Žive u okruženju nebezbednom za vankućne aktivnosti</a:t>
            </a:r>
          </a:p>
          <a:p>
            <a:pPr lvl="1"/>
            <a:r>
              <a:rPr lang="sr-Latn-RS" dirty="0" smtClean="0"/>
              <a:t>3.3. Zamašni deo vremena ispred TV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4.Roditelji su, često, model štetnih navika.</a:t>
            </a: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sr-Latn-RS" dirty="0" smtClean="0"/>
              <a:t>    4.1. Roditelji nemaju vremena, para ili informacija za pripremu zdravih obroka.</a:t>
            </a:r>
            <a:endParaRPr lang="en-US" dirty="0" smtClean="0"/>
          </a:p>
          <a:p>
            <a:r>
              <a:rPr lang="sr-Latn-RS" dirty="0" smtClean="0"/>
              <a:t>5.Prehrambene kompanije i medijski trustovi snose veliki deo odgovornosti, ali bi roditelji trebalo da budu sposobni da im se odupru.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8.PLANIRANJE ( BELEŠKE)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Važan deo istraživanja i planiranja procesa pisanja, uopšte, je </a:t>
            </a:r>
            <a:r>
              <a:rPr lang="sr-Latn-RS" b="1" dirty="0" smtClean="0"/>
              <a:t>PRAVLJENJE BELEŽAKA O INFORMACIJAMA I IDEJAMA KOJE STE PRIKUPILI.</a:t>
            </a:r>
          </a:p>
          <a:p>
            <a:r>
              <a:rPr lang="en-US" dirty="0" smtClean="0"/>
              <a:t>Kao</a:t>
            </a:r>
            <a:r>
              <a:rPr lang="sr-Latn-RS" dirty="0" smtClean="0"/>
              <a:t> i kod iščitavanja i prikupljanja izvora, beleženje i pisanje važnih činjenica i ideja može pomoći:</a:t>
            </a:r>
          </a:p>
          <a:p>
            <a:r>
              <a:rPr lang="sr-Latn-RS" b="1" dirty="0" smtClean="0"/>
              <a:t>-DA IH ZAPAMTITE</a:t>
            </a:r>
          </a:p>
          <a:p>
            <a:r>
              <a:rPr lang="sr-Latn-RS" b="1" dirty="0" smtClean="0"/>
              <a:t>-DA IH BOLJE RAZUMETE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429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sr-Latn-RS" dirty="0" smtClean="0"/>
              <a:t>Može vam se činiti da ovo samo oduzima vreme, ali pisanje rada može teći brže ukoliko imate sve vaše ideje </a:t>
            </a:r>
            <a:r>
              <a:rPr lang="sr-Latn-RS" b="1" dirty="0" smtClean="0"/>
              <a:t>PRIKUPLJENE I PRIBELEŽENE ( U PISANOJ FORMI ).</a:t>
            </a:r>
          </a:p>
          <a:p>
            <a:r>
              <a:rPr lang="sr-Latn-RS" dirty="0" smtClean="0"/>
              <a:t>Počnite da pravite beleške od/na </a:t>
            </a:r>
            <a:r>
              <a:rPr lang="sr-Latn-RS" b="1" dirty="0" smtClean="0"/>
              <a:t>IZVORIMA ( literaturi )</a:t>
            </a:r>
            <a:r>
              <a:rPr lang="sr-Latn-RS" dirty="0" smtClean="0"/>
              <a:t> tokom i posle perioda istraživanja.</a:t>
            </a:r>
          </a:p>
          <a:p>
            <a:r>
              <a:rPr lang="sr-Latn-RS" dirty="0" smtClean="0"/>
              <a:t>Lakše je to uraditi nakon što postavite </a:t>
            </a:r>
            <a:r>
              <a:rPr lang="sr-Latn-RS" b="1" dirty="0" smtClean="0"/>
              <a:t>OSNOVNI ( OKVIRNI ) PLAN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Nakon toga možete organizovati beleške oko “glavnih tačaka” ( ideja ) vašeg rada.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1610</TotalTime>
  <Words>9039</Words>
  <Application>Microsoft Office PowerPoint</Application>
  <PresentationFormat>On-screen Show (4:3)</PresentationFormat>
  <Paragraphs>770</Paragraphs>
  <Slides>179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179</vt:i4>
      </vt:variant>
    </vt:vector>
  </HeadingPairs>
  <TitlesOfParts>
    <vt:vector size="180" baseType="lpstr">
      <vt:lpstr>Urban</vt:lpstr>
      <vt:lpstr>KRATAK VODIČ KROZ AKADEMSKO PISANJE Priredio: Doc.dr Predrag Živković</vt:lpstr>
      <vt:lpstr>Prvo o nauci ...cum grano salis!</vt:lpstr>
      <vt:lpstr>Konstitutivni principi nauke</vt:lpstr>
      <vt:lpstr>1. ZAŠTO AKADEMSKO PISANJE?</vt:lpstr>
      <vt:lpstr>Cilj akademskog pisanja: Zašto se mora pisati?</vt:lpstr>
      <vt:lpstr>... ovaj Vodič je pisan i napisan!</vt:lpstr>
      <vt:lpstr>Šta, u stvari, imate? Vaši resursi!</vt:lpstr>
      <vt:lpstr>Kako se počinje?... tako se i završava i to je SUŠTINA!</vt:lpstr>
      <vt:lpstr>U akademskom radu delite ...</vt:lpstr>
      <vt:lpstr>ZAŠTO “MI”, A NE “JA” ....</vt:lpstr>
      <vt:lpstr>Slide 11</vt:lpstr>
      <vt:lpstr>Dakle ...</vt:lpstr>
      <vt:lpstr>Šta dobijate preko toga, PLUS ...</vt:lpstr>
      <vt:lpstr>Extra dobit!</vt:lpstr>
      <vt:lpstr>10 PRINCIPA AKADEMSKOG PISANJA: 1.PRINCIP: POJASNITI SVRHU</vt:lpstr>
      <vt:lpstr>1.1. Persuazivna svrha (ubediti):</vt:lpstr>
      <vt:lpstr>1.2.Analitička svrha:</vt:lpstr>
      <vt:lpstr> 1.3.Sinteza (synkrasis, krasis, stasis...)</vt:lpstr>
      <vt:lpstr>1.4. Informativna svrha:</vt:lpstr>
      <vt:lpstr>Slide 20</vt:lpstr>
      <vt:lpstr>2.PRINCIP: “UKLJUČITI” PUBLIKU</vt:lpstr>
      <vt:lpstr>Slide 22</vt:lpstr>
      <vt:lpstr>3.PRINCIP: JASNO GLEDIŠTE*</vt:lpstr>
      <vt:lpstr>Slide 24</vt:lpstr>
      <vt:lpstr>4.PRINCIP: USMERENOST, “FOKUS”</vt:lpstr>
      <vt:lpstr>5.PRINCIP: LOGIČKA ORGANIZACIJA</vt:lpstr>
      <vt:lpstr>Slide 27</vt:lpstr>
      <vt:lpstr>Slide 28</vt:lpstr>
      <vt:lpstr>Slide 29</vt:lpstr>
      <vt:lpstr>Slide 30</vt:lpstr>
      <vt:lpstr>LITERATURA: osnovna</vt:lpstr>
      <vt:lpstr>Dopunska literatura</vt:lpstr>
      <vt:lpstr>Predispitne obaveze</vt:lpstr>
      <vt:lpstr>Aktivnost u nastavi (provizorno)</vt:lpstr>
      <vt:lpstr>Svaki kandidat ima ...</vt:lpstr>
      <vt:lpstr>Portfolio studenta (fascikla):</vt:lpstr>
      <vt:lpstr>Slide 37</vt:lpstr>
      <vt:lpstr>6.PRINCIP: “JAKA PODRŠKA”</vt:lpstr>
      <vt:lpstr>7.PRINCIP: JASNA I POTPUNA OBJAŠNJENJA</vt:lpstr>
      <vt:lpstr>8.PRINCIP: KORIŠĆENJE NALAZA</vt:lpstr>
      <vt:lpstr>Slide 41</vt:lpstr>
      <vt:lpstr>9.PRINCIP. KOREKTAN APA STIL</vt:lpstr>
      <vt:lpstr>10.PRINCIP: STIL PISANJA</vt:lpstr>
      <vt:lpstr>Slide 44</vt:lpstr>
      <vt:lpstr>Slide 45</vt:lpstr>
      <vt:lpstr>2.PROCES PISANJA</vt:lpstr>
      <vt:lpstr>Slide 47</vt:lpstr>
      <vt:lpstr>Slide 48</vt:lpstr>
      <vt:lpstr>3.IZBOR TEME</vt:lpstr>
      <vt:lpstr>Slide 50</vt:lpstr>
      <vt:lpstr>3.1.Kako izabrati temu?</vt:lpstr>
      <vt:lpstr>Slide 52</vt:lpstr>
      <vt:lpstr>Slide 53</vt:lpstr>
      <vt:lpstr>Slide 54</vt:lpstr>
      <vt:lpstr>Slide 55</vt:lpstr>
      <vt:lpstr>3.2. Pisanje (naslova) teme kao pitanje</vt:lpstr>
      <vt:lpstr>Slide 57</vt:lpstr>
      <vt:lpstr>Slide 58</vt:lpstr>
      <vt:lpstr>3.3 Karakteristike dobre teme rada       3.3.1 Vaše pitanje nema jednostavan odgovor</vt:lpstr>
      <vt:lpstr>3.3.2 Vaš odgovor trebalo bi da je “VREDAN PITANJA” koje postavljate</vt:lpstr>
      <vt:lpstr>3.3.3 Rad će postići svrhu i cilj</vt:lpstr>
      <vt:lpstr>Slide 62</vt:lpstr>
      <vt:lpstr>3.3.4 Vaša tema vas interesuje</vt:lpstr>
      <vt:lpstr>3.3.5 Tema je takva da sasvim odgovara dužini rada</vt:lpstr>
      <vt:lpstr>3.3.6 Postoji dovoljno ( ali ne previše ) informacija dostupnih u pouzdanim izvorima:</vt:lpstr>
      <vt:lpstr>3.3.7 Obezbedite dovoljno vremena</vt:lpstr>
      <vt:lpstr>4. RAZMIŠLJANJE ( brainstorming )</vt:lpstr>
      <vt:lpstr>Slide 68</vt:lpstr>
      <vt:lpstr>5. ISTRAŽIVANJE*</vt:lpstr>
      <vt:lpstr>Slide 70</vt:lpstr>
      <vt:lpstr>Slide 71</vt:lpstr>
      <vt:lpstr>Slide 72</vt:lpstr>
      <vt:lpstr>6.TEZA</vt:lpstr>
      <vt:lpstr>Slide 74</vt:lpstr>
      <vt:lpstr>Slide 75</vt:lpstr>
      <vt:lpstr>Slide 76</vt:lpstr>
      <vt:lpstr>Slide 77</vt:lpstr>
      <vt:lpstr>Slide 78</vt:lpstr>
      <vt:lpstr>7.PLANIRANJE – OSNOVNI OKVIR</vt:lpstr>
      <vt:lpstr>Slide 80</vt:lpstr>
      <vt:lpstr>Izbor i redosled tačaka ( hodogram, agenda )</vt:lpstr>
      <vt:lpstr>Slide 82</vt:lpstr>
      <vt:lpstr>Slide 83</vt:lpstr>
      <vt:lpstr>Slide 84</vt:lpstr>
      <vt:lpstr>Slide 85</vt:lpstr>
      <vt:lpstr>Slide 86</vt:lpstr>
      <vt:lpstr>Slide 87</vt:lpstr>
      <vt:lpstr>PRVI PRIMER</vt:lpstr>
      <vt:lpstr>DRUGI PRIMER</vt:lpstr>
      <vt:lpstr>Slide 90</vt:lpstr>
      <vt:lpstr>Deoba pasusa ( podnaslova, sekcija ) na manje delove</vt:lpstr>
      <vt:lpstr>Slide 92</vt:lpstr>
      <vt:lpstr>Za prvi primer</vt:lpstr>
      <vt:lpstr>Slide 94</vt:lpstr>
      <vt:lpstr>Za drugi primer</vt:lpstr>
      <vt:lpstr>Slide 96</vt:lpstr>
      <vt:lpstr>Slide 97</vt:lpstr>
      <vt:lpstr>8.PLANIRANJE ( BELEŠKE)</vt:lpstr>
      <vt:lpstr>Slide 99</vt:lpstr>
      <vt:lpstr>Slide 100</vt:lpstr>
      <vt:lpstr>Gde beležiti?</vt:lpstr>
      <vt:lpstr>Slide 102</vt:lpstr>
      <vt:lpstr>Slide 103</vt:lpstr>
      <vt:lpstr>Slide 104</vt:lpstr>
      <vt:lpstr>O čemu prikupljati beleške?</vt:lpstr>
      <vt:lpstr>Kako beležiti?</vt:lpstr>
      <vt:lpstr>Slide 107</vt:lpstr>
      <vt:lpstr>Slide 108</vt:lpstr>
      <vt:lpstr>9.PLANIRANJE: DETALJNI OBLIK</vt:lpstr>
      <vt:lpstr>Slide 110</vt:lpstr>
      <vt:lpstr>Zašto i kakva je korist .....</vt:lpstr>
      <vt:lpstr>Slide 112</vt:lpstr>
      <vt:lpstr>Koraci (hodogram)</vt:lpstr>
      <vt:lpstr>Slide 114</vt:lpstr>
      <vt:lpstr>*</vt:lpstr>
      <vt:lpstr>Slide 116</vt:lpstr>
      <vt:lpstr>Slide 117</vt:lpstr>
      <vt:lpstr>10. PISANJE PRVE (“GRUBE”) VERZIJE</vt:lpstr>
      <vt:lpstr>Slide 119</vt:lpstr>
      <vt:lpstr>Saveti za prvu (draft) verziju</vt:lpstr>
      <vt:lpstr>Slide 121</vt:lpstr>
      <vt:lpstr>11.UVOD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12.GLAVNI DEO TEKSTA (RAZRADA)</vt:lpstr>
      <vt:lpstr>1. Tema PASUSA ( rečenica u kojoj se formuliše tema pasusa)</vt:lpstr>
      <vt:lpstr>Slide 134</vt:lpstr>
      <vt:lpstr>2. Objašnjenje formulisane teme pasusa</vt:lpstr>
      <vt:lpstr>3. Podrška</vt:lpstr>
      <vt:lpstr>Slide 137</vt:lpstr>
      <vt:lpstr>Slide 138</vt:lpstr>
      <vt:lpstr>Slide 139</vt:lpstr>
      <vt:lpstr>Slide 140</vt:lpstr>
      <vt:lpstr>Slide 141</vt:lpstr>
      <vt:lpstr>Slide 142</vt:lpstr>
      <vt:lpstr>4. Zaključne rečenice (rečenica)</vt:lpstr>
      <vt:lpstr>5.Ne preterujte sa pasusima!</vt:lpstr>
      <vt:lpstr>Slide 145</vt:lpstr>
      <vt:lpstr>Slika uz Vežbu br.20 </vt:lpstr>
      <vt:lpstr>Slide 147</vt:lpstr>
      <vt:lpstr>13. ZAKLJUČAK</vt:lpstr>
      <vt:lpstr>1.Povežite poslednju rečenicu prethodnog pasusa</vt:lpstr>
      <vt:lpstr>2. Sumirajte nalaze vašeg rada</vt:lpstr>
      <vt:lpstr>Slide 151</vt:lpstr>
      <vt:lpstr>3. Pokažite značaj vaših nalaza</vt:lpstr>
      <vt:lpstr>4.Završite sa “jakom i pamtljivom zaključnom izjavom”</vt:lpstr>
      <vt:lpstr>Slide 154</vt:lpstr>
      <vt:lpstr>DO KRAJA ...</vt:lpstr>
      <vt:lpstr>Slide 156</vt:lpstr>
      <vt:lpstr>14.POVEZANOST IDEJA (KOHEZIVNOST)</vt:lpstr>
      <vt:lpstr>Za to postoje 3 načina...</vt:lpstr>
      <vt:lpstr>Slide 159</vt:lpstr>
      <vt:lpstr>Slide 160</vt:lpstr>
      <vt:lpstr>Slide 161</vt:lpstr>
      <vt:lpstr>Slide 162</vt:lpstr>
      <vt:lpstr>NAPOMENA</vt:lpstr>
      <vt:lpstr>PRIMER: KORIŠĆENJE “PRELAZA”</vt:lpstr>
      <vt:lpstr>Slide 165</vt:lpstr>
      <vt:lpstr>Slide 166</vt:lpstr>
      <vt:lpstr>Slide 167</vt:lpstr>
      <vt:lpstr>15.REDIGOVANJE (ISPRAVLJANJE)</vt:lpstr>
      <vt:lpstr>1.Znati šta je za popravku</vt:lpstr>
      <vt:lpstr>Slide 170</vt:lpstr>
      <vt:lpstr>Slide 171</vt:lpstr>
      <vt:lpstr>Slide 172</vt:lpstr>
      <vt:lpstr>Slide 173</vt:lpstr>
      <vt:lpstr>Slide 174</vt:lpstr>
      <vt:lpstr>2.Popravi!</vt:lpstr>
      <vt:lpstr>Slide 176</vt:lpstr>
      <vt:lpstr>3. Ispravi ponovo!</vt:lpstr>
      <vt:lpstr>ZA SVE OVO VAM TREBA ... OKTOBAR = 4X2=8 NOVEMBAR=4X2=8 DECEMBAR=4X2=8 UKUPNO=24 časova vežbi</vt:lpstr>
      <vt:lpstr>Slide 179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KRATAK VODIČ KROZ AKADEMSKO PISANJE Priredio: Doc.dr Predrag Živković</dc:title>
  <dc:creator>Korisnik</dc:creator>
  <cp:lastModifiedBy>Korisnik</cp:lastModifiedBy>
  <cp:revision>194</cp:revision>
  <dcterms:created xsi:type="dcterms:W3CDTF">2014-09-19T18:04:05Z</dcterms:created>
  <dcterms:modified xsi:type="dcterms:W3CDTF">2014-12-04T18:25:49Z</dcterms:modified>
</cp:coreProperties>
</file>