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3"/>
  </p:handoutMasterIdLst>
  <p:sldIdLst>
    <p:sldId id="256" r:id="rId2"/>
    <p:sldId id="259" r:id="rId3"/>
    <p:sldId id="265" r:id="rId4"/>
    <p:sldId id="257" r:id="rId5"/>
    <p:sldId id="292" r:id="rId6"/>
    <p:sldId id="262" r:id="rId7"/>
    <p:sldId id="290" r:id="rId8"/>
    <p:sldId id="271" r:id="rId9"/>
    <p:sldId id="273" r:id="rId10"/>
    <p:sldId id="274" r:id="rId11"/>
    <p:sldId id="275" r:id="rId12"/>
    <p:sldId id="268" r:id="rId13"/>
    <p:sldId id="269" r:id="rId14"/>
    <p:sldId id="270" r:id="rId15"/>
    <p:sldId id="289" r:id="rId16"/>
    <p:sldId id="276" r:id="rId17"/>
    <p:sldId id="277" r:id="rId18"/>
    <p:sldId id="278" r:id="rId19"/>
    <p:sldId id="279" r:id="rId20"/>
    <p:sldId id="280" r:id="rId21"/>
    <p:sldId id="282" r:id="rId22"/>
    <p:sldId id="284" r:id="rId23"/>
    <p:sldId id="285" r:id="rId24"/>
    <p:sldId id="291" r:id="rId25"/>
    <p:sldId id="286" r:id="rId26"/>
    <p:sldId id="287" r:id="rId27"/>
    <p:sldId id="288" r:id="rId28"/>
    <p:sldId id="260" r:id="rId29"/>
    <p:sldId id="261" r:id="rId30"/>
    <p:sldId id="263" r:id="rId31"/>
    <p:sldId id="264" r:id="rId32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B19EC6B3-DAA4-4ACF-9FCD-1D2B10B9140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0AB8EA97-7E65-4DD7-BB5C-95AFF47E0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74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914400"/>
          </a:xfrm>
          <a:solidFill>
            <a:schemeClr val="bg2"/>
          </a:solidFill>
        </p:spPr>
        <p:txBody>
          <a:bodyPr/>
          <a:lstStyle/>
          <a:p>
            <a:r>
              <a:rPr lang="sr-Latn-RS" dirty="0" smtClean="0"/>
              <a:t>1. Klasično </a:t>
            </a:r>
            <a:r>
              <a:rPr lang="sr-Latn-RS" dirty="0" smtClean="0"/>
              <a:t>uslovljavanje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17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hr-HR" dirty="0" smtClean="0"/>
              <a:t>Ponašanje </a:t>
            </a:r>
            <a:r>
              <a:rPr lang="hr-HR" dirty="0" smtClean="0"/>
              <a:t>deteta </a:t>
            </a:r>
            <a:r>
              <a:rPr lang="hr-HR" dirty="0" smtClean="0"/>
              <a:t>sa ŠF</a:t>
            </a:r>
            <a:endParaRPr lang="en-US" dirty="0" smtClean="0"/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57338"/>
            <a:ext cx="3946525" cy="49196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hr-HR" sz="25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hr-HR" sz="2500" dirty="0">
              <a:solidFill>
                <a:srgbClr val="66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hr-HR" sz="2500" dirty="0" smtClean="0">
                <a:solidFill>
                  <a:srgbClr val="660066"/>
                </a:solidFill>
              </a:rPr>
              <a:t>Ne </a:t>
            </a:r>
            <a:r>
              <a:rPr lang="hr-HR" sz="2500" dirty="0" smtClean="0">
                <a:solidFill>
                  <a:srgbClr val="660066"/>
                </a:solidFill>
              </a:rPr>
              <a:t>ide u školu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hr-HR" sz="2500" dirty="0" smtClean="0"/>
              <a:t>Biva dovedeno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hr-HR" sz="2500" dirty="0" smtClean="0"/>
              <a:t>Dolazi pred vrata škole, okreće se i odlazi natrag,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hr-HR" sz="2500" dirty="0" smtClean="0"/>
              <a:t>Ili uopšte i ne pokušava da ode u školu, ostaje kod kuće</a:t>
            </a:r>
            <a:endParaRPr lang="en-US" sz="2500" dirty="0" smtClean="0"/>
          </a:p>
        </p:txBody>
      </p:sp>
      <p:sp>
        <p:nvSpPr>
          <p:cNvPr id="13316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557338"/>
            <a:ext cx="4068763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hr-HR" sz="25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hr-HR" sz="2500" dirty="0" smtClean="0">
                <a:solidFill>
                  <a:srgbClr val="660066"/>
                </a:solidFill>
              </a:rPr>
              <a:t>Ostaje </a:t>
            </a:r>
            <a:r>
              <a:rPr lang="hr-HR" sz="2500" dirty="0" smtClean="0">
                <a:solidFill>
                  <a:srgbClr val="660066"/>
                </a:solidFill>
              </a:rPr>
              <a:t>u školi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hr-HR" sz="2500" dirty="0" smtClean="0"/>
              <a:t>Trudi se da ostane u školi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hr-HR" sz="2500" dirty="0" smtClean="0"/>
              <a:t>Trpi sve nabrojane simptome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hr-HR" sz="2500" dirty="0" smtClean="0"/>
              <a:t>Ostaje delimično na nastavi, pa odlazi kući ranije,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hr-HR" sz="2500" dirty="0" smtClean="0"/>
              <a:t>Često kasni na prve časove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4045435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145" name="Group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134711"/>
              </p:ext>
            </p:extLst>
          </p:nvPr>
        </p:nvGraphicFramePr>
        <p:xfrm>
          <a:off x="179388" y="333375"/>
          <a:ext cx="8964612" cy="4975226"/>
        </p:xfrm>
        <a:graphic>
          <a:graphicData uri="http://schemas.openxmlformats.org/drawingml/2006/table">
            <a:tbl>
              <a:tblPr/>
              <a:tblGrid>
                <a:gridCol w="1296987"/>
                <a:gridCol w="1295400"/>
                <a:gridCol w="1295400"/>
                <a:gridCol w="1225550"/>
                <a:gridCol w="1295400"/>
                <a:gridCol w="1184275"/>
                <a:gridCol w="1371600"/>
              </a:tblGrid>
              <a:tr h="1223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stupanj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stupanj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hr-H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stupanj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stupanj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stupanj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</a:t>
                      </a:r>
                      <a:endParaRPr kumimoji="0" lang="hr-H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stupa</a:t>
                      </a: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</a:t>
                      </a:r>
                      <a:endParaRPr kumimoji="0" lang="hr-H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posljednji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stupanj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1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Odlasci u školu uz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stalan osećaj distresa,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detetovo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moljakanje da mu se dopusti da izostane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iz škole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Ponavljana neposlušnost, ružno ponašanje pre škole kako bi se izbegao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odlazak 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školu (ne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želi da ustane i obuče se, stoji mirno, usporen ...)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Ponavljano, kontinuirano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kašnjenje u školu, ali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praćeno redovnim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pohađanjem nastave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Povremeno izostajanje ili preskakanje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pojedinih časova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Ponavljano, kontinuirano izostajanje ili preskakanje nastave pomešano s redovitim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pohađanjem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Potpuno izostajanje iz škole u kraćem vrem. periodu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Potpuno izostajanje iz škole duži vremenski period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(nekoliko meseci)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64" name="Rectangle 98"/>
          <p:cNvSpPr>
            <a:spLocks noChangeArrowheads="1"/>
          </p:cNvSpPr>
          <p:nvPr/>
        </p:nvSpPr>
        <p:spPr bwMode="auto">
          <a:xfrm>
            <a:off x="323850" y="5661025"/>
            <a:ext cx="86407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hr-HR" b="1">
                <a:solidFill>
                  <a:schemeClr val="tx2"/>
                </a:solidFill>
              </a:rPr>
              <a:t>“</a:t>
            </a:r>
            <a:r>
              <a:rPr lang="hr-HR" sz="2000" b="1">
                <a:solidFill>
                  <a:schemeClr val="tx2"/>
                </a:solidFill>
              </a:rPr>
              <a:t>Getting your child to say yes to school: </a:t>
            </a:r>
          </a:p>
          <a:p>
            <a:r>
              <a:rPr lang="hr-HR" sz="2000" b="1">
                <a:solidFill>
                  <a:schemeClr val="tx2"/>
                </a:solidFill>
              </a:rPr>
              <a:t>a guide for parents of youth with SRB” (Kearney, 2010).</a:t>
            </a:r>
            <a:endParaRPr lang="en-US" sz="20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605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  <a:solidFill>
            <a:schemeClr val="bg2"/>
          </a:solidFill>
        </p:spPr>
        <p:txBody>
          <a:bodyPr/>
          <a:lstStyle/>
          <a:p>
            <a:r>
              <a:rPr lang="sr-Latn-RS" dirty="0"/>
              <a:t>Školska fobija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15400" cy="609600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hr-HR" b="1" dirty="0" smtClean="0"/>
              <a:t>Nedoslednost</a:t>
            </a:r>
            <a:r>
              <a:rPr lang="hr-HR" dirty="0" smtClean="0"/>
              <a:t>  </a:t>
            </a:r>
            <a:r>
              <a:rPr lang="hr-HR" b="1" dirty="0" smtClean="0"/>
              <a:t>u postupanju prema detetu</a:t>
            </a:r>
            <a:endParaRPr lang="en-US" sz="5400" dirty="0" smtClean="0"/>
          </a:p>
          <a:p>
            <a:pPr lvl="1"/>
            <a:r>
              <a:rPr lang="hr-HR" b="1" dirty="0" smtClean="0"/>
              <a:t>Prezaštićivanje deteta</a:t>
            </a:r>
            <a:endParaRPr lang="en-US" sz="5400" dirty="0" smtClean="0"/>
          </a:p>
          <a:p>
            <a:pPr lvl="1"/>
            <a:r>
              <a:rPr lang="hr-HR" b="1" dirty="0" smtClean="0"/>
              <a:t>Anksioznost jednog od roditelja</a:t>
            </a:r>
            <a:endParaRPr lang="en-US" sz="5400" dirty="0" smtClean="0"/>
          </a:p>
          <a:p>
            <a:pPr lvl="1"/>
            <a:r>
              <a:rPr lang="hr-HR" b="1" dirty="0" smtClean="0"/>
              <a:t>Prevelika očekivanja od deteta</a:t>
            </a:r>
            <a:endParaRPr lang="en-US" sz="5400" dirty="0" smtClean="0"/>
          </a:p>
          <a:p>
            <a:pPr lvl="1"/>
            <a:r>
              <a:rPr lang="hr-HR" b="1" dirty="0" smtClean="0"/>
              <a:t>Vrlo često nezadovoljstvo roditelja detetom</a:t>
            </a:r>
            <a:endParaRPr lang="en-US" sz="5400" dirty="0" smtClean="0"/>
          </a:p>
          <a:p>
            <a:pPr lvl="1"/>
            <a:r>
              <a:rPr lang="hr-HR" b="1" dirty="0" smtClean="0"/>
              <a:t>Ponavljani neuspesi deteta</a:t>
            </a:r>
            <a:endParaRPr lang="en-US" sz="5400" dirty="0" smtClean="0"/>
          </a:p>
          <a:p>
            <a:pPr lvl="1"/>
            <a:r>
              <a:rPr lang="hr-HR" b="1" dirty="0" smtClean="0"/>
              <a:t>Kažnjavanje deteta zbog neuspeha</a:t>
            </a:r>
            <a:endParaRPr lang="en-US" sz="5400" dirty="0" smtClean="0"/>
          </a:p>
          <a:p>
            <a:pPr lvl="1"/>
            <a:r>
              <a:rPr lang="hr-HR" b="1" dirty="0" smtClean="0"/>
              <a:t>Podržavanje detetovog  verovanja da je neuspeh znak nesposobnosti</a:t>
            </a:r>
            <a:r>
              <a:rPr lang="hr-HR" dirty="0" smtClean="0"/>
              <a:t> </a:t>
            </a:r>
            <a:endParaRPr lang="en-US" sz="5400" dirty="0" smtClean="0"/>
          </a:p>
          <a:p>
            <a:pPr lvl="1"/>
            <a:r>
              <a:rPr lang="hr-HR" b="1" dirty="0" smtClean="0"/>
              <a:t>Način vaspitanja kojim se kod deteta razvija stav da je neko drugi kriv za ono što mu se događa u životu</a:t>
            </a:r>
            <a:r>
              <a:rPr lang="hr-HR" dirty="0" smtClean="0"/>
              <a:t>. </a:t>
            </a:r>
            <a:endParaRPr lang="en-US" sz="5400" dirty="0" smtClean="0"/>
          </a:p>
          <a:p>
            <a:pPr lvl="1"/>
            <a:r>
              <a:rPr lang="hr-HR" b="1" dirty="0" smtClean="0"/>
              <a:t>Potsticanje takmičarske atmosfere među decom</a:t>
            </a:r>
          </a:p>
          <a:p>
            <a:pPr lvl="1"/>
            <a:r>
              <a:rPr lang="en-US" b="1" dirty="0" err="1" smtClean="0"/>
              <a:t>Zastra</a:t>
            </a:r>
            <a:r>
              <a:rPr lang="hr-HR" b="1" dirty="0" smtClean="0"/>
              <a:t>š</a:t>
            </a:r>
            <a:r>
              <a:rPr lang="en-US" b="1" dirty="0" err="1" smtClean="0"/>
              <a:t>ivanja</a:t>
            </a:r>
            <a:r>
              <a:rPr lang="en-US" b="1" dirty="0" smtClean="0"/>
              <a:t> </a:t>
            </a:r>
            <a:r>
              <a:rPr lang="en-US" b="1" dirty="0" err="1" smtClean="0"/>
              <a:t>budu</a:t>
            </a:r>
            <a:r>
              <a:rPr lang="hr-HR" b="1" dirty="0" smtClean="0"/>
              <a:t>ć</a:t>
            </a:r>
            <a:r>
              <a:rPr lang="en-US" b="1" dirty="0" err="1" smtClean="0"/>
              <a:t>im</a:t>
            </a:r>
            <a:r>
              <a:rPr lang="en-US" b="1" dirty="0" smtClean="0"/>
              <a:t> </a:t>
            </a:r>
            <a:r>
              <a:rPr lang="en-US" b="1" dirty="0" err="1" smtClean="0"/>
              <a:t>zahtevima</a:t>
            </a:r>
            <a:r>
              <a:rPr lang="hr-HR" b="1" dirty="0" smtClean="0"/>
              <a:t>, </a:t>
            </a:r>
            <a:r>
              <a:rPr lang="en-US" b="1" dirty="0" err="1" smtClean="0"/>
              <a:t>ranim</a:t>
            </a:r>
            <a:r>
              <a:rPr lang="en-US" b="1" dirty="0" smtClean="0"/>
              <a:t> </a:t>
            </a:r>
            <a:r>
              <a:rPr lang="en-US" b="1" dirty="0" err="1" smtClean="0"/>
              <a:t>ustajanjima</a:t>
            </a:r>
            <a:r>
              <a:rPr lang="hr-HR" b="1" dirty="0" smtClean="0"/>
              <a:t>, </a:t>
            </a:r>
            <a:r>
              <a:rPr lang="en-US" b="1" dirty="0" err="1" smtClean="0"/>
              <a:t>neopravdanim</a:t>
            </a:r>
            <a:r>
              <a:rPr lang="en-US" b="1" dirty="0" smtClean="0"/>
              <a:t> </a:t>
            </a:r>
            <a:r>
              <a:rPr lang="en-US" b="1" dirty="0" err="1" smtClean="0"/>
              <a:t>satima</a:t>
            </a:r>
            <a:r>
              <a:rPr lang="hr-HR" b="1" dirty="0" smtClean="0"/>
              <a:t>, </a:t>
            </a:r>
            <a:r>
              <a:rPr lang="en-US" b="1" dirty="0" err="1" smtClean="0"/>
              <a:t>strogim</a:t>
            </a:r>
            <a:r>
              <a:rPr lang="en-US" b="1" dirty="0" smtClean="0"/>
              <a:t> u</a:t>
            </a:r>
            <a:r>
              <a:rPr lang="hr-HR" b="1" dirty="0" smtClean="0"/>
              <a:t>č</a:t>
            </a:r>
            <a:r>
              <a:rPr lang="en-US" b="1" dirty="0" err="1" smtClean="0"/>
              <a:t>iteljima</a:t>
            </a:r>
            <a:r>
              <a:rPr lang="en-US" b="1" dirty="0" smtClean="0"/>
              <a:t> i </a:t>
            </a:r>
            <a:r>
              <a:rPr lang="en-US" b="1" dirty="0" err="1" smtClean="0"/>
              <a:t>sl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030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sr-Latn-RS" sz="3200" dirty="0"/>
              <a:t>Školska </a:t>
            </a:r>
            <a:r>
              <a:rPr lang="sr-Latn-RS" sz="3200" dirty="0" smtClean="0"/>
              <a:t>fobija – </a:t>
            </a:r>
            <a:br>
              <a:rPr lang="sr-Latn-RS" sz="3200" dirty="0" smtClean="0"/>
            </a:br>
            <a:r>
              <a:rPr lang="sr-Latn-CS" sz="3200" i="1" dirty="0" smtClean="0"/>
              <a:t>Tipične </a:t>
            </a:r>
            <a:r>
              <a:rPr lang="sr-Latn-CS" sz="3200" i="1" dirty="0"/>
              <a:t>iracionalne </a:t>
            </a:r>
            <a:r>
              <a:rPr lang="sr-Latn-CS" sz="3200" i="1" dirty="0" smtClean="0"/>
              <a:t>ideje 1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85000" lnSpcReduction="10000"/>
          </a:bodyPr>
          <a:lstStyle/>
          <a:p>
            <a:r>
              <a:rPr lang="sr-Latn-CS" dirty="0" smtClean="0"/>
              <a:t>„</a:t>
            </a:r>
            <a:r>
              <a:rPr lang="sr-Latn-CS" dirty="0"/>
              <a:t>Zato što se komšija povredio u školi to znači da ću se i ja povrediti ako odem. Mogu me čak i </a:t>
            </a:r>
            <a:r>
              <a:rPr lang="sr-Latn-CS" dirty="0" smtClean="0"/>
              <a:t>ubiti“; </a:t>
            </a:r>
          </a:p>
          <a:p>
            <a:endParaRPr lang="sr-Latn-CS" dirty="0" smtClean="0"/>
          </a:p>
          <a:p>
            <a:r>
              <a:rPr lang="sr-Latn-CS" dirty="0" smtClean="0"/>
              <a:t>„</a:t>
            </a:r>
            <a:r>
              <a:rPr lang="sr-Latn-CS" dirty="0"/>
              <a:t>Loše stvari se mogu dogoditi u školi, moram biti zaštićen</a:t>
            </a:r>
            <a:r>
              <a:rPr lang="sr-Latn-CS" dirty="0" smtClean="0"/>
              <a:t>“; </a:t>
            </a:r>
          </a:p>
          <a:p>
            <a:endParaRPr lang="sr-Latn-CS" dirty="0" smtClean="0"/>
          </a:p>
          <a:p>
            <a:r>
              <a:rPr lang="sr-Latn-CS" dirty="0" smtClean="0"/>
              <a:t>„</a:t>
            </a:r>
            <a:r>
              <a:rPr lang="sr-Latn-CS" dirty="0"/>
              <a:t>Ne smem napustiti majku i sigurnost doma. Bilo bi užasno da napustim kuću na nekoliko sati. Ne mogu da preživim</a:t>
            </a:r>
            <a:r>
              <a:rPr lang="sr-Latn-CS" dirty="0" smtClean="0"/>
              <a:t>“; </a:t>
            </a:r>
          </a:p>
          <a:p>
            <a:endParaRPr lang="sr-Latn-CS" dirty="0" smtClean="0"/>
          </a:p>
          <a:p>
            <a:r>
              <a:rPr lang="sr-Latn-CS" dirty="0" smtClean="0"/>
              <a:t>„</a:t>
            </a:r>
            <a:r>
              <a:rPr lang="sr-Latn-CS" dirty="0"/>
              <a:t>Zato što sam nervozna napraviću grešku i druga deca će mi se smejati, to će pokazati da nisam dobra</a:t>
            </a:r>
            <a:r>
              <a:rPr lang="sr-Latn-CS" dirty="0" smtClean="0"/>
              <a:t>“;</a:t>
            </a:r>
          </a:p>
          <a:p>
            <a:endParaRPr lang="sr-Latn-C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1491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20762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sr-Latn-RS" sz="3200" dirty="0"/>
              <a:t>Školska fobija – </a:t>
            </a:r>
            <a:br>
              <a:rPr lang="sr-Latn-RS" sz="3200" dirty="0"/>
            </a:br>
            <a:r>
              <a:rPr lang="sr-Latn-CS" sz="3200" i="1" dirty="0"/>
              <a:t>Tipične iracionalne </a:t>
            </a:r>
            <a:r>
              <a:rPr lang="sr-Latn-CS" sz="3200" i="1" dirty="0" smtClean="0"/>
              <a:t>ideje 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sr-Latn-CS" sz="2600" dirty="0"/>
              <a:t>Užasno je ovo osećanje anksioznosti i ono može da poraste ako odem u </a:t>
            </a:r>
            <a:r>
              <a:rPr lang="sr-Latn-CS" sz="2600" dirty="0" smtClean="0"/>
              <a:t>školu“; </a:t>
            </a:r>
          </a:p>
          <a:p>
            <a:pPr>
              <a:lnSpc>
                <a:spcPct val="110000"/>
              </a:lnSpc>
            </a:pPr>
            <a:endParaRPr lang="sr-Latn-CS" sz="2600" dirty="0" smtClean="0"/>
          </a:p>
          <a:p>
            <a:pPr>
              <a:lnSpc>
                <a:spcPct val="110000"/>
              </a:lnSpc>
            </a:pPr>
            <a:r>
              <a:rPr lang="sr-Latn-CS" sz="2600" dirty="0" smtClean="0"/>
              <a:t>„</a:t>
            </a:r>
            <a:r>
              <a:rPr lang="sr-Latn-CS" sz="2600" dirty="0"/>
              <a:t>Teraće me da radim ono što neću, zaslužuju </a:t>
            </a:r>
            <a:r>
              <a:rPr lang="sr-Latn-CS" sz="2600" dirty="0" smtClean="0"/>
              <a:t>kaznu. Život</a:t>
            </a:r>
            <a:r>
              <a:rPr lang="sr-Latn-CS" sz="2600" dirty="0"/>
              <a:t>, treba da bude lak i udoban, i radiću samo ono što hoću a ništa što neću</a:t>
            </a:r>
            <a:r>
              <a:rPr lang="sr-Latn-CS" sz="2600" dirty="0" smtClean="0"/>
              <a:t>“;</a:t>
            </a:r>
          </a:p>
          <a:p>
            <a:pPr>
              <a:lnSpc>
                <a:spcPct val="110000"/>
              </a:lnSpc>
            </a:pPr>
            <a:r>
              <a:rPr lang="sr-Latn-CS" sz="2600" dirty="0"/>
              <a:t>„ </a:t>
            </a:r>
            <a:r>
              <a:rPr lang="hr-HR" sz="2600" dirty="0"/>
              <a:t>Ne smem pogrešiti. Moram sve uraditi savršeno. Ako pogrešim drugi će o meni imati loše mišljenje</a:t>
            </a:r>
            <a:r>
              <a:rPr lang="sr-Latn-CS" sz="2600" dirty="0" smtClean="0"/>
              <a:t>“;</a:t>
            </a:r>
            <a:br>
              <a:rPr lang="sr-Latn-CS" sz="2600" dirty="0" smtClean="0"/>
            </a:br>
            <a:endParaRPr lang="en-US" sz="2600" dirty="0"/>
          </a:p>
          <a:p>
            <a:pPr lvl="0">
              <a:lnSpc>
                <a:spcPct val="110000"/>
              </a:lnSpc>
            </a:pPr>
            <a:r>
              <a:rPr lang="hr-HR" sz="2600" dirty="0" smtClean="0"/>
              <a:t>Svi me moraju voleti;</a:t>
            </a:r>
            <a:endParaRPr lang="en-US" sz="2600" dirty="0" smtClean="0"/>
          </a:p>
          <a:p>
            <a:pPr lvl="0">
              <a:lnSpc>
                <a:spcPct val="110000"/>
              </a:lnSpc>
            </a:pPr>
            <a:endParaRPr lang="en-US" sz="2600" dirty="0" smtClean="0"/>
          </a:p>
          <a:p>
            <a:pPr lvl="0">
              <a:lnSpc>
                <a:spcPct val="110000"/>
              </a:lnSpc>
            </a:pPr>
            <a:r>
              <a:rPr lang="hr-HR" sz="2600" dirty="0" smtClean="0"/>
              <a:t>Greška znači da sam glup/a</a:t>
            </a:r>
            <a:r>
              <a:rPr lang="sr-Latn-CS" sz="2600" dirty="0" smtClean="0"/>
              <a:t> </a:t>
            </a:r>
            <a:endParaRPr lang="en-US" sz="2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268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sr-Latn-RS" dirty="0"/>
              <a:t>Školska fobija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r-HR" b="1" u="sng" cap="all" dirty="0"/>
              <a:t>markirant:</a:t>
            </a:r>
            <a:r>
              <a:rPr lang="hr-HR" b="1" cap="all" dirty="0"/>
              <a:t>                                                                     </a:t>
            </a:r>
            <a:endParaRPr lang="en-US" dirty="0"/>
          </a:p>
          <a:p>
            <a:pPr lvl="0"/>
            <a:r>
              <a:rPr lang="hr-HR" cap="all" dirty="0"/>
              <a:t>izbegava školu da bi se bavio nečim zanimljivim.</a:t>
            </a:r>
            <a:endParaRPr lang="en-US" dirty="0"/>
          </a:p>
          <a:p>
            <a:pPr lvl="0"/>
            <a:r>
              <a:rPr lang="hr-HR" cap="all" dirty="0"/>
              <a:t> kad nije na nastavi, boravi izvan kuće i škole  </a:t>
            </a:r>
            <a:endParaRPr lang="en-US" dirty="0"/>
          </a:p>
          <a:p>
            <a:pPr lvl="0"/>
            <a:r>
              <a:rPr lang="hr-HR" cap="all" dirty="0"/>
              <a:t> može kontrolisati svoje ponašanje</a:t>
            </a:r>
            <a:endParaRPr lang="en-US" dirty="0"/>
          </a:p>
          <a:p>
            <a:pPr lvl="0"/>
            <a:r>
              <a:rPr lang="hr-HR" cap="all" dirty="0"/>
              <a:t>zna zašto beži iz škole (čega se boji). </a:t>
            </a:r>
            <a:endParaRPr lang="en-US" dirty="0"/>
          </a:p>
          <a:p>
            <a:pPr lvl="0"/>
            <a:r>
              <a:rPr lang="hr-HR" cap="all" dirty="0"/>
              <a:t> adekvatne sankcije i pojačana kontrola mogu pomoći rešavanje problema</a:t>
            </a:r>
            <a:endParaRPr lang="en-US" dirty="0"/>
          </a:p>
          <a:p>
            <a:pPr marL="0" indent="0">
              <a:buNone/>
            </a:pPr>
            <a:endParaRPr lang="hr-HR" b="1" u="sng" cap="all" dirty="0" smtClean="0"/>
          </a:p>
          <a:p>
            <a:pPr marL="0" indent="0">
              <a:buNone/>
            </a:pPr>
            <a:r>
              <a:rPr lang="hr-HR" b="1" u="sng" cap="all" dirty="0" smtClean="0"/>
              <a:t>fobičar</a:t>
            </a:r>
            <a:r>
              <a:rPr lang="hr-HR" b="1" u="sng" cap="all" dirty="0"/>
              <a:t>:</a:t>
            </a:r>
            <a:endParaRPr lang="en-US" dirty="0"/>
          </a:p>
          <a:p>
            <a:pPr lvl="0"/>
            <a:r>
              <a:rPr lang="hr-HR" b="1" cap="all" dirty="0"/>
              <a:t>sedi kod kuće, ili se negde krije</a:t>
            </a:r>
            <a:endParaRPr lang="en-US" dirty="0"/>
          </a:p>
          <a:p>
            <a:pPr lvl="0"/>
            <a:r>
              <a:rPr lang="hr-HR" b="1" cap="all" dirty="0"/>
              <a:t>kad nije na nastavi, vrati se kući ili na skrovito mesto</a:t>
            </a:r>
            <a:endParaRPr lang="en-US" dirty="0"/>
          </a:p>
          <a:p>
            <a:pPr lvl="0"/>
            <a:r>
              <a:rPr lang="hr-HR" b="1" cap="all" dirty="0"/>
              <a:t>ne može kontrolisati svoje ponašanje</a:t>
            </a:r>
            <a:endParaRPr lang="en-US" dirty="0"/>
          </a:p>
          <a:p>
            <a:pPr lvl="0"/>
            <a:r>
              <a:rPr lang="hr-HR" b="1" cap="all" dirty="0"/>
              <a:t>nije svestan uzroka svog  bežanja</a:t>
            </a:r>
            <a:endParaRPr lang="en-US" dirty="0"/>
          </a:p>
          <a:p>
            <a:pPr lvl="0"/>
            <a:r>
              <a:rPr lang="hr-HR" b="1" cap="all" dirty="0"/>
              <a:t>sankcije i pojačana kontrola  ne rešavaju problem već ga mogu pojačati.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924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hr-HR" dirty="0" smtClean="0"/>
              <a:t>Prognoza – školska fobija</a:t>
            </a:r>
            <a:endParaRPr lang="en-US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1"/>
            <a:ext cx="8736013" cy="55387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sz="2400" dirty="0" smtClean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hr-HR" sz="2400" dirty="0" smtClean="0"/>
              <a:t>70% učenika se nakon th. vraća u razred (De Zan, 2013).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hr-HR" sz="2400" dirty="0" smtClean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hr-HR" sz="2400" dirty="0" smtClean="0"/>
              <a:t>Nažalost, manji broj dece zauvijek napusti školovanje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hr-HR" sz="2400" dirty="0" smtClean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hr-HR" sz="2400" dirty="0" smtClean="0"/>
              <a:t>Uspješnije se leče deca mlađa od 11 godina (90% ih se vraća u školu)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hr-HR" sz="2400" dirty="0" smtClean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hr-HR" sz="2400" dirty="0" smtClean="0"/>
              <a:t>Sa adolescentima je teže: vraća ih se samo 36%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sz="24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sz="2400" dirty="0" smtClean="0">
                <a:solidFill>
                  <a:srgbClr val="660066"/>
                </a:solidFill>
              </a:rPr>
              <a:t>ZBOG TOGA JE VAŽNO RANO OTKRIVANJE UČENIKA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sz="2400" dirty="0" smtClean="0">
                <a:solidFill>
                  <a:srgbClr val="660066"/>
                </a:solidFill>
              </a:rPr>
              <a:t>SA SIMPTOMIMA ŠF!!!</a:t>
            </a:r>
            <a:endParaRPr lang="en-US" sz="2400" dirty="0" smtClean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2905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hr-HR" dirty="0" smtClean="0"/>
              <a:t>Načini </a:t>
            </a:r>
            <a:r>
              <a:rPr lang="hr-HR" dirty="0" smtClean="0"/>
              <a:t>pomoći – školska fobija</a:t>
            </a:r>
            <a:endParaRPr lang="en-US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59813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z="2400" dirty="0" smtClean="0"/>
              <a:t>Biti u svakodnevnom kontaktu sa porodicom deteta i detetom (telefonskim kontaktom ili direktno)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sz="2400" dirty="0" smtClean="0"/>
          </a:p>
          <a:p>
            <a:pPr eaLnBrk="1" hangingPunct="1">
              <a:lnSpc>
                <a:spcPct val="90000"/>
              </a:lnSpc>
            </a:pPr>
            <a:r>
              <a:rPr lang="hr-HR" sz="2400" dirty="0" smtClean="0"/>
              <a:t>Pratiti stanje, što se događa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sz="2400" dirty="0" smtClean="0"/>
          </a:p>
          <a:p>
            <a:pPr eaLnBrk="1" hangingPunct="1">
              <a:lnSpc>
                <a:spcPct val="90000"/>
              </a:lnSpc>
            </a:pPr>
            <a:r>
              <a:rPr lang="hr-HR" sz="2400" dirty="0" smtClean="0"/>
              <a:t>Potstaknuti roditelje da budu u kontaktu sa drugim roditeljima iz razreda, a detetu da ostane u vezi sa svojim vršnjacima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400" dirty="0" smtClean="0">
                <a:solidFill>
                  <a:srgbClr val="660066"/>
                </a:solidFill>
              </a:rPr>
              <a:t>Na tome je potrebno insistirati jer se zna da što duže dete izostane, povratak i oporavak su teži i dugotrajniji!!!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007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762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hr-HR" dirty="0" smtClean="0"/>
              <a:t>Načini </a:t>
            </a:r>
            <a:r>
              <a:rPr lang="hr-HR" dirty="0" smtClean="0"/>
              <a:t>pomoći – školska fobija</a:t>
            </a:r>
            <a:endParaRPr lang="en-US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16912" cy="535305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r-Latn-RS" sz="2800" dirty="0" smtClean="0"/>
              <a:t>Napravi </a:t>
            </a:r>
            <a:r>
              <a:rPr lang="sr-Latn-RS" sz="2800" dirty="0"/>
              <a:t>se hijerarhija situacija koje izazivaju </a:t>
            </a:r>
            <a:r>
              <a:rPr lang="sr-Latn-RS" sz="2800" dirty="0" smtClean="0"/>
              <a:t>strah </a:t>
            </a:r>
            <a:r>
              <a:rPr lang="hr-HR" sz="2800" dirty="0"/>
              <a:t>(od izazivanja blage anksioznosti do najstresnije)</a:t>
            </a:r>
            <a:r>
              <a:rPr lang="sr-Latn-RS" sz="2800" dirty="0" smtClean="0"/>
              <a:t>;</a:t>
            </a:r>
          </a:p>
          <a:p>
            <a:pPr>
              <a:buFontTx/>
              <a:buChar char="-"/>
            </a:pPr>
            <a:endParaRPr lang="sr-Latn-RS" sz="2800" dirty="0"/>
          </a:p>
          <a:p>
            <a:pPr>
              <a:buFontTx/>
              <a:buChar char="-"/>
            </a:pPr>
            <a:r>
              <a:rPr lang="sr-Latn-RS" sz="2800" dirty="0"/>
              <a:t>Dete se izlaže ovim situacijama postepeno (stvarno ili kroz </a:t>
            </a:r>
            <a:r>
              <a:rPr lang="sr-Latn-RS" sz="2800" dirty="0" smtClean="0"/>
              <a:t>imaginaciju);</a:t>
            </a:r>
          </a:p>
          <a:p>
            <a:pPr>
              <a:buFontTx/>
              <a:buChar char="-"/>
            </a:pPr>
            <a:endParaRPr lang="sr-Latn-RS" sz="2800" dirty="0" smtClean="0"/>
          </a:p>
          <a:p>
            <a:pPr>
              <a:buFontTx/>
              <a:buChar char="-"/>
            </a:pPr>
            <a:r>
              <a:rPr lang="hr-HR" sz="2800" dirty="0" smtClean="0"/>
              <a:t>Početi s postupnim </a:t>
            </a:r>
            <a:r>
              <a:rPr lang="hr-HR" sz="2800" dirty="0" smtClean="0">
                <a:solidFill>
                  <a:srgbClr val="660066"/>
                </a:solidFill>
              </a:rPr>
              <a:t>tehnikama izlaganja u mašti</a:t>
            </a:r>
            <a:r>
              <a:rPr lang="hr-HR" sz="2800" dirty="0" smtClean="0"/>
              <a:t> (terapeut opisuje, a dete zamišlja);</a:t>
            </a:r>
          </a:p>
          <a:p>
            <a:pPr>
              <a:buFontTx/>
              <a:buChar char="-"/>
            </a:pPr>
            <a:endParaRPr lang="hr-HR" sz="2800" dirty="0" smtClean="0"/>
          </a:p>
          <a:p>
            <a:pPr>
              <a:buFontTx/>
              <a:buChar char="-"/>
            </a:pPr>
            <a:r>
              <a:rPr lang="hr-HR" sz="2800" dirty="0" smtClean="0"/>
              <a:t>Nakon tehnika zamišljanja, početi sa </a:t>
            </a:r>
            <a:r>
              <a:rPr lang="hr-HR" sz="2800" dirty="0" smtClean="0">
                <a:solidFill>
                  <a:srgbClr val="660066"/>
                </a:solidFill>
              </a:rPr>
              <a:t>izlaganjem u stvarnosti</a:t>
            </a:r>
            <a:r>
              <a:rPr lang="hr-HR" sz="2400" dirty="0" smtClean="0">
                <a:solidFill>
                  <a:srgbClr val="660066"/>
                </a:solidFill>
              </a:rPr>
              <a:t>.</a:t>
            </a:r>
            <a:endParaRPr lang="en-US" sz="2400" dirty="0" smtClean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381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01625"/>
            <a:ext cx="7999412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hr-HR" sz="3200" dirty="0" smtClean="0"/>
              <a:t>Načini pomoći – sistematična desenzibilizacija</a:t>
            </a:r>
            <a:endParaRPr lang="en-US" sz="3200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459787" cy="4752975"/>
          </a:xfrm>
        </p:spPr>
        <p:txBody>
          <a:bodyPr/>
          <a:lstStyle/>
          <a:p>
            <a:pPr eaLnBrk="1" hangingPunct="1"/>
            <a:r>
              <a:rPr lang="hr-HR" sz="2400" dirty="0" smtClean="0"/>
              <a:t>Roditeljska pratnja do škole, zajednički dolasci.</a:t>
            </a:r>
          </a:p>
          <a:p>
            <a:pPr eaLnBrk="1" hangingPunct="1">
              <a:buFont typeface="Wingdings" pitchFamily="2" charset="2"/>
              <a:buNone/>
            </a:pPr>
            <a:endParaRPr lang="hr-HR" sz="2400" dirty="0" smtClean="0"/>
          </a:p>
          <a:p>
            <a:pPr eaLnBrk="1" hangingPunct="1"/>
            <a:r>
              <a:rPr lang="hr-HR" sz="2400" dirty="0" smtClean="0"/>
              <a:t>Kraće boravljenje u školskom dvorištu, pa u hodniku, pa u sobi psihologa, sve dok ne uspe da dođe do razreda)</a:t>
            </a:r>
          </a:p>
          <a:p>
            <a:pPr eaLnBrk="1" hangingPunct="1">
              <a:buFont typeface="Wingdings" pitchFamily="2" charset="2"/>
              <a:buNone/>
            </a:pPr>
            <a:endParaRPr lang="hr-HR" sz="2400" dirty="0" smtClean="0"/>
          </a:p>
          <a:p>
            <a:pPr eaLnBrk="1" hangingPunct="1"/>
            <a:r>
              <a:rPr lang="hr-HR" sz="2400" dirty="0" smtClean="0"/>
              <a:t>Vremenski produžavati boravak.</a:t>
            </a:r>
          </a:p>
          <a:p>
            <a:pPr eaLnBrk="1" hangingPunct="1">
              <a:buFont typeface="Wingdings" pitchFamily="2" charset="2"/>
              <a:buNone/>
            </a:pPr>
            <a:endParaRPr lang="hr-HR" sz="2400" dirty="0" smtClean="0"/>
          </a:p>
          <a:p>
            <a:pPr eaLnBrk="1" hangingPunct="1"/>
            <a:r>
              <a:rPr lang="hr-HR" sz="2400" dirty="0" smtClean="0"/>
              <a:t>Koristiti tehnike disanja, relaksacije.</a:t>
            </a:r>
          </a:p>
          <a:p>
            <a:pPr eaLnBrk="1" hangingPunct="1">
              <a:buFont typeface="Wingdings" pitchFamily="2" charset="2"/>
              <a:buNone/>
            </a:pPr>
            <a:endParaRPr lang="hr-HR" sz="2400" dirty="0" smtClean="0"/>
          </a:p>
          <a:p>
            <a:pPr eaLnBrk="1" hangingPunct="1"/>
            <a:r>
              <a:rPr lang="hr-HR" sz="2400" dirty="0" smtClean="0"/>
              <a:t>Treninzi uvežbavanja socijalnih vještina.</a:t>
            </a:r>
          </a:p>
          <a:p>
            <a:pPr eaLnBrk="1" hangingPunct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47032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sr-Latn-RS" dirty="0" smtClean="0"/>
              <a:t>1. Klasično </a:t>
            </a:r>
            <a:r>
              <a:rPr lang="sr-Latn-RS" dirty="0" smtClean="0"/>
              <a:t>(emocionalno) uslovljavanje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Pozitivno i negativno emocionalno delovanje:</a:t>
            </a:r>
            <a:br>
              <a:rPr lang="sr-Latn-RS" dirty="0" smtClean="0"/>
            </a:br>
            <a:r>
              <a:rPr lang="sr-Latn-RS" dirty="0" smtClean="0"/>
              <a:t>-  (pozitivno</a:t>
            </a:r>
            <a:r>
              <a:rPr lang="en-US" dirty="0" smtClean="0"/>
              <a:t>:</a:t>
            </a:r>
            <a:r>
              <a:rPr lang="sr-Latn-RS" dirty="0" smtClean="0"/>
              <a:t>) strah od elektr. uređaja, pada sa visine, dodirivanja vrelih predmeta; strah od uj</a:t>
            </a:r>
            <a:r>
              <a:rPr lang="en-US" dirty="0" smtClean="0"/>
              <a:t>e</a:t>
            </a:r>
            <a:r>
              <a:rPr lang="sr-Latn-RS" dirty="0" smtClean="0"/>
              <a:t>da opasnih životinja, prelaska ulice na rizičnim mestima, itd.</a:t>
            </a:r>
          </a:p>
          <a:p>
            <a:pPr marL="0" indent="0">
              <a:buNone/>
            </a:pPr>
            <a:r>
              <a:rPr lang="sr-Latn-RS" dirty="0" smtClean="0"/>
              <a:t>-  (negativno</a:t>
            </a:r>
            <a:r>
              <a:rPr lang="en-US" dirty="0"/>
              <a:t>:</a:t>
            </a:r>
            <a:r>
              <a:rPr lang="sr-Latn-RS" dirty="0" smtClean="0"/>
              <a:t>) razne vrste fobija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624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dirty="0" smtClean="0"/>
              <a:t>Načini pomoći</a:t>
            </a:r>
            <a:endParaRPr lang="en-US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914400"/>
            <a:ext cx="7313612" cy="5562599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hr-HR" sz="2400" dirty="0" smtClean="0">
                <a:solidFill>
                  <a:srgbClr val="660066"/>
                </a:solidFill>
              </a:rPr>
              <a:t>Tačka najvećeg distresa za dete je ponovni ulazak u razred</a:t>
            </a:r>
            <a:r>
              <a:rPr lang="hr-HR" sz="2400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hr-HR" sz="2400" dirty="0" smtClean="0"/>
          </a:p>
          <a:p>
            <a:pPr eaLnBrk="1" hangingPunct="1"/>
            <a:r>
              <a:rPr lang="hr-HR" sz="2400" dirty="0" smtClean="0"/>
              <a:t>Učitelj tu ima veliki zadatak: da dočeka dete, da ga doprati do razreda i klupe u kojoj sedi</a:t>
            </a:r>
          </a:p>
          <a:p>
            <a:pPr eaLnBrk="1" hangingPunct="1">
              <a:buFont typeface="Wingdings" pitchFamily="2" charset="2"/>
              <a:buNone/>
            </a:pPr>
            <a:endParaRPr lang="hr-HR" sz="2400" dirty="0" smtClean="0"/>
          </a:p>
          <a:p>
            <a:pPr eaLnBrk="1" hangingPunct="1"/>
            <a:r>
              <a:rPr lang="hr-HR" sz="2400" dirty="0" smtClean="0"/>
              <a:t>Važno je da dete prepozna da učitelj o njemu brine, da ga razume, da je sa njim sigurno.</a:t>
            </a:r>
          </a:p>
          <a:p>
            <a:endParaRPr lang="hr-HR" sz="2400" dirty="0" smtClean="0"/>
          </a:p>
          <a:p>
            <a:r>
              <a:rPr lang="hr-HR" sz="2400" dirty="0" smtClean="0"/>
              <a:t>Kasnije</a:t>
            </a:r>
            <a:r>
              <a:rPr lang="hr-HR" sz="2400" dirty="0"/>
              <a:t>, učitelj </a:t>
            </a:r>
            <a:r>
              <a:rPr lang="hr-HR" sz="2400" dirty="0" smtClean="0"/>
              <a:t>može da delegira </a:t>
            </a:r>
            <a:r>
              <a:rPr lang="hr-HR" sz="2400" dirty="0"/>
              <a:t>nekog</a:t>
            </a:r>
            <a:r>
              <a:rPr lang="hr-HR" sz="2400" dirty="0" smtClean="0"/>
              <a:t> drugog </a:t>
            </a:r>
            <a:r>
              <a:rPr lang="hr-HR" sz="2400" dirty="0"/>
              <a:t>iz </a:t>
            </a:r>
            <a:r>
              <a:rPr lang="hr-HR" sz="2400" dirty="0" smtClean="0"/>
              <a:t>škole (u koga učenik ima poverenja, </a:t>
            </a:r>
            <a:r>
              <a:rPr lang="hr-HR" sz="2400" dirty="0"/>
              <a:t>ko će detetu </a:t>
            </a:r>
            <a:r>
              <a:rPr lang="hr-HR" sz="2400" dirty="0" smtClean="0"/>
              <a:t>da bude </a:t>
            </a:r>
            <a:r>
              <a:rPr lang="hr-HR" sz="2400" dirty="0"/>
              <a:t>mentor ako opet postane nesiguran i </a:t>
            </a:r>
            <a:r>
              <a:rPr lang="hr-HR" sz="2400" dirty="0" smtClean="0"/>
              <a:t>zastrašen.</a:t>
            </a:r>
            <a:endParaRPr lang="hr-HR" sz="2400" dirty="0"/>
          </a:p>
          <a:p>
            <a:pPr>
              <a:buNone/>
            </a:pPr>
            <a:endParaRPr lang="hr-HR" sz="2400" dirty="0"/>
          </a:p>
          <a:p>
            <a:pPr>
              <a:buNone/>
            </a:pPr>
            <a:r>
              <a:rPr lang="hr-HR" sz="2400" b="1" dirty="0" smtClean="0">
                <a:solidFill>
                  <a:srgbClr val="7030A0"/>
                </a:solidFill>
              </a:rPr>
              <a:t>Dete </a:t>
            </a:r>
            <a:r>
              <a:rPr lang="hr-HR" sz="2400" b="1" dirty="0">
                <a:solidFill>
                  <a:srgbClr val="7030A0"/>
                </a:solidFill>
              </a:rPr>
              <a:t>mora </a:t>
            </a:r>
            <a:r>
              <a:rPr lang="hr-HR" sz="2400" b="1" dirty="0" smtClean="0">
                <a:solidFill>
                  <a:srgbClr val="7030A0"/>
                </a:solidFill>
              </a:rPr>
              <a:t>da zna </a:t>
            </a:r>
            <a:r>
              <a:rPr lang="hr-HR" sz="2400" b="1" dirty="0">
                <a:solidFill>
                  <a:srgbClr val="7030A0"/>
                </a:solidFill>
              </a:rPr>
              <a:t>da se u svakom trenutku može obratiti jednoj pouzdanoj i dostupnoj osobi iz škole!!!</a:t>
            </a:r>
            <a:endParaRPr lang="en-US" sz="2400" b="1" dirty="0">
              <a:solidFill>
                <a:srgbClr val="7030A0"/>
              </a:solidFill>
            </a:endParaRPr>
          </a:p>
          <a:p>
            <a:pPr eaLnBrk="1" hangingPunct="1"/>
            <a:endParaRPr lang="hr-HR" sz="2400" dirty="0" smtClean="0"/>
          </a:p>
          <a:p>
            <a:pPr eaLnBrk="1" hangingPunct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22675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Načini pomoći – u razredu</a:t>
            </a:r>
            <a:endParaRPr 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sz="2400" dirty="0" smtClean="0"/>
              <a:t>Svaki put dopustiti detetu da za vreme nastave ide da popije vodu, u toalet, ne insistirati strogo na školskim pravilima</a:t>
            </a:r>
          </a:p>
          <a:p>
            <a:pPr eaLnBrk="1" hangingPunct="1">
              <a:buFont typeface="Wingdings" pitchFamily="2" charset="2"/>
              <a:buNone/>
            </a:pPr>
            <a:endParaRPr lang="hr-HR" sz="2400" dirty="0" smtClean="0"/>
          </a:p>
          <a:p>
            <a:pPr eaLnBrk="1" hangingPunct="1"/>
            <a:r>
              <a:rPr lang="hr-HR" sz="2400" dirty="0" smtClean="0"/>
              <a:t>Izbegavati šaljive, podrugljive, negativne i kritične komentare koji narušavaju detetovo poverenje prema učitelju</a:t>
            </a:r>
          </a:p>
          <a:p>
            <a:pPr eaLnBrk="1" hangingPunct="1">
              <a:buFont typeface="Wingdings" pitchFamily="2" charset="2"/>
              <a:buNone/>
            </a:pPr>
            <a:endParaRPr lang="hr-HR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hr-HR" sz="2400" b="1" dirty="0" smtClean="0">
                <a:solidFill>
                  <a:srgbClr val="7030A0"/>
                </a:solidFill>
              </a:rPr>
              <a:t>Odnositi se prema detetu sa poštovanjem, razumevajući njegovu vulnerabilnost</a:t>
            </a:r>
            <a:endParaRPr lang="en-US" sz="24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4673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Načini pomoći – u razredu</a:t>
            </a:r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424863" cy="3889375"/>
          </a:xfrm>
        </p:spPr>
        <p:txBody>
          <a:bodyPr/>
          <a:lstStyle/>
          <a:p>
            <a:pPr eaLnBrk="1" hangingPunct="1"/>
            <a:r>
              <a:rPr lang="hr-HR" sz="2400" dirty="0" smtClean="0"/>
              <a:t>Pohvaliti i najmanja učenikova nastojanja i pomake napred</a:t>
            </a:r>
          </a:p>
          <a:p>
            <a:pPr eaLnBrk="1" hangingPunct="1"/>
            <a:r>
              <a:rPr lang="hr-HR" sz="2400" dirty="0" smtClean="0"/>
              <a:t>Ne ignorisati njegovo dizanje ruke</a:t>
            </a:r>
          </a:p>
          <a:p>
            <a:pPr eaLnBrk="1" hangingPunct="1"/>
            <a:r>
              <a:rPr lang="hr-HR" sz="2400" dirty="0" smtClean="0"/>
              <a:t>Stvoriti atmosferu tolerancije i razumevanja u razredu</a:t>
            </a:r>
          </a:p>
          <a:p>
            <a:pPr eaLnBrk="1" hangingPunct="1"/>
            <a:r>
              <a:rPr lang="hr-HR" sz="2400" dirty="0" smtClean="0"/>
              <a:t>Dopustiti detetu da se verbalno ili crtanjem i pisanjem izrazi o svom problemu ako želi (dnevnik!)</a:t>
            </a:r>
          </a:p>
          <a:p>
            <a:pPr eaLnBrk="1" hangingPunct="1">
              <a:buFont typeface="Wingdings" pitchFamily="2" charset="2"/>
              <a:buNone/>
            </a:pPr>
            <a:endParaRPr lang="hr-HR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hr-HR" sz="2400" b="1" dirty="0" smtClean="0">
                <a:solidFill>
                  <a:srgbClr val="7030A0"/>
                </a:solidFill>
              </a:rPr>
              <a:t>Cilj: da dete postane socijalno prihvaćeno u grupi!</a:t>
            </a:r>
          </a:p>
          <a:p>
            <a:pPr eaLnBrk="1" hangingPunct="1"/>
            <a:endParaRPr lang="hr-HR" sz="2400" dirty="0" smtClean="0">
              <a:solidFill>
                <a:srgbClr val="FF3300"/>
              </a:solidFill>
            </a:endParaRPr>
          </a:p>
          <a:p>
            <a:pPr eaLnBrk="1" hangingPunct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877880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150" name="Group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197017"/>
              </p:ext>
            </p:extLst>
          </p:nvPr>
        </p:nvGraphicFramePr>
        <p:xfrm>
          <a:off x="622300" y="2276475"/>
          <a:ext cx="7900988" cy="2665413"/>
        </p:xfrm>
        <a:graphic>
          <a:graphicData uri="http://schemas.openxmlformats.org/drawingml/2006/table">
            <a:tbl>
              <a:tblPr/>
              <a:tblGrid>
                <a:gridCol w="4229100"/>
                <a:gridCol w="685800"/>
                <a:gridCol w="685800"/>
                <a:gridCol w="684213"/>
                <a:gridCol w="914400"/>
                <a:gridCol w="701675"/>
              </a:tblGrid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Ponašanje:</a:t>
                      </a:r>
                      <a:endParaRPr kumimoji="0" lang="hr-H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hr-H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endParaRPr kumimoji="0" lang="hr-H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hr-H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</a:t>
                      </a:r>
                      <a:endParaRPr kumimoji="0" lang="hr-H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hr-H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Ostao u </a:t>
                      </a:r>
                      <a:r>
                        <a:rPr kumimoji="0" lang="hr-H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školi ceo </a:t>
                      </a: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Vežbao duboko disanje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Tražio pomoć od drugoga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55" name="Text Box 159"/>
          <p:cNvSpPr txBox="1">
            <a:spLocks noChangeArrowheads="1"/>
          </p:cNvSpPr>
          <p:nvPr/>
        </p:nvSpPr>
        <p:spPr bwMode="auto">
          <a:xfrm>
            <a:off x="1455738" y="839788"/>
            <a:ext cx="6362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hr-HR" sz="3600" dirty="0" smtClean="0">
                <a:solidFill>
                  <a:schemeClr val="tx2"/>
                </a:solidFill>
              </a:rPr>
              <a:t>Predlog </a:t>
            </a:r>
            <a:r>
              <a:rPr lang="hr-HR" sz="3600" dirty="0">
                <a:solidFill>
                  <a:schemeClr val="tx2"/>
                </a:solidFill>
              </a:rPr>
              <a:t>tablice ponašanja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4856" name="Text Box 160"/>
          <p:cNvSpPr txBox="1">
            <a:spLocks noChangeArrowheads="1"/>
          </p:cNvSpPr>
          <p:nvPr/>
        </p:nvSpPr>
        <p:spPr bwMode="auto">
          <a:xfrm>
            <a:off x="1023938" y="5027613"/>
            <a:ext cx="5664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hr-HR" dirty="0" smtClean="0"/>
              <a:t>Dete </a:t>
            </a:r>
            <a:r>
              <a:rPr lang="hr-HR" dirty="0"/>
              <a:t>sakuplja bodove </a:t>
            </a:r>
          </a:p>
          <a:p>
            <a:pPr eaLnBrk="1" hangingPunct="1"/>
            <a:r>
              <a:rPr lang="hr-HR" dirty="0"/>
              <a:t>Nakon određenog broja bodova </a:t>
            </a:r>
            <a:r>
              <a:rPr lang="hr-HR" dirty="0" smtClean="0"/>
              <a:t>dobija </a:t>
            </a:r>
            <a:r>
              <a:rPr lang="hr-HR" dirty="0"/>
              <a:t>nagradu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6211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685800"/>
            <a:ext cx="5410200" cy="120032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sr-Latn-CS" sz="3600" dirty="0" smtClean="0"/>
              <a:t>2. INSTRUMENTALNO UČENJE   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054331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sr-Latn-CS" dirty="0" smtClean="0"/>
              <a:t>2. INSTRUMENTALNO </a:t>
            </a:r>
            <a:r>
              <a:rPr lang="sr-Latn-CS" dirty="0"/>
              <a:t>UČENJE </a:t>
            </a: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b="1" i="1" dirty="0" smtClean="0"/>
              <a:t>Ekonomija </a:t>
            </a:r>
            <a:r>
              <a:rPr lang="sr-Latn-CS" b="1" i="1" dirty="0"/>
              <a:t>žetona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CS" dirty="0" smtClean="0"/>
              <a:t>sistem </a:t>
            </a:r>
            <a:r>
              <a:rPr lang="sr-Latn-CS" dirty="0"/>
              <a:t>poena ili zvezdica da se deca nagrade za uspešno ponašanje. Kada prikupe dovoljan broj žetona dobijaju nagradu-unapred dogovoreno.</a:t>
            </a:r>
            <a:endParaRPr lang="en-US" dirty="0"/>
          </a:p>
          <a:p>
            <a:pPr marL="0" indent="0">
              <a:buNone/>
            </a:pPr>
            <a:r>
              <a:rPr lang="sr-Latn-CS" dirty="0"/>
              <a:t>Razvija kod dece:</a:t>
            </a:r>
            <a:endParaRPr lang="en-US" dirty="0"/>
          </a:p>
          <a:p>
            <a:pPr lvl="0"/>
            <a:r>
              <a:rPr lang="sr-Latn-CS" dirty="0"/>
              <a:t>Sposobnost da odlože zadovoljstvo</a:t>
            </a:r>
            <a:endParaRPr lang="en-US" dirty="0"/>
          </a:p>
          <a:p>
            <a:pPr lvl="0"/>
            <a:r>
              <a:rPr lang="sr-Latn-CS" dirty="0"/>
              <a:t>Vizuelno praćenje napretka</a:t>
            </a:r>
            <a:endParaRPr lang="en-US" dirty="0"/>
          </a:p>
          <a:p>
            <a:pPr lvl="0"/>
            <a:r>
              <a:rPr lang="sr-Latn-CS" dirty="0"/>
              <a:t>Osećaj protoka vremena</a:t>
            </a:r>
            <a:endParaRPr lang="en-US" dirty="0"/>
          </a:p>
          <a:p>
            <a:pPr lvl="0"/>
            <a:r>
              <a:rPr lang="sr-Latn-CS" dirty="0"/>
              <a:t>Poštovanje pravila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0381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sr-Latn-CS" u="sng" dirty="0"/>
              <a:t>Nagrade za decu od 6-12 godina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 lnSpcReduction="20000"/>
          </a:bodyPr>
          <a:lstStyle/>
          <a:p>
            <a:r>
              <a:rPr lang="sr-Latn-CS" dirty="0"/>
              <a:t>Igranje sa vršnjacima   </a:t>
            </a:r>
            <a:r>
              <a:rPr lang="sr-Latn-CS" dirty="0" smtClean="0"/>
              <a:t>                                                                       </a:t>
            </a:r>
            <a:r>
              <a:rPr lang="sr-Latn-CS" dirty="0"/>
              <a:t>Ekstra priča pre spavanja</a:t>
            </a:r>
            <a:endParaRPr lang="en-US" dirty="0"/>
          </a:p>
          <a:p>
            <a:r>
              <a:rPr lang="sr-Latn-CS" dirty="0"/>
              <a:t>Provesti noć kod vršnjaka ili kod babe i dede                                         Odlazak na utakmicu</a:t>
            </a:r>
            <a:endParaRPr lang="en-US" dirty="0"/>
          </a:p>
          <a:p>
            <a:r>
              <a:rPr lang="sr-Latn-CS" dirty="0"/>
              <a:t>Obrok van  kuće                                                                                      Pravljenje obroka u kuhinji</a:t>
            </a:r>
            <a:endParaRPr lang="en-US" dirty="0"/>
          </a:p>
          <a:p>
            <a:r>
              <a:rPr lang="sr-Latn-CS" dirty="0"/>
              <a:t>Vožnja biciklom                                                                                      Odlazak na pecanje</a:t>
            </a:r>
            <a:endParaRPr lang="en-US" dirty="0"/>
          </a:p>
          <a:p>
            <a:r>
              <a:rPr lang="sr-Latn-CS" dirty="0"/>
              <a:t>Mogućnost da izabere TV program                                                         Oslobađanje od dnevnih obaveza</a:t>
            </a:r>
            <a:endParaRPr lang="en-US" dirty="0"/>
          </a:p>
          <a:p>
            <a:r>
              <a:rPr lang="sr-Latn-CS" dirty="0" smtClean="0"/>
              <a:t>Oblačenje </a:t>
            </a:r>
            <a:r>
              <a:rPr lang="sr-Latn-CS" dirty="0"/>
              <a:t>garderobe roditelja</a:t>
            </a:r>
            <a:endParaRPr lang="en-US" dirty="0"/>
          </a:p>
          <a:p>
            <a:r>
              <a:rPr lang="sr-Latn-CS" dirty="0"/>
              <a:t>Kampovanje u dvorištu kuće                                                                    Odlazak u biblioteku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1161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sr-Latn-CS" u="sng" dirty="0"/>
              <a:t>Nagrade za decu od 6-12 godina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sr-Latn-CS" sz="3400" dirty="0"/>
              <a:t>Kićenje doma za vreme praznika                                                           </a:t>
            </a:r>
            <a:r>
              <a:rPr lang="sr-Latn-CS" sz="3400" dirty="0" smtClean="0"/>
              <a:t>  </a:t>
            </a:r>
            <a:r>
              <a:rPr lang="sr-Latn-CS" sz="3400" dirty="0"/>
              <a:t>Pomaganje oko pripreme obroka</a:t>
            </a:r>
            <a:endParaRPr lang="en-US" sz="3400" dirty="0"/>
          </a:p>
          <a:p>
            <a:r>
              <a:rPr lang="sr-Latn-CS" sz="3400" dirty="0"/>
              <a:t>Duže jutarnje spavanje                                                                             Puštanje omiljenog CDa </a:t>
            </a:r>
            <a:endParaRPr lang="en-US" sz="3400" dirty="0"/>
          </a:p>
          <a:p>
            <a:r>
              <a:rPr lang="sr-Latn-CS" sz="3400" dirty="0" smtClean="0"/>
              <a:t>Bojenje</a:t>
            </a:r>
            <a:endParaRPr lang="en-US" sz="3400" dirty="0"/>
          </a:p>
          <a:p>
            <a:r>
              <a:rPr lang="sr-Latn-CS" sz="3400" dirty="0"/>
              <a:t>Izbor menija za </a:t>
            </a:r>
            <a:r>
              <a:rPr lang="sr-Latn-CS" sz="3400" dirty="0" smtClean="0"/>
              <a:t>ručak</a:t>
            </a:r>
            <a:endParaRPr lang="en-US" sz="3400" dirty="0"/>
          </a:p>
          <a:p>
            <a:r>
              <a:rPr lang="sr-Latn-CS" sz="3400" dirty="0"/>
              <a:t>Sadjenje cveća ili sadnica                                                                         Odlazak na piknik</a:t>
            </a:r>
            <a:endParaRPr lang="en-US" sz="3400" dirty="0"/>
          </a:p>
          <a:p>
            <a:pPr algn="r"/>
            <a:r>
              <a:rPr lang="sr-Latn-CS" sz="3400" dirty="0"/>
              <a:t>Klizanje, kuglanje, plivanje                                                                       Naručiti jelo na kućnu adresu</a:t>
            </a:r>
            <a:endParaRPr lang="en-US" sz="3400" dirty="0"/>
          </a:p>
          <a:p>
            <a:r>
              <a:rPr lang="sr-Latn-CS" sz="3400" dirty="0"/>
              <a:t>Odlazak na planinarenje                                                                            Kampovanje, pecanje, skijanje</a:t>
            </a:r>
            <a:endParaRPr lang="en-US" sz="3400" dirty="0"/>
          </a:p>
          <a:p>
            <a:pPr algn="r"/>
            <a:r>
              <a:rPr lang="sr-Latn-CS" sz="3400" dirty="0"/>
              <a:t>Spavanje na drugačijem mestu u kući (npr.dnevna soba)                         Uređivanje sobe po svom ukusu</a:t>
            </a:r>
            <a:endParaRPr lang="en-US" sz="3400" dirty="0"/>
          </a:p>
          <a:p>
            <a:r>
              <a:rPr lang="sr-Latn-CS" sz="3400" dirty="0"/>
              <a:t>Duži ostanak sa drugovima posle škole                                                     Specijalni </a:t>
            </a:r>
            <a:r>
              <a:rPr lang="sr-Latn-CS" sz="3400" dirty="0" smtClean="0"/>
              <a:t>doručak</a:t>
            </a:r>
            <a:endParaRPr lang="en-US" sz="3400" dirty="0"/>
          </a:p>
          <a:p>
            <a:r>
              <a:rPr lang="sr-Latn-CS" sz="3400" dirty="0"/>
              <a:t>Igranje karti sa roditeljima                                                                         Vreme za računar</a:t>
            </a:r>
            <a:endParaRPr lang="en-US" sz="3400" dirty="0"/>
          </a:p>
          <a:p>
            <a:r>
              <a:rPr lang="sr-Latn-CS" sz="3400" dirty="0" smtClean="0"/>
              <a:t>Gledanje </a:t>
            </a:r>
            <a:r>
              <a:rPr lang="sr-Latn-CS" sz="3400" dirty="0"/>
              <a:t>filma</a:t>
            </a:r>
            <a:endParaRPr lang="en-US" sz="3400" dirty="0"/>
          </a:p>
          <a:p>
            <a:r>
              <a:rPr lang="sr-Latn-CS" sz="3400" dirty="0"/>
              <a:t>Vožnja skejtom</a:t>
            </a:r>
            <a:endParaRPr lang="en-US" sz="3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4387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sr-Latn-RS" dirty="0"/>
              <a:t>2</a:t>
            </a:r>
            <a:r>
              <a:rPr lang="sr-Latn-RS" dirty="0" smtClean="0"/>
              <a:t>. Instrumentalno </a:t>
            </a:r>
            <a:r>
              <a:rPr lang="sr-Latn-RS" dirty="0" smtClean="0"/>
              <a:t>učenje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Programirano učenje – nagrada je neposredno saopštavanje rezultata  (feedback).</a:t>
            </a:r>
          </a:p>
          <a:p>
            <a:r>
              <a:rPr lang="sr-Latn-RS" dirty="0" smtClean="0"/>
              <a:t>Socijalna potkrepljenja – osmesima, gestovima i verbalnim putem mogu da pruže širok spektar socijalnih potkrepljenja (istraživanja pokazuju da primenom socijalnih potkrepljenja može da se ostvari značajna redukcija nepoželjnog ponašanja).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9561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sr-Latn-CS" dirty="0" smtClean="0"/>
              <a:t>2. INSTRUMENTALNO </a:t>
            </a:r>
            <a:r>
              <a:rPr lang="sr-Latn-CS" dirty="0"/>
              <a:t>UČENJE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I faza :nastavnik 4-6 puta dnevno u toku časova ponavlja sledeća pravila pred decom: sedite mirno, ruke </a:t>
            </a:r>
            <a:r>
              <a:rPr lang="sr-Latn-RS" dirty="0" smtClean="0"/>
              <a:t>pozadi</a:t>
            </a:r>
            <a:r>
              <a:rPr lang="sr-Latn-RS" dirty="0" smtClean="0"/>
              <a:t>, itd.</a:t>
            </a:r>
          </a:p>
          <a:p>
            <a:r>
              <a:rPr lang="sr-Latn-RS" dirty="0" smtClean="0"/>
              <a:t>II faza: nastavnik ignoriše  nepoželjne oblike ponašanja</a:t>
            </a:r>
          </a:p>
          <a:p>
            <a:r>
              <a:rPr lang="sr-Latn-RS" dirty="0" smtClean="0"/>
              <a:t>III faza nastavnik daje socijalna potkrepljenja u vidu pohvala za svako poželjno ponašanje zajedno sa ignorisanjem nepoželjnog ponašanja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854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sr-Latn-RS" dirty="0" smtClean="0"/>
              <a:t>1. Klasično </a:t>
            </a:r>
            <a:r>
              <a:rPr lang="sr-Latn-RS" dirty="0"/>
              <a:t>uslovljavanje 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>Razvojna </a:t>
            </a:r>
            <a:r>
              <a:rPr lang="sr-Latn-RS" dirty="0" smtClean="0"/>
              <a:t>faza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Srednje </a:t>
            </a:r>
            <a:r>
              <a:rPr lang="hr-HR" dirty="0" smtClean="0"/>
              <a:t>detinjstvo </a:t>
            </a:r>
            <a:r>
              <a:rPr lang="hr-HR" dirty="0"/>
              <a:t>– (7 – 12 god.)</a:t>
            </a:r>
          </a:p>
          <a:p>
            <a:r>
              <a:rPr lang="hr-HR" dirty="0"/>
              <a:t>4. psihosocijalna faza razvoja prema Eriksonu (produktivnost/marljivost – inferiornost)</a:t>
            </a:r>
          </a:p>
          <a:p>
            <a:r>
              <a:rPr lang="hr-HR" dirty="0"/>
              <a:t>Savladavanje novih </a:t>
            </a:r>
            <a:r>
              <a:rPr lang="hr-HR" dirty="0" smtClean="0"/>
              <a:t>veština</a:t>
            </a:r>
            <a:r>
              <a:rPr lang="hr-HR" dirty="0"/>
              <a:t>, </a:t>
            </a:r>
            <a:r>
              <a:rPr lang="hr-HR" dirty="0" smtClean="0"/>
              <a:t>znanja</a:t>
            </a:r>
          </a:p>
          <a:p>
            <a:endParaRPr lang="hr-HR" dirty="0" smtClean="0"/>
          </a:p>
          <a:p>
            <a:r>
              <a:rPr lang="en-US" dirty="0" err="1"/>
              <a:t>Streso</a:t>
            </a:r>
            <a:r>
              <a:rPr lang="sr-Latn-RS" dirty="0"/>
              <a:t>ri </a:t>
            </a:r>
            <a:r>
              <a:rPr lang="en-US" dirty="0"/>
              <a:t>u </a:t>
            </a:r>
            <a:r>
              <a:rPr lang="sr-Latn-RS" dirty="0" smtClean="0"/>
              <a:t>školi? 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5280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sr-Latn-RS" dirty="0" smtClean="0"/>
              <a:t>3. Učenje </a:t>
            </a:r>
            <a:r>
              <a:rPr lang="sr-Latn-RS" dirty="0" smtClean="0"/>
              <a:t>po modelu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dirty="0" smtClean="0"/>
              <a:t>Učestalost modela (dominantni i retki modeli ponašanja)</a:t>
            </a:r>
          </a:p>
          <a:p>
            <a:r>
              <a:rPr lang="sr-Latn-RS" dirty="0" smtClean="0"/>
              <a:t>Kulturna ukorenjenost modela</a:t>
            </a:r>
          </a:p>
          <a:p>
            <a:r>
              <a:rPr lang="sr-Latn-RS" dirty="0" smtClean="0"/>
              <a:t>Socijalna podrška i nagraživanje jednog modela</a:t>
            </a:r>
          </a:p>
          <a:p>
            <a:r>
              <a:rPr lang="sr-Latn-RS" dirty="0" smtClean="0"/>
              <a:t>Procena onog koji uči po modelu da će imati neku dobit</a:t>
            </a:r>
          </a:p>
          <a:p>
            <a:r>
              <a:rPr lang="sr-Latn-RS" dirty="0" smtClean="0"/>
              <a:t>Socijalni ugled (prestiž, moć) modela</a:t>
            </a:r>
          </a:p>
          <a:p>
            <a:r>
              <a:rPr lang="sr-Latn-RS" dirty="0" smtClean="0"/>
              <a:t>Razumljivost pokazanog modela ponašanja</a:t>
            </a:r>
          </a:p>
          <a:p>
            <a:r>
              <a:rPr lang="sr-Latn-RS" dirty="0" smtClean="0"/>
              <a:t>Bliskost modela onome ko uči određeno ponašanje –pol, uzrast, socijalni status, nivo sposobnosti</a:t>
            </a:r>
          </a:p>
          <a:p>
            <a:r>
              <a:rPr lang="sr-Latn-RS" dirty="0" smtClean="0"/>
              <a:t>Broj i kombinacija činilaca koji deluju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654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sr-Latn-RS" dirty="0" smtClean="0"/>
              <a:t>3. Učenje </a:t>
            </a:r>
            <a:r>
              <a:rPr lang="sr-Latn-RS" dirty="0"/>
              <a:t>po </a:t>
            </a:r>
            <a:r>
              <a:rPr lang="sr-Latn-RS" dirty="0" smtClean="0"/>
              <a:t>modelu</a:t>
            </a:r>
            <a:br>
              <a:rPr lang="sr-Latn-RS" dirty="0" smtClean="0"/>
            </a:br>
            <a:r>
              <a:rPr lang="sr-Latn-RS" dirty="0" smtClean="0"/>
              <a:t>Sukob </a:t>
            </a:r>
            <a:r>
              <a:rPr lang="sr-Latn-RS" dirty="0" smtClean="0"/>
              <a:t>raličitih modela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1. sukob između modela koje favorizuje škola i modela iz relanog života</a:t>
            </a:r>
          </a:p>
          <a:p>
            <a:r>
              <a:rPr lang="sr-Latn-RS" dirty="0" smtClean="0"/>
              <a:t>2. sukob između deklarisanih mod</a:t>
            </a:r>
            <a:r>
              <a:rPr lang="en-US" dirty="0"/>
              <a:t>e</a:t>
            </a:r>
            <a:r>
              <a:rPr lang="sr-Latn-RS" dirty="0" smtClean="0"/>
              <a:t>la i stvarnih modela ponašanjaa (npr. Nastavnici hvale samostalnost, a nagrađuju pposlušnost)</a:t>
            </a:r>
          </a:p>
          <a:p>
            <a:r>
              <a:rPr lang="sr-Latn-RS" dirty="0" smtClean="0"/>
              <a:t>3. sukob između modela ponašanja koji su specifični za različite generacije (modela koji favorizuju i stvarno prihvataju nastavnici i modela koje prihvataju učenici)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10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sr-Latn-RS" dirty="0" smtClean="0"/>
              <a:t>1. Klasično </a:t>
            </a:r>
            <a:r>
              <a:rPr lang="sr-Latn-RS" dirty="0"/>
              <a:t>(emocionalno) uslovljavanje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919" y="1447800"/>
            <a:ext cx="8229600" cy="5135563"/>
          </a:xfrm>
        </p:spPr>
        <p:txBody>
          <a:bodyPr/>
          <a:lstStyle/>
          <a:p>
            <a:r>
              <a:rPr lang="sr-Latn-RS" sz="2400" dirty="0" smtClean="0"/>
              <a:t>Šta se uči klasičnim uslovljavanjem?</a:t>
            </a:r>
          </a:p>
          <a:p>
            <a:pPr marL="0" indent="0">
              <a:buNone/>
            </a:pPr>
            <a:r>
              <a:rPr lang="sr-Latn-RS" sz="2400" dirty="0" smtClean="0"/>
              <a:t>Stavovi učenja (learning attituds) – </a:t>
            </a:r>
            <a:br>
              <a:rPr lang="sr-Latn-RS" sz="2400" dirty="0" smtClean="0"/>
            </a:br>
            <a:r>
              <a:rPr lang="sr-Latn-RS" sz="2400" dirty="0" smtClean="0"/>
              <a:t>1. prema učenju različitih predmeta, </a:t>
            </a:r>
          </a:p>
          <a:p>
            <a:pPr marL="0" indent="0">
              <a:buNone/>
            </a:pPr>
            <a:r>
              <a:rPr lang="sr-Latn-RS" sz="2400" dirty="0" smtClean="0"/>
              <a:t>2. prema nastavnicima, </a:t>
            </a:r>
          </a:p>
          <a:p>
            <a:pPr marL="0" indent="0">
              <a:buNone/>
            </a:pPr>
            <a:r>
              <a:rPr lang="sr-Latn-RS" sz="2400" dirty="0" smtClean="0"/>
              <a:t>3. prema testovima, prema usmenom odgovaranju, </a:t>
            </a:r>
          </a:p>
          <a:p>
            <a:pPr marL="0" indent="0">
              <a:buNone/>
            </a:pPr>
            <a:r>
              <a:rPr lang="sr-Latn-RS" sz="2400" dirty="0" smtClean="0"/>
              <a:t>4. prema sebi </a:t>
            </a:r>
          </a:p>
          <a:p>
            <a:pPr marL="0" indent="0">
              <a:buNone/>
            </a:pPr>
            <a:endParaRPr lang="sr-Latn-RS" sz="2400" dirty="0"/>
          </a:p>
          <a:p>
            <a:pPr marL="0" indent="0">
              <a:buNone/>
            </a:pPr>
            <a:r>
              <a:rPr lang="sr-Latn-RS" sz="2400" dirty="0" smtClean="0"/>
              <a:t>Uslovni refleks se stvara između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47019" y="4872335"/>
            <a:ext cx="66294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r-Latn-RS" sz="2400" dirty="0" smtClean="0"/>
              <a:t>Situacije učenja + emocije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0419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sr-Latn-RS" dirty="0" smtClean="0"/>
              <a:t>1. Klasično </a:t>
            </a:r>
            <a:r>
              <a:rPr lang="sr-Latn-RS" dirty="0"/>
              <a:t>uslovljavanje 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>Školska </a:t>
            </a:r>
            <a:r>
              <a:rPr lang="sr-Latn-RS" dirty="0" smtClean="0"/>
              <a:t>fobija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35563"/>
          </a:xfrm>
        </p:spPr>
        <p:txBody>
          <a:bodyPr>
            <a:normAutofit fontScale="92500" lnSpcReduction="20000"/>
          </a:bodyPr>
          <a:lstStyle/>
          <a:p>
            <a:r>
              <a:rPr lang="sr-Latn-RS" dirty="0"/>
              <a:t>sa fobijama – oko 6-7% - neurotični strah i ajki averzivni stavovi prema školi.</a:t>
            </a:r>
          </a:p>
          <a:p>
            <a:r>
              <a:rPr lang="sr-Latn-RS" dirty="0"/>
              <a:t>Strah – snažno, neprijatno uzbuđenje na preteći ili bolan stimulus.</a:t>
            </a:r>
          </a:p>
          <a:p>
            <a:r>
              <a:rPr lang="sr-Latn-RS" dirty="0"/>
              <a:t>Na psihološkom planu – neprijatno osećanje uznemirenosti, ugroženosti i bespomoćnosti</a:t>
            </a:r>
          </a:p>
          <a:p>
            <a:r>
              <a:rPr lang="sr-Latn-RS" dirty="0"/>
              <a:t>Na fiziološkom – povećano lučenje adrenalina, povišeni krvni pritisak, ubrzan rad srca, stezanje mišića znojenje, ubrzano disanje, sušenje usta</a:t>
            </a:r>
          </a:p>
          <a:p>
            <a:r>
              <a:rPr lang="sr-Latn-RS" dirty="0"/>
              <a:t>Fobija –nesrazmerno veliki strah u odnosu na ono što ga izaziva (intenzitet, nepromenljivost, iracionlanost)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161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sr-Latn-RS" dirty="0"/>
              <a:t>1. Klasično uslovljavanje 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>Strah </a:t>
            </a:r>
            <a:r>
              <a:rPr lang="sr-Latn-RS" dirty="0" smtClean="0"/>
              <a:t>od škole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983163"/>
          </a:xfrm>
        </p:spPr>
        <p:txBody>
          <a:bodyPr>
            <a:normAutofit fontScale="70000" lnSpcReduction="20000"/>
          </a:bodyPr>
          <a:lstStyle/>
          <a:p>
            <a:r>
              <a:rPr lang="sr-Latn-RS" dirty="0" smtClean="0"/>
              <a:t>20-30% dece sa različitim oblicima strahova od škole - razvojno uobičajeni strahovi ili </a:t>
            </a:r>
            <a:r>
              <a:rPr lang="sr-Latn-RS" i="1" dirty="0" smtClean="0"/>
              <a:t>plitki</a:t>
            </a:r>
            <a:r>
              <a:rPr lang="sr-Latn-RS" dirty="0" smtClean="0"/>
              <a:t> strahovi uobičajeni za uzrast; povoljno razrešavaju i potom gube uz manju ili veću intervenciju sredine </a:t>
            </a:r>
          </a:p>
          <a:p>
            <a:endParaRPr lang="sr-Latn-RS" dirty="0" smtClean="0"/>
          </a:p>
          <a:p>
            <a:pPr marL="0" indent="0">
              <a:buNone/>
            </a:pPr>
            <a:r>
              <a:rPr lang="sr-Latn-RS" b="1" dirty="0" smtClean="0"/>
              <a:t>Simptomi</a:t>
            </a:r>
            <a:r>
              <a:rPr lang="sr-Latn-RS" dirty="0" smtClean="0"/>
              <a:t>: mucanje</a:t>
            </a:r>
            <a:r>
              <a:rPr lang="sr-Latn-RS" dirty="0"/>
              <a:t>, mučnina, tahikardija, bolovi u stomaku, drhtanje ruku i sl</a:t>
            </a:r>
            <a:r>
              <a:rPr lang="sr-Latn-RS" dirty="0" smtClean="0"/>
              <a:t>.</a:t>
            </a:r>
          </a:p>
          <a:p>
            <a:pPr marL="0" indent="0">
              <a:buNone/>
            </a:pPr>
            <a:r>
              <a:rPr lang="sr-Latn-RS" dirty="0" smtClean="0"/>
              <a:t> </a:t>
            </a:r>
            <a:endParaRPr lang="sr-Latn-RS" dirty="0"/>
          </a:p>
          <a:p>
            <a:r>
              <a:rPr lang="sr-Latn-RS" dirty="0" smtClean="0"/>
              <a:t>Visoko anksiozni - mlađi uzrast - </a:t>
            </a:r>
            <a:r>
              <a:rPr lang="sr-Latn-RS" b="1" dirty="0" smtClean="0"/>
              <a:t>poslušnost, povlačenje</a:t>
            </a:r>
          </a:p>
          <a:p>
            <a:pPr marL="0" indent="0">
              <a:buNone/>
            </a:pPr>
            <a:r>
              <a:rPr lang="sr-Latn-RS" dirty="0" smtClean="0"/>
              <a:t>		stariji  – </a:t>
            </a:r>
            <a:r>
              <a:rPr lang="sr-Latn-RS" b="1" dirty="0" smtClean="0"/>
              <a:t>agresivno ponašanje</a:t>
            </a:r>
          </a:p>
          <a:p>
            <a:endParaRPr lang="sr-Latn-RS" dirty="0" smtClean="0"/>
          </a:p>
          <a:p>
            <a:r>
              <a:rPr lang="sr-Latn-RS" dirty="0" smtClean="0"/>
              <a:t>Negativni efekti anksioznosti – </a:t>
            </a:r>
          </a:p>
          <a:p>
            <a:pPr>
              <a:buFontTx/>
              <a:buChar char="-"/>
            </a:pPr>
            <a:r>
              <a:rPr lang="sr-Latn-RS" dirty="0" smtClean="0"/>
              <a:t>mlađi uzrasti – u oblasti </a:t>
            </a:r>
            <a:r>
              <a:rPr lang="sr-Latn-RS" b="1" dirty="0" smtClean="0"/>
              <a:t>čitanja</a:t>
            </a:r>
          </a:p>
          <a:p>
            <a:pPr>
              <a:buFontTx/>
              <a:buChar char="-"/>
            </a:pPr>
            <a:r>
              <a:rPr lang="sr-Latn-RS" dirty="0" smtClean="0"/>
              <a:t>stariji  - u oblasti </a:t>
            </a:r>
            <a:r>
              <a:rPr lang="sr-Latn-RS" b="1" dirty="0" smtClean="0"/>
              <a:t>matematike</a:t>
            </a:r>
          </a:p>
          <a:p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1382659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sr-Latn-RS" dirty="0"/>
              <a:t>1. Klasično uslovljavanje 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>Školska </a:t>
            </a:r>
            <a:r>
              <a:rPr lang="sr-Latn-RS" dirty="0" smtClean="0"/>
              <a:t>fobija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Teskoba</a:t>
            </a:r>
            <a:r>
              <a:rPr lang="hr-HR" dirty="0"/>
              <a:t>, </a:t>
            </a:r>
            <a:r>
              <a:rPr lang="hr-HR" dirty="0" smtClean="0"/>
              <a:t>preterani </a:t>
            </a:r>
            <a:r>
              <a:rPr lang="hr-HR" dirty="0"/>
              <a:t>strah, briga, nećkanje, odbijanje odlaska u školu...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736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66800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sr-Latn-RS" dirty="0"/>
              <a:t>1. Klasično uslovljavanje 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hr-HR" dirty="0" smtClean="0"/>
              <a:t>Simptomi </a:t>
            </a:r>
            <a:r>
              <a:rPr lang="hr-HR" dirty="0" smtClean="0"/>
              <a:t>odbijanja škole</a:t>
            </a:r>
            <a:endParaRPr lang="en-US" dirty="0" smtClean="0"/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1557338"/>
            <a:ext cx="381635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sz="2400" dirty="0" smtClean="0">
                <a:solidFill>
                  <a:srgbClr val="660066"/>
                </a:solidFill>
              </a:rPr>
              <a:t>Emocionalne teškoće: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sz="2400" dirty="0" smtClean="0"/>
              <a:t>Teskoba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sz="2400" dirty="0" smtClean="0"/>
              <a:t>Ljutnja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sz="2400" dirty="0" smtClean="0"/>
              <a:t>Preterani strah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sz="2400" dirty="0" smtClean="0"/>
              <a:t>Tuga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sz="2400" dirty="0" smtClean="0"/>
              <a:t>Bespomoćnost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900" dirty="0" smtClean="0"/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371600"/>
            <a:ext cx="4225925" cy="54102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sz="2400" dirty="0" smtClean="0">
                <a:solidFill>
                  <a:srgbClr val="660066"/>
                </a:solidFill>
              </a:rPr>
              <a:t>Somatske teškoće: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sz="2400" dirty="0" smtClean="0"/>
              <a:t>Vrtoglavice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sz="2400" dirty="0" smtClean="0"/>
              <a:t>Glavobolje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sz="2400" dirty="0" smtClean="0"/>
              <a:t>Povraćanje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sz="2400" dirty="0" smtClean="0"/>
              <a:t>Lupanje srca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sz="2400" dirty="0" smtClean="0"/>
              <a:t>Abdominalna bol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sz="2400" dirty="0" smtClean="0"/>
              <a:t>Mučnine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sz="2400" dirty="0" smtClean="0"/>
              <a:t>Nesvestica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sz="2400" dirty="0" smtClean="0"/>
              <a:t>Znojenje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sz="2400" dirty="0" smtClean="0"/>
              <a:t>Smetnje spavanja (</a:t>
            </a:r>
            <a:r>
              <a:rPr lang="hr-HR" sz="2400" dirty="0" smtClean="0">
                <a:solidFill>
                  <a:schemeClr val="tx2"/>
                </a:solidFill>
              </a:rPr>
              <a:t>noćne more, problemi s zaspivanjem, dnevna pospanost</a:t>
            </a:r>
            <a:r>
              <a:rPr lang="hr-HR" sz="2400" dirty="0" smtClean="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sz="2400" dirty="0" smtClean="0"/>
              <a:t>Stalna potreba za mokrenjem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sz="2400" dirty="0" smtClean="0"/>
              <a:t>Bolovi u zglobovima</a:t>
            </a:r>
            <a:endParaRPr lang="en-US" sz="2400" dirty="0" smtClean="0"/>
          </a:p>
        </p:txBody>
      </p:sp>
      <p:pic>
        <p:nvPicPr>
          <p:cNvPr id="9221" name="Picture 6" descr="odbijanje skole zagrlja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822" y="4267200"/>
            <a:ext cx="260567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9132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hr-HR" dirty="0" smtClean="0"/>
              <a:t>Tok smetnji</a:t>
            </a:r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8350" cy="54102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Char char="-"/>
            </a:pPr>
            <a:r>
              <a:rPr lang="hr-HR" sz="2500" dirty="0" smtClean="0"/>
              <a:t>Nakon praznika</a:t>
            </a:r>
          </a:p>
          <a:p>
            <a:pPr eaLnBrk="1" hangingPunct="1">
              <a:buFontTx/>
              <a:buChar char="-"/>
            </a:pPr>
            <a:r>
              <a:rPr lang="hr-HR" sz="2500" dirty="0" smtClean="0"/>
              <a:t>Nakon hospitalizacije</a:t>
            </a:r>
          </a:p>
          <a:p>
            <a:pPr eaLnBrk="1" hangingPunct="1">
              <a:buFontTx/>
              <a:buChar char="-"/>
            </a:pPr>
            <a:r>
              <a:rPr lang="hr-HR" sz="2500" dirty="0" smtClean="0"/>
              <a:t>Neposredno nakon promene škole</a:t>
            </a:r>
          </a:p>
          <a:p>
            <a:pPr eaLnBrk="1" hangingPunct="1">
              <a:buFontTx/>
              <a:buChar char="-"/>
            </a:pPr>
            <a:r>
              <a:rPr lang="hr-HR" sz="2500" dirty="0" smtClean="0"/>
              <a:t>Nakon selidbe</a:t>
            </a:r>
          </a:p>
          <a:p>
            <a:pPr eaLnBrk="1" hangingPunct="1">
              <a:buFontTx/>
              <a:buChar char="-"/>
            </a:pPr>
            <a:r>
              <a:rPr lang="hr-HR" sz="2500" dirty="0" smtClean="0"/>
              <a:t>Nakon proživljenog životnog distresa (</a:t>
            </a:r>
            <a:r>
              <a:rPr lang="hr-HR" sz="2500" dirty="0" smtClean="0">
                <a:solidFill>
                  <a:srgbClr val="660066"/>
                </a:solidFill>
              </a:rPr>
              <a:t>razvod roditelja, smrt/bolest važne osobe, hiruške intervencije, smrti kućnog ljubimca</a:t>
            </a:r>
            <a:r>
              <a:rPr lang="hr-HR" sz="2500" dirty="0" smtClean="0"/>
              <a:t>)</a:t>
            </a:r>
          </a:p>
          <a:p>
            <a:pPr eaLnBrk="1" hangingPunct="1">
              <a:buFontTx/>
              <a:buChar char="-"/>
            </a:pPr>
            <a:r>
              <a:rPr lang="hr-HR" sz="2500" dirty="0" smtClean="0"/>
              <a:t>Nakon hroničnih interpersonalnih sukoba u školi (</a:t>
            </a:r>
            <a:r>
              <a:rPr lang="hr-HR" sz="2500" dirty="0" smtClean="0">
                <a:solidFill>
                  <a:srgbClr val="660066"/>
                </a:solidFill>
              </a:rPr>
              <a:t>s vršnjacima, s učiteljem/nastavnikom, zbog nasilništva, nesloge, opšteg nemira i nesuglasica, pozicije žrtvenog jarca i sl.)</a:t>
            </a:r>
          </a:p>
          <a:p>
            <a:pPr>
              <a:buFontTx/>
              <a:buChar char="-"/>
            </a:pPr>
            <a:r>
              <a:rPr lang="hr-HR" sz="2800" dirty="0" smtClean="0"/>
              <a:t>*SVI SIMPTOMI NESTAJU KAD JE DETE KOD KUĆE, ZA VREME PRAZNIKA, ZA VREME VIKENDA</a:t>
            </a:r>
          </a:p>
          <a:p>
            <a:pPr eaLnBrk="1" hangingPunct="1">
              <a:buFontTx/>
              <a:buChar char="-"/>
            </a:pPr>
            <a:endParaRPr lang="en-US" sz="2500" dirty="0" smtClean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779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1813</Words>
  <Application>Microsoft Office PowerPoint</Application>
  <PresentationFormat>On-screen Show (4:3)</PresentationFormat>
  <Paragraphs>280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1. Klasično uslovljavanje</vt:lpstr>
      <vt:lpstr>1. Klasično (emocionalno) uslovljavanje</vt:lpstr>
      <vt:lpstr>1. Klasično uslovljavanje  Razvojna faza</vt:lpstr>
      <vt:lpstr>1. Klasično (emocionalno) uslovljavanje</vt:lpstr>
      <vt:lpstr>1. Klasično uslovljavanje  Školska fobija</vt:lpstr>
      <vt:lpstr>1. Klasično uslovljavanje  Strah od škole</vt:lpstr>
      <vt:lpstr>1. Klasično uslovljavanje  Školska fobija</vt:lpstr>
      <vt:lpstr>1. Klasično uslovljavanje  Simptomi odbijanja škole</vt:lpstr>
      <vt:lpstr>Tok smetnji</vt:lpstr>
      <vt:lpstr>Ponašanje deteta sa ŠF</vt:lpstr>
      <vt:lpstr>PowerPoint Presentation</vt:lpstr>
      <vt:lpstr>Školska fobija</vt:lpstr>
      <vt:lpstr>Školska fobija –  Tipične iracionalne ideje 1</vt:lpstr>
      <vt:lpstr>Školska fobija –  Tipične iracionalne ideje 2</vt:lpstr>
      <vt:lpstr>Školska fobija</vt:lpstr>
      <vt:lpstr>Prognoza – školska fobija</vt:lpstr>
      <vt:lpstr>Načini pomoći – školska fobija</vt:lpstr>
      <vt:lpstr>Načini pomoći – školska fobija</vt:lpstr>
      <vt:lpstr>Načini pomoći – sistematična desenzibilizacija</vt:lpstr>
      <vt:lpstr>Načini pomoći</vt:lpstr>
      <vt:lpstr>Načini pomoći – u razredu</vt:lpstr>
      <vt:lpstr>Načini pomoći – u razredu</vt:lpstr>
      <vt:lpstr>PowerPoint Presentation</vt:lpstr>
      <vt:lpstr>PowerPoint Presentation</vt:lpstr>
      <vt:lpstr>2. INSTRUMENTALNO UČENJE  Ekonomija žetona</vt:lpstr>
      <vt:lpstr>Nagrade za decu od 6-12 godina </vt:lpstr>
      <vt:lpstr>Nagrade za decu od 6-12 godina</vt:lpstr>
      <vt:lpstr>2. Instrumentalno učenje</vt:lpstr>
      <vt:lpstr>2. INSTRUMENTALNO UČENJE</vt:lpstr>
      <vt:lpstr>3. Učenje po modelu</vt:lpstr>
      <vt:lpstr>3. Učenje po modelu Sukob raličitih modela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petrovic</dc:creator>
  <cp:lastModifiedBy>Psihologija</cp:lastModifiedBy>
  <cp:revision>30</cp:revision>
  <cp:lastPrinted>2018-01-11T13:08:14Z</cp:lastPrinted>
  <dcterms:created xsi:type="dcterms:W3CDTF">2006-08-16T00:00:00Z</dcterms:created>
  <dcterms:modified xsi:type="dcterms:W3CDTF">2018-01-12T11:15:01Z</dcterms:modified>
</cp:coreProperties>
</file>