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62" r:id="rId3"/>
    <p:sldId id="257" r:id="rId4"/>
    <p:sldId id="258" r:id="rId5"/>
    <p:sldId id="259" r:id="rId6"/>
    <p:sldId id="260" r:id="rId7"/>
    <p:sldId id="324" r:id="rId8"/>
    <p:sldId id="323" r:id="rId9"/>
    <p:sldId id="272" r:id="rId10"/>
    <p:sldId id="263" r:id="rId11"/>
    <p:sldId id="264" r:id="rId12"/>
    <p:sldId id="322" r:id="rId13"/>
    <p:sldId id="266" r:id="rId14"/>
    <p:sldId id="361" r:id="rId15"/>
    <p:sldId id="267" r:id="rId16"/>
    <p:sldId id="345" r:id="rId17"/>
    <p:sldId id="268" r:id="rId18"/>
    <p:sldId id="321" r:id="rId19"/>
    <p:sldId id="281" r:id="rId20"/>
    <p:sldId id="325" r:id="rId21"/>
    <p:sldId id="327" r:id="rId22"/>
    <p:sldId id="274" r:id="rId23"/>
    <p:sldId id="275" r:id="rId24"/>
    <p:sldId id="329" r:id="rId25"/>
    <p:sldId id="334" r:id="rId26"/>
    <p:sldId id="288" r:id="rId27"/>
    <p:sldId id="287" r:id="rId28"/>
    <p:sldId id="363" r:id="rId29"/>
    <p:sldId id="338" r:id="rId30"/>
    <p:sldId id="339" r:id="rId31"/>
    <p:sldId id="340" r:id="rId32"/>
    <p:sldId id="270" r:id="rId33"/>
    <p:sldId id="271" r:id="rId34"/>
    <p:sldId id="328" r:id="rId35"/>
    <p:sldId id="341" r:id="rId36"/>
    <p:sldId id="336" r:id="rId37"/>
    <p:sldId id="276" r:id="rId38"/>
    <p:sldId id="277" r:id="rId39"/>
    <p:sldId id="335" r:id="rId40"/>
    <p:sldId id="356" r:id="rId41"/>
    <p:sldId id="278" r:id="rId42"/>
    <p:sldId id="333" r:id="rId43"/>
    <p:sldId id="286" r:id="rId44"/>
    <p:sldId id="293" r:id="rId45"/>
    <p:sldId id="359" r:id="rId46"/>
    <p:sldId id="320" r:id="rId47"/>
    <p:sldId id="279" r:id="rId48"/>
    <p:sldId id="304" r:id="rId49"/>
    <p:sldId id="310" r:id="rId50"/>
    <p:sldId id="319" r:id="rId51"/>
    <p:sldId id="312" r:id="rId52"/>
    <p:sldId id="364" r:id="rId53"/>
    <p:sldId id="352" r:id="rId54"/>
    <p:sldId id="355" r:id="rId55"/>
    <p:sldId id="331" r:id="rId56"/>
    <p:sldId id="280" r:id="rId57"/>
    <p:sldId id="330" r:id="rId58"/>
    <p:sldId id="302" r:id="rId59"/>
    <p:sldId id="307" r:id="rId60"/>
    <p:sldId id="284" r:id="rId61"/>
    <p:sldId id="308" r:id="rId62"/>
    <p:sldId id="301" r:id="rId63"/>
    <p:sldId id="332" r:id="rId64"/>
    <p:sldId id="285" r:id="rId65"/>
    <p:sldId id="305" r:id="rId66"/>
    <p:sldId id="306" r:id="rId67"/>
    <p:sldId id="351" r:id="rId68"/>
    <p:sldId id="342" r:id="rId69"/>
    <p:sldId id="289" r:id="rId70"/>
    <p:sldId id="350" r:id="rId71"/>
    <p:sldId id="337" r:id="rId72"/>
    <p:sldId id="343" r:id="rId73"/>
    <p:sldId id="347" r:id="rId74"/>
    <p:sldId id="357" r:id="rId75"/>
    <p:sldId id="358" r:id="rId76"/>
    <p:sldId id="349" r:id="rId77"/>
    <p:sldId id="348" r:id="rId78"/>
    <p:sldId id="299" r:id="rId79"/>
    <p:sldId id="300" r:id="rId80"/>
    <p:sldId id="344" r:id="rId81"/>
    <p:sldId id="295" r:id="rId82"/>
    <p:sldId id="292" r:id="rId83"/>
    <p:sldId id="296" r:id="rId84"/>
    <p:sldId id="290" r:id="rId85"/>
    <p:sldId id="354" r:id="rId86"/>
    <p:sldId id="365" r:id="rId87"/>
    <p:sldId id="366" r:id="rId88"/>
    <p:sldId id="367" r:id="rId89"/>
    <p:sldId id="368" r:id="rId90"/>
    <p:sldId id="318" r:id="rId9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660"/>
  </p:normalViewPr>
  <p:slideViewPr>
    <p:cSldViewPr snapToGrid="0">
      <p:cViewPr varScale="1">
        <p:scale>
          <a:sx n="76" d="100"/>
          <a:sy n="76" d="100"/>
        </p:scale>
        <p:origin x="4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CF95747-CDDC-48B5-98D6-AD939F87E136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4C78D70-1BBA-43F3-92CD-B7D565F5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01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747-CDDC-48B5-98D6-AD939F87E136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78D70-1BBA-43F3-92CD-B7D565F5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70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747-CDDC-48B5-98D6-AD939F87E136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78D70-1BBA-43F3-92CD-B7D565F5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25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747-CDDC-48B5-98D6-AD939F87E136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78D70-1BBA-43F3-92CD-B7D565F5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90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CF95747-CDDC-48B5-98D6-AD939F87E136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4C78D70-1BBA-43F3-92CD-B7D565F5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25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747-CDDC-48B5-98D6-AD939F87E136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78D70-1BBA-43F3-92CD-B7D565F5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38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747-CDDC-48B5-98D6-AD939F87E136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78D70-1BBA-43F3-92CD-B7D565F5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00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747-CDDC-48B5-98D6-AD939F87E136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78D70-1BBA-43F3-92CD-B7D565F5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64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747-CDDC-48B5-98D6-AD939F87E136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78D70-1BBA-43F3-92CD-B7D565F5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84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747-CDDC-48B5-98D6-AD939F87E136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4C78D70-1BBA-43F3-92CD-B7D565F52FA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0021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CF95747-CDDC-48B5-98D6-AD939F87E136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4C78D70-1BBA-43F3-92CD-B7D565F52FA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55020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CF95747-CDDC-48B5-98D6-AD939F87E136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4C78D70-1BBA-43F3-92CD-B7D565F5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9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sz="4400" b="1" dirty="0" smtClean="0"/>
              <a:t>ЛИКОВНЕ ТЕХНИКЕ </a:t>
            </a:r>
            <a:r>
              <a:rPr lang="sr-Cyrl-RS" sz="4400" dirty="0" smtClean="0"/>
              <a:t/>
            </a:r>
            <a:br>
              <a:rPr lang="sr-Cyrl-RS" sz="4400" dirty="0" smtClean="0"/>
            </a:br>
            <a:r>
              <a:rPr lang="sr-Cyrl-RS" sz="2400" dirty="0" smtClean="0"/>
              <a:t>ЗА</a:t>
            </a:r>
            <a:r>
              <a:rPr lang="sr-Cyrl-RS" sz="2400" dirty="0" smtClean="0"/>
              <a:t> </a:t>
            </a:r>
            <a:r>
              <a:rPr lang="sr-Cyrl-RS" sz="2400" dirty="0" smtClean="0"/>
              <a:t>ЛИКОВНЕ АКТИВНОСТИ у раду са децом предшколског узраста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578870"/>
          </a:xfrm>
        </p:spPr>
        <p:txBody>
          <a:bodyPr>
            <a:normAutofit lnSpcReduction="10000"/>
          </a:bodyPr>
          <a:lstStyle/>
          <a:p>
            <a:r>
              <a:rPr lang="sr-Cyrl-RS" dirty="0" smtClean="0"/>
              <a:t>-Методички практикум ликовног васпитања-</a:t>
            </a:r>
          </a:p>
          <a:p>
            <a:r>
              <a:rPr lang="sr-Cyrl-RS" dirty="0" smtClean="0"/>
              <a:t>Асист. МА </a:t>
            </a:r>
            <a:r>
              <a:rPr lang="sr-Cyrl-RS" dirty="0" smtClean="0"/>
              <a:t>Јована </a:t>
            </a:r>
            <a:r>
              <a:rPr lang="sr-Cyrl-RS" dirty="0" smtClean="0"/>
              <a:t>Ђорђевић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109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8236" y="1150049"/>
            <a:ext cx="6194119" cy="46455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9650" y="1159356"/>
            <a:ext cx="6268578" cy="470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6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9" y="112734"/>
            <a:ext cx="6012493" cy="45093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11" y="1903958"/>
            <a:ext cx="6605389" cy="495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5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11" y="492282"/>
            <a:ext cx="10058400" cy="960738"/>
          </a:xfrm>
        </p:spPr>
        <p:txBody>
          <a:bodyPr>
            <a:noAutofit/>
          </a:bodyPr>
          <a:lstStyle/>
          <a:p>
            <a:r>
              <a:rPr lang="sr-Cyrl-RS" sz="2800" dirty="0" smtClean="0"/>
              <a:t>Сликање обојеном сапуницом </a:t>
            </a:r>
            <a:br>
              <a:rPr lang="sr-Cyrl-RS" sz="2800" dirty="0" smtClean="0"/>
            </a:br>
            <a:r>
              <a:rPr lang="sr-Cyrl-RS" sz="2800" dirty="0" smtClean="0"/>
              <a:t>(прављење мехурића)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16690" y="1503505"/>
            <a:ext cx="3782860" cy="504844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3014" y="1453020"/>
            <a:ext cx="3827756" cy="509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8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878" y="1204064"/>
            <a:ext cx="6087651" cy="45657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4690" y="1204066"/>
            <a:ext cx="6087651" cy="456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1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360" y="471814"/>
            <a:ext cx="7834304" cy="587888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471814"/>
            <a:ext cx="2430780" cy="5766148"/>
          </a:xfrm>
        </p:spPr>
        <p:txBody>
          <a:bodyPr>
            <a:normAutofit fontScale="92500" lnSpcReduction="20000"/>
          </a:bodyPr>
          <a:lstStyle/>
          <a:p>
            <a:r>
              <a:rPr lang="sr-Cyrl-RS" dirty="0" smtClean="0"/>
              <a:t>На овој фотографији виде се два детаља која би била проблематична у свакодневном контексту:</a:t>
            </a:r>
          </a:p>
          <a:p>
            <a:pPr marL="342900" indent="-342900">
              <a:buAutoNum type="arabicPeriod"/>
            </a:pPr>
            <a:r>
              <a:rPr lang="sr-Cyrl-RS" dirty="0" smtClean="0"/>
              <a:t>Шаблон : деци старијих узраста не дајемо шаблоне за бојење/попуњавање осим када је то методички оправдано. У овом случају шаблон је цртеж Леонарда да Винчија и има сврху упознавања деце са радом овог уметника.</a:t>
            </a:r>
          </a:p>
          <a:p>
            <a:pPr marL="342900" indent="-342900">
              <a:buAutoNum type="arabicPeriod"/>
            </a:pPr>
            <a:r>
              <a:rPr lang="sr-Cyrl-RS" dirty="0" smtClean="0"/>
              <a:t>2. Популарни глитери: Иначе употреба шљокица и других естетски упитних материјала треба бити бирана само у посебним, методички оправданим условима. Овде је задатак био сликање фантастичног бића – једнорога, па је сјај имао своју ликовну функцију.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84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Избор материјала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609600"/>
            <a:ext cx="7112000" cy="53340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r-Cyrl-RS" dirty="0" smtClean="0"/>
              <a:t>И најобичнија промена подлоге или прибора за сликање, на децу може имати јак мотивациони утицај јер се истражује нешто ново.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4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45" y="513066"/>
            <a:ext cx="4530466" cy="6008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285" y="513066"/>
            <a:ext cx="4506369" cy="600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7128" cy="437784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441" y="2188923"/>
            <a:ext cx="6204559" cy="465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2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Колаж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6796" y="371604"/>
            <a:ext cx="4693938" cy="625673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r-Cyrl-RS" dirty="0" smtClean="0"/>
              <a:t>Колаж нам као ликовна техника омогућује разна експериментисања и игре. У овом случају, уз помоћ фолија у боји, колажом смо постигли ефекат много комплексније ликовне технике – витраж.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07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9" y="1045928"/>
            <a:ext cx="6321469" cy="4741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6405" y="1070196"/>
            <a:ext cx="6256751" cy="469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4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124" y="2115646"/>
            <a:ext cx="10058400" cy="39319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/>
              <a:t>Ликовне технике из свих ликовних подручја могу се примењивати у ликовном раду деце од млађе до предшколске групе и нема потребе избегавати или запостављати одређена ликовна подручја у ранијим узрасним добима деце. </a:t>
            </a:r>
            <a:endParaRPr lang="ru-RU" sz="2000" dirty="0" smtClean="0"/>
          </a:p>
          <a:p>
            <a:pPr marL="0" indent="0" algn="just">
              <a:buNone/>
            </a:pPr>
            <a:r>
              <a:rPr lang="ru-RU" sz="2000" dirty="0" smtClean="0"/>
              <a:t>Оно </a:t>
            </a:r>
            <a:r>
              <a:rPr lang="ru-RU" sz="2000" dirty="0"/>
              <a:t>о чему треба водити рачуна јесу техничка прикладност и захтевност одређених </a:t>
            </a:r>
            <a:r>
              <a:rPr lang="ru-RU" sz="2000" dirty="0" smtClean="0"/>
              <a:t>материјала, </a:t>
            </a:r>
            <a:r>
              <a:rPr lang="ru-RU" sz="2000" dirty="0"/>
              <a:t>односно потребног прибора. </a:t>
            </a:r>
            <a:r>
              <a:rPr lang="ru-RU" sz="2000" dirty="0" smtClean="0"/>
              <a:t>Тамо где је ризично користити традиционални алат и прибор за извођење ликовног дела (нпр. ножићи у графици), могу се применити разноврсни алтернативни прибори и материјали.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72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Примери уметничких дела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r-Cyrl-RS" dirty="0" smtClean="0"/>
              <a:t>Не заборвите да најквалитетније примере примена одабраних ликовних техника имате у делима признатих ликовних уметника.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212" y="434235"/>
            <a:ext cx="4504074" cy="600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7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3480" y="3325809"/>
            <a:ext cx="4704717" cy="353219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r-Cyrl-RS" dirty="0" smtClean="0"/>
              <a:t>Сликање хигијенским штапићима може послужити и као мотив за упознавање деце са сликарима који су се управо тачкањем служили приликом сликања (уметници импресионизма и поентилизма).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83208" cy="470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0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47" y="273717"/>
            <a:ext cx="4776244" cy="63548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1666" y="1069256"/>
            <a:ext cx="6353479" cy="476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3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68" y="454590"/>
            <a:ext cx="4509109" cy="60121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08" y="444669"/>
            <a:ext cx="3917469" cy="602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8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285" y="630068"/>
            <a:ext cx="5985353" cy="848003"/>
          </a:xfrm>
        </p:spPr>
        <p:txBody>
          <a:bodyPr>
            <a:normAutofit fontScale="90000"/>
          </a:bodyPr>
          <a:lstStyle/>
          <a:p>
            <a:r>
              <a:rPr lang="sr-Cyrl-RS" sz="2800" dirty="0" smtClean="0"/>
              <a:t>А да сликамо служећи се играчкама?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7102" y="309082"/>
            <a:ext cx="4759890" cy="63485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85" y="1766170"/>
            <a:ext cx="6121053" cy="459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5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124" y="454704"/>
            <a:ext cx="4356969" cy="1460844"/>
          </a:xfrm>
        </p:spPr>
        <p:txBody>
          <a:bodyPr>
            <a:normAutofit/>
          </a:bodyPr>
          <a:lstStyle/>
          <a:p>
            <a:r>
              <a:rPr lang="sr-Cyrl-RS" sz="2800" dirty="0" smtClean="0"/>
              <a:t>Можемо сликати </a:t>
            </a:r>
            <a:br>
              <a:rPr lang="sr-Cyrl-RS" sz="2800" dirty="0" smtClean="0"/>
            </a:br>
            <a:r>
              <a:rPr lang="sr-Cyrl-RS" sz="2800" dirty="0" smtClean="0"/>
              <a:t>и рукама и ногама!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6505" y="454704"/>
            <a:ext cx="4459265" cy="594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9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38" y="326769"/>
            <a:ext cx="8229600" cy="617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3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52" y="247388"/>
            <a:ext cx="8814148" cy="661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5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9600"/>
            <a:ext cx="2430780" cy="951978"/>
          </a:xfrm>
        </p:spPr>
        <p:txBody>
          <a:bodyPr>
            <a:normAutofit/>
          </a:bodyPr>
          <a:lstStyle/>
          <a:p>
            <a:r>
              <a:rPr lang="sr-Cyrl-RS" sz="2000" dirty="0" smtClean="0"/>
              <a:t>Сликање темпером или воденим бојама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9446" y="521918"/>
            <a:ext cx="7721600" cy="5791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1561578"/>
            <a:ext cx="2430780" cy="4688910"/>
          </a:xfrm>
        </p:spPr>
        <p:txBody>
          <a:bodyPr>
            <a:normAutofit fontScale="85000" lnSpcReduction="10000"/>
          </a:bodyPr>
          <a:lstStyle/>
          <a:p>
            <a:r>
              <a:rPr lang="sr-Cyrl-RS" dirty="0" smtClean="0"/>
              <a:t>Погрешно се подразумева да примена ових класичних сликарских техника не захтева посебну обраду у раду са децом. Напротив,  </a:t>
            </a:r>
            <a:r>
              <a:rPr lang="sr-Cyrl-RS" dirty="0"/>
              <a:t>и</a:t>
            </a:r>
            <a:r>
              <a:rPr lang="sr-Cyrl-RS" dirty="0" smtClean="0"/>
              <a:t>ма много различитих аспеката које деци треба објаснити. </a:t>
            </a:r>
          </a:p>
          <a:p>
            <a:r>
              <a:rPr lang="sr-Cyrl-RS" dirty="0" smtClean="0"/>
              <a:t>Први и основни је технички: Како користимо воду и боју, у ком односу, шта радимо са вишком воде на четкици, како да не „упрљамо“ боје на палети...</a:t>
            </a:r>
          </a:p>
          <a:p>
            <a:r>
              <a:rPr lang="sr-Cyrl-RS" dirty="0" smtClean="0"/>
              <a:t>Важно је да се обезбеде одговарајући услови за рад: Палета за свако дете, довољне количине чисте воде, квалитетне четкице, убруси, одговарајућа подлога за сликање која може упити воду.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85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Колаж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r-Cyrl-RS" dirty="0" smtClean="0"/>
              <a:t>Сликање не подразумева искључиво коришћење боја и четкица за сликање. Сликање је процес којим градимо неку слику. То се може постићи и ликовном техником Колаж. </a:t>
            </a:r>
          </a:p>
          <a:p>
            <a:r>
              <a:rPr lang="sr-Cyrl-RS" dirty="0" smtClean="0"/>
              <a:t>Колаж је ликовна техника која припада сликарском подручју.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471813"/>
            <a:ext cx="7755003" cy="5816252"/>
          </a:xfrm>
        </p:spPr>
      </p:pic>
    </p:spTree>
    <p:extLst>
      <p:ext uri="{BB962C8B-B14F-4D97-AF65-F5344CB8AC3E}">
        <p14:creationId xmlns:p14="http://schemas.microsoft.com/office/powerpoint/2010/main" val="117163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Ликовно подручје - СЛИКАЊЕ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30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430" y="359436"/>
            <a:ext cx="8198616" cy="615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6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Пастели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4192" y="634651"/>
            <a:ext cx="7376438" cy="553232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r-Cyrl-RS" dirty="0" smtClean="0"/>
              <a:t>Не би било потпуно погрешно рећи да смо цртали штапићима пастела. Ипак, пастел је ликовна техника која се сврстава у сликарско ликовно подручје. Када погледате резултат рада пастелима, то је свакако пре слика него цртеж, зар не?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14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Ликовно подручје - Цртање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03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Цртеж је много више од оловке и папира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430" y="233818"/>
            <a:ext cx="4842770" cy="645989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411260"/>
            <a:ext cx="2430780" cy="3505200"/>
          </a:xfrm>
        </p:spPr>
        <p:txBody>
          <a:bodyPr/>
          <a:lstStyle/>
          <a:p>
            <a:r>
              <a:rPr lang="sr-Cyrl-RS" dirty="0" smtClean="0"/>
              <a:t>Изаћи из стандардних оквира разумевања ликовних техника и пружити деци искуство, доживљај, уживање у ликовном раду кроз игру и истраживање могућности изражавања без инсистирања на одређеном резултату.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33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80" y="362091"/>
            <a:ext cx="8232383" cy="617428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sr-Cyrl-RS" dirty="0" smtClean="0"/>
              <a:t>Примена познатог прибора али уз подлогу великог формата подстиче децу да буквално уђу у цртеж и пронађу једно ново задовољство у ликовној игри.</a:t>
            </a:r>
          </a:p>
          <a:p>
            <a:r>
              <a:rPr lang="sr-Cyrl-RS" dirty="0" smtClean="0"/>
              <a:t>Посебно погодно за млађе узрасте јер одговара њиховим моторичким способностима (деца цртају покретом из рамена и лакта).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63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 smtClean="0"/>
              <a:t>Цртање испод стола – много занимљивије него за столом! </a:t>
            </a:r>
            <a:br>
              <a:rPr lang="sr-Cyrl-RS" sz="2400" dirty="0" smtClean="0"/>
            </a:br>
            <a:r>
              <a:rPr lang="sr-Cyrl-RS" sz="2400" dirty="0" smtClean="0"/>
              <a:t>Још је вредније уколико има јасан васпитно-образовни циљ. 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800" y="2194520"/>
            <a:ext cx="4754563" cy="356592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70638" y="2196111"/>
            <a:ext cx="4754562" cy="356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9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Групни рад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2357" y="414443"/>
            <a:ext cx="4469172" cy="595504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r-Cyrl-RS" dirty="0" smtClean="0"/>
              <a:t>Ликовне активности могу бити много изазовније и примамљивије када се изводе применом групног рада или рада у пару.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97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0938" y="1154657"/>
            <a:ext cx="5999965" cy="44999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4380" y="1065931"/>
            <a:ext cx="6236570" cy="467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1" y="1394215"/>
            <a:ext cx="5507277" cy="41304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747" y="303060"/>
            <a:ext cx="4734577" cy="631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678" y="759912"/>
            <a:ext cx="7110332" cy="5334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1935271"/>
            <a:ext cx="2430780" cy="3505200"/>
          </a:xfrm>
        </p:spPr>
        <p:txBody>
          <a:bodyPr/>
          <a:lstStyle/>
          <a:p>
            <a:r>
              <a:rPr lang="sr-Cyrl-RS" dirty="0" smtClean="0"/>
              <a:t>Различити предмети могу се користити као помоћна средства приликом цртања. Посебно су корисни приликом вежбања грађења ликовне композиције од различитих облика.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22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Различити прибори и материјали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9296400" y="2755726"/>
            <a:ext cx="2432304" cy="3032426"/>
          </a:xfrm>
        </p:spPr>
        <p:txBody>
          <a:bodyPr/>
          <a:lstStyle/>
          <a:p>
            <a:r>
              <a:rPr lang="sr-Cyrl-RS" dirty="0" smtClean="0"/>
              <a:t>Прибор и материјали прилагођени фази психо-физичког развоја,  односно моторичким способностима деце.</a:t>
            </a:r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" r="14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631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44520"/>
            <a:ext cx="4438886" cy="613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3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/>
              <a:t>Ликовно подручје - Вајање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98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Вајање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123" y="729507"/>
            <a:ext cx="6960474" cy="522035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r-Cyrl-RS" dirty="0" smtClean="0"/>
              <a:t>Иако се пластелин и глинамол често користе као ликовни материјал, класичне вајарске технике (дакле вајање уз помоћ глине) ретко се обрађују с методичком пажњом. </a:t>
            </a:r>
          </a:p>
          <a:p>
            <a:r>
              <a:rPr lang="sr-Cyrl-RS" dirty="0" smtClean="0"/>
              <a:t>Није довољно деци дати пластелин и рећи им да направе неки облик, треба им и објаснити и показати </a:t>
            </a:r>
            <a:r>
              <a:rPr lang="sr-Cyrl-RS" b="1" dirty="0" smtClean="0"/>
              <a:t>како се то правилно чини.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85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87" y="306888"/>
            <a:ext cx="8363211" cy="62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3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1064" y="1375251"/>
            <a:ext cx="5394543" cy="4045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75" y="700934"/>
            <a:ext cx="7194116" cy="539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2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352" y="1076714"/>
            <a:ext cx="6083476" cy="45626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4316" y="1050231"/>
            <a:ext cx="6113743" cy="458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7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808049"/>
          </a:xfrm>
        </p:spPr>
        <p:txBody>
          <a:bodyPr/>
          <a:lstStyle/>
          <a:p>
            <a:r>
              <a:rPr lang="sr-Cyrl-RS" dirty="0" smtClean="0"/>
              <a:t>Асамблаж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9529" y="298836"/>
            <a:ext cx="4550422" cy="6534112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9296400" y="1716066"/>
            <a:ext cx="2430780" cy="4075134"/>
          </a:xfrm>
        </p:spPr>
        <p:txBody>
          <a:bodyPr/>
          <a:lstStyle/>
          <a:p>
            <a:r>
              <a:rPr lang="sr-Cyrl-RS" dirty="0" smtClean="0"/>
              <a:t>Ликовна техника која за једну нову димензију надограђује Колаж. Картон, тканине, дугмад, каменчићи, дрвца ... која лепимо на равну подлогу граде рељеф, чиме смо изашли из подручја сликања и ушли у подручје вајања.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20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4495" y="1801223"/>
            <a:ext cx="5834345" cy="32818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86" y="1478677"/>
            <a:ext cx="6981173" cy="39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3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583"/>
            <a:ext cx="3541669" cy="5077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103" y="1076366"/>
            <a:ext cx="3875501" cy="51673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039" y="1076366"/>
            <a:ext cx="3661961" cy="509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1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5" y="600457"/>
            <a:ext cx="4525667" cy="5881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24" y="600457"/>
            <a:ext cx="4687029" cy="588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1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36" y="295524"/>
            <a:ext cx="4124809" cy="6178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117" y="429352"/>
            <a:ext cx="4777220" cy="600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5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000" y="1148040"/>
            <a:ext cx="6139148" cy="46043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8347" y="1148040"/>
            <a:ext cx="6139149" cy="460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1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23" y="261479"/>
            <a:ext cx="4223359" cy="63350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036" y="304799"/>
            <a:ext cx="6308943" cy="630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9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259" y="411218"/>
            <a:ext cx="5651482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2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893" y="520387"/>
            <a:ext cx="7340252" cy="586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6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195" y="439454"/>
            <a:ext cx="6017712" cy="601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6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Природни материјали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1638" y="271611"/>
            <a:ext cx="4758940" cy="633586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r-Cyrl-RS" dirty="0" smtClean="0"/>
              <a:t>Примена природних материјала за извођење ликовних радова се </a:t>
            </a:r>
            <a:r>
              <a:rPr lang="sr-Cyrl-RS" dirty="0" smtClean="0"/>
              <a:t>показала </a:t>
            </a:r>
            <a:r>
              <a:rPr lang="sr-Cyrl-RS" dirty="0" smtClean="0"/>
              <a:t>као веома </a:t>
            </a:r>
            <a:r>
              <a:rPr lang="sr-Cyrl-RS" dirty="0" smtClean="0"/>
              <a:t>подстицајна </a:t>
            </a:r>
            <a:r>
              <a:rPr lang="sr-Cyrl-RS" dirty="0" smtClean="0"/>
              <a:t>у раду са децом. Деца увиђају да гранчице, листићи, каменчићи, земља...могу имати и другачију улогу, што им додатно побуђује машту.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66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98" y="288938"/>
            <a:ext cx="5203550" cy="2926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7" y="3303617"/>
            <a:ext cx="5853511" cy="329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6979" y="1661066"/>
            <a:ext cx="6329845" cy="356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7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445" y="281291"/>
            <a:ext cx="5797463" cy="2027008"/>
          </a:xfrm>
        </p:spPr>
        <p:txBody>
          <a:bodyPr>
            <a:normAutofit/>
          </a:bodyPr>
          <a:lstStyle/>
          <a:p>
            <a:r>
              <a:rPr lang="sr-Cyrl-RS" sz="2400" dirty="0" smtClean="0"/>
              <a:t>Асамблаж у овом случају </a:t>
            </a:r>
            <a:br>
              <a:rPr lang="sr-Cyrl-RS" sz="2400" dirty="0" smtClean="0"/>
            </a:br>
            <a:r>
              <a:rPr lang="sr-Cyrl-RS" sz="2400" dirty="0" smtClean="0"/>
              <a:t>као ликовна техника којом </a:t>
            </a:r>
            <a:br>
              <a:rPr lang="sr-Cyrl-RS" sz="2400" dirty="0" smtClean="0"/>
            </a:br>
            <a:r>
              <a:rPr lang="sr-Cyrl-RS" sz="2400" dirty="0" smtClean="0"/>
              <a:t>имитирамо мозаик</a:t>
            </a:r>
            <a:br>
              <a:rPr lang="sr-Cyrl-RS" sz="2400" dirty="0" smtClean="0"/>
            </a:br>
            <a:r>
              <a:rPr lang="sr-Cyrl-RS" sz="2400" dirty="0" smtClean="0"/>
              <a:t>уз коришћење природног материјала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445" y="2780778"/>
            <a:ext cx="6478448" cy="3644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564" y="331395"/>
            <a:ext cx="3490950" cy="620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9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07" y="387304"/>
            <a:ext cx="3294345" cy="61115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94" y="917540"/>
            <a:ext cx="6734808" cy="505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2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071" y="388359"/>
            <a:ext cx="4495296" cy="59967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378" y="313148"/>
            <a:ext cx="4098098" cy="614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7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34" y="457200"/>
            <a:ext cx="6161066" cy="6161066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296400" y="1384126"/>
            <a:ext cx="2430780" cy="3505200"/>
          </a:xfrm>
        </p:spPr>
        <p:txBody>
          <a:bodyPr/>
          <a:lstStyle/>
          <a:p>
            <a:r>
              <a:rPr lang="sr-Cyrl-RS" dirty="0" smtClean="0"/>
              <a:t>Прилагодити простор и радно окружење одабраној ликовној техници.</a:t>
            </a:r>
          </a:p>
          <a:p>
            <a:r>
              <a:rPr lang="sr-Cyrl-RS" dirty="0" smtClean="0"/>
              <a:t>Не спутавати децу да истражују и не ограничавати их у раду опоменама попут: Пазите да се не измажете или Немојте да упрљате руке/тепих/зид...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18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83" y="1323612"/>
            <a:ext cx="7460079" cy="41962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9168" y="1666124"/>
            <a:ext cx="6242258" cy="351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5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028" y="483231"/>
            <a:ext cx="7969424" cy="597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7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54" y="330257"/>
            <a:ext cx="3579582" cy="6169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36" y="339719"/>
            <a:ext cx="4020854" cy="615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0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Вуница, жица,</a:t>
            </a:r>
            <a:br>
              <a:rPr lang="sr-Cyrl-RS" dirty="0" smtClean="0"/>
            </a:br>
            <a:r>
              <a:rPr lang="sr-Cyrl-RS" dirty="0" smtClean="0"/>
              <a:t>штапићи...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219" y="1493134"/>
            <a:ext cx="7438663" cy="418115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r-Cyrl-RS" dirty="0" smtClean="0"/>
              <a:t>Врло је значајно често мењање материјала који се деци нуди за ликовни рад. Разновсрност прибора и материјала подстиче трагање за новим решењима ликовних проблема, различито таргетира моторичке способности деце, а свакако подстиче машту и креативност.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6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237261" cy="40709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578" y="3091825"/>
            <a:ext cx="6695422" cy="376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2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15" y="406053"/>
            <a:ext cx="4067175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193" y="744908"/>
            <a:ext cx="6406532" cy="54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0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88" y="310154"/>
            <a:ext cx="3577713" cy="6337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567" y="310154"/>
            <a:ext cx="4751186" cy="63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6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941" y="588723"/>
            <a:ext cx="3870543" cy="580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3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Рељеф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0389" y="344345"/>
            <a:ext cx="6255493" cy="618338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5999"/>
            <a:ext cx="2430780" cy="3776597"/>
          </a:xfrm>
        </p:spPr>
        <p:txBody>
          <a:bodyPr>
            <a:normAutofit fontScale="92500" lnSpcReduction="10000"/>
          </a:bodyPr>
          <a:lstStyle/>
          <a:p>
            <a:r>
              <a:rPr lang="sr-Cyrl-RS" dirty="0" smtClean="0"/>
              <a:t>Рељеф је ликовно дело које настаје применом различитих вајарских средстава.</a:t>
            </a:r>
          </a:p>
          <a:p>
            <a:r>
              <a:rPr lang="sr-Cyrl-RS" dirty="0" smtClean="0"/>
              <a:t>Разликује се од скулптуре по томе што је са једне стране везан за равну површину (односно нема задњу страну</a:t>
            </a:r>
            <a:r>
              <a:rPr lang="sr-Cyrl-RS" dirty="0" smtClean="0"/>
              <a:t>).</a:t>
            </a:r>
          </a:p>
          <a:p>
            <a:r>
              <a:rPr lang="sr-Cyrl-RS" dirty="0" smtClean="0"/>
              <a:t>Док скулптура самостално стоји у простору и можемо је сагледати са свих страна, рељеф можемо само сагледати спреда и са стране.</a:t>
            </a:r>
            <a:endParaRPr lang="sr-Cyrl-R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54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9330" y="579329"/>
            <a:ext cx="4634632" cy="34759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00676" y="653976"/>
            <a:ext cx="5231810" cy="3923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5896" y="1299789"/>
            <a:ext cx="6198832" cy="464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6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Сликање=</a:t>
            </a:r>
            <a:br>
              <a:rPr lang="sr-Cyrl-RS" dirty="0" smtClean="0"/>
            </a:br>
            <a:r>
              <a:rPr lang="sr-Cyrl-RS" dirty="0" smtClean="0"/>
              <a:t>Прскање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571" y="384132"/>
            <a:ext cx="7855210" cy="589140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sr-Cyrl-RS" dirty="0" smtClean="0"/>
              <a:t>Слика може настати тако што се боја на подлогу наноси на најразличитије начине. Први уметник који је боју на платно наносио без додиривања платна четкицом био је Џексон Полок.</a:t>
            </a:r>
          </a:p>
          <a:p>
            <a:r>
              <a:rPr lang="sr-Cyrl-RS" dirty="0" smtClean="0"/>
              <a:t>За овај приступ сликању се можемо послужити најразличитијим средствима – воденим балонима, шприцевима, пиштољима на воду....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7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07" y="314194"/>
            <a:ext cx="6355915" cy="635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1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Ликовно подручје - Графика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36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308926" y="1709803"/>
            <a:ext cx="2430780" cy="4127326"/>
          </a:xfrm>
        </p:spPr>
        <p:txBody>
          <a:bodyPr>
            <a:normAutofit fontScale="92500"/>
          </a:bodyPr>
          <a:lstStyle/>
          <a:p>
            <a:r>
              <a:rPr lang="sr-Cyrl-RS" dirty="0" smtClean="0"/>
              <a:t>Графика подразумева настајање једног ликовног дела отискивањем.</a:t>
            </a:r>
          </a:p>
          <a:p>
            <a:r>
              <a:rPr lang="sr-Cyrl-RS" dirty="0" smtClean="0"/>
              <a:t>Постоје различите графичке технике, а у раду са децом су могућности бесконачне. Можемо отискивати готово све што нађемо у окружењу.</a:t>
            </a:r>
          </a:p>
          <a:p>
            <a:r>
              <a:rPr lang="sr-Cyrl-RS" dirty="0" smtClean="0"/>
              <a:t>У раду са старијим узрастима могу се вежбати и класичне графичке технике уз примерен одабир материјала и средстава.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337" y="321502"/>
            <a:ext cx="6211866" cy="6211866"/>
          </a:xfrm>
        </p:spPr>
      </p:pic>
    </p:spTree>
    <p:extLst>
      <p:ext uri="{BB962C8B-B14F-4D97-AF65-F5344CB8AC3E}">
        <p14:creationId xmlns:p14="http://schemas.microsoft.com/office/powerpoint/2010/main" val="112020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Материјал и прибор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997" y="368386"/>
            <a:ext cx="4083485" cy="6142531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Cyrl-RS" dirty="0" smtClean="0"/>
              <a:t>Пошто прављење матрице за отискивање подразумева прављење рељефасте површине, то често захтева сечење или усецање, па су најприкладнији меки материјали на којима се може интервенисати без употребе оштрог алата.</a:t>
            </a:r>
          </a:p>
          <a:p>
            <a:r>
              <a:rPr lang="sr-Cyrl-RS" dirty="0" smtClean="0"/>
              <a:t>Кромпир је заиста најчешће коришен материјал </a:t>
            </a:r>
            <a:r>
              <a:rPr lang="sr-Cyrl-RS" dirty="0" smtClean="0"/>
              <a:t>у нашој школској пракси али </a:t>
            </a:r>
            <a:r>
              <a:rPr lang="sr-Cyrl-RS" dirty="0" smtClean="0"/>
              <a:t>и стиропор и картон  су подједнако </a:t>
            </a:r>
            <a:r>
              <a:rPr lang="sr-Cyrl-RS" dirty="0" smtClean="0"/>
              <a:t>ефикасни, па чак и практичнији избор.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03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11" y="262001"/>
            <a:ext cx="3418692" cy="6412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876" y="863084"/>
            <a:ext cx="7824565" cy="52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72" y="0"/>
            <a:ext cx="5018761" cy="37640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64921" y="3773466"/>
            <a:ext cx="4112712" cy="30845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504" y="1227549"/>
            <a:ext cx="6171156" cy="462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1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922" y="303335"/>
            <a:ext cx="3181089" cy="61941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05" y="303336"/>
            <a:ext cx="4139200" cy="619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3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0415" y="1621159"/>
            <a:ext cx="5354268" cy="3746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82" y="817453"/>
            <a:ext cx="6923193" cy="535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5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36" y="1103333"/>
            <a:ext cx="4802688" cy="4802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703" y="445717"/>
            <a:ext cx="4622887" cy="577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0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59" y="673795"/>
            <a:ext cx="4132807" cy="5510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488" y="383610"/>
            <a:ext cx="4060520" cy="60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828" y="513566"/>
            <a:ext cx="7592860" cy="799169"/>
          </a:xfrm>
        </p:spPr>
        <p:txBody>
          <a:bodyPr>
            <a:normAutofit/>
          </a:bodyPr>
          <a:lstStyle/>
          <a:p>
            <a:r>
              <a:rPr lang="sr-Cyrl-RS" sz="3200" dirty="0" smtClean="0"/>
              <a:t>Сликање капањем боје пипетама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3539" y="1293944"/>
            <a:ext cx="4033381" cy="556405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5645" y="1293944"/>
            <a:ext cx="4153019" cy="553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4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Израда матрице/</a:t>
            </a:r>
            <a:br>
              <a:rPr lang="sr-Cyrl-RS" dirty="0" smtClean="0"/>
            </a:br>
            <a:r>
              <a:rPr lang="sr-Cyrl-RS" dirty="0" smtClean="0"/>
              <a:t>печата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693" y="607392"/>
            <a:ext cx="7788405" cy="584130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926910"/>
          </a:xfrm>
        </p:spPr>
        <p:txBody>
          <a:bodyPr>
            <a:normAutofit fontScale="92500"/>
          </a:bodyPr>
          <a:lstStyle/>
          <a:p>
            <a:r>
              <a:rPr lang="sr-Cyrl-RS" dirty="0" smtClean="0"/>
              <a:t>У раду са млађом децом примењујемо отискивање унапред припремљеног </a:t>
            </a:r>
            <a:r>
              <a:rPr lang="sr-Cyrl-RS" dirty="0" smtClean="0"/>
              <a:t>материјала јер је акценат ликовне активности на поступку отискивања.</a:t>
            </a:r>
            <a:endParaRPr lang="sr-Cyrl-RS" dirty="0" smtClean="0"/>
          </a:p>
          <a:p>
            <a:r>
              <a:rPr lang="sr-Cyrl-RS" dirty="0" smtClean="0"/>
              <a:t>У раду са старијим групама, ликовна активност применом графичког поступка треба да </a:t>
            </a:r>
            <a:r>
              <a:rPr lang="sr-Cyrl-RS" dirty="0" smtClean="0"/>
              <a:t>првенствено подразумева  самосталну </a:t>
            </a:r>
            <a:r>
              <a:rPr lang="sr-Cyrl-RS" dirty="0" smtClean="0"/>
              <a:t>израду матрица (печата) од стране </a:t>
            </a:r>
            <a:r>
              <a:rPr lang="sr-Cyrl-RS" dirty="0" smtClean="0"/>
              <a:t>деце, а сам процес отискивања је последња фаза рада.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838" y="1204045"/>
            <a:ext cx="5820427" cy="4365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2414" y="881582"/>
            <a:ext cx="7052655" cy="528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8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4819" y="888303"/>
            <a:ext cx="6822511" cy="5116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4170" y="967634"/>
            <a:ext cx="7457161" cy="559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1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799" y="642594"/>
            <a:ext cx="10394515" cy="2063028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Ликовне активности могу подразумевати и комбинацију различитих ликовних техника.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89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448" y="1147173"/>
            <a:ext cx="6388274" cy="4791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3862" y="1262515"/>
            <a:ext cx="6080693" cy="45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0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35" y="663879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418" y="1195454"/>
            <a:ext cx="6056335" cy="4542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443" y="438412"/>
            <a:ext cx="4539636" cy="605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2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73" y="2192056"/>
            <a:ext cx="5519803" cy="41398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6305" y="1252431"/>
            <a:ext cx="5805116" cy="435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0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932" y="1102551"/>
            <a:ext cx="6047986" cy="45359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6373" y="1093483"/>
            <a:ext cx="6077729" cy="45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0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842" y="1266348"/>
            <a:ext cx="5860790" cy="4395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9273" y="1307755"/>
            <a:ext cx="5813468" cy="436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2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99" y="1233812"/>
            <a:ext cx="4570695" cy="4570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130" y="576197"/>
            <a:ext cx="4411295" cy="588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1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89" y="685798"/>
            <a:ext cx="7561545" cy="567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6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1116</TotalTime>
  <Words>1158</Words>
  <Application>Microsoft Office PowerPoint</Application>
  <PresentationFormat>Widescreen</PresentationFormat>
  <Paragraphs>71</Paragraphs>
  <Slides>90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3" baseType="lpstr">
      <vt:lpstr>Century Gothic</vt:lpstr>
      <vt:lpstr>Garamond</vt:lpstr>
      <vt:lpstr>Savon</vt:lpstr>
      <vt:lpstr>ЛИКОВНЕ ТЕХНИКЕ  ЗА ЛИКОВНЕ АКТИВНОСТИ у раду са децом предшколског узраста</vt:lpstr>
      <vt:lpstr>PowerPoint Presentation</vt:lpstr>
      <vt:lpstr>Ликовно подручје - СЛИКАЊЕ</vt:lpstr>
      <vt:lpstr>Различити прибори и материјали</vt:lpstr>
      <vt:lpstr>PowerPoint Presentation</vt:lpstr>
      <vt:lpstr>PowerPoint Presentation</vt:lpstr>
      <vt:lpstr>Сликање= Прскање</vt:lpstr>
      <vt:lpstr>Сликање капањем боје пипетама</vt:lpstr>
      <vt:lpstr>PowerPoint Presentation</vt:lpstr>
      <vt:lpstr>PowerPoint Presentation</vt:lpstr>
      <vt:lpstr>PowerPoint Presentation</vt:lpstr>
      <vt:lpstr>Сликање обојеном сапуницом  (прављење мехурића)</vt:lpstr>
      <vt:lpstr>PowerPoint Presentation</vt:lpstr>
      <vt:lpstr>PowerPoint Presentation</vt:lpstr>
      <vt:lpstr>Избор материјала</vt:lpstr>
      <vt:lpstr>PowerPoint Presentation</vt:lpstr>
      <vt:lpstr>PowerPoint Presentation</vt:lpstr>
      <vt:lpstr>Колаж</vt:lpstr>
      <vt:lpstr>PowerPoint Presentation</vt:lpstr>
      <vt:lpstr>Примери уметничких дела</vt:lpstr>
      <vt:lpstr>PowerPoint Presentation</vt:lpstr>
      <vt:lpstr>PowerPoint Presentation</vt:lpstr>
      <vt:lpstr>PowerPoint Presentation</vt:lpstr>
      <vt:lpstr>А да сликамо служећи се играчкама?</vt:lpstr>
      <vt:lpstr>Можемо сликати  и рукама и ногама!</vt:lpstr>
      <vt:lpstr>PowerPoint Presentation</vt:lpstr>
      <vt:lpstr>PowerPoint Presentation</vt:lpstr>
      <vt:lpstr>Сликање темпером или воденим бојама</vt:lpstr>
      <vt:lpstr>Колаж</vt:lpstr>
      <vt:lpstr>PowerPoint Presentation</vt:lpstr>
      <vt:lpstr>Пастели</vt:lpstr>
      <vt:lpstr>Ликовно подручје - Цртање</vt:lpstr>
      <vt:lpstr>Цртеж је много више од оловке и папира</vt:lpstr>
      <vt:lpstr>PowerPoint Presentation</vt:lpstr>
      <vt:lpstr>Цртање испод стола – много занимљивије него за столом!  Још је вредније уколико има јасан васпитно-образовни циљ. </vt:lpstr>
      <vt:lpstr>Групни рад</vt:lpstr>
      <vt:lpstr>PowerPoint Presentation</vt:lpstr>
      <vt:lpstr>PowerPoint Presentation</vt:lpstr>
      <vt:lpstr>PowerPoint Presentation</vt:lpstr>
      <vt:lpstr>PowerPoint Presentation</vt:lpstr>
      <vt:lpstr>Ликовно подручје - Вајање</vt:lpstr>
      <vt:lpstr>Вајање</vt:lpstr>
      <vt:lpstr>PowerPoint Presentation</vt:lpstr>
      <vt:lpstr>PowerPoint Presentation</vt:lpstr>
      <vt:lpstr>PowerPoint Presentation</vt:lpstr>
      <vt:lpstr>Асамблаж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Природни материјали</vt:lpstr>
      <vt:lpstr>PowerPoint Presentation</vt:lpstr>
      <vt:lpstr>Асамблаж у овом случају  као ликовна техника којом  имитирамо мозаик уз коришћење природног материјала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Вуница, жица, штапићи...</vt:lpstr>
      <vt:lpstr>PowerPoint Presentation</vt:lpstr>
      <vt:lpstr>PowerPoint Presentation</vt:lpstr>
      <vt:lpstr>PowerPoint Presentation</vt:lpstr>
      <vt:lpstr>PowerPoint Presentation</vt:lpstr>
      <vt:lpstr>Рељеф</vt:lpstr>
      <vt:lpstr>PowerPoint Presentation</vt:lpstr>
      <vt:lpstr>PowerPoint Presentation</vt:lpstr>
      <vt:lpstr>Ликовно подручје - Графика</vt:lpstr>
      <vt:lpstr>PowerPoint Presentation</vt:lpstr>
      <vt:lpstr>Материјал и прибор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Израда матрице/ печата</vt:lpstr>
      <vt:lpstr>PowerPoint Presentation</vt:lpstr>
      <vt:lpstr>PowerPoint Presentation</vt:lpstr>
      <vt:lpstr>Ликовне активности могу подразумевати и комбинацију различитих ликовних техника.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ЛИКОВНЕ ТЕХНИКЕ И ЛИКОВНЕ АКТИВНОСТИ</dc:title>
  <dc:creator>Windows User</dc:creator>
  <cp:lastModifiedBy>Windows User</cp:lastModifiedBy>
  <cp:revision>62</cp:revision>
  <dcterms:created xsi:type="dcterms:W3CDTF">2020-10-12T10:55:41Z</dcterms:created>
  <dcterms:modified xsi:type="dcterms:W3CDTF">2020-11-30T10:31:19Z</dcterms:modified>
</cp:coreProperties>
</file>