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0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8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9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6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8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3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6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1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2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8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FF6E6-7276-4468-B624-7A2C1F5C986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74FA2-83DA-4A55-8F33-0A848786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3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458200" cy="838200"/>
          </a:xfrm>
          <a:solidFill>
            <a:schemeClr val="accent5">
              <a:lumMod val="9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ME" sz="2400" dirty="0"/>
              <a:t/>
            </a:r>
            <a:br>
              <a:rPr lang="sr-Cyrl-ME" sz="2400" dirty="0"/>
            </a:br>
            <a:r>
              <a:rPr lang="sr-Cyrl-ME" sz="2400" dirty="0"/>
              <a:t>Стадијуми психо-социјалног развоја (Ериксон)</a:t>
            </a:r>
            <a:br>
              <a:rPr lang="sr-Cyrl-ME" sz="2400" dirty="0"/>
            </a:br>
            <a:r>
              <a:rPr lang="sr-Latn-CS" sz="2400" dirty="0"/>
              <a:t>https://www.youtube.com/watch?v=00ByjsHwJiM</a:t>
            </a:r>
            <a:br>
              <a:rPr lang="sr-Latn-CS" sz="2400" dirty="0"/>
            </a:b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ru-RU" sz="2400" dirty="0"/>
              <a:t>Начело епигенезе: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/>
              <a:t>Свака од способности се у нама налази на почетку као  потенцијал (генетски програмирана);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/>
              <a:t>Стадијуми су универзални - за све особе;  распоред појављивања је генетски одређен и непроменљив; имају време специфичног утицаја, (тј. </a:t>
            </a:r>
            <a:br>
              <a:rPr lang="ru-RU" sz="2400" dirty="0"/>
            </a:br>
            <a:r>
              <a:rPr lang="ru-RU" sz="2400" dirty="0"/>
              <a:t>живот је могуће посматрати као </a:t>
            </a:r>
            <a:r>
              <a:rPr lang="ru-RU" sz="2400" dirty="0">
                <a:solidFill>
                  <a:srgbClr val="0070C0"/>
                </a:solidFill>
              </a:rPr>
              <a:t>серију стадијума </a:t>
            </a:r>
            <a:r>
              <a:rPr lang="ru-RU" sz="2400" dirty="0"/>
              <a:t>кроз које треба да прођемо).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/>
              <a:t>Стадијуми се јављају у одређено и оптимално време. У то време тај стадијум је доминантан и доминантно утиче на понашање појединца.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/>
              <a:t> Стадијуми представљају развој ега.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/>
              <a:t>Како пролазимо кроз сваки од стадијума учимо одређене </a:t>
            </a:r>
            <a:r>
              <a:rPr lang="ru-RU" sz="2400" dirty="0">
                <a:solidFill>
                  <a:srgbClr val="0070C0"/>
                </a:solidFill>
              </a:rPr>
              <a:t>лекције.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400" dirty="0">
                <a:solidFill>
                  <a:srgbClr val="0070C0"/>
                </a:solidFill>
              </a:rPr>
              <a:t>Развој</a:t>
            </a:r>
            <a:r>
              <a:rPr lang="ru-RU" sz="2400" dirty="0"/>
              <a:t> одређене </a:t>
            </a:r>
            <a:r>
              <a:rPr lang="ru-RU" sz="2400" dirty="0">
                <a:solidFill>
                  <a:srgbClr val="0070C0"/>
                </a:solidFill>
              </a:rPr>
              <a:t>способности</a:t>
            </a:r>
            <a:r>
              <a:rPr lang="ru-RU" sz="2400" dirty="0"/>
              <a:t> се доживљава као </a:t>
            </a:r>
            <a:r>
              <a:rPr lang="ru-RU" sz="2400" dirty="0">
                <a:solidFill>
                  <a:srgbClr val="0070C0"/>
                </a:solidFill>
              </a:rPr>
              <a:t>доминантна потреба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498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4000"/>
              <a:t>знакови НИСКОГ САМОПОШТОВАЊА КОД ДЕЦЕ</a:t>
            </a:r>
            <a:endParaRPr lang="en-US" altLang="en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/>
              <a:t>страх од тога да покуша нешто ново;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/>
              <a:t>стално тражење оправдања;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/>
              <a:t>пребацивање одговорности или кривице на друге 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/>
              <a:t>антисоцијално понашање;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/>
              <a:t>неповерење према људима;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/>
              <a:t>стална потреба да се угоди другима;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/>
              <a:t>неспособност да каже "нећу" или одбије нешто што не жели;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/>
              <a:t>неспособност доношења властитих одлука или избора.</a:t>
            </a:r>
          </a:p>
        </p:txBody>
      </p:sp>
    </p:spTree>
    <p:extLst>
      <p:ext uri="{BB962C8B-B14F-4D97-AF65-F5344CB8AC3E}">
        <p14:creationId xmlns:p14="http://schemas.microsoft.com/office/powerpoint/2010/main" val="212259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sz="3200"/>
              <a:t>Први: Поверење/Неповерење </a:t>
            </a:r>
            <a:br>
              <a:rPr lang="ru-RU" altLang="en-US" sz="3200"/>
            </a:br>
            <a:r>
              <a:rPr lang="ru-RU" altLang="en-US" sz="3200"/>
              <a:t>(до 18. месеца)</a:t>
            </a:r>
            <a:endParaRPr lang="en-US" altLang="en-US" sz="32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229600" cy="4906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r-Latn-CS" sz="2400" dirty="0"/>
              <a:t>https://www.youtube.com/watch?v=WiCHDnRCnyM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Главни фактор респонзивност мајке, брижно опхођење према детету, узајамну интеракцију и способност мајке да стимулише дете.</a:t>
            </a:r>
            <a:br>
              <a:rPr lang="ru-RU" sz="2400" dirty="0"/>
            </a:br>
            <a:r>
              <a:rPr lang="ru-RU" sz="24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Безусловну топлину, љубав и бригу –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/>
              <a:t>да би особа могла да схвати како је други људи </a:t>
            </a:r>
            <a:r>
              <a:rPr lang="ru-RU" sz="2400" dirty="0">
                <a:solidFill>
                  <a:srgbClr val="0000FF"/>
                </a:solidFill>
              </a:rPr>
              <a:t>препознају као биће </a:t>
            </a:r>
            <a:r>
              <a:rPr lang="ru-RU" sz="2400" dirty="0"/>
              <a:t>које заслужује да прима негу, подршку, награду, љубав и да осећа повезаност.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Врлина: </a:t>
            </a:r>
            <a:r>
              <a:rPr lang="ru-RU" sz="2400" dirty="0">
                <a:solidFill>
                  <a:srgbClr val="0070C0"/>
                </a:solidFill>
              </a:rPr>
              <a:t>нада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Мана (негативно разрешење): </a:t>
            </a:r>
            <a:r>
              <a:rPr lang="ru-RU" sz="2400" dirty="0">
                <a:solidFill>
                  <a:srgbClr val="0070C0"/>
                </a:solidFill>
              </a:rPr>
              <a:t>неповерење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8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 sz="3600"/>
              <a:t>Теме периода </a:t>
            </a:r>
            <a:r>
              <a:rPr lang="ru-RU" altLang="en-US" sz="3600"/>
              <a:t>Аутономија/Стид </a:t>
            </a:r>
            <a:endParaRPr lang="en-US" altLang="en-US" sz="360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altLang="en-US" sz="2400"/>
              <a:t>Испуњеност животном енергијом</a:t>
            </a:r>
          </a:p>
          <a:p>
            <a:r>
              <a:rPr lang="sr-Cyrl-RS" altLang="en-US" sz="2400"/>
              <a:t>Страст за истраживањем</a:t>
            </a:r>
          </a:p>
          <a:p>
            <a:r>
              <a:rPr lang="sr-Cyrl-RS" altLang="en-US" sz="2400"/>
              <a:t>Сређивање куће за проходалу бебу</a:t>
            </a:r>
          </a:p>
          <a:p>
            <a:r>
              <a:rPr lang="sr-Cyrl-RS" altLang="en-US" sz="2400"/>
              <a:t>Избегавање незгода</a:t>
            </a:r>
          </a:p>
          <a:p>
            <a:r>
              <a:rPr lang="sr-Cyrl-RS" altLang="en-US" sz="2400"/>
              <a:t>Сада је време да се отрови склоне ван домашаја</a:t>
            </a:r>
          </a:p>
          <a:p>
            <a:r>
              <a:rPr lang="sr-Cyrl-RS" altLang="en-US" sz="2400"/>
              <a:t>Како да постигнете да дете неке ствари не дира</a:t>
            </a:r>
          </a:p>
          <a:p>
            <a:r>
              <a:rPr lang="sr-Cyrl-RS" altLang="en-US" sz="2400"/>
              <a:t>Дете учи да контролише своја агресивна осећања</a:t>
            </a:r>
          </a:p>
          <a:p>
            <a:r>
              <a:rPr lang="sr-Cyrl-RS" altLang="en-US" sz="2400"/>
              <a:t>Дете које не жели да ноћу остане само у кревету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089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altLang="en-US" sz="2400"/>
              <a:t>Други: Аутономија/Стид и повлачење</a:t>
            </a:r>
            <a:br>
              <a:rPr lang="ru-RU" altLang="en-US" sz="2400"/>
            </a:br>
            <a:r>
              <a:rPr lang="ru-RU" altLang="en-US" sz="2400"/>
              <a:t> (од 18. месеца до 3. године) - 1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u-RU" altLang="en-US" sz="1800"/>
          </a:p>
          <a:p>
            <a:pPr eaLnBrk="1" hangingPunct="1">
              <a:lnSpc>
                <a:spcPct val="80000"/>
              </a:lnSpc>
            </a:pPr>
            <a:r>
              <a:rPr lang="ru-RU" altLang="en-US" sz="1800"/>
              <a:t>Основна тема </a:t>
            </a:r>
            <a:r>
              <a:rPr lang="ru-RU" altLang="en-US" sz="2000">
                <a:solidFill>
                  <a:srgbClr val="C50BA2"/>
                </a:solidFill>
              </a:rPr>
              <a:t>аутономија</a:t>
            </a:r>
            <a:r>
              <a:rPr lang="ru-RU" altLang="en-US" sz="1800"/>
              <a:t>. </a:t>
            </a:r>
            <a:endParaRPr lang="sr-Cyrl-RS" altLang="en-US" sz="1800"/>
          </a:p>
          <a:p>
            <a:pPr eaLnBrk="1" hangingPunct="1">
              <a:lnSpc>
                <a:spcPct val="80000"/>
              </a:lnSpc>
            </a:pPr>
            <a:endParaRPr lang="sr-Cyrl-RS" altLang="en-US" sz="1800"/>
          </a:p>
          <a:p>
            <a:pPr eaLnBrk="1" hangingPunct="1">
              <a:lnSpc>
                <a:spcPct val="80000"/>
              </a:lnSpc>
            </a:pPr>
            <a:r>
              <a:rPr lang="ru-RU" altLang="en-US" sz="1800"/>
              <a:t>Овладавање ходом, говором и почетак мишљења води у прву аутономију (или независност). </a:t>
            </a:r>
          </a:p>
          <a:p>
            <a:pPr eaLnBrk="1" hangingPunct="1">
              <a:lnSpc>
                <a:spcPct val="80000"/>
              </a:lnSpc>
            </a:pPr>
            <a:r>
              <a:rPr lang="sr-Cyrl-RS" altLang="en-US" sz="1800"/>
              <a:t>Фраза ’’Ја то могу сам-а’’</a:t>
            </a:r>
          </a:p>
          <a:p>
            <a:pPr eaLnBrk="1" hangingPunct="1">
              <a:lnSpc>
                <a:spcPct val="80000"/>
              </a:lnSpc>
            </a:pPr>
            <a:endParaRPr lang="sr-Cyrl-RS" altLang="en-US" sz="1800"/>
          </a:p>
          <a:p>
            <a:pPr eaLnBrk="1" hangingPunct="1">
              <a:lnSpc>
                <a:spcPct val="80000"/>
              </a:lnSpc>
            </a:pPr>
            <a:r>
              <a:rPr lang="sr-Cyrl-RS" altLang="en-US" sz="1800"/>
              <a:t>да раде ствари на свој начин - то им доноси много задовољства и понос због свог успеха. </a:t>
            </a:r>
            <a:endParaRPr lang="ru-RU" altLang="en-US" sz="1800"/>
          </a:p>
          <a:p>
            <a:pPr eaLnBrk="1" hangingPunct="1">
              <a:lnSpc>
                <a:spcPct val="80000"/>
              </a:lnSpc>
            </a:pPr>
            <a:endParaRPr lang="ru-RU" altLang="en-US" sz="1800"/>
          </a:p>
          <a:p>
            <a:pPr eaLnBrk="1" hangingPunct="1">
              <a:lnSpc>
                <a:spcPct val="80000"/>
              </a:lnSpc>
            </a:pPr>
            <a:r>
              <a:rPr lang="ru-RU" altLang="en-US" sz="1800"/>
              <a:t>Дете се учи (само)контроли која не обухвата само анално подручје (по Фројду), већ шире подручје деловања. </a:t>
            </a:r>
          </a:p>
          <a:p>
            <a:pPr eaLnBrk="1" hangingPunct="1">
              <a:lnSpc>
                <a:spcPct val="80000"/>
              </a:lnSpc>
            </a:pPr>
            <a:endParaRPr lang="ru-RU" altLang="en-US" sz="1800"/>
          </a:p>
          <a:p>
            <a:pPr eaLnBrk="1" hangingPunct="1">
              <a:lnSpc>
                <a:spcPct val="80000"/>
              </a:lnSpc>
            </a:pPr>
            <a:endParaRPr lang="ru-RU" altLang="en-US" sz="1800"/>
          </a:p>
          <a:p>
            <a:pPr eaLnBrk="1" hangingPunct="1">
              <a:lnSpc>
                <a:spcPct val="80000"/>
              </a:lnSpc>
            </a:pPr>
            <a:endParaRPr lang="ru-RU" altLang="en-US" sz="1800"/>
          </a:p>
          <a:p>
            <a:pPr eaLnBrk="1" hangingPunct="1">
              <a:lnSpc>
                <a:spcPct val="80000"/>
              </a:lnSpc>
            </a:pPr>
            <a:r>
              <a:rPr lang="ru-RU" altLang="en-US" sz="1800"/>
              <a:t>Снага воље - криза треће године (‘’Ја нећу’’, фаза негативизма) - дете почиње да се опире одраслима који све раде уместо њега и почиње да изражава жељу да нешто уради само; испитивање граница самосталности, стицање првог идентитета (психолошко ЈА)</a:t>
            </a:r>
          </a:p>
          <a:p>
            <a:pPr eaLnBrk="1" hangingPunct="1">
              <a:lnSpc>
                <a:spcPct val="80000"/>
              </a:lnSpc>
            </a:pPr>
            <a:endParaRPr lang="ru-RU" altLang="en-US" sz="1800"/>
          </a:p>
          <a:p>
            <a:pPr eaLnBrk="1" hangingPunct="1">
              <a:lnSpc>
                <a:spcPct val="80000"/>
              </a:lnSpc>
            </a:pPr>
            <a:endParaRPr lang="ru-RU" altLang="en-US" sz="1800"/>
          </a:p>
          <a:p>
            <a:pPr eaLnBrk="1" hangingPunct="1">
              <a:lnSpc>
                <a:spcPct val="80000"/>
              </a:lnSpc>
            </a:pPr>
            <a:endParaRPr lang="ru-RU" altLang="en-US" sz="1800"/>
          </a:p>
        </p:txBody>
      </p:sp>
    </p:spTree>
    <p:extLst>
      <p:ext uri="{BB962C8B-B14F-4D97-AF65-F5344CB8AC3E}">
        <p14:creationId xmlns:p14="http://schemas.microsoft.com/office/powerpoint/2010/main" val="243250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 smtClean="0"/>
              <a:t>Негативизам </a:t>
            </a: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2400"/>
              <a:t>Дете је круто и захтевајуће. Све мора да буде како оно хоће и то сада и овде. Не подноси одлагања. Много тога једноставно неће. Одупире се захтевима, а најчешћи одговор на наредбу је НЕЋУ</a:t>
            </a:r>
            <a:br>
              <a:rPr lang="ru-RU" altLang="en-US" sz="2400"/>
            </a:br>
            <a:endParaRPr lang="ru-RU" altLang="en-US" sz="2400"/>
          </a:p>
          <a:p>
            <a:pPr eaLnBrk="1" hangingPunct="1">
              <a:lnSpc>
                <a:spcPct val="80000"/>
              </a:lnSpc>
            </a:pPr>
            <a:r>
              <a:rPr lang="ru-RU" altLang="en-US" sz="2400"/>
              <a:t>Пасиван пркос - на захтев одговарају тако да упорно ћуте, окрећу главу у страну,одбијају храну или да обаве нужду. Игноришу захтеве одраслих као да их не чују или не дозвољавају да их подигнемо јер се направе врло крутим или млитавим.</a:t>
            </a:r>
            <a:br>
              <a:rPr lang="ru-RU" altLang="en-US" sz="2400"/>
            </a:br>
            <a:endParaRPr lang="ru-RU" altLang="en-US" sz="2400"/>
          </a:p>
          <a:p>
            <a:pPr eaLnBrk="1" hangingPunct="1">
              <a:lnSpc>
                <a:spcPct val="80000"/>
              </a:lnSpc>
            </a:pPr>
            <a:r>
              <a:rPr lang="ru-RU" altLang="en-US" sz="2400"/>
              <a:t>Отворен пркос – своје НЕ вичу, снажно ударају ногама, гребу, туку све око себе или самога себе, бацају се на под..Понекад су врло агресивна или према другима или према себи. </a:t>
            </a:r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9955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sz="2400"/>
              <a:t>Други: Аутономија/Стид и повлачење</a:t>
            </a:r>
            <a:br>
              <a:rPr lang="ru-RU" altLang="en-US" sz="2400"/>
            </a:br>
            <a:r>
              <a:rPr lang="ru-RU" altLang="en-US" sz="2400"/>
              <a:t> (од 18. месеца до 3. године) </a:t>
            </a:r>
            <a:r>
              <a:rPr lang="sr-Latn-CS" altLang="en-US" sz="2400"/>
              <a:t>- 2</a:t>
            </a:r>
            <a:endParaRPr lang="en-US" altLang="en-US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8229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sr-Latn-CS" altLang="en-US" sz="1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en-US" sz="2000"/>
              <a:t>Уз љубав потребно је да деца осете одређену чврстину и контролу од стране родитеља (хттп://www.yоутубе.цом/wатцх?в=w8xеР5вПМЦА)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/>
              <a:t>Слободу унутар структуре - што омогућава индивидуи да развије осећај личне аутономије, (али не распуштености. Распуштеност, испољавање «неограничене слободе», «слободе без одговорности» не подстиче развој самопоштовања).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/>
              <a:t>Развој могу да ометају </a:t>
            </a:r>
            <a:r>
              <a:rPr lang="ru-RU" altLang="en-US" sz="2000">
                <a:solidFill>
                  <a:srgbClr val="FF0000"/>
                </a:solidFill>
              </a:rPr>
              <a:t>прерани и нереални захтеви одраслих</a:t>
            </a:r>
            <a:r>
              <a:rPr lang="ru-RU" altLang="en-US" sz="2000"/>
              <a:t>, па ће дете доживљавати понижење, стид пред другима и осећај </a:t>
            </a:r>
            <a:r>
              <a:rPr lang="ru-RU" altLang="en-US" sz="2000">
                <a:solidFill>
                  <a:srgbClr val="FF0000"/>
                </a:solidFill>
              </a:rPr>
              <a:t>да је "на оку“ других</a:t>
            </a:r>
            <a:r>
              <a:rPr lang="ru-RU" altLang="en-US" sz="2000"/>
              <a:t>, што угрожава развој самосталности и самоконтроле. </a:t>
            </a:r>
          </a:p>
          <a:p>
            <a:pPr eaLnBrk="1" hangingPunct="1">
              <a:lnSpc>
                <a:spcPct val="80000"/>
              </a:lnSpc>
            </a:pPr>
            <a:endParaRPr lang="ru-RU" altLang="en-US" sz="2000"/>
          </a:p>
          <a:p>
            <a:pPr eaLnBrk="1" hangingPunct="1">
              <a:lnSpc>
                <a:spcPct val="80000"/>
              </a:lnSpc>
            </a:pPr>
            <a:r>
              <a:rPr lang="ru-RU" altLang="en-US" sz="2000"/>
              <a:t>Позитиван исход је стицање аутономије. </a:t>
            </a:r>
          </a:p>
          <a:p>
            <a:pPr eaLnBrk="1" hangingPunct="1">
              <a:lnSpc>
                <a:spcPct val="80000"/>
              </a:lnSpc>
            </a:pPr>
            <a:endParaRPr lang="ru-RU" altLang="en-US" sz="2000"/>
          </a:p>
          <a:p>
            <a:pPr eaLnBrk="1" hangingPunct="1">
              <a:lnSpc>
                <a:spcPct val="80000"/>
              </a:lnSpc>
            </a:pPr>
            <a:r>
              <a:rPr lang="ru-RU" altLang="en-US" sz="2000"/>
              <a:t>Врлина: воља, самостално доношење одлука (воља даје одлучност особи да при властитом избору поштује очекивања и забране, има надзор над властитим импулсима)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/>
              <a:t>Мана: осећање срама (недостатак поверења у сопствене способности)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0963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3820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altLang="en-US" sz="2800" dirty="0"/>
              <a:t/>
            </a:r>
            <a:br>
              <a:rPr lang="sr-Latn-CS" altLang="en-US" sz="2800" dirty="0"/>
            </a:br>
            <a:r>
              <a:rPr lang="ru-RU" altLang="en-US" sz="2800" dirty="0"/>
              <a:t>Трећи: Иницијатива/кривица (од 3. до 5. године) </a:t>
            </a:r>
            <a:r>
              <a:rPr lang="sr-Latn-CS" altLang="en-US" sz="4000" dirty="0"/>
              <a:t>-1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sr-Latn-CS" altLang="en-US" sz="2400" dirty="0"/>
              <a:t>https://www.youtube.com/watch?v=w5DWCwUcOxc&amp;list=PLrMFMZYz2AyiE46mXOJvuevMq9aRPif0R</a:t>
            </a:r>
            <a:r>
              <a:rPr lang="sr-Latn-CS" altLang="en-US" sz="4000" dirty="0"/>
              <a:t/>
            </a:r>
            <a:br>
              <a:rPr lang="sr-Latn-CS" altLang="en-US" sz="4000" dirty="0"/>
            </a:br>
            <a:endParaRPr lang="en-US" alt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229600" cy="556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r-Latn-CS" altLang="en-US" sz="2400"/>
              <a:t>	</a:t>
            </a:r>
            <a:endParaRPr lang="sr-Cyrl-RS" altLang="en-US" sz="2400"/>
          </a:p>
          <a:p>
            <a:pPr eaLnBrk="1" hangingPunct="1">
              <a:lnSpc>
                <a:spcPct val="90000"/>
              </a:lnSpc>
            </a:pPr>
            <a:endParaRPr lang="sr-Cyrl-RS" altLang="en-US" sz="2400">
              <a:solidFill>
                <a:srgbClr val="CC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r-Cyrl-ME" altLang="en-US" sz="2400"/>
              <a:t>Иницијатива - аутономија добија квалитет предузимања – когнитивни развој, фаза ‘’запиткивања’’, радозналости и иницијативе,доба игре,  потреба изражавања моћи и контроле над околином.</a:t>
            </a:r>
          </a:p>
          <a:p>
            <a:pPr eaLnBrk="1" hangingPunct="1">
              <a:lnSpc>
                <a:spcPct val="90000"/>
              </a:lnSpc>
            </a:pPr>
            <a:endParaRPr lang="sr-Cyrl-ME" altLang="en-US" sz="2400"/>
          </a:p>
          <a:p>
            <a:pPr eaLnBrk="1" hangingPunct="1">
              <a:lnSpc>
                <a:spcPct val="90000"/>
              </a:lnSpc>
            </a:pPr>
            <a:r>
              <a:rPr lang="sr-Cyrl-ME" altLang="en-US" sz="2400"/>
              <a:t>Врлина: сврха, радозналост, иницијатива (сврха представља способност постављања и слеђења циљева, који су смисаони, реални, социјално прихватљиви и вредни).</a:t>
            </a:r>
          </a:p>
          <a:p>
            <a:pPr eaLnBrk="1" hangingPunct="1">
              <a:lnSpc>
                <a:spcPct val="90000"/>
              </a:lnSpc>
            </a:pPr>
            <a:endParaRPr lang="sr-Cyrl-ME" altLang="en-US" sz="2400"/>
          </a:p>
          <a:p>
            <a:pPr eaLnBrk="1" hangingPunct="1">
              <a:lnSpc>
                <a:spcPct val="90000"/>
              </a:lnSpc>
            </a:pPr>
            <a:r>
              <a:rPr lang="sr-Cyrl-ME" altLang="en-US" sz="2400"/>
              <a:t>Мана: Осећање кривице - настаје код деце чији се родитељи критички односе према њиховој самоиницијативи или онемогућавају 	завршавање започетих активности.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964318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 smtClean="0"/>
              <a:t>Трећи: Марљивост спрам Инфериорност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</a:t>
            </a:r>
            <a:r>
              <a:rPr lang="sr-Latn-RS" smtClean="0"/>
              <a:t>word </a:t>
            </a:r>
            <a:r>
              <a:rPr lang="sr-Cyrl-RS" smtClean="0"/>
              <a:t>документу Ериксонова теорија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6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4000"/>
              <a:t>знакови НИСКОГ САМОПОШТОВАЊА КОД ДЕЦЕ </a:t>
            </a:r>
            <a:endParaRPr lang="en-US" alt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en-US" sz="2400"/>
              <a:t>потреба да непрестано побеђује у играма;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перфекционизам;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претерана самокритичност;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претерано хвалисање 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давање слаткиша, новца или играчака другој деци, како би се "поткупила" пријатељства;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 привлачење пажње неодговарајућим понашањем (глупирање, задиркивање, агресивност);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 повученост или срамежљивост;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 плачљивост;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претерано извињавање за све што каже или направи; 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976736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547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 Стадијуми психо-социјалног развоја (Ериксон) https://www.youtube.com/watch?v=00ByjsHwJiM </vt:lpstr>
      <vt:lpstr>Први: Поверење/Неповерење  (до 18. месеца)</vt:lpstr>
      <vt:lpstr>Теме периода Аутономија/Стид </vt:lpstr>
      <vt:lpstr>Други: Аутономија/Стид и повлачење  (од 18. месеца до 3. године) - 1</vt:lpstr>
      <vt:lpstr>Негативизам </vt:lpstr>
      <vt:lpstr>Други: Аутономија/Стид и повлачење  (од 18. месеца до 3. године) - 2</vt:lpstr>
      <vt:lpstr> Трећи: Иницијатива/кривица (од 3. до 5. године) -1 https://www.youtube.com/watch?v=w5DWCwUcOxc&amp;list=PLrMFMZYz2AyiE46mXOJvuevMq9aRPif0R </vt:lpstr>
      <vt:lpstr>Трећи: Марљивост спрам Инфериорност</vt:lpstr>
      <vt:lpstr>знакови НИСКОГ САМОПОШТОВАЊА КОД ДЕЦЕ </vt:lpstr>
      <vt:lpstr>знакови НИСКОГ САМОПОШТОВАЊА КОД ДЕЦЕ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Стадијуми психо-социјалног развоја (Ериксон) https://www.youtube.com/watch?v=00ByjsHwJiM </dc:title>
  <dc:creator>M Petrovic</dc:creator>
  <cp:lastModifiedBy>M Petrovic</cp:lastModifiedBy>
  <cp:revision>1</cp:revision>
  <dcterms:created xsi:type="dcterms:W3CDTF">2020-05-12T13:20:05Z</dcterms:created>
  <dcterms:modified xsi:type="dcterms:W3CDTF">2020-05-12T13:21:24Z</dcterms:modified>
</cp:coreProperties>
</file>