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DDBF-B1D9-4298-A08F-C85D7F9B62FE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D0B22-F735-47AF-9EEC-EDEA032A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0B22-F735-47AF-9EEC-EDEA032A38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3D3598-8D40-4CFF-8F52-B6EF7996D7EA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ГЛОБАЛНА ПРОМЕНА И ЕКОЛОШКА КРИЗА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СОЦИОЛОГИЈА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95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000" cap="none" dirty="0" smtClean="0">
                <a:solidFill>
                  <a:srgbClr val="0070C0"/>
                </a:solidFill>
                <a:cs typeface="Times New Roman" pitchFamily="18" charset="0"/>
              </a:rPr>
              <a:t>Прочитајте</a:t>
            </a:r>
            <a:r>
              <a:rPr lang="ru-RU" sz="3000" b="0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0" cap="none" dirty="0" smtClean="0">
                <a:solidFill>
                  <a:srgbClr val="0070C0"/>
                </a:solidFill>
                <a:cs typeface="Times New Roman" pitchFamily="18" charset="0"/>
              </a:rPr>
              <a:t>писмо индијанског поглавице Сеаттле председнику САД из 1854. године, као одговор на понуду да држава од Индијанаца купи њихову земљу - у замену за резерват.</a:t>
            </a:r>
          </a:p>
          <a:p>
            <a:pPr algn="just"/>
            <a:r>
              <a:rPr lang="ru-RU" sz="6200" cap="none" dirty="0" smtClean="0">
                <a:solidFill>
                  <a:srgbClr val="0070C0"/>
                </a:solidFill>
                <a:cs typeface="Times New Roman" pitchFamily="18" charset="0"/>
              </a:rPr>
              <a:t>Напишите есеј </a:t>
            </a:r>
            <a:r>
              <a:rPr lang="ru-RU" sz="6200" b="0" cap="none" dirty="0" smtClean="0">
                <a:solidFill>
                  <a:srgbClr val="0070C0"/>
                </a:solidFill>
                <a:cs typeface="Times New Roman" pitchFamily="18" charset="0"/>
              </a:rPr>
              <a:t>о односу западних друштава према природи и припадницима незападних друштава: </a:t>
            </a:r>
          </a:p>
          <a:p>
            <a:pPr algn="just">
              <a:buFontTx/>
              <a:buChar char="-"/>
            </a:pPr>
            <a:r>
              <a:rPr lang="ru-RU" sz="6200" b="0" cap="none" dirty="0" smtClean="0">
                <a:solidFill>
                  <a:srgbClr val="0070C0"/>
                </a:solidFill>
                <a:cs typeface="Times New Roman" pitchFamily="18" charset="0"/>
              </a:rPr>
              <a:t> истакните разлику између приступа «белог човека» и Индијанаца према животној средини,</a:t>
            </a:r>
          </a:p>
          <a:p>
            <a:pPr algn="just">
              <a:buFontTx/>
              <a:buChar char="-"/>
            </a:pPr>
            <a:r>
              <a:rPr lang="ru-RU" sz="6200" b="0" cap="none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ru-RU" sz="6200" b="0" cap="none" smtClean="0">
                <a:solidFill>
                  <a:srgbClr val="0070C0"/>
                </a:solidFill>
                <a:cs typeface="Times New Roman" pitchFamily="18" charset="0"/>
              </a:rPr>
              <a:t>уочите </a:t>
            </a:r>
            <a:r>
              <a:rPr lang="ru-RU" sz="6200" b="0" cap="none" dirty="0" smtClean="0">
                <a:solidFill>
                  <a:srgbClr val="0070C0"/>
                </a:solidFill>
                <a:cs typeface="Times New Roman" pitchFamily="18" charset="0"/>
              </a:rPr>
              <a:t>глобалне проблеме до којих је такав приступ довео.</a:t>
            </a:r>
          </a:p>
          <a:p>
            <a:pPr algn="just"/>
            <a:r>
              <a:rPr lang="ru-RU" sz="6200" b="0" cap="none" dirty="0" smtClean="0">
                <a:solidFill>
                  <a:srgbClr val="0070C0"/>
                </a:solidFill>
                <a:cs typeface="Times New Roman" pitchFamily="18" charset="0"/>
              </a:rPr>
              <a:t>Задатак радите у групама до 10 студената. Рок за слање радова је 23. мај, 2020.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Задатак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/>
              <a:t>ДРУШТВО И ПРОМЕНЕ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Људско</a:t>
            </a:r>
            <a:r>
              <a:rPr lang="sr-Cyrl-RS" dirty="0" smtClean="0"/>
              <a:t> друштво пролази кроз непрестане промене</a:t>
            </a:r>
          </a:p>
          <a:p>
            <a:pPr algn="just"/>
            <a:r>
              <a:rPr lang="sr-Cyrl-RS" dirty="0" smtClean="0"/>
              <a:t>Темпо промена је нарочито убрзан у модерним друштвима у свим сферама човекове делатности (посебно је уочљив кроз технолошки развој и разноврсност проналазака и производа)</a:t>
            </a:r>
          </a:p>
          <a:p>
            <a:pPr algn="just"/>
            <a:r>
              <a:rPr lang="ru-RU" dirty="0" smtClean="0"/>
              <a:t>Н</a:t>
            </a:r>
            <a:r>
              <a:rPr lang="sr-Cyrl-RS" dirty="0" smtClean="0"/>
              <a:t>ачин уређења и институције индустријског друштва су измениле човеков живот данас у односу на живот у ранијим типовима друштвеног поретка али су, истовремено, довеле до </a:t>
            </a:r>
            <a:r>
              <a:rPr lang="sr-Cyrl-RS" u="sng" dirty="0" smtClean="0"/>
              <a:t>неизвесне будућности</a:t>
            </a:r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ДЕФИНИСАЊЕ ПРОМЕНЕ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/>
              <a:t>Ако је промена присутна свуда да ли, ипак,  остаје и нешто што се не мења?</a:t>
            </a:r>
          </a:p>
          <a:p>
            <a:pPr algn="just"/>
            <a:r>
              <a:rPr lang="sr-Cyrl-RS" dirty="0" smtClean="0"/>
              <a:t>Човек не може закорачити у исту реку два пута (Хераклит)</a:t>
            </a:r>
          </a:p>
          <a:p>
            <a:pPr algn="just"/>
            <a:r>
              <a:rPr lang="sr-Cyrl-RS" dirty="0" smtClean="0"/>
              <a:t>Може ли, међутим,  да се каже и да су река и човек који више пута у њу закорачи остали “исти”?</a:t>
            </a:r>
          </a:p>
          <a:p>
            <a:pPr algn="just"/>
            <a:r>
              <a:rPr lang="sr-Cyrl-RS" dirty="0" smtClean="0"/>
              <a:t>Значајна промена = </a:t>
            </a:r>
            <a:r>
              <a:rPr lang="sr-Cyrl-RS" u="sng" dirty="0" smtClean="0"/>
              <a:t>степен измена у основној структури</a:t>
            </a:r>
            <a:r>
              <a:rPr lang="sr-Cyrl-RS" dirty="0" smtClean="0"/>
              <a:t> неког објекта или неке ситуације у одређеном временском периоду</a:t>
            </a:r>
          </a:p>
          <a:p>
            <a:pPr algn="just"/>
            <a:r>
              <a:rPr lang="sr-Cyrl-RS" dirty="0" smtClean="0"/>
              <a:t>Промене у људским друштвима – </a:t>
            </a:r>
            <a:r>
              <a:rPr lang="sr-Cyrl-RS" u="sng" dirty="0" smtClean="0"/>
              <a:t>степен модификације основних институција</a:t>
            </a:r>
            <a:r>
              <a:rPr lang="sr-Cyrl-RS" dirty="0" smtClean="0"/>
              <a:t> у одређеном временском периоду</a:t>
            </a:r>
          </a:p>
          <a:p>
            <a:pPr algn="just"/>
            <a:r>
              <a:rPr lang="sr-Cyrl-RS" dirty="0" smtClean="0"/>
              <a:t>Важно је и утврдити </a:t>
            </a:r>
            <a:r>
              <a:rPr lang="sr-Cyrl-RS" u="sng" dirty="0" smtClean="0"/>
              <a:t>шта је остало стабилно</a:t>
            </a:r>
            <a:r>
              <a:rPr lang="sr-Cyrl-RS" dirty="0" smtClean="0"/>
              <a:t> – као основна линија у односу на коју се измене процењују</a:t>
            </a:r>
          </a:p>
          <a:p>
            <a:pPr algn="just"/>
            <a:r>
              <a:rPr lang="sr-Cyrl-RS" dirty="0" smtClean="0"/>
              <a:t>Глобалне промене – промене које се дешавају истовремено у многим деловима света и промене које утичу на будућност планете као целине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ЧИНИОЦИ ДРУШТВЕНЕ ПРОМЕНЕ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Природу друштвених промена објашњавају три главна чиниоца: </a:t>
            </a:r>
            <a:r>
              <a:rPr lang="sr-Cyrl-RS" i="1" u="sng" dirty="0" smtClean="0"/>
              <a:t>физичко окружење, политичка организација, елементи културе</a:t>
            </a:r>
          </a:p>
          <a:p>
            <a:pPr algn="just"/>
            <a:r>
              <a:rPr lang="sr-Cyrl-RS" i="1" u="sng" dirty="0" smtClean="0"/>
              <a:t>Физичко </a:t>
            </a:r>
            <a:r>
              <a:rPr lang="sr-Cyrl-RS" u="sng" dirty="0" smtClean="0"/>
              <a:t>окружење</a:t>
            </a:r>
            <a:r>
              <a:rPr lang="sr-Cyrl-RS" dirty="0" smtClean="0"/>
              <a:t> утиче на развој друштвене организације: у климатски екстремним срединама људи су принуђени да свој начин живота организују у складу са временским условима (Ескими, Абориџини)</a:t>
            </a:r>
          </a:p>
          <a:p>
            <a:pPr algn="just"/>
            <a:r>
              <a:rPr lang="sr-Cyrl-RS" dirty="0" smtClean="0"/>
              <a:t>Утицај </a:t>
            </a:r>
            <a:r>
              <a:rPr lang="sr-Cyrl-RS" u="sng" dirty="0" smtClean="0"/>
              <a:t>средине</a:t>
            </a:r>
            <a:r>
              <a:rPr lang="sr-Cyrl-RS" dirty="0" smtClean="0"/>
              <a:t> на друштвену промену, ипак, није пресудан: </a:t>
            </a:r>
            <a:r>
              <a:rPr lang="sr-Cyrl-RS" dirty="0"/>
              <a:t>љ</a:t>
            </a:r>
            <a:r>
              <a:rPr lang="sr-Cyrl-RS" dirty="0" smtClean="0"/>
              <a:t>уди се не прилагођавају тек тако околностима свог окружења  - теже да овладају светом око себе пре него да га прихвате онаквим какав јесте</a:t>
            </a:r>
          </a:p>
          <a:p>
            <a:pPr algn="just"/>
            <a:r>
              <a:rPr lang="sr-Cyrl-RS" u="sng" dirty="0" smtClean="0"/>
              <a:t>Типови производње </a:t>
            </a:r>
            <a:r>
              <a:rPr lang="sr-Cyrl-RS" dirty="0" smtClean="0"/>
              <a:t> снажно утичу на ниво и врсту друштвене промене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ПОЛИТИЧКЕ ОРГАНИЗАЦИЈЕ</a:t>
            </a:r>
            <a:br>
              <a:rPr lang="ru-RU" sz="2400" dirty="0" smtClean="0"/>
            </a:br>
            <a:r>
              <a:rPr lang="ru-RU" sz="2400" dirty="0" smtClean="0"/>
              <a:t>КУЛТУРНИ ЧИНИОЦИ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Тип</a:t>
            </a:r>
            <a:r>
              <a:rPr lang="sr-Cyrl-RS" u="sng" dirty="0" smtClean="0"/>
              <a:t> политичке организације </a:t>
            </a:r>
            <a:r>
              <a:rPr lang="sr-Cyrl-RS" dirty="0" smtClean="0"/>
              <a:t>снажно утиче на друштвене промене</a:t>
            </a:r>
          </a:p>
          <a:p>
            <a:pPr algn="just"/>
            <a:r>
              <a:rPr lang="sr-Cyrl-RS" dirty="0" smtClean="0"/>
              <a:t>Политичка власт (поглавице, феудални господари, племићи, краљеви, владе) која може да мобилише заједницу утиче на ток развоја друштва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олитички системи нису директан израз економске основе друштва – постоје различити типови политичког поретка у друштвима са сличним системима производње</a:t>
            </a:r>
          </a:p>
          <a:p>
            <a:pPr algn="just"/>
            <a:r>
              <a:rPr lang="ru-RU" dirty="0" smtClean="0"/>
              <a:t>В</a:t>
            </a:r>
            <a:r>
              <a:rPr lang="sr-Cyrl-RS" dirty="0" smtClean="0"/>
              <a:t>ојска, као сила у друштву, имала је важну улогу у успостављању већине традиционалних држава</a:t>
            </a:r>
          </a:p>
          <a:p>
            <a:pPr algn="just"/>
            <a:r>
              <a:rPr lang="sr-Cyrl-RS" u="sng" dirty="0" smtClean="0"/>
              <a:t>Културни чиниоци (</a:t>
            </a:r>
            <a:r>
              <a:rPr lang="sr-Cyrl-RS" dirty="0" smtClean="0"/>
              <a:t>религије, системи комуникације, владајуће структуре личности) могу да буду конзервативна или иновативна снага у друштвеном животу</a:t>
            </a:r>
          </a:p>
          <a:p>
            <a:pPr algn="just"/>
            <a:r>
              <a:rPr lang="sr-Cyrl-RS" dirty="0" smtClean="0"/>
              <a:t>Природа система комуникације утиче на карактер и брзину промене (проналазак писма, архиве, свест о сопственој историји – мењају схватање односа између прошлости, садашњости и будућности)</a:t>
            </a:r>
          </a:p>
          <a:p>
            <a:pPr algn="just"/>
            <a:r>
              <a:rPr lang="sr-Cyrl-RS" dirty="0" smtClean="0"/>
              <a:t>Утицај владајућих гарнитура и вођа у светској историји је велики (Цезар, Хитлер, Ганди)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ПРОМЕНА У МОДЕРНОМ ПЕРИОДУ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sr-Cyrl-RS" dirty="0"/>
              <a:t>Н</a:t>
            </a:r>
            <a:r>
              <a:rPr lang="sr-Cyrl-RS" dirty="0" smtClean="0"/>
              <a:t>а убрзане промене у периоду модерне историје (или у последњих 200 година) пресудан утицај су остварили економски, политички и културни чиниоци</a:t>
            </a:r>
          </a:p>
          <a:p>
            <a:pPr algn="just"/>
            <a:r>
              <a:rPr lang="sr-Cyrl-RS" u="sng" dirty="0" smtClean="0"/>
              <a:t>Економски утицај</a:t>
            </a:r>
            <a:r>
              <a:rPr lang="sr-Cyrl-RS" dirty="0" smtClean="0"/>
              <a:t> – за разлику од претходних система производње који су били стабилни и усклађени са реалним потребама, најзначаније је дејство </a:t>
            </a:r>
            <a:r>
              <a:rPr lang="sr-Cyrl-RS" u="sng" dirty="0" smtClean="0"/>
              <a:t>индустријског капитализма </a:t>
            </a:r>
            <a:r>
              <a:rPr lang="sr-Cyrl-RS" dirty="0" smtClean="0"/>
              <a:t> јер подразумева стално ширење производње и  увећавање богатства </a:t>
            </a:r>
          </a:p>
          <a:p>
            <a:pPr algn="just"/>
            <a:r>
              <a:rPr lang="ru-RU" dirty="0" smtClean="0"/>
              <a:t>К</a:t>
            </a:r>
            <a:r>
              <a:rPr lang="sr-Cyrl-RS" dirty="0" smtClean="0"/>
              <a:t>апитализам стално подстиче на промену  технологије производње и “употребу” науке</a:t>
            </a:r>
          </a:p>
          <a:p>
            <a:pPr algn="just"/>
            <a:r>
              <a:rPr lang="ru-RU" u="sng" dirty="0" smtClean="0"/>
              <a:t>П</a:t>
            </a:r>
            <a:r>
              <a:rPr lang="sr-Cyrl-RS" u="sng" dirty="0" smtClean="0"/>
              <a:t>олитички утицај</a:t>
            </a:r>
            <a:r>
              <a:rPr lang="sr-Cyrl-RS" dirty="0" smtClean="0"/>
              <a:t> – борбе између нација ради проширења њихове моћи, увећање богатства и војничког тријумфа над конкурентима</a:t>
            </a:r>
          </a:p>
          <a:p>
            <a:pPr algn="just"/>
            <a:r>
              <a:rPr lang="sr-Cyrl-RS" dirty="0" smtClean="0"/>
              <a:t>У савременим друштвеним системима </a:t>
            </a:r>
            <a:r>
              <a:rPr lang="sr-Cyrl-RS" u="sng" dirty="0" smtClean="0"/>
              <a:t>активност лидера и државних функционера</a:t>
            </a:r>
            <a:r>
              <a:rPr lang="sr-Cyrl-RS" dirty="0" smtClean="0"/>
              <a:t> утичу на живот већине становништва</a:t>
            </a:r>
          </a:p>
          <a:p>
            <a:pPr algn="just"/>
            <a:r>
              <a:rPr lang="sr-Cyrl-RS" u="sng" dirty="0" smtClean="0"/>
              <a:t>Војна моћ и ратови </a:t>
            </a:r>
            <a:r>
              <a:rPr lang="sr-Cyrl-RS" dirty="0" smtClean="0"/>
              <a:t>западних нација од 17 века до данас омогућили су њихов утицај у свим крајевима света и ширење западњачких стилова живота</a:t>
            </a:r>
          </a:p>
          <a:p>
            <a:pPr algn="just"/>
            <a:r>
              <a:rPr lang="ru-RU" u="sng" dirty="0" smtClean="0"/>
              <a:t>К</a:t>
            </a:r>
            <a:r>
              <a:rPr lang="sr-Cyrl-RS" u="sng" dirty="0" smtClean="0"/>
              <a:t>ултурни чиниоци</a:t>
            </a:r>
            <a:r>
              <a:rPr lang="sr-Cyrl-RS" dirty="0" smtClean="0"/>
              <a:t> – развој науке и секуларизација мисли (слабљење црквеног утицаја) доринели су стварању критичког и иновативног карактера модерног погледа на свет</a:t>
            </a:r>
          </a:p>
          <a:p>
            <a:pPr algn="just"/>
            <a:r>
              <a:rPr lang="sr-Cyrl-RS" dirty="0" smtClean="0"/>
              <a:t>Одбацивање традиције,  опредељење за </a:t>
            </a:r>
            <a:r>
              <a:rPr lang="sr-Cyrl-RS" i="1" dirty="0" smtClean="0"/>
              <a:t>рационалне критеријуме, </a:t>
            </a:r>
            <a:r>
              <a:rPr lang="sr-Cyrl-RS" dirty="0" smtClean="0"/>
              <a:t>стварање идеала самоизграђивања личности, једнакости, учешћа у демократским процесима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АКТУЕЛНЕ ПРОМЕНЕ И ИЗГЛЕДИ ЗА БУДУЋНОСТ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sr-Cyrl-RS" u="sng" dirty="0" smtClean="0"/>
              <a:t>Схватање по коме ми данас живимо у пост-индустријском друштву</a:t>
            </a:r>
            <a:r>
              <a:rPr lang="sr-Cyrl-RS" dirty="0" smtClean="0"/>
              <a:t> – крећемо се ка друштву које се </a:t>
            </a:r>
            <a:r>
              <a:rPr lang="sr-Cyrl-RS" b="1" dirty="0" smtClean="0"/>
              <a:t>не</a:t>
            </a:r>
            <a:r>
              <a:rPr lang="sr-Cyrl-RS" dirty="0" smtClean="0"/>
              <a:t> заснива на индустријализму и описује се као </a:t>
            </a:r>
            <a:r>
              <a:rPr lang="sr-Cyrl-RS" i="1" dirty="0" smtClean="0"/>
              <a:t>информационо друштво, друштво услуга и друштво знања </a:t>
            </a:r>
            <a:r>
              <a:rPr lang="sr-Cyrl-RS" dirty="0" smtClean="0"/>
              <a:t>или </a:t>
            </a:r>
            <a:r>
              <a:rPr lang="sr-Cyrl-RS" i="1" u="sng" dirty="0" smtClean="0"/>
              <a:t>постиндустријско друштво</a:t>
            </a:r>
          </a:p>
          <a:p>
            <a:pPr algn="just"/>
            <a:endParaRPr lang="sr-Cyrl-RS" i="1" u="sng" dirty="0" smtClean="0"/>
          </a:p>
          <a:p>
            <a:pPr algn="just"/>
            <a:r>
              <a:rPr lang="sr-Cyrl-RS" dirty="0" smtClean="0"/>
              <a:t>Данијел Бел (1973) – постиндустријски поредак разликује се по новим занимањима у сектору услуга, која се развијају на штету радних места и послова у домену производње материјалних добара (“плави оковратници” и “бели оковратници”)</a:t>
            </a:r>
          </a:p>
          <a:p>
            <a:pPr algn="just"/>
            <a:r>
              <a:rPr lang="sr-Cyrl-RS" dirty="0" smtClean="0"/>
              <a:t>Главни стратегијски ресурс друштва – креирање и овладавање </a:t>
            </a:r>
            <a:r>
              <a:rPr lang="sr-Cyrl-RS" i="1" u="sng" dirty="0" smtClean="0"/>
              <a:t>кодификованим знањем</a:t>
            </a:r>
            <a:r>
              <a:rPr lang="sr-Cyrl-RS" dirty="0" smtClean="0"/>
              <a:t> под којим се  подразумевају систематизоване  и усклађене  информације</a:t>
            </a:r>
          </a:p>
          <a:p>
            <a:pPr algn="just"/>
            <a:r>
              <a:rPr lang="ru-RU" dirty="0" smtClean="0"/>
              <a:t>О</a:t>
            </a:r>
            <a:r>
              <a:rPr lang="sr-Cyrl-RS" dirty="0" smtClean="0"/>
              <a:t>творене су бројне дилеме: нико не може са сигурношћу тврдити какво ће бити дугорочно дејство све шире употребе микропроцесора и система електронских комуникација; исувише се наглашава значај економских чинилаца у изазивању друштвене промене</a:t>
            </a:r>
          </a:p>
          <a:p>
            <a:pPr algn="just"/>
            <a:r>
              <a:rPr lang="ru-RU" u="sng" dirty="0" smtClean="0"/>
              <a:t>С</a:t>
            </a:r>
            <a:r>
              <a:rPr lang="sr-Cyrl-RS" u="sng" dirty="0" smtClean="0"/>
              <a:t>хватање по коме ми данас живимо у пост-модерности (или пост.модерној ери)</a:t>
            </a:r>
            <a:r>
              <a:rPr lang="sr-Cyrl-RS" dirty="0" smtClean="0"/>
              <a:t> – сматрају да историја нема свој облик, нити се креће у неком правцу, нити води ка прогресу. И не само што нема веродостојног општег појма прогреса , него нема ни онога што се назива “историја” : постмодерни свет је крајње плуралистички и крајње разноврстан</a:t>
            </a:r>
          </a:p>
          <a:p>
            <a:pPr algn="just"/>
            <a:r>
              <a:rPr lang="sr-Cyrl-RS" u="sng" dirty="0" smtClean="0"/>
              <a:t>Схватање по коме смо стигли до краја историје</a:t>
            </a:r>
            <a:r>
              <a:rPr lang="sr-Cyrl-RS" dirty="0" smtClean="0"/>
              <a:t> -  Френсис Фукујама (1989) сматра  да  живимо у светском тријумфу </a:t>
            </a:r>
            <a:r>
              <a:rPr lang="sr-Cyrl-RS" i="1" dirty="0" smtClean="0"/>
              <a:t>модерности  означеном  као  </a:t>
            </a:r>
            <a:r>
              <a:rPr lang="ru-RU" i="1" dirty="0" smtClean="0"/>
              <a:t>к</a:t>
            </a:r>
            <a:r>
              <a:rPr lang="sr-Cyrl-RS" i="1" dirty="0" smtClean="0"/>
              <a:t>рај историје.  Крај историје значи </a:t>
            </a:r>
            <a:r>
              <a:rPr lang="sr-Cyrl-RS" dirty="0" smtClean="0"/>
              <a:t> крај алтернатива –  </a:t>
            </a:r>
            <a:r>
              <a:rPr lang="sr-Cyrl-RS" i="1" dirty="0" smtClean="0"/>
              <a:t>капитализам и демократија су  “победили” .</a:t>
            </a:r>
          </a:p>
          <a:p>
            <a:pPr algn="just"/>
            <a:r>
              <a:rPr lang="sr-Cyrl-RS" i="1" dirty="0" smtClean="0"/>
              <a:t>Критика: треба  да се буде резервисан према идеји о  крају историје и о постмодерности. </a:t>
            </a:r>
            <a:r>
              <a:rPr lang="ru-RU" i="1" dirty="0" smtClean="0"/>
              <a:t>П</a:t>
            </a:r>
            <a:r>
              <a:rPr lang="sr-Cyrl-RS" i="1" dirty="0" smtClean="0"/>
              <a:t>ротагонисти прве одбацују могућност постојања алтернатива – ко је у стању да то тврди? Протагонисти друге идеје претерано наглашавају значај разноврсности и фрагментизације на штету процеса интеграција. </a:t>
            </a:r>
          </a:p>
          <a:p>
            <a:pPr algn="just"/>
            <a:r>
              <a:rPr lang="sr-Cyrl-RS" i="1" dirty="0" smtClean="0"/>
              <a:t> </a:t>
            </a:r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ПРЕТЊЕ ГЛОБАЛНОМ ОКРУЖЕЊУ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/>
              <a:t>Ширење индустријске производње довело је до еколошких проблема, проблема очувања животне средине</a:t>
            </a:r>
          </a:p>
          <a:p>
            <a:pPr algn="just"/>
            <a:r>
              <a:rPr lang="sr-Cyrl-RS" dirty="0" smtClean="0"/>
              <a:t>Еколошка питања: како се на најбољи начин суочити са последицама штета по животну средину и како организовати начине живљења унутар индустријализованих друштава?</a:t>
            </a:r>
          </a:p>
          <a:p>
            <a:pPr algn="just"/>
            <a:r>
              <a:rPr lang="sr-Cyrl-RS" dirty="0" smtClean="0"/>
              <a:t>Економски јаз између богатих и сиромашних земаља и питање економског раста</a:t>
            </a:r>
          </a:p>
          <a:p>
            <a:pPr algn="just"/>
            <a:r>
              <a:rPr lang="sr-Cyrl-RS" dirty="0" smtClean="0"/>
              <a:t>Глобалне претње животној средини: 1) загаживање или стварање отпада који се не може у кратком року одложити или поново употребити (рециклирати)  2) исцрпљивање природних ресурса које је немогуће надокнадити</a:t>
            </a:r>
          </a:p>
          <a:p>
            <a:pPr algn="just"/>
            <a:r>
              <a:rPr lang="sr-Cyrl-RS" dirty="0" smtClean="0"/>
              <a:t>Свет који познајемо се налази на ивици економске и еколошке катастрофе – неопходне су друштвене и економске промене и развијање свести о одговорности човека за институције које сам ствара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400" dirty="0" smtClean="0"/>
              <a:t>Литература</a:t>
            </a:r>
            <a:br>
              <a:rPr lang="sr-Cyrl-RS" sz="2400" dirty="0" smtClean="0"/>
            </a:br>
            <a:r>
              <a:rPr lang="sr-Cyrl-RS" sz="2400" dirty="0" smtClean="0"/>
              <a:t>Питања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Гиденс.Ентони. (2001). </a:t>
            </a:r>
            <a:r>
              <a:rPr lang="sr-Cyrl-RS" i="1" dirty="0" smtClean="0"/>
              <a:t>Социологија</a:t>
            </a:r>
            <a:r>
              <a:rPr lang="sr-Cyrl-RS" dirty="0" smtClean="0"/>
              <a:t>. Подгорица:ЦИД,  стр. 316-327.</a:t>
            </a:r>
          </a:p>
          <a:p>
            <a:r>
              <a:rPr lang="sr-Cyrl-RS" dirty="0" smtClean="0"/>
              <a:t>Питања</a:t>
            </a:r>
          </a:p>
          <a:p>
            <a:r>
              <a:rPr lang="ru-RU" dirty="0" smtClean="0"/>
              <a:t>Д</a:t>
            </a:r>
            <a:r>
              <a:rPr lang="sr-Cyrl-RS" dirty="0" smtClean="0"/>
              <a:t>ефинишите </a:t>
            </a:r>
            <a:r>
              <a:rPr lang="sr-Cyrl-RS" i="1" dirty="0" smtClean="0"/>
              <a:t>значајну промену</a:t>
            </a:r>
          </a:p>
          <a:p>
            <a:r>
              <a:rPr lang="ru-RU" dirty="0" smtClean="0"/>
              <a:t>Д</a:t>
            </a:r>
            <a:r>
              <a:rPr lang="sr-Cyrl-RS" dirty="0" smtClean="0"/>
              <a:t>ефинишите </a:t>
            </a:r>
            <a:r>
              <a:rPr lang="sr-Cyrl-RS" i="1" dirty="0" smtClean="0"/>
              <a:t>друштвену промену</a:t>
            </a:r>
          </a:p>
          <a:p>
            <a:pPr algn="just"/>
            <a:r>
              <a:rPr lang="sr-Cyrl-RS" dirty="0" smtClean="0"/>
              <a:t>Наведите и укратко опишите начин деловања главних чинилаца друштвене промене</a:t>
            </a:r>
          </a:p>
          <a:p>
            <a:pPr algn="just"/>
            <a:r>
              <a:rPr lang="sr-Cyrl-RS" dirty="0" smtClean="0"/>
              <a:t>Наведите и укратко опишите типове утицаја на промене у модерном друштву</a:t>
            </a:r>
          </a:p>
          <a:p>
            <a:pPr algn="just"/>
            <a:r>
              <a:rPr lang="sr-Cyrl-RS" dirty="0" smtClean="0"/>
              <a:t>Пост-индустријско друштво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ост-модерност и крај историје</a:t>
            </a:r>
          </a:p>
          <a:p>
            <a:pPr algn="just"/>
            <a:r>
              <a:rPr lang="ru-RU" dirty="0" smtClean="0"/>
              <a:t>Г</a:t>
            </a:r>
            <a:r>
              <a:rPr lang="sr-Cyrl-RS" dirty="0" smtClean="0"/>
              <a:t>лобалне претње животној средини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1148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СОЦИОЛОГИЈА</vt:lpstr>
      <vt:lpstr>    ДРУШТВО И ПРОМЕНЕ</vt:lpstr>
      <vt:lpstr>ДЕФИНИСАЊЕ ПРОМЕНЕ</vt:lpstr>
      <vt:lpstr>ЧИНИОЦИ ДРУШТВЕНЕ ПРОМЕНЕ</vt:lpstr>
      <vt:lpstr>ПОЛИТИЧКЕ ОРГАНИЗАЦИЈЕ КУЛТУРНИ ЧИНИОЦИ</vt:lpstr>
      <vt:lpstr>ПРОМЕНА У МОДЕРНОМ ПЕРИОДУ</vt:lpstr>
      <vt:lpstr>АКТУЕЛНЕ ПРОМЕНЕ И ИЗГЛЕДИ ЗА БУДУЋНОСТ</vt:lpstr>
      <vt:lpstr>ПРЕТЊЕ ГЛОБАЛНОМ ОКРУЖЕЊУ</vt:lpstr>
      <vt:lpstr>Литература Питања</vt:lpstr>
      <vt:lpstr>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СОЦИОЛОГИЈА</dc:title>
  <dc:creator>Vesna</dc:creator>
  <cp:lastModifiedBy>Vesna</cp:lastModifiedBy>
  <cp:revision>30</cp:revision>
  <dcterms:created xsi:type="dcterms:W3CDTF">2020-05-12T16:54:20Z</dcterms:created>
  <dcterms:modified xsi:type="dcterms:W3CDTF">2020-05-16T11:49:22Z</dcterms:modified>
</cp:coreProperties>
</file>