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C09C64-6B82-4765-BCE0-6CB9C0A1F7C6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A049AA-7BBA-40D7-B67B-DC9548F8E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ВЛАДАВИНА, ПОЛИТИЧКА МОЋ И РАТ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СОЦИОЛОГИЈА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ДЕМОКРАТИЗАЦИЈА ДРУШТВА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u="sng" dirty="0" smtClean="0"/>
              <a:t>Демократизација </a:t>
            </a:r>
            <a:r>
              <a:rPr lang="sr-Cyrl-RS" dirty="0" smtClean="0"/>
              <a:t>је политичка чињеница која утиче на глобализацију (постоји и обратни утицај)</a:t>
            </a:r>
          </a:p>
          <a:p>
            <a:pPr algn="just"/>
            <a:r>
              <a:rPr lang="ru-RU" dirty="0" smtClean="0"/>
              <a:t>Г</a:t>
            </a:r>
            <a:r>
              <a:rPr lang="sr-Cyrl-RS" dirty="0" smtClean="0"/>
              <a:t>лобализација – уједињавајући процеси у различитим подручјима друштва (економским, социјалним, културним, образовним итд.)</a:t>
            </a:r>
          </a:p>
          <a:p>
            <a:pPr algn="just"/>
            <a:r>
              <a:rPr lang="ru-RU" dirty="0" smtClean="0"/>
              <a:t>У</a:t>
            </a:r>
            <a:r>
              <a:rPr lang="sr-Cyrl-RS" dirty="0" smtClean="0"/>
              <a:t> савременим друштвима у области владавине и политике догађају се велике промене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ојам </a:t>
            </a:r>
            <a:r>
              <a:rPr lang="sr-Cyrl-RS" u="sng" dirty="0" smtClean="0"/>
              <a:t>владавине </a:t>
            </a:r>
            <a:r>
              <a:rPr lang="sr-Cyrl-RS" dirty="0" smtClean="0"/>
              <a:t>односи се на институционализовано одређивање политике и доношење одлука у стварима које се тичу државе</a:t>
            </a:r>
          </a:p>
          <a:p>
            <a:pPr algn="just"/>
            <a:r>
              <a:rPr lang="ru-RU" u="sng" dirty="0" smtClean="0"/>
              <a:t>П</a:t>
            </a:r>
            <a:r>
              <a:rPr lang="sr-Cyrl-RS" u="sng" dirty="0" smtClean="0"/>
              <a:t>олитика </a:t>
            </a:r>
            <a:r>
              <a:rPr lang="sr-Cyrl-RS" dirty="0" smtClean="0"/>
              <a:t> - средства и начини на које се користи власт 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МОЋ И ЛЕГИТИМНА ВЛАСТ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u="sng" dirty="0" smtClean="0"/>
              <a:t>Моћ</a:t>
            </a:r>
            <a:r>
              <a:rPr lang="sr-Cyrl-RS" u="sng" dirty="0" smtClean="0"/>
              <a:t> </a:t>
            </a:r>
            <a:r>
              <a:rPr lang="sr-Cyrl-RS" dirty="0" smtClean="0"/>
              <a:t>– способност појединаца или група да остварују своје интересе и захтеве, чак и ако им се други противе</a:t>
            </a:r>
          </a:p>
          <a:p>
            <a:pPr algn="just"/>
            <a:r>
              <a:rPr lang="ru-RU" u="sng" dirty="0" smtClean="0"/>
              <a:t>М</a:t>
            </a:r>
            <a:r>
              <a:rPr lang="sr-Cyrl-RS" u="sng" dirty="0" smtClean="0"/>
              <a:t>оћ </a:t>
            </a:r>
            <a:r>
              <a:rPr lang="sr-Cyrl-RS" dirty="0" smtClean="0"/>
              <a:t>је елемент у свим друштвеним односима (послодавац-запослени, официр-војник, одрасли-дете, наставник-ученик</a:t>
            </a:r>
            <a:r>
              <a:rPr lang="en-US" dirty="0" smtClean="0"/>
              <a:t> </a:t>
            </a:r>
            <a:r>
              <a:rPr lang="sr-Cyrl-RS" dirty="0" smtClean="0"/>
              <a:t>итд.)</a:t>
            </a:r>
          </a:p>
          <a:p>
            <a:pPr algn="just"/>
            <a:r>
              <a:rPr lang="sr-Cyrl-RS" dirty="0" smtClean="0"/>
              <a:t>Моћ која се тиче владавине или владања увек прате </a:t>
            </a:r>
            <a:r>
              <a:rPr lang="sr-Cyrl-RS" i="1" u="sng" dirty="0" smtClean="0"/>
              <a:t>идеологије</a:t>
            </a:r>
          </a:p>
          <a:p>
            <a:pPr algn="just"/>
            <a:r>
              <a:rPr lang="ru-RU" i="1" u="sng" dirty="0" smtClean="0"/>
              <a:t>В</a:t>
            </a:r>
            <a:r>
              <a:rPr lang="sr-Cyrl-RS" i="1" u="sng" dirty="0" smtClean="0"/>
              <a:t>ласт </a:t>
            </a:r>
            <a:r>
              <a:rPr lang="sr-Cyrl-RS" dirty="0" smtClean="0"/>
              <a:t>– легитимно (законито) коришћење моћи које припада влади (државној управи у ширем смислу)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ПОЈАМ ДРЖАВЕ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u="sng" dirty="0" smtClean="0"/>
              <a:t>Држава </a:t>
            </a:r>
            <a:r>
              <a:rPr lang="sr-Cyrl-RS" dirty="0" smtClean="0"/>
              <a:t>постоји када има: </a:t>
            </a:r>
          </a:p>
          <a:p>
            <a:pPr algn="just"/>
            <a:r>
              <a:rPr lang="sr-Cyrl-RS" dirty="0" smtClean="0"/>
              <a:t>– политички апарат који омогућује владавину (скупштина, парламент или конгрес и државни органи са службеницима) </a:t>
            </a:r>
          </a:p>
          <a:p>
            <a:pPr algn="just"/>
            <a:r>
              <a:rPr lang="sr-Cyrl-RS" smtClean="0"/>
              <a:t>– територију </a:t>
            </a:r>
            <a:r>
              <a:rPr lang="sr-Cyrl-RS" dirty="0" smtClean="0"/>
              <a:t>којом влада </a:t>
            </a:r>
          </a:p>
          <a:p>
            <a:pPr algn="just"/>
            <a:r>
              <a:rPr lang="sr-Cyrl-RS" dirty="0" smtClean="0"/>
              <a:t>– правни систем који је њена подршка </a:t>
            </a:r>
          </a:p>
          <a:p>
            <a:pPr algn="just"/>
            <a:r>
              <a:rPr lang="sr-Cyrl-RS" dirty="0" smtClean="0"/>
              <a:t>– способност да користи војну силу како би спровела своју политику</a:t>
            </a:r>
          </a:p>
          <a:p>
            <a:pPr algn="just"/>
            <a:r>
              <a:rPr lang="sr-Cyrl-RS" dirty="0" smtClean="0"/>
              <a:t>Сва модерна друштва су </a:t>
            </a:r>
            <a:r>
              <a:rPr lang="sr-Cyrl-RS" u="sng" dirty="0" smtClean="0"/>
              <a:t>националне државе</a:t>
            </a:r>
            <a:endParaRPr lang="sr-Cyrl-RS" dirty="0" smtClean="0"/>
          </a:p>
          <a:p>
            <a:pPr algn="just"/>
            <a:r>
              <a:rPr lang="sr-Cyrl-RS" dirty="0" smtClean="0"/>
              <a:t>Главне карактеристике националних држава:</a:t>
            </a:r>
          </a:p>
          <a:p>
            <a:pPr algn="just"/>
            <a:r>
              <a:rPr lang="sr-Cyrl-RS" dirty="0" smtClean="0"/>
              <a:t>- </a:t>
            </a:r>
            <a:r>
              <a:rPr lang="sr-Cyrl-RS" i="1" u="sng" dirty="0" smtClean="0"/>
              <a:t>суверенитет </a:t>
            </a:r>
            <a:r>
              <a:rPr lang="sr-Cyrl-RS" dirty="0" smtClean="0"/>
              <a:t>– влада има власт над територијом са јасно означеним границама</a:t>
            </a:r>
            <a:endParaRPr lang="sr-Cyrl-RS" i="1" u="sng" dirty="0" smtClean="0"/>
          </a:p>
          <a:p>
            <a:pPr algn="just"/>
            <a:r>
              <a:rPr lang="ru-RU" i="1" u="sng" dirty="0" smtClean="0"/>
              <a:t>- д</a:t>
            </a:r>
            <a:r>
              <a:rPr lang="sr-Cyrl-RS" i="1" u="sng" dirty="0" smtClean="0"/>
              <a:t>ржављанство </a:t>
            </a:r>
            <a:r>
              <a:rPr lang="sr-Cyrl-RS" dirty="0" smtClean="0"/>
              <a:t> -  </a:t>
            </a:r>
            <a:r>
              <a:rPr lang="sr-Cyrl-RS" u="sng" dirty="0" smtClean="0"/>
              <a:t>држављани</a:t>
            </a:r>
            <a:r>
              <a:rPr lang="sr-Cyrl-RS" dirty="0" smtClean="0"/>
              <a:t> су људи који живе у оквиру конкретног политичког система, са истим правима и дужностима и са свешћу да припадају својој нацији</a:t>
            </a:r>
            <a:endParaRPr lang="sr-Cyrl-RS" i="1" u="sng" dirty="0" smtClean="0"/>
          </a:p>
          <a:p>
            <a:pPr algn="just"/>
            <a:r>
              <a:rPr lang="sr-Cyrl-RS" i="1" u="sng" dirty="0" smtClean="0"/>
              <a:t>- национализам </a:t>
            </a:r>
            <a:r>
              <a:rPr lang="sr-Cyrl-RS" dirty="0" smtClean="0"/>
              <a:t> - скуп симбола и веровања који ствара осећање припадности одређеној политичкој заједници</a:t>
            </a:r>
            <a:endParaRPr lang="en-US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ДЕМОКРАТИЈА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sr-Cyrl-RS" dirty="0" smtClean="0"/>
              <a:t>Порекло речи у грчком изразу </a:t>
            </a:r>
            <a:r>
              <a:rPr lang="sr-Cyrl-RS" i="1" dirty="0" smtClean="0"/>
              <a:t>демократија </a:t>
            </a:r>
            <a:r>
              <a:rPr lang="sr-Cyrl-RS" dirty="0" smtClean="0"/>
              <a:t>који се састоји из речи </a:t>
            </a:r>
            <a:r>
              <a:rPr lang="sr-Cyrl-RS" u="sng" dirty="0" smtClean="0"/>
              <a:t>демос</a:t>
            </a:r>
            <a:r>
              <a:rPr lang="sr-Cyrl-RS" dirty="0" smtClean="0"/>
              <a:t> (народ) и </a:t>
            </a:r>
            <a:r>
              <a:rPr lang="sr-Cyrl-RS" u="sng" dirty="0" smtClean="0"/>
              <a:t>кратос</a:t>
            </a:r>
            <a:r>
              <a:rPr lang="sr-Cyrl-RS" dirty="0" smtClean="0"/>
              <a:t> (владавина)</a:t>
            </a:r>
          </a:p>
          <a:p>
            <a:pPr algn="just"/>
            <a:r>
              <a:rPr lang="sr-Cyrl-RS" dirty="0" smtClean="0"/>
              <a:t>Према основном значењу </a:t>
            </a:r>
            <a:r>
              <a:rPr lang="sr-Cyrl-RS" u="sng" dirty="0" smtClean="0"/>
              <a:t>демократија </a:t>
            </a:r>
            <a:r>
              <a:rPr lang="sr-Cyrl-RS" dirty="0" smtClean="0"/>
              <a:t>– политички систем у коме влада народ а не монарси (краљеви) или аристократе (припадници највишег племства)</a:t>
            </a:r>
          </a:p>
          <a:p>
            <a:pPr algn="just"/>
            <a:r>
              <a:rPr lang="sr-Cyrl-RS" dirty="0" smtClean="0"/>
              <a:t>Појмови народ и владавина схватани су на разне начине - стога је “ближе истини”  одређење </a:t>
            </a:r>
            <a:r>
              <a:rPr lang="sr-Cyrl-RS" u="sng" dirty="0" smtClean="0"/>
              <a:t>демократије</a:t>
            </a:r>
            <a:r>
              <a:rPr lang="sr-Cyrl-RS" dirty="0" smtClean="0"/>
              <a:t> као политичког система који је заснован на поштовању одређених процедура</a:t>
            </a:r>
          </a:p>
          <a:p>
            <a:pPr algn="just"/>
            <a:r>
              <a:rPr lang="sr-Cyrl-RS" u="sng" dirty="0" smtClean="0"/>
              <a:t>Партиципативна демократија</a:t>
            </a:r>
            <a:r>
              <a:rPr lang="sr-Cyrl-RS" dirty="0" smtClean="0"/>
              <a:t> (непосредна демократија) – одлуке доносе заједнички они којих се тичу; почетан тип демократије познат у старој Грчкој, нема већи значај у модерним друштвима у којима огромне масе становништва имају политичка права где је немогуће да сваки појединац  активно учествује у доношењу свих одлука које га се тичу; ипак, </a:t>
            </a:r>
            <a:r>
              <a:rPr lang="sr-Cyrl-RS" i="1" u="sng" dirty="0" smtClean="0"/>
              <a:t>референдум </a:t>
            </a:r>
            <a:r>
              <a:rPr lang="sr-Cyrl-RS" dirty="0" smtClean="0"/>
              <a:t>представља овакав тип одлучивања – људи изражавају своје мишљење о неком посебном питању</a:t>
            </a:r>
          </a:p>
          <a:p>
            <a:pPr algn="just"/>
            <a:r>
              <a:rPr lang="sr-Cyrl-RS" u="sng" dirty="0" smtClean="0"/>
              <a:t>Либерална демократија</a:t>
            </a:r>
            <a:r>
              <a:rPr lang="sr-Cyrl-RS" dirty="0" smtClean="0"/>
              <a:t> – политички системи у којима највећи проценат становништва има право гласа и може да бира између две или више странака</a:t>
            </a:r>
          </a:p>
          <a:p>
            <a:pPr algn="just"/>
            <a:r>
              <a:rPr lang="ru-RU" dirty="0" smtClean="0"/>
              <a:t>Ш</a:t>
            </a:r>
            <a:r>
              <a:rPr lang="sr-Cyrl-RS" dirty="0" smtClean="0"/>
              <a:t>ирење либералне демократије </a:t>
            </a:r>
          </a:p>
          <a:p>
            <a:pPr algn="just"/>
            <a:r>
              <a:rPr lang="sr-Cyrl-RS" dirty="0" smtClean="0"/>
              <a:t>Демократија у невољи -  владе појединачних држава нису у стању да се изборе са бројним тешкоћама: имају малу моћ у односу на мултинационалне корпорације, не могу да реше економске проблеме или проблеме уништавања животне средине; затим, владе су се удаљиле од својих грађана , прегломазне су и не доприносе решавању “малих” локалних  проблема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ПОЛИТИЧКЕ СТРАНКЕ И ГЛАСАЊЕ У ЗАПАДНИМ ЗЕМЉАМА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r-Cyrl-RS" u="sng" dirty="0" smtClean="0"/>
              <a:t>Политичка странка</a:t>
            </a:r>
            <a:r>
              <a:rPr lang="sr-Cyrl-RS" dirty="0" smtClean="0"/>
              <a:t> – организација усмерена према легитимном освајању власти кроз изборни процес</a:t>
            </a:r>
          </a:p>
          <a:p>
            <a:pPr algn="just"/>
            <a:r>
              <a:rPr lang="sr-Cyrl-RS" dirty="0" smtClean="0"/>
              <a:t>Постоје различити типови страначких система:</a:t>
            </a:r>
          </a:p>
          <a:p>
            <a:pPr algn="just">
              <a:buNone/>
            </a:pPr>
            <a:r>
              <a:rPr lang="sr-Cyrl-RS" dirty="0" smtClean="0"/>
              <a:t>- двостраначки и вишестраначки системи </a:t>
            </a:r>
          </a:p>
          <a:p>
            <a:pPr algn="just">
              <a:buNone/>
            </a:pPr>
            <a:r>
              <a:rPr lang="ru-RU" dirty="0" smtClean="0"/>
              <a:t>-с</a:t>
            </a:r>
            <a:r>
              <a:rPr lang="sr-Cyrl-RS" dirty="0" smtClean="0"/>
              <a:t>транке које се заснивају на </a:t>
            </a:r>
            <a:r>
              <a:rPr lang="sr-Cyrl-RS" u="sng" dirty="0" smtClean="0"/>
              <a:t>верској припадности</a:t>
            </a:r>
            <a:r>
              <a:rPr lang="sr-Cyrl-RS" dirty="0" smtClean="0"/>
              <a:t> (нпр. социјал-хришћанске партије, католичке народне странке)</a:t>
            </a:r>
          </a:p>
          <a:p>
            <a:pPr algn="just">
              <a:buNone/>
            </a:pPr>
            <a:r>
              <a:rPr lang="ru-RU" dirty="0" smtClean="0"/>
              <a:t>- с</a:t>
            </a:r>
            <a:r>
              <a:rPr lang="sr-Cyrl-RS" dirty="0" smtClean="0"/>
              <a:t>транке које се заснивају на </a:t>
            </a:r>
            <a:r>
              <a:rPr lang="sr-Cyrl-RS" u="sng" dirty="0" smtClean="0"/>
              <a:t>етничкој припадности</a:t>
            </a:r>
            <a:r>
              <a:rPr lang="sr-Cyrl-RS" dirty="0" smtClean="0"/>
              <a:t> (окупљају посебне националне или језичке групације)</a:t>
            </a:r>
          </a:p>
          <a:p>
            <a:pPr algn="just">
              <a:buNone/>
            </a:pPr>
            <a:r>
              <a:rPr lang="ru-RU" dirty="0" smtClean="0"/>
              <a:t>- п</a:t>
            </a:r>
            <a:r>
              <a:rPr lang="sr-Cyrl-RS" dirty="0" smtClean="0"/>
              <a:t>остоје и </a:t>
            </a:r>
            <a:r>
              <a:rPr lang="sr-Cyrl-RS" u="sng" dirty="0" smtClean="0"/>
              <a:t>сеоске странке</a:t>
            </a:r>
            <a:r>
              <a:rPr lang="sr-Cyrl-RS" dirty="0" smtClean="0"/>
              <a:t> (заступају посебне интересе сељака)</a:t>
            </a:r>
          </a:p>
          <a:p>
            <a:pPr algn="just">
              <a:buNone/>
            </a:pPr>
            <a:r>
              <a:rPr lang="sr-Cyrl-RS" dirty="0" smtClean="0"/>
              <a:t>- странке које се баве проблемом заштите животне средине</a:t>
            </a:r>
          </a:p>
          <a:p>
            <a:pPr algn="just">
              <a:buNone/>
            </a:pPr>
            <a:r>
              <a:rPr lang="ru-RU" dirty="0" smtClean="0"/>
              <a:t>- с</a:t>
            </a:r>
            <a:r>
              <a:rPr lang="sr-Cyrl-RS" dirty="0" smtClean="0"/>
              <a:t>оцијалистичке или радничке партије</a:t>
            </a:r>
          </a:p>
          <a:p>
            <a:pPr algn="just">
              <a:buNone/>
            </a:pPr>
            <a:r>
              <a:rPr lang="sr-Cyrl-RS" dirty="0" smtClean="0"/>
              <a:t>- конзервативне странке</a:t>
            </a:r>
          </a:p>
          <a:p>
            <a:pPr algn="just">
              <a:buNone/>
            </a:pPr>
            <a:r>
              <a:rPr lang="sr-Cyrl-RS" dirty="0" smtClean="0"/>
              <a:t>- партије </a:t>
            </a:r>
            <a:r>
              <a:rPr lang="sr-Cyrl-RS" u="sng" dirty="0" smtClean="0"/>
              <a:t>центра</a:t>
            </a:r>
            <a:r>
              <a:rPr lang="sr-Cyrl-RS" dirty="0" smtClean="0"/>
              <a:t> које заузимају средину између </a:t>
            </a:r>
            <a:r>
              <a:rPr lang="sr-Cyrl-RS" i="1" u="sng" dirty="0" smtClean="0"/>
              <a:t>деснице</a:t>
            </a:r>
            <a:r>
              <a:rPr lang="sr-Cyrl-RS" i="1" dirty="0" smtClean="0"/>
              <a:t> и </a:t>
            </a:r>
            <a:r>
              <a:rPr lang="sr-Cyrl-RS" i="1" u="sng" dirty="0" smtClean="0"/>
              <a:t>левице</a:t>
            </a:r>
          </a:p>
          <a:p>
            <a:pPr algn="just">
              <a:buNone/>
            </a:pPr>
            <a:r>
              <a:rPr lang="ru-RU" dirty="0" smtClean="0"/>
              <a:t>- израз </a:t>
            </a:r>
            <a:r>
              <a:rPr lang="ru-RU" u="sng" dirty="0" smtClean="0"/>
              <a:t>левица </a:t>
            </a:r>
            <a:r>
              <a:rPr lang="ru-RU" dirty="0" smtClean="0"/>
              <a:t> користи се за радикалне или прогресивне политичке групе које нагињу социјализму, а израз </a:t>
            </a:r>
            <a:r>
              <a:rPr lang="ru-RU" u="sng" dirty="0" smtClean="0"/>
              <a:t>десница </a:t>
            </a:r>
            <a:r>
              <a:rPr lang="ru-RU" dirty="0" smtClean="0"/>
              <a:t>за конзервативније групе</a:t>
            </a:r>
          </a:p>
          <a:p>
            <a:pPr algn="just"/>
            <a:r>
              <a:rPr lang="ru-RU" dirty="0" smtClean="0"/>
              <a:t>Учешће жена у политици – право гласа жена, феминистичке групе, шеме учешћа жена у политичком животу (најмање 30% жена у политичким телима)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endParaRPr lang="sr-Cyrl-RS" dirty="0" smtClean="0"/>
          </a:p>
          <a:p>
            <a:pPr algn="just">
              <a:buNone/>
            </a:pPr>
            <a:endParaRPr lang="en-US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РАТ И ВОЈНА СИЛА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u="sng" dirty="0" smtClean="0"/>
              <a:t>Ограничени рат</a:t>
            </a:r>
            <a:r>
              <a:rPr lang="sr-Cyrl-RS" dirty="0" smtClean="0"/>
              <a:t> – учествује мали проценат становништва: војници и цивили који живе у непосредној близини региона где се рат води</a:t>
            </a:r>
          </a:p>
          <a:p>
            <a:pPr algn="just"/>
            <a:r>
              <a:rPr lang="ru-RU" u="sng" dirty="0" smtClean="0"/>
              <a:t>Т</a:t>
            </a:r>
            <a:r>
              <a:rPr lang="sr-Cyrl-RS" u="sng" dirty="0" smtClean="0"/>
              <a:t>отални рат</a:t>
            </a:r>
            <a:r>
              <a:rPr lang="sr-Cyrl-RS" dirty="0" smtClean="0"/>
              <a:t> – учешће више непријатељских земаља, учешће високог процента њихове мушке популације, коришћење целокупне привреде тих земаља и борбе по целом свету</a:t>
            </a:r>
          </a:p>
          <a:p>
            <a:pPr algn="just"/>
            <a:r>
              <a:rPr lang="sr-Cyrl-RS" dirty="0" smtClean="0"/>
              <a:t>Узроци преласка на тотални рат: </a:t>
            </a:r>
          </a:p>
          <a:p>
            <a:pPr algn="just"/>
            <a:r>
              <a:rPr lang="sr-Cyrl-RS" dirty="0" smtClean="0"/>
              <a:t>- </a:t>
            </a:r>
            <a:r>
              <a:rPr lang="sr-Cyrl-RS" u="sng" dirty="0" smtClean="0"/>
              <a:t>индустријализација рата</a:t>
            </a:r>
            <a:r>
              <a:rPr lang="sr-Cyrl-RS" dirty="0" smtClean="0"/>
              <a:t> – примена модерних метода у производњи и развоју оружја</a:t>
            </a:r>
          </a:p>
          <a:p>
            <a:pPr algn="just"/>
            <a:r>
              <a:rPr lang="sr-Cyrl-RS" dirty="0" smtClean="0"/>
              <a:t>- </a:t>
            </a:r>
            <a:r>
              <a:rPr lang="sr-Cyrl-RS" u="sng" dirty="0" smtClean="0"/>
              <a:t>стварање масовне војне организације</a:t>
            </a:r>
            <a:r>
              <a:rPr lang="sr-Cyrl-RS" dirty="0" smtClean="0"/>
              <a:t> – постали су бирократске организације, увођење опште војне обавезе</a:t>
            </a:r>
          </a:p>
          <a:p>
            <a:pPr algn="just"/>
            <a:r>
              <a:rPr lang="sr-Cyrl-RS" dirty="0" smtClean="0"/>
              <a:t>Војни буџети се  стално повећавају, а наоружање је све деструктивније  (до 80-тих година трошкови за војску су били под утицајем тзв. </a:t>
            </a:r>
            <a:r>
              <a:rPr lang="sr-Cyrl-RS" i="1" dirty="0" smtClean="0"/>
              <a:t>хладног рата</a:t>
            </a:r>
            <a:r>
              <a:rPr lang="sr-Cyrl-RS" dirty="0" smtClean="0"/>
              <a:t>, тј. ривалства између САД и бившег СССР)  </a:t>
            </a:r>
          </a:p>
          <a:p>
            <a:pPr algn="just"/>
            <a:r>
              <a:rPr lang="ru-RU" dirty="0" smtClean="0"/>
              <a:t>Т</a:t>
            </a:r>
            <a:r>
              <a:rPr lang="sr-Cyrl-RS" dirty="0" smtClean="0"/>
              <a:t>рговина оружјем – највећим делом се односи на продају наоружања земљама трећег света од стране индустријализованих држава</a:t>
            </a:r>
          </a:p>
          <a:p>
            <a:pPr algn="just"/>
            <a:r>
              <a:rPr lang="ru-RU" dirty="0" smtClean="0"/>
              <a:t>Д</a:t>
            </a:r>
            <a:r>
              <a:rPr lang="sr-Cyrl-RS" dirty="0" smtClean="0"/>
              <a:t>а ли је свет постао безбедније место данас?</a:t>
            </a:r>
          </a:p>
          <a:p>
            <a:pPr algn="just"/>
            <a:r>
              <a:rPr lang="ru-RU" dirty="0" smtClean="0"/>
              <a:t>Д</a:t>
            </a:r>
            <a:r>
              <a:rPr lang="sr-Cyrl-RS" dirty="0" smtClean="0"/>
              <a:t>а ли је могућ свет без рата?</a:t>
            </a:r>
          </a:p>
          <a:p>
            <a:pPr algn="just"/>
            <a:endParaRPr lang="en-US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</a:t>
            </a:r>
            <a:r>
              <a:rPr lang="sr-Cyrl-RS" dirty="0" smtClean="0"/>
              <a:t>итература</a:t>
            </a:r>
            <a:br>
              <a:rPr lang="sr-Cyrl-RS" dirty="0" smtClean="0"/>
            </a:br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</a:t>
            </a:r>
            <a:r>
              <a:rPr lang="sr-Cyrl-RS" dirty="0" smtClean="0"/>
              <a:t>иденс, Ентони. (2001). </a:t>
            </a:r>
            <a:r>
              <a:rPr lang="sr-Cyrl-RS" i="1" dirty="0" smtClean="0"/>
              <a:t>Социологија. </a:t>
            </a:r>
            <a:r>
              <a:rPr lang="sr-Cyrl-RS" dirty="0" smtClean="0"/>
              <a:t>Подгорица:ЦИД, стр. 219 – 235</a:t>
            </a:r>
          </a:p>
          <a:p>
            <a:r>
              <a:rPr lang="sr-Cyrl-RS" u="sng" dirty="0" smtClean="0"/>
              <a:t>Питања</a:t>
            </a:r>
          </a:p>
          <a:p>
            <a:r>
              <a:rPr lang="sr-Cyrl-RS" dirty="0" smtClean="0"/>
              <a:t>Шта је политика?</a:t>
            </a:r>
          </a:p>
          <a:p>
            <a:r>
              <a:rPr lang="sr-Cyrl-RS" dirty="0" smtClean="0"/>
              <a:t>Шта је владавина?</a:t>
            </a:r>
          </a:p>
          <a:p>
            <a:r>
              <a:rPr lang="sr-Cyrl-RS" dirty="0" smtClean="0"/>
              <a:t>Шта је моћ?</a:t>
            </a:r>
          </a:p>
          <a:p>
            <a:r>
              <a:rPr lang="sr-Cyrl-RS" dirty="0" smtClean="0"/>
              <a:t>Шта је власт?</a:t>
            </a:r>
          </a:p>
          <a:p>
            <a:r>
              <a:rPr lang="sr-Cyrl-RS" dirty="0" smtClean="0"/>
              <a:t>Одредите појам државе</a:t>
            </a:r>
          </a:p>
          <a:p>
            <a:r>
              <a:rPr lang="sr-Cyrl-RS" dirty="0" smtClean="0"/>
              <a:t>Да ли знате назив и речи наше химне? </a:t>
            </a:r>
            <a:r>
              <a:rPr lang="ru-RU" dirty="0" smtClean="0"/>
              <a:t>Д</a:t>
            </a:r>
            <a:r>
              <a:rPr lang="sr-Cyrl-RS" dirty="0" smtClean="0"/>
              <a:t>а ли можете да опишете заставу и грб Србије? Да ли је важно познавати симболе државности? Зашто? </a:t>
            </a:r>
          </a:p>
          <a:p>
            <a:r>
              <a:rPr lang="ru-RU" dirty="0" smtClean="0"/>
              <a:t>Н</a:t>
            </a:r>
            <a:r>
              <a:rPr lang="sr-Cyrl-RS" dirty="0" smtClean="0"/>
              <a:t>аведите главне карактеристике државе</a:t>
            </a:r>
          </a:p>
          <a:p>
            <a:r>
              <a:rPr lang="ru-RU" dirty="0" smtClean="0"/>
              <a:t>О</a:t>
            </a:r>
            <a:r>
              <a:rPr lang="sr-Cyrl-RS" dirty="0" smtClean="0"/>
              <a:t>дредите појам демократије</a:t>
            </a:r>
          </a:p>
          <a:p>
            <a:r>
              <a:rPr lang="ru-RU" dirty="0" smtClean="0"/>
              <a:t>Н</a:t>
            </a:r>
            <a:r>
              <a:rPr lang="sr-Cyrl-RS" dirty="0" smtClean="0"/>
              <a:t>аведите и опишите врсте демократије</a:t>
            </a:r>
          </a:p>
          <a:p>
            <a:r>
              <a:rPr lang="ru-RU" dirty="0" smtClean="0"/>
              <a:t>Шта је политичка странка</a:t>
            </a:r>
          </a:p>
          <a:p>
            <a:r>
              <a:rPr lang="ru-RU" dirty="0" smtClean="0"/>
              <a:t>Наведите типове странака</a:t>
            </a:r>
          </a:p>
          <a:p>
            <a:r>
              <a:rPr lang="ru-RU" dirty="0" smtClean="0"/>
              <a:t>Наведите разлику између «левице» и «деснице»</a:t>
            </a:r>
          </a:p>
          <a:p>
            <a:r>
              <a:rPr lang="ru-RU" dirty="0" smtClean="0"/>
              <a:t>Наведите и опишите врсте рата</a:t>
            </a:r>
            <a:endParaRPr lang="sr-Cyrl-RS" dirty="0" smtClean="0"/>
          </a:p>
          <a:p>
            <a:pPr>
              <a:buNone/>
            </a:pPr>
            <a:endParaRPr lang="sr-Cyrl-R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</TotalTime>
  <Words>910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СОЦИОЛОГИЈА</vt:lpstr>
      <vt:lpstr>ДЕМОКРАТИЗАЦИЈА ДРУШТВА</vt:lpstr>
      <vt:lpstr>МОЋ И ЛЕГИТИМНА ВЛАСТ</vt:lpstr>
      <vt:lpstr>ПОЈАМ ДРЖАВЕ</vt:lpstr>
      <vt:lpstr>ДЕМОКРАТИЈА</vt:lpstr>
      <vt:lpstr>ПОЛИТИЧКЕ СТРАНКЕ И ГЛАСАЊЕ У ЗАПАДНИМ ЗЕМЉАМА</vt:lpstr>
      <vt:lpstr>РАТ И ВОЈНА СИЛА</vt:lpstr>
      <vt:lpstr>Литература Питања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СОЦИОЛОГИЈА</dc:title>
  <dc:creator>Vesna</dc:creator>
  <cp:lastModifiedBy>princ valiant</cp:lastModifiedBy>
  <cp:revision>23</cp:revision>
  <dcterms:created xsi:type="dcterms:W3CDTF">2020-05-05T16:36:57Z</dcterms:created>
  <dcterms:modified xsi:type="dcterms:W3CDTF">2020-05-06T10:21:54Z</dcterms:modified>
</cp:coreProperties>
</file>