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1" r:id="rId2"/>
    <p:sldId id="272" r:id="rId3"/>
    <p:sldId id="28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57" r:id="rId14"/>
    <p:sldId id="284" r:id="rId15"/>
    <p:sldId id="258" r:id="rId16"/>
    <p:sldId id="283" r:id="rId17"/>
    <p:sldId id="268" r:id="rId18"/>
    <p:sldId id="266" r:id="rId19"/>
    <p:sldId id="269" r:id="rId20"/>
    <p:sldId id="261" r:id="rId21"/>
    <p:sldId id="262" r:id="rId22"/>
    <p:sldId id="287" r:id="rId23"/>
    <p:sldId id="288" r:id="rId24"/>
    <p:sldId id="270" r:id="rId25"/>
    <p:sldId id="265" r:id="rId26"/>
    <p:sldId id="267" r:id="rId27"/>
    <p:sldId id="290" r:id="rId28"/>
    <p:sldId id="289" r:id="rId29"/>
    <p:sldId id="285" r:id="rId30"/>
    <p:sldId id="286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Petrovic" initials="MP" lastIdx="1" clrIdx="0">
    <p:extLst>
      <p:ext uri="{19B8F6BF-5375-455C-9EA6-DF929625EA0E}">
        <p15:presenceInfo xmlns:p15="http://schemas.microsoft.com/office/powerpoint/2012/main" userId="S-1-5-21-1973834663-436621203-1861840742-214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43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5T11:03:26.18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FC7B3-5FE6-4593-B70C-0F10A787BE53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25394-9ADB-48EA-ADD5-9302F6286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B2530A-3EB1-467B-B2B4-22056EB4B7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7162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200" dirty="0" smtClean="0"/>
              <a:t>Ситуације постигнућа: најдаље бачена лопта, победа у игри и (касније) добијање добрих оцена.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B88E8-86E7-43C5-AB61-F84306541B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5394-9ADB-48EA-ADD5-9302F62861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7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Kako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ose</a:t>
            </a:r>
            <a:r>
              <a:rPr lang="sr-Latn-RS" baseline="0" dirty="0" smtClean="0"/>
              <a:t>ća vaspitač/roditelj:isprovocirano, izazvano, pod pretnjom, poraženo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5394-9ADB-48EA-ADD5-9302F62861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Povezivanje deluje poput pojasa za spašavawe, drži detetovu glavu iznad vode i sprečava vas da potonete</a:t>
            </a:r>
          </a:p>
          <a:p>
            <a:r>
              <a:rPr lang="sr-Latn-RS" dirty="0" smtClean="0"/>
              <a:t>Vaspitač/roditelj se oseća razočarano,</a:t>
            </a:r>
            <a:r>
              <a:rPr lang="sr-Latn-RS" baseline="0" dirty="0" smtClean="0"/>
              <a:t> povređeno, u neverici, zgađeno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5394-9ADB-48EA-ADD5-9302F62861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9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smtClean="0"/>
              <a:t>Dete želi da bude primećeno i ima poseban tretman, spremno prihvata bilo koju pažnju, čak i negativnu</a:t>
            </a:r>
          </a:p>
          <a:p>
            <a:r>
              <a:rPr lang="sr-Latn-RS" dirty="0" smtClean="0"/>
              <a:t>Previše dobijanje pažnje, to stvara potrebu za</a:t>
            </a:r>
            <a:r>
              <a:rPr lang="sr-Latn-RS" baseline="0" dirty="0" smtClean="0"/>
              <a:t> POSEBNIM TRETMANOM SVE VREME</a:t>
            </a:r>
            <a:endParaRPr lang="sr-Latn-RS" dirty="0" smtClean="0"/>
          </a:p>
          <a:p>
            <a:r>
              <a:rPr lang="sr-Latn-RS" dirty="0" smtClean="0"/>
              <a:t>Vaspitač – iritiranos, osećanje </a:t>
            </a:r>
            <a:r>
              <a:rPr lang="sr-Latn-RS" smtClean="0"/>
              <a:t>krivice, iznervirano, zabrinuto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25394-9ADB-48EA-ADD5-9302F62861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0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0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6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8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6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4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5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F2D87-4D85-46B3-857C-54EE586C498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139B-CFF9-436D-A0CB-0E7F9390C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FC4qRD1vn8&amp;t=1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39" y="793830"/>
            <a:ext cx="9736238" cy="164842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Cyrl-RS" dirty="0" smtClean="0"/>
              <a:t>1. Емоционални развој</a:t>
            </a:r>
            <a:br>
              <a:rPr lang="sr-Cyrl-RS" dirty="0" smtClean="0"/>
            </a:br>
            <a:r>
              <a:rPr lang="sr-Cyrl-RS" dirty="0" smtClean="0"/>
              <a:t>рано детињство –</a:t>
            </a:r>
            <a:r>
              <a:rPr lang="en-US" dirty="0" smtClean="0"/>
              <a:t> </a:t>
            </a:r>
            <a:r>
              <a:rPr lang="sr-Cyrl-RS" dirty="0" smtClean="0"/>
              <a:t>до 6</a:t>
            </a:r>
            <a:r>
              <a:rPr lang="sr-Latn-RS" dirty="0" smtClean="0"/>
              <a:t>.</a:t>
            </a:r>
            <a:br>
              <a:rPr lang="sr-Latn-RS" dirty="0" smtClean="0"/>
            </a:br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79975"/>
              </p:ext>
            </p:extLst>
          </p:nvPr>
        </p:nvGraphicFramePr>
        <p:xfrm>
          <a:off x="480992" y="3416567"/>
          <a:ext cx="81280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sz="3200" b="0" dirty="0" smtClean="0">
                          <a:solidFill>
                            <a:srgbClr val="002060"/>
                          </a:solidFill>
                        </a:rPr>
                        <a:t>2. Развој самоконтроле код деце -  </a:t>
                      </a:r>
                    </a:p>
                    <a:p>
                      <a:r>
                        <a:rPr lang="sr-Cyrl-RS" sz="3200" b="0" dirty="0" smtClean="0">
                          <a:solidFill>
                            <a:srgbClr val="002060"/>
                          </a:solidFill>
                        </a:rPr>
                        <a:t>Начела позитивне дисциплине</a:t>
                      </a:r>
                      <a:endParaRPr lang="sr-Latn-RS" sz="3200" b="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sr-Latn-R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1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О </a:t>
            </a:r>
            <a:r>
              <a:rPr lang="en-US" b="1" dirty="0" err="1"/>
              <a:t>учењу</a:t>
            </a:r>
            <a:r>
              <a:rPr lang="en-US" b="1" dirty="0"/>
              <a:t> </a:t>
            </a:r>
            <a:r>
              <a:rPr lang="en-US" b="1" dirty="0" err="1" smtClean="0"/>
              <a:t>емоција</a:t>
            </a:r>
            <a:r>
              <a:rPr lang="sr-Cyrl-RS" b="1" dirty="0"/>
              <a:t> </a:t>
            </a:r>
            <a:r>
              <a:rPr lang="sr-Cyrl-RS" dirty="0" smtClean="0"/>
              <a:t>- </a:t>
            </a:r>
            <a:r>
              <a:rPr lang="en-US" dirty="0" err="1" smtClean="0"/>
              <a:t>говоре</a:t>
            </a:r>
            <a:r>
              <a:rPr lang="en-US" dirty="0" smtClean="0"/>
              <a:t> </a:t>
            </a:r>
            <a:r>
              <a:rPr lang="en-US" dirty="0" err="1" smtClean="0"/>
              <a:t>бихе</a:t>
            </a:r>
            <a:r>
              <a:rPr lang="sr-Cyrl-RS" dirty="0" smtClean="0"/>
              <a:t>ј</a:t>
            </a:r>
            <a:r>
              <a:rPr lang="en-US" dirty="0" err="1" smtClean="0"/>
              <a:t>виористи</a:t>
            </a:r>
            <a:r>
              <a:rPr lang="en-US" dirty="0"/>
              <a:t>. </a:t>
            </a:r>
            <a:r>
              <a:rPr lang="sr-Cyrl-RS" dirty="0" smtClean="0"/>
              <a:t>С</a:t>
            </a:r>
            <a:r>
              <a:rPr lang="en-US" dirty="0" err="1" smtClean="0"/>
              <a:t>амо</a:t>
            </a:r>
            <a:r>
              <a:rPr lang="en-US" dirty="0" smtClean="0"/>
              <a:t> </a:t>
            </a:r>
            <a:r>
              <a:rPr lang="en-US" dirty="0" err="1"/>
              <a:t>примарне</a:t>
            </a:r>
            <a:r>
              <a:rPr lang="en-US" dirty="0"/>
              <a:t> </a:t>
            </a:r>
            <a:r>
              <a:rPr lang="en-US" dirty="0" err="1"/>
              <a:t>емоције</a:t>
            </a:r>
            <a:r>
              <a:rPr lang="en-US" dirty="0"/>
              <a:t> </a:t>
            </a:r>
            <a:r>
              <a:rPr lang="en-US" dirty="0" err="1"/>
              <a:t>урођене</a:t>
            </a:r>
            <a:r>
              <a:rPr lang="en-US" dirty="0"/>
              <a:t>, </a:t>
            </a:r>
            <a:endParaRPr lang="sr-Cyrl-RS" dirty="0" smtClean="0"/>
          </a:p>
          <a:p>
            <a:r>
              <a:rPr lang="sr-Cyrl-RS" dirty="0" smtClean="0"/>
              <a:t>Помоћу учења - </a:t>
            </a:r>
            <a:r>
              <a:rPr lang="en-US" dirty="0" err="1" smtClean="0"/>
              <a:t>њихово</a:t>
            </a:r>
            <a:r>
              <a:rPr lang="en-US" dirty="0" smtClean="0"/>
              <a:t> </a:t>
            </a:r>
            <a:r>
              <a:rPr lang="en-US" dirty="0" err="1"/>
              <a:t>настајање</a:t>
            </a:r>
            <a:r>
              <a:rPr lang="en-US" dirty="0"/>
              <a:t> </a:t>
            </a:r>
            <a:r>
              <a:rPr lang="en-US" dirty="0" err="1"/>
              <a:t>повезује</a:t>
            </a:r>
            <a:r>
              <a:rPr lang="en-US" dirty="0"/>
              <a:t> </a:t>
            </a:r>
            <a:r>
              <a:rPr lang="sr-Cyrl-RS" dirty="0" smtClean="0"/>
              <a:t>се </a:t>
            </a:r>
            <a:r>
              <a:rPr lang="en-US" dirty="0" err="1" smtClean="0"/>
              <a:t>са</a:t>
            </a:r>
            <a:r>
              <a:rPr lang="en-US" dirty="0" smtClean="0"/>
              <a:t> </a:t>
            </a:r>
            <a:r>
              <a:rPr lang="en-US" dirty="0" err="1"/>
              <a:t>различитим</a:t>
            </a:r>
            <a:r>
              <a:rPr lang="en-US" dirty="0"/>
              <a:t> </a:t>
            </a:r>
            <a:r>
              <a:rPr lang="en-US" dirty="0" err="1"/>
              <a:t>објектима</a:t>
            </a:r>
            <a:r>
              <a:rPr lang="en-US" dirty="0"/>
              <a:t> и </a:t>
            </a:r>
            <a:r>
              <a:rPr lang="en-US" dirty="0" err="1"/>
              <a:t>ситуацијама</a:t>
            </a:r>
            <a:r>
              <a:rPr lang="en-US" dirty="0"/>
              <a:t>. </a:t>
            </a:r>
            <a:endParaRPr lang="sr-Cyrl-RS" dirty="0" smtClean="0"/>
          </a:p>
          <a:p>
            <a:endParaRPr lang="en-US" dirty="0" smtClean="0"/>
          </a:p>
          <a:p>
            <a:r>
              <a:rPr lang="en-US" dirty="0" err="1" smtClean="0"/>
              <a:t>прве</a:t>
            </a:r>
            <a:r>
              <a:rPr lang="sr-Cyrl-RS" dirty="0" smtClean="0"/>
              <a:t> </a:t>
            </a:r>
            <a:r>
              <a:rPr lang="en-US" dirty="0" err="1" smtClean="0"/>
              <a:t>експерименте</a:t>
            </a:r>
            <a:r>
              <a:rPr lang="en-US" dirty="0" smtClean="0"/>
              <a:t> </a:t>
            </a:r>
            <a:r>
              <a:rPr lang="en-US" dirty="0" err="1"/>
              <a:t>стварања</a:t>
            </a:r>
            <a:r>
              <a:rPr lang="en-US" dirty="0"/>
              <a:t> </a:t>
            </a:r>
            <a:r>
              <a:rPr lang="en-US" dirty="0" err="1"/>
              <a:t>емоције</a:t>
            </a:r>
            <a:r>
              <a:rPr lang="en-US" dirty="0"/>
              <a:t> </a:t>
            </a:r>
            <a:r>
              <a:rPr lang="en-US" dirty="0" err="1"/>
              <a:t>страха</a:t>
            </a:r>
            <a:r>
              <a:rPr lang="en-US" dirty="0"/>
              <a:t> </a:t>
            </a:r>
            <a:r>
              <a:rPr lang="en-US" dirty="0" err="1"/>
              <a:t>код</a:t>
            </a:r>
            <a:r>
              <a:rPr lang="en-US" dirty="0"/>
              <a:t> </a:t>
            </a:r>
            <a:r>
              <a:rPr lang="en-US" dirty="0" err="1"/>
              <a:t>деце</a:t>
            </a:r>
            <a:r>
              <a:rPr lang="en-US" dirty="0"/>
              <a:t> </a:t>
            </a:r>
            <a:r>
              <a:rPr lang="en-US" dirty="0" err="1" smtClean="0"/>
              <a:t>условљавањем</a:t>
            </a:r>
            <a:r>
              <a:rPr lang="sr-Cyrl-RS" dirty="0"/>
              <a:t> </a:t>
            </a:r>
            <a:r>
              <a:rPr lang="sr-Cyrl-RS" dirty="0" smtClean="0"/>
              <a:t>- </a:t>
            </a:r>
            <a:r>
              <a:rPr lang="en-US" dirty="0" err="1"/>
              <a:t>Вотсон</a:t>
            </a:r>
            <a:endParaRPr lang="en-US" dirty="0"/>
          </a:p>
          <a:p>
            <a:endParaRPr lang="sr-Cyrl-RS" dirty="0" smtClean="0"/>
          </a:p>
          <a:p>
            <a:r>
              <a:rPr lang="sr-Cyrl-RS" dirty="0" smtClean="0"/>
              <a:t>Учење: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rgbClr val="0000FF"/>
                </a:solidFill>
              </a:rPr>
              <a:t>Емоционално условљавање </a:t>
            </a:r>
            <a:r>
              <a:rPr lang="sr-Cyrl-RS" dirty="0" smtClean="0"/>
              <a:t>(</a:t>
            </a:r>
            <a:r>
              <a:rPr lang="en-US" dirty="0"/>
              <a:t>https://www.youtube.com/watch?v=FMnhyGozLyE&amp;t=9s</a:t>
            </a:r>
            <a:r>
              <a:rPr lang="sr-Cyrl-RS" dirty="0" smtClean="0"/>
              <a:t>)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rgbClr val="0000FF"/>
                </a:solidFill>
              </a:rPr>
              <a:t>Имитација (</a:t>
            </a:r>
            <a:r>
              <a:rPr lang="en-US" dirty="0" smtClean="0">
                <a:solidFill>
                  <a:srgbClr val="0000FF"/>
                </a:solidFill>
              </a:rPr>
              <a:t>https</a:t>
            </a:r>
            <a:r>
              <a:rPr lang="en-US" dirty="0">
                <a:solidFill>
                  <a:srgbClr val="0000FF"/>
                </a:solidFill>
              </a:rPr>
              <a:t>://</a:t>
            </a:r>
            <a:r>
              <a:rPr lang="en-US" dirty="0" smtClean="0">
                <a:solidFill>
                  <a:srgbClr val="0000FF"/>
                </a:solidFill>
              </a:rPr>
              <a:t>www.youtube.com/watch?v=0b-2D09o3WI</a:t>
            </a:r>
            <a:r>
              <a:rPr lang="sr-Cyrl-RS" dirty="0" smtClean="0">
                <a:solidFill>
                  <a:srgbClr val="0000FF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sr-Cyrl-RS" dirty="0" smtClean="0">
                <a:solidFill>
                  <a:srgbClr val="9900FF"/>
                </a:solidFill>
              </a:rPr>
              <a:t>Социјално референцирање</a:t>
            </a:r>
            <a:endParaRPr lang="en-US" dirty="0" smtClean="0">
              <a:solidFill>
                <a:srgbClr val="9900FF"/>
              </a:solidFill>
            </a:endParaRPr>
          </a:p>
          <a:p>
            <a:pPr marL="0" indent="0">
              <a:buNone/>
            </a:pPr>
            <a:r>
              <a:rPr lang="sr-Cyrl-RS" dirty="0"/>
              <a:t>(</a:t>
            </a:r>
            <a:r>
              <a:rPr lang="sr-Cyrl-RS" u="sng" dirty="0">
                <a:hlinkClick r:id="rId2"/>
              </a:rPr>
              <a:t>https://www.youtube.com/watch?v=7FC4qRD1vn8&amp;t=1s</a:t>
            </a:r>
            <a:r>
              <a:rPr lang="sr-Cyrl-RS" dirty="0"/>
              <a:t>)</a:t>
            </a:r>
            <a:endParaRPr lang="en-US" dirty="0"/>
          </a:p>
          <a:p>
            <a:pPr>
              <a:buFontTx/>
              <a:buChar char="-"/>
            </a:pPr>
            <a:endParaRPr lang="en-US" dirty="0" smtClean="0">
              <a:solidFill>
                <a:srgbClr val="9900FF"/>
              </a:solidFill>
            </a:endParaRP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229600" cy="990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sr-Cyrl-ME" sz="2400" dirty="0"/>
              <a:t>РАЗВОЈ ЕМОЦИЈА КОД ДЕЦЕ</a:t>
            </a:r>
            <a:br>
              <a:rPr lang="sr-Cyrl-ME" sz="2400" dirty="0"/>
            </a:br>
            <a:r>
              <a:rPr lang="sr-Cyrl-RS" sz="2400" u="sng" dirty="0">
                <a:hlinkClick r:id="rId2"/>
              </a:rPr>
              <a:t>https://www.youtube.com/watch?v=7FC4qRD1vn8&amp;t=1s</a:t>
            </a:r>
            <a:r>
              <a:rPr lang="sr-Cyrl-RS" sz="2400" dirty="0"/>
              <a:t/>
            </a:r>
            <a:br>
              <a:rPr lang="sr-Cyrl-R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5747" y="152400"/>
            <a:ext cx="10095053" cy="9144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FF"/>
                </a:solidFill>
              </a:rPr>
              <a:t>Емоције</a:t>
            </a:r>
            <a:r>
              <a:rPr lang="ru-RU" sz="3200" b="1" dirty="0">
                <a:solidFill>
                  <a:srgbClr val="0000FF"/>
                </a:solidFill>
              </a:rPr>
              <a:t> самосвесности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(доживљај самог себе, емоције вишег реда)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94" y="1235598"/>
            <a:ext cx="10090230" cy="5334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dirty="0" smtClean="0"/>
              <a:t>	</a:t>
            </a:r>
          </a:p>
          <a:p>
            <a:pPr marL="0" indent="0">
              <a:buNone/>
              <a:defRPr/>
            </a:pPr>
            <a:r>
              <a:rPr lang="sr-Cyrl-RS" sz="4000" dirty="0"/>
              <a:t>- 	</a:t>
            </a:r>
            <a:r>
              <a:rPr lang="sr-Cyrl-RS" sz="2600" dirty="0"/>
              <a:t>Између 1 и 2 године: видљиви су изрази </a:t>
            </a:r>
            <a:r>
              <a:rPr lang="sr-Cyrl-RS" sz="2600" dirty="0">
                <a:solidFill>
                  <a:srgbClr val="7030A0"/>
                </a:solidFill>
              </a:rPr>
              <a:t>задовољства приликом овладавања </a:t>
            </a:r>
            <a:r>
              <a:rPr lang="sr-Cyrl-RS" sz="2600" dirty="0"/>
              <a:t>– извор самопоштовања. Осетљивост на </a:t>
            </a:r>
            <a:r>
              <a:rPr lang="sr-Cyrl-RS" sz="2600" b="1" dirty="0"/>
              <a:t>вредновање </a:t>
            </a:r>
            <a:r>
              <a:rPr lang="sr-Cyrl-RS" sz="2600" dirty="0"/>
              <a:t>одраслих.</a:t>
            </a:r>
          </a:p>
          <a:p>
            <a:pPr marL="0" indent="0">
              <a:buNone/>
              <a:defRPr/>
            </a:pPr>
            <a:endParaRPr lang="ru-RU" sz="2600" dirty="0"/>
          </a:p>
          <a:p>
            <a:pPr marL="0" indent="0">
              <a:buNone/>
              <a:defRPr/>
            </a:pPr>
            <a:r>
              <a:rPr lang="ru-RU" sz="2600" dirty="0"/>
              <a:t>-	Крајем 2. г – када деца постану чврсто свесна себе као одвојених појединаца. </a:t>
            </a:r>
            <a:r>
              <a:rPr lang="ru-RU" sz="2600" dirty="0">
                <a:solidFill>
                  <a:srgbClr val="0000FF"/>
                </a:solidFill>
              </a:rPr>
              <a:t>- </a:t>
            </a:r>
            <a:r>
              <a:rPr lang="ru-RU" sz="2600" dirty="0">
                <a:solidFill>
                  <a:srgbClr val="FF0000"/>
                </a:solidFill>
              </a:rPr>
              <a:t>понос, стид, кривица, збуњеност; </a:t>
            </a:r>
            <a:r>
              <a:rPr lang="ru-RU" sz="2600" dirty="0"/>
              <a:t>(завист - око 3. г.) </a:t>
            </a:r>
          </a:p>
          <a:p>
            <a:pPr marL="0" indent="0">
              <a:buNone/>
              <a:defRPr/>
            </a:pPr>
            <a:endParaRPr lang="ru-RU" sz="2600" dirty="0"/>
          </a:p>
          <a:p>
            <a:pPr marL="0" indent="0">
              <a:buNone/>
              <a:defRPr/>
            </a:pPr>
            <a:r>
              <a:rPr lang="ru-RU" sz="2600" dirty="0"/>
              <a:t>→ повезане са развојем свести о властитој личности.</a:t>
            </a:r>
          </a:p>
          <a:p>
            <a:pPr>
              <a:buFontTx/>
              <a:buChar char="-"/>
              <a:defRPr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2633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296" y="147317"/>
            <a:ext cx="8229600" cy="7159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Емоције самосвесности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(доживљај самог себе, емоције вишег реда)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97" y="1295401"/>
            <a:ext cx="10118203" cy="50593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  <a:defRPr/>
            </a:pPr>
            <a:r>
              <a:rPr lang="sr-Cyrl-RS" sz="2600" b="1" dirty="0"/>
              <a:t>Осетљивос</a:t>
            </a:r>
            <a:r>
              <a:rPr lang="sr-Cyrl-RS" sz="2600" dirty="0"/>
              <a:t>т на </a:t>
            </a:r>
            <a:r>
              <a:rPr lang="sr-Cyrl-RS" sz="2600" b="1" dirty="0"/>
              <a:t>повратне информације од родитеља</a:t>
            </a:r>
            <a:r>
              <a:rPr lang="sr-Cyrl-RS" sz="2600" dirty="0"/>
              <a:t>; </a:t>
            </a:r>
          </a:p>
          <a:p>
            <a:pPr>
              <a:buFontTx/>
              <a:buChar char="-"/>
              <a:defRPr/>
            </a:pPr>
            <a:r>
              <a:rPr lang="sr-Cyrl-RS" sz="2600" dirty="0"/>
              <a:t>Квалитет повратне информације - ’’То ниси добро урадио'', ’’Ја сам мислила да си ти добра девојчица’’</a:t>
            </a:r>
          </a:p>
          <a:p>
            <a:pPr>
              <a:buFontTx/>
              <a:buChar char="-"/>
              <a:defRPr/>
            </a:pPr>
            <a:endParaRPr lang="sr-Cyrl-RS" sz="2600" dirty="0"/>
          </a:p>
          <a:p>
            <a:pPr>
              <a:buFontTx/>
              <a:buChar char="-"/>
              <a:defRPr/>
            </a:pPr>
            <a:r>
              <a:rPr lang="ru-RU" sz="2600" dirty="0"/>
              <a:t>основа за дечије почетно суђење о добром и лошем понашању и </a:t>
            </a:r>
            <a:r>
              <a:rPr lang="ru-RU" sz="2600" b="1" dirty="0"/>
              <a:t>основ за самопроцену  </a:t>
            </a:r>
            <a:r>
              <a:rPr lang="ru-RU" sz="2600" dirty="0"/>
              <a:t>(</a:t>
            </a:r>
            <a:r>
              <a:rPr lang="ru-RU" sz="2600" i="1" dirty="0">
                <a:solidFill>
                  <a:srgbClr val="9900FF"/>
                </a:solidFill>
              </a:rPr>
              <a:t>када мама виче на мене, </a:t>
            </a:r>
            <a:r>
              <a:rPr lang="ru-RU" sz="2600" b="1" i="1" dirty="0">
                <a:solidFill>
                  <a:srgbClr val="9900FF"/>
                </a:solidFill>
              </a:rPr>
              <a:t>не волим себе</a:t>
            </a:r>
            <a:r>
              <a:rPr lang="ru-RU" sz="2600" dirty="0"/>
              <a:t>)</a:t>
            </a:r>
            <a:endParaRPr lang="sr-Cyrl-RS" sz="2600" dirty="0"/>
          </a:p>
          <a:p>
            <a:pPr>
              <a:buFontTx/>
              <a:buChar char="-"/>
              <a:defRPr/>
            </a:pPr>
            <a:endParaRPr lang="sr-Cyrl-RS" sz="2600" dirty="0"/>
          </a:p>
          <a:p>
            <a:pPr>
              <a:buFontTx/>
              <a:buChar char="-"/>
              <a:defRPr/>
            </a:pPr>
            <a:r>
              <a:rPr lang="sr-Cyrl-RS" sz="2600" dirty="0"/>
              <a:t>Више стида након неуспеха, више поноса након успеха!</a:t>
            </a:r>
          </a:p>
          <a:p>
            <a:pPr marL="0" indent="0">
              <a:buNone/>
              <a:defRPr/>
            </a:pPr>
            <a:r>
              <a:rPr lang="sr-Cyrl-RS" sz="2600" dirty="0"/>
              <a:t> </a:t>
            </a:r>
          </a:p>
          <a:p>
            <a:pPr>
              <a:buFontTx/>
              <a:buChar char="-"/>
              <a:defRPr/>
            </a:pPr>
            <a:r>
              <a:rPr lang="ru-RU" sz="2600" dirty="0"/>
              <a:t>3- годишњаци – способни за самоевалуацију у односу на задатак → осећају </a:t>
            </a:r>
            <a:r>
              <a:rPr lang="ru-RU" sz="2600" dirty="0">
                <a:solidFill>
                  <a:srgbClr val="FF0000"/>
                </a:solidFill>
              </a:rPr>
              <a:t>стид када су неуспешни и понос када су успешни</a:t>
            </a:r>
            <a:r>
              <a:rPr lang="ru-RU" sz="2600" dirty="0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  <a:defRPr/>
            </a:pPr>
            <a:endParaRPr lang="ru-RU" sz="26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sz="2600" dirty="0"/>
              <a:t>→ реакција је </a:t>
            </a:r>
            <a:r>
              <a:rPr lang="ru-RU" sz="2600" dirty="0">
                <a:solidFill>
                  <a:srgbClr val="FF0000"/>
                </a:solidFill>
              </a:rPr>
              <a:t>у складу са тежином задатка </a:t>
            </a:r>
            <a:r>
              <a:rPr lang="ru-RU" sz="2600" dirty="0"/>
              <a:t>– ако је задатак лак, више су постиђени када не успеју, а ако је тежак, више су поносни када успеју.</a:t>
            </a:r>
            <a:endParaRPr lang="en-US" sz="2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61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24856" cy="3938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‘’</a:t>
            </a:r>
            <a:r>
              <a:rPr lang="en-US" dirty="0" err="1" smtClean="0"/>
              <a:t>Slikar</a:t>
            </a:r>
            <a:r>
              <a:rPr lang="en-US" dirty="0" smtClean="0"/>
              <a:t>’’</a:t>
            </a:r>
            <a:r>
              <a:rPr lang="sr-Latn-RS" dirty="0" smtClean="0"/>
              <a:t> ili dva gledišta</a:t>
            </a:r>
            <a:endParaRPr lang="en-US" dirty="0"/>
          </a:p>
        </p:txBody>
      </p:sp>
      <p:pic>
        <p:nvPicPr>
          <p:cNvPr id="1026" name="Picture 2" descr="http://razvojnapvdvpsihologija.pbworks.com/f/1396896217/slikar%281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50" y="365125"/>
            <a:ext cx="5223166" cy="60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6794"/>
              </p:ext>
            </p:extLst>
          </p:nvPr>
        </p:nvGraphicFramePr>
        <p:xfrm>
          <a:off x="203200" y="1110826"/>
          <a:ext cx="58684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416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Jedan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komentar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ovu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sliku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‘’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godina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će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možda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postati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slikar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minuta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će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verovatno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dobiti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batine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’’.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50108"/>
              </p:ext>
            </p:extLst>
          </p:nvPr>
        </p:nvGraphicFramePr>
        <p:xfrm>
          <a:off x="203200" y="3012487"/>
          <a:ext cx="586841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84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biste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rekli</a:t>
                      </a:r>
                      <a:endParaRPr lang="en-US" sz="2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AutoNum type="alphaLcParenBoth"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tačke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gledišta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roditelja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457200" indent="-457200">
                        <a:buAutoNum type="alphaLcParenBoth"/>
                      </a:pP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tačke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gledišta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deteta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6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9270"/>
            <a:ext cx="10515600" cy="683812"/>
          </a:xfrm>
        </p:spPr>
        <p:txBody>
          <a:bodyPr>
            <a:normAutofit/>
          </a:bodyPr>
          <a:lstStyle/>
          <a:p>
            <a:r>
              <a:rPr lang="sr-Latn-RS" sz="3200" dirty="0" smtClean="0"/>
              <a:t>Lista emocija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08716" y="1813497"/>
          <a:ext cx="1048253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1266"/>
                <a:gridCol w="5241266"/>
              </a:tblGrid>
              <a:tr h="4843145">
                <a:tc>
                  <a:txBody>
                    <a:bodyPr/>
                    <a:lstStyle/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Brižno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Smireno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Snažno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Sposobno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Opraštajuće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Podržavajuće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Poštovano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Zadovoljno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Ravnodušno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Zahvalno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Nešto drugo_____________</a:t>
                      </a:r>
                    </a:p>
                    <a:p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Besno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Bespomoćno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Obeshrabreno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Iritirano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Poraženo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Ogorčeno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Odbačeno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Krivo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ljuto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Inhibirano</a:t>
                      </a:r>
                    </a:p>
                    <a:p>
                      <a:r>
                        <a:rPr lang="sr-Latn-RS" sz="2400" b="0" dirty="0" smtClean="0">
                          <a:solidFill>
                            <a:schemeClr val="tx1"/>
                          </a:solidFill>
                        </a:rPr>
                        <a:t>Nešto drugo_______________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0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r>
              <a:rPr lang="sr-Latn-RS" dirty="0" smtClean="0"/>
              <a:t>Jedan komentar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Marija</a:t>
            </a:r>
            <a:r>
              <a:rPr lang="en-US" dirty="0" smtClean="0"/>
              <a:t> </a:t>
            </a:r>
            <a:r>
              <a:rPr lang="en-US" dirty="0" err="1" smtClean="0"/>
              <a:t>Krsti</a:t>
            </a:r>
            <a:r>
              <a:rPr lang="sr-Latn-RS" dirty="0" smtClean="0"/>
              <a:t>ć. </a:t>
            </a:r>
            <a:r>
              <a:rPr lang="en-US" dirty="0" smtClean="0"/>
              <a:t>‘’S </a:t>
            </a:r>
            <a:r>
              <a:rPr lang="en-US" dirty="0" err="1"/>
              <a:t>obzirom</a:t>
            </a:r>
            <a:r>
              <a:rPr lang="en-US" dirty="0"/>
              <a:t> da </a:t>
            </a:r>
            <a:r>
              <a:rPr lang="en-US" dirty="0" err="1"/>
              <a:t>decak</a:t>
            </a:r>
            <a:r>
              <a:rPr lang="en-US" dirty="0"/>
              <a:t> </a:t>
            </a:r>
            <a:r>
              <a:rPr lang="en-US" dirty="0" err="1"/>
              <a:t>ovde</a:t>
            </a:r>
            <a:r>
              <a:rPr lang="en-US" dirty="0"/>
              <a:t> </a:t>
            </a:r>
            <a:r>
              <a:rPr lang="en-US" dirty="0" err="1"/>
              <a:t>pravi</a:t>
            </a:r>
            <a:r>
              <a:rPr lang="en-US" dirty="0"/>
              <a:t> </a:t>
            </a:r>
            <a:r>
              <a:rPr lang="en-US" dirty="0" err="1"/>
              <a:t>pauzu</a:t>
            </a:r>
            <a:r>
              <a:rPr lang="en-US" dirty="0"/>
              <a:t>, </a:t>
            </a:r>
            <a:r>
              <a:rPr lang="en-US" dirty="0" err="1"/>
              <a:t>verovatno</a:t>
            </a:r>
            <a:r>
              <a:rPr lang="en-US" dirty="0"/>
              <a:t> da se on </a:t>
            </a:r>
            <a:r>
              <a:rPr lang="en-US" dirty="0" err="1"/>
              <a:t>divi</a:t>
            </a:r>
            <a:r>
              <a:rPr lang="en-US" dirty="0"/>
              <a:t>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delu,i</a:t>
            </a:r>
            <a:r>
              <a:rPr lang="en-US" dirty="0"/>
              <a:t> </a:t>
            </a:r>
            <a:r>
              <a:rPr lang="en-US" dirty="0" err="1"/>
              <a:t>mozda</a:t>
            </a:r>
            <a:r>
              <a:rPr lang="en-US" dirty="0"/>
              <a:t> </a:t>
            </a:r>
            <a:r>
              <a:rPr lang="en-US" dirty="0" err="1"/>
              <a:t>cak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roditelji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ponosni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 </a:t>
            </a:r>
            <a:r>
              <a:rPr lang="en-US" dirty="0" err="1"/>
              <a:t>kad</a:t>
            </a:r>
            <a:r>
              <a:rPr lang="en-US" dirty="0"/>
              <a:t> vide </a:t>
            </a:r>
            <a:r>
              <a:rPr lang="en-US" dirty="0" err="1"/>
              <a:t>sta</a:t>
            </a:r>
            <a:r>
              <a:rPr lang="en-US" dirty="0"/>
              <a:t> je </a:t>
            </a:r>
            <a:r>
              <a:rPr lang="en-US" dirty="0" err="1"/>
              <a:t>naslikao.Naime</a:t>
            </a:r>
            <a:r>
              <a:rPr lang="en-US" dirty="0"/>
              <a:t>, </a:t>
            </a:r>
            <a:r>
              <a:rPr lang="en-US" dirty="0" err="1"/>
              <a:t>moja</a:t>
            </a:r>
            <a:r>
              <a:rPr lang="en-US" dirty="0"/>
              <a:t> </a:t>
            </a:r>
            <a:r>
              <a:rPr lang="en-US" dirty="0" err="1"/>
              <a:t>cerka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nacrtan</a:t>
            </a:r>
            <a:r>
              <a:rPr lang="en-US" dirty="0"/>
              <a:t> rad </a:t>
            </a:r>
            <a:r>
              <a:rPr lang="en-US" dirty="0" err="1"/>
              <a:t>trazi</a:t>
            </a:r>
            <a:r>
              <a:rPr lang="en-US" dirty="0"/>
              <a:t> </a:t>
            </a:r>
            <a:r>
              <a:rPr lang="en-US" dirty="0" err="1"/>
              <a:t>moje</a:t>
            </a:r>
            <a:r>
              <a:rPr lang="en-US" dirty="0"/>
              <a:t> </a:t>
            </a:r>
            <a:r>
              <a:rPr lang="en-US" dirty="0" err="1"/>
              <a:t>misljenje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mog</a:t>
            </a:r>
            <a:r>
              <a:rPr lang="en-US" dirty="0"/>
              <a:t> "bravo Lena!"</a:t>
            </a:r>
            <a:r>
              <a:rPr lang="en-US" dirty="0" err="1"/>
              <a:t>nastavlja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crtanjem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uzgred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nazvrljanih</a:t>
            </a:r>
            <a:r>
              <a:rPr lang="en-US" dirty="0"/>
              <a:t> </a:t>
            </a:r>
            <a:r>
              <a:rPr lang="en-US" dirty="0" err="1"/>
              <a:t>linija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je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ponosna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, </a:t>
            </a:r>
            <a:r>
              <a:rPr lang="en-US" dirty="0" err="1"/>
              <a:t>verovatno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decak</a:t>
            </a:r>
            <a:r>
              <a:rPr lang="en-US" dirty="0" smtClean="0"/>
              <a:t>.’’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6696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r-Latn-RS" sz="3200" dirty="0"/>
              <a:t>Četiri pogrešna cilja ponašanja kod dece: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50928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r-Latn-RS" b="1" dirty="0" smtClean="0"/>
              <a:t>Pažnja</a:t>
            </a:r>
            <a:r>
              <a:rPr lang="sr-Latn-RS" dirty="0" smtClean="0"/>
              <a:t> </a:t>
            </a:r>
            <a:r>
              <a:rPr lang="sr-Latn-RS" dirty="0"/>
              <a:t>– imam osećanje pripadanja samo kada privlačim tvoju pažnju</a:t>
            </a:r>
            <a:r>
              <a:rPr lang="sr-Latn-RS" dirty="0" smtClean="0"/>
              <a:t>.</a:t>
            </a:r>
          </a:p>
          <a:p>
            <a:pPr lvl="0"/>
            <a:endParaRPr lang="en-US" dirty="0"/>
          </a:p>
          <a:p>
            <a:pPr lvl="0"/>
            <a:r>
              <a:rPr lang="sr-Latn-RS" b="1" dirty="0"/>
              <a:t>Moć</a:t>
            </a:r>
            <a:r>
              <a:rPr lang="sr-Latn-RS" dirty="0"/>
              <a:t> – imam osećanje pripadanja kada pobeđujem </a:t>
            </a:r>
            <a:r>
              <a:rPr lang="sr-Latn-RS" dirty="0" smtClean="0"/>
              <a:t>ili </a:t>
            </a:r>
            <a:r>
              <a:rPr lang="sr-Latn-RS" dirty="0"/>
              <a:t>kada ti barem ne dopuštam da pobediš, samo ako sam ja gazda i radim ono što želim, ako te neprestano držim zaokupiranim</a:t>
            </a:r>
            <a:r>
              <a:rPr lang="sr-Latn-RS" dirty="0" smtClean="0"/>
              <a:t>,</a:t>
            </a:r>
          </a:p>
          <a:p>
            <a:pPr lvl="0"/>
            <a:endParaRPr lang="en-US" dirty="0"/>
          </a:p>
          <a:p>
            <a:pPr lvl="0"/>
            <a:r>
              <a:rPr lang="sr-Latn-RS" b="1" dirty="0"/>
              <a:t>Osveta</a:t>
            </a:r>
            <a:r>
              <a:rPr lang="sr-Latn-RS" dirty="0"/>
              <a:t> – boli me to što nikome ne pripadam, ali barem mogu da nanesem bol; imam pravo da povredim druge jer sam i ja povređen, dete kaže nešto uvredljivo, ili uradi nešto destruktivno</a:t>
            </a:r>
            <a:r>
              <a:rPr lang="sr-Latn-RS" dirty="0" smtClean="0"/>
              <a:t>.</a:t>
            </a:r>
          </a:p>
          <a:p>
            <a:pPr lvl="0"/>
            <a:endParaRPr lang="en-US" dirty="0"/>
          </a:p>
          <a:p>
            <a:r>
              <a:rPr lang="sr-Latn-RS" b="1" dirty="0"/>
              <a:t>Umišljena nepodesnost</a:t>
            </a:r>
            <a:r>
              <a:rPr lang="sr-Latn-RS" dirty="0"/>
              <a:t> – odustajem, nemoguće je nekome pripadati.</a:t>
            </a:r>
            <a:br>
              <a:rPr lang="sr-Latn-R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86" y="145206"/>
            <a:ext cx="10515600" cy="74604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r-Latn-RS" sz="3200" dirty="0" smtClean="0"/>
              <a:t>Borba oko moći u </a:t>
            </a:r>
            <a:r>
              <a:rPr lang="sr-Latn-RS" sz="3200" dirty="0"/>
              <a:t>obdaništu -’’ti nisi moj gazda’’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91" y="1111170"/>
            <a:ext cx="11029709" cy="5416952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...kod jabukovog drveta 3godišnja </a:t>
            </a:r>
            <a:r>
              <a:rPr lang="en-US" dirty="0" smtClean="0"/>
              <a:t>S</a:t>
            </a:r>
            <a:r>
              <a:rPr lang="sr-Latn-RS" dirty="0" smtClean="0"/>
              <a:t>ara</a:t>
            </a:r>
            <a:r>
              <a:rPr lang="en-US" dirty="0" smtClean="0"/>
              <a:t> </a:t>
            </a:r>
            <a:r>
              <a:rPr lang="sr-Latn-RS" dirty="0" smtClean="0"/>
              <a:t>i vaspitačica Džuli se odmeravaju pogledima. Džuli kaže da je vreme za ulazak unutra. Sara odbija da ide. Džuli objašnjava da je vreme za igru završeno, svi su ušli unutra i mora odmah da pođe. Sara se čvrsto hvata za penjalicu. Vaspitačica se zajapurila i preti malom učeniku: ako ne uđeš unutra, ostatak dana nećeš moći da izađeš napolje’’.</a:t>
            </a:r>
          </a:p>
          <a:p>
            <a:pPr marL="0" indent="0">
              <a:buNone/>
            </a:pPr>
            <a:r>
              <a:rPr lang="sr-Latn-RS" dirty="0" smtClean="0"/>
              <a:t>Sara se plazi: ’’ne možeš da me nateraš!’’, viče.Džuli kreće da je uzme i unese unutra, ali prvo mora da je uhvati. ...</a:t>
            </a:r>
          </a:p>
          <a:p>
            <a:r>
              <a:rPr lang="sr-Latn-RS" dirty="0" smtClean="0">
                <a:solidFill>
                  <a:srgbClr val="002060"/>
                </a:solidFill>
              </a:rPr>
              <a:t>(kako se oseća vaspitačica - ___________________)</a:t>
            </a:r>
          </a:p>
          <a:p>
            <a:pPr marL="0" indent="0">
              <a:buNone/>
            </a:pPr>
            <a:r>
              <a:rPr lang="sr-Latn-RS" dirty="0" smtClean="0"/>
              <a:t>Dok nosi unutra dete koje se koprca i vrišti, kaže kroz stisnute zube: Kada kažem da je vreme da se ide unutra, uradićeš kako ja kažem!’’</a:t>
            </a:r>
          </a:p>
          <a:p>
            <a:r>
              <a:rPr lang="sr-Latn-RS" dirty="0" smtClean="0">
                <a:solidFill>
                  <a:srgbClr val="002060"/>
                </a:solidFill>
              </a:rPr>
              <a:t>(Da li će Sara sledeći put da posluša vaspitačicu?__________)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9"/>
            <a:ext cx="10515600" cy="594359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r-Latn-RS" sz="3200" dirty="0" smtClean="0"/>
              <a:t>Poruka na kapi: </a:t>
            </a:r>
            <a:r>
              <a:rPr lang="sr-Latn-RS" sz="3200" i="1" dirty="0" smtClean="0"/>
              <a:t>Dozvoli mi da pomognem, daj mi da biram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8680"/>
            <a:ext cx="10515600" cy="5696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Latn-RS" dirty="0">
                <a:solidFill>
                  <a:srgbClr val="FF0000"/>
                </a:solidFill>
              </a:rPr>
              <a:t>Tehnike kontrole ponašanja - </a:t>
            </a:r>
            <a:r>
              <a:rPr lang="sr-Latn-RS" dirty="0" smtClean="0">
                <a:solidFill>
                  <a:srgbClr val="FF0000"/>
                </a:solidFill>
              </a:rPr>
              <a:t>usmeriti </a:t>
            </a:r>
            <a:r>
              <a:rPr lang="sr-Latn-RS" dirty="0">
                <a:solidFill>
                  <a:srgbClr val="FF0000"/>
                </a:solidFill>
              </a:rPr>
              <a:t>moć u korisnom </a:t>
            </a:r>
            <a:r>
              <a:rPr lang="sr-Latn-RS" dirty="0" smtClean="0">
                <a:solidFill>
                  <a:srgbClr val="FF0000"/>
                </a:solidFill>
              </a:rPr>
              <a:t>pravcu</a:t>
            </a:r>
            <a:r>
              <a:rPr lang="sr-Latn-RS" dirty="0" smtClean="0"/>
              <a:t>:</a:t>
            </a:r>
          </a:p>
          <a:p>
            <a:r>
              <a:rPr lang="sr-Latn-RS" dirty="0" smtClean="0">
                <a:solidFill>
                  <a:srgbClr val="002060"/>
                </a:solidFill>
              </a:rPr>
              <a:t>Ponudite </a:t>
            </a:r>
            <a:r>
              <a:rPr lang="sr-Latn-RS" dirty="0">
                <a:solidFill>
                  <a:srgbClr val="002060"/>
                </a:solidFill>
              </a:rPr>
              <a:t>detetu ograničene </a:t>
            </a:r>
            <a:r>
              <a:rPr lang="sr-Latn-RS" dirty="0" smtClean="0">
                <a:solidFill>
                  <a:srgbClr val="002060"/>
                </a:solidFill>
              </a:rPr>
              <a:t>izbore</a:t>
            </a:r>
            <a:br>
              <a:rPr lang="sr-Latn-RS" dirty="0" smtClean="0">
                <a:solidFill>
                  <a:srgbClr val="002060"/>
                </a:solidFill>
              </a:rPr>
            </a:br>
            <a:endParaRPr lang="sr-Latn-R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Zatražite pomoć za rešenje situacije od </a:t>
            </a:r>
            <a:r>
              <a:rPr lang="sr-Latn-RS" dirty="0" smtClean="0">
                <a:solidFill>
                  <a:srgbClr val="002060"/>
                </a:solidFill>
              </a:rPr>
              <a:t>deteta, ili preusmerite </a:t>
            </a:r>
            <a:r>
              <a:rPr lang="sr-Latn-RS" dirty="0">
                <a:solidFill>
                  <a:srgbClr val="002060"/>
                </a:solidFill>
              </a:rPr>
              <a:t>prkosnu moć u </a:t>
            </a:r>
            <a:r>
              <a:rPr lang="sr-Latn-RS" dirty="0" smtClean="0">
                <a:solidFill>
                  <a:srgbClr val="002060"/>
                </a:solidFill>
              </a:rPr>
              <a:t>korisnu (umesto na krivicu i kaznu, usmeravamo se na rešenje)</a:t>
            </a:r>
            <a:br>
              <a:rPr lang="sr-Latn-RS" dirty="0" smtClean="0">
                <a:solidFill>
                  <a:srgbClr val="002060"/>
                </a:solidFill>
              </a:rPr>
            </a:br>
            <a:endParaRPr lang="sr-Latn-RS" dirty="0" smtClean="0">
              <a:solidFill>
                <a:srgbClr val="002060"/>
              </a:solidFill>
            </a:endParaRPr>
          </a:p>
          <a:p>
            <a:r>
              <a:rPr lang="sr-Latn-RS" dirty="0" smtClean="0">
                <a:solidFill>
                  <a:srgbClr val="002060"/>
                </a:solidFill>
              </a:rPr>
              <a:t>Nesvađanje, povlačenje iz sukoba, </a:t>
            </a:r>
          </a:p>
          <a:p>
            <a:endParaRPr lang="sr-Latn-R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Pređite sa reči na dela, blago i čvrsto (’’ne držati predavanje’’ i ne objašnjavati dok se strasti ne umire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  <a:br>
              <a:rPr lang="sr-Latn-RS" dirty="0" smtClean="0">
                <a:solidFill>
                  <a:srgbClr val="002060"/>
                </a:solidFill>
              </a:rPr>
            </a:br>
            <a:endParaRPr lang="sr-Latn-RS" dirty="0" smtClean="0">
              <a:solidFill>
                <a:srgbClr val="002060"/>
              </a:solidFill>
            </a:endParaRPr>
          </a:p>
          <a:p>
            <a:r>
              <a:rPr lang="sr-Latn-RS" dirty="0" smtClean="0">
                <a:solidFill>
                  <a:srgbClr val="002060"/>
                </a:solidFill>
              </a:rPr>
              <a:t>Postavljanje nekolicine razumnih ograničenja</a:t>
            </a:r>
          </a:p>
          <a:p>
            <a:pPr marL="0" indent="0">
              <a:buNone/>
            </a:pPr>
            <a:r>
              <a:rPr lang="sr-Latn-RS" dirty="0" smtClean="0">
                <a:solidFill>
                  <a:srgbClr val="002060"/>
                </a:solidFill>
              </a:rPr>
              <a:t> </a:t>
            </a:r>
            <a:endParaRPr lang="sr-Latn-R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Pozitivni </a:t>
            </a:r>
            <a:r>
              <a:rPr lang="sr-Latn-RS" dirty="0" smtClean="0">
                <a:solidFill>
                  <a:srgbClr val="002060"/>
                </a:solidFill>
              </a:rPr>
              <a:t>tajmaut</a:t>
            </a:r>
          </a:p>
          <a:p>
            <a:endParaRPr lang="sr-Latn-RS" dirty="0">
              <a:solidFill>
                <a:srgbClr val="002060"/>
              </a:solidFill>
            </a:endParaRPr>
          </a:p>
          <a:p>
            <a:r>
              <a:rPr lang="sr-Latn-RS" dirty="0">
                <a:solidFill>
                  <a:srgbClr val="002060"/>
                </a:solidFill>
              </a:rPr>
              <a:t>Odredite naknadno vreme za rešavanje problema (pomoći detetu da istraži šta se desilo, šta je bio uzrok tome, i koja moguća rešenja postoje)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sr-Latn-RS" sz="3200" dirty="0" smtClean="0"/>
              <a:t>Usmeravanje moći u pozitivnom smeru,</a:t>
            </a:r>
            <a:br>
              <a:rPr lang="sr-Latn-RS" sz="3200" dirty="0" smtClean="0"/>
            </a:br>
            <a:r>
              <a:rPr lang="sr-Latn-RS" sz="3200" dirty="0" smtClean="0"/>
              <a:t>slučaj ’’Sara ’’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 smtClean="0"/>
              <a:t>Pitajte za pomoć</a:t>
            </a:r>
            <a:r>
              <a:rPr lang="sr-Latn-RS" dirty="0" smtClean="0"/>
              <a:t>: Saro, potrebna mi je tvoja pomoć. Da li bi rekla dečacima u suprotnom ćošku da je vreme za ulazak unutra?’’</a:t>
            </a:r>
          </a:p>
          <a:p>
            <a:endParaRPr lang="sr-Latn-RS" dirty="0" smtClean="0"/>
          </a:p>
          <a:p>
            <a:r>
              <a:rPr lang="sr-Latn-RS" b="1" dirty="0" smtClean="0"/>
              <a:t>Ponudite ograničene izbore</a:t>
            </a:r>
            <a:r>
              <a:rPr lang="sr-Latn-RS" dirty="0" smtClean="0"/>
              <a:t>: Hoćeš li da povedeš razred unutra ili da me držiš za ruku; Zazvoniće za dva minuta, gde hoćeš da se igraš pre nego što uđeš unutra?</a:t>
            </a:r>
          </a:p>
          <a:p>
            <a:endParaRPr lang="sr-Latn-RS" dirty="0" smtClean="0"/>
          </a:p>
          <a:p>
            <a:r>
              <a:rPr lang="sr-Latn-RS" b="1" dirty="0" smtClean="0"/>
              <a:t>Uradite neočekivano</a:t>
            </a:r>
            <a:r>
              <a:rPr lang="sr-Latn-RS" dirty="0" smtClean="0"/>
              <a:t>: ’’Kladim se da ne možeš da me uhvatiš’’ (naša ponašanja su predvidljiva kao i dečja; kakvo bi to iznenađenje bilo za nekoga ko se drži za ogradu).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9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905000" y="14288"/>
            <a:ext cx="8229600" cy="792162"/>
          </a:xfrm>
          <a:solidFill>
            <a:srgbClr val="FFCCFF"/>
          </a:solidFill>
        </p:spPr>
        <p:txBody>
          <a:bodyPr/>
          <a:lstStyle/>
          <a:p>
            <a:r>
              <a:rPr lang="sr-Cyrl-RS" dirty="0" smtClean="0"/>
              <a:t>Појам емоција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62000"/>
            <a:ext cx="8915400" cy="5943600"/>
          </a:xfrm>
        </p:spPr>
        <p:txBody>
          <a:bodyPr/>
          <a:lstStyle/>
          <a:p>
            <a:pPr>
              <a:defRPr/>
            </a:pPr>
            <a:r>
              <a:rPr lang="sr-Cyrl-RS" sz="2400" dirty="0"/>
              <a:t>Емоција је </a:t>
            </a:r>
            <a:r>
              <a:rPr lang="sr-Cyrl-RS" sz="2400" dirty="0">
                <a:solidFill>
                  <a:srgbClr val="0000FF"/>
                </a:solidFill>
              </a:rPr>
              <a:t>процена личног значаја ситуације</a:t>
            </a:r>
            <a:r>
              <a:rPr lang="sr-Cyrl-RS" sz="2400" dirty="0"/>
              <a:t> која нас припрема за акцију (субјективни однос, позитиван или негативан).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Три компоненте:</a:t>
            </a:r>
          </a:p>
          <a:p>
            <a:pPr marL="0" indent="0">
              <a:buNone/>
              <a:defRPr/>
            </a:pPr>
            <a:r>
              <a:rPr lang="ru-RU" sz="2400" dirty="0"/>
              <a:t>- </a:t>
            </a:r>
            <a:r>
              <a:rPr lang="ru-RU" sz="2400" dirty="0">
                <a:solidFill>
                  <a:srgbClr val="0000FF"/>
                </a:solidFill>
              </a:rPr>
              <a:t>Физиолошке промене</a:t>
            </a:r>
          </a:p>
          <a:p>
            <a:pPr marL="0" indent="0">
              <a:buNone/>
              <a:defRPr/>
            </a:pPr>
            <a:r>
              <a:rPr lang="ru-RU" sz="2400" dirty="0"/>
              <a:t>- </a:t>
            </a:r>
            <a:r>
              <a:rPr lang="ru-RU" sz="2400" dirty="0">
                <a:solidFill>
                  <a:srgbClr val="CC00FF"/>
                </a:solidFill>
              </a:rPr>
              <a:t>Субјективни доживљај емоција</a:t>
            </a:r>
          </a:p>
          <a:p>
            <a:pPr marL="0" indent="0">
              <a:buNone/>
              <a:defRPr/>
            </a:pPr>
            <a:r>
              <a:rPr lang="ru-RU" sz="2400" dirty="0"/>
              <a:t>- </a:t>
            </a:r>
            <a:r>
              <a:rPr lang="ru-RU" sz="2400" dirty="0">
                <a:solidFill>
                  <a:srgbClr val="6600FF"/>
                </a:solidFill>
              </a:rPr>
              <a:t>Промене у спољашњем понашању </a:t>
            </a:r>
            <a:r>
              <a:rPr lang="ru-RU" sz="2400" dirty="0"/>
              <a:t>(изражавање/експресија емоција):</a:t>
            </a:r>
            <a:br>
              <a:rPr lang="ru-RU" sz="2400" dirty="0"/>
            </a:br>
            <a:r>
              <a:rPr lang="ru-RU" sz="2000" dirty="0"/>
              <a:t>-покрети лица, покрети мишића око очију и око уста, онда и покрети тела и промене гласа; невербална комуникација, пет пута јачи утисак од вербалне; невербалну је теже контролисати.</a:t>
            </a:r>
            <a:endParaRPr lang="sr-Cyrl-RS" sz="2000" dirty="0">
              <a:solidFill>
                <a:srgbClr val="0000FF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51703"/>
            <a:ext cx="6356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3011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r-Latn-RS" sz="3200" dirty="0"/>
              <a:t>Usmeravanje moći u pozitivnom </a:t>
            </a:r>
            <a:r>
              <a:rPr lang="sr-Latn-RS" sz="3200" dirty="0" smtClean="0"/>
              <a:t>smeru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>
            <a:normAutofit lnSpcReduction="10000"/>
          </a:bodyPr>
          <a:lstStyle/>
          <a:p>
            <a:r>
              <a:rPr lang="sr-Latn-CS" b="1" i="1" dirty="0"/>
              <a:t>Ekonomija </a:t>
            </a:r>
            <a:r>
              <a:rPr lang="sr-Latn-CS" b="1" i="1" dirty="0" smtClean="0"/>
              <a:t>žetona: </a:t>
            </a:r>
            <a:r>
              <a:rPr lang="sr-Latn-CS" dirty="0" smtClean="0"/>
              <a:t>sistem </a:t>
            </a:r>
            <a:r>
              <a:rPr lang="sr-Latn-CS" dirty="0"/>
              <a:t>poena ili zvezdica da se deca nagrade za uspešno ponašanje. Kada prikupe dovoljan broj žetona dobijaju nagradu-unapred dogovoreno.</a:t>
            </a:r>
            <a:endParaRPr lang="en-US" dirty="0"/>
          </a:p>
          <a:p>
            <a:pPr marL="0" indent="0">
              <a:buNone/>
            </a:pPr>
            <a:endParaRPr lang="sr-Latn-CS" dirty="0" smtClean="0"/>
          </a:p>
          <a:p>
            <a:pPr marL="0" indent="0">
              <a:buNone/>
            </a:pPr>
            <a:endParaRPr lang="sr-Latn-CS" dirty="0"/>
          </a:p>
          <a:p>
            <a:pPr marL="0" indent="0">
              <a:buNone/>
            </a:pPr>
            <a:r>
              <a:rPr lang="sr-Latn-CS" dirty="0" smtClean="0"/>
              <a:t>Razvija </a:t>
            </a:r>
            <a:r>
              <a:rPr lang="sr-Latn-CS" dirty="0"/>
              <a:t>kod dece:</a:t>
            </a:r>
            <a:endParaRPr lang="en-US" dirty="0">
              <a:solidFill>
                <a:srgbClr val="FF0066"/>
              </a:solidFill>
            </a:endParaRPr>
          </a:p>
          <a:p>
            <a:pPr lvl="0"/>
            <a:r>
              <a:rPr lang="sr-Latn-CS" dirty="0">
                <a:solidFill>
                  <a:srgbClr val="FF0066"/>
                </a:solidFill>
              </a:rPr>
              <a:t>Sposobnost da odlože zadovoljstvo</a:t>
            </a:r>
            <a:endParaRPr lang="en-US" dirty="0">
              <a:solidFill>
                <a:srgbClr val="FF0066"/>
              </a:solidFill>
            </a:endParaRPr>
          </a:p>
          <a:p>
            <a:pPr lvl="0"/>
            <a:r>
              <a:rPr lang="sr-Latn-CS" dirty="0">
                <a:solidFill>
                  <a:srgbClr val="FF0066"/>
                </a:solidFill>
              </a:rPr>
              <a:t>Vizuelno praćenje napretka</a:t>
            </a:r>
            <a:endParaRPr lang="en-US" dirty="0">
              <a:solidFill>
                <a:srgbClr val="FF0066"/>
              </a:solidFill>
            </a:endParaRPr>
          </a:p>
          <a:p>
            <a:pPr lvl="0"/>
            <a:r>
              <a:rPr lang="sr-Latn-CS" dirty="0">
                <a:solidFill>
                  <a:srgbClr val="FF0066"/>
                </a:solidFill>
              </a:rPr>
              <a:t>Osećaj protoka vremena</a:t>
            </a:r>
            <a:endParaRPr lang="en-US" dirty="0">
              <a:solidFill>
                <a:srgbClr val="FF0066"/>
              </a:solidFill>
            </a:endParaRPr>
          </a:p>
          <a:p>
            <a:pPr lvl="0"/>
            <a:r>
              <a:rPr lang="sr-Latn-CS" dirty="0">
                <a:solidFill>
                  <a:srgbClr val="FF0066"/>
                </a:solidFill>
              </a:rPr>
              <a:t>Poštovanje pravila</a:t>
            </a:r>
            <a:endParaRPr lang="en-US" dirty="0">
              <a:solidFill>
                <a:srgbClr val="FF006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2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192" y="146622"/>
            <a:ext cx="8229600" cy="63976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sr-Latn-RS" sz="3200" dirty="0"/>
              <a:t>Usmeravanje moći u pozitivnom </a:t>
            </a:r>
            <a:r>
              <a:rPr lang="sr-Latn-RS" sz="3200" dirty="0" smtClean="0"/>
              <a:t>smeru - </a:t>
            </a:r>
            <a:r>
              <a:rPr lang="sr-Latn-CS" sz="3200" dirty="0"/>
              <a:t>Time out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316736"/>
            <a:ext cx="10515600" cy="4736592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Pozitivni Time </a:t>
            </a:r>
            <a:r>
              <a:rPr lang="sr-Latn-CS" dirty="0" smtClean="0"/>
              <a:t>out NIJE kazna </a:t>
            </a:r>
            <a:r>
              <a:rPr lang="sr-Latn-CS" dirty="0"/>
              <a:t>koja podrazumeva da dete sedi u ćošku ili ga se pošalje u </a:t>
            </a:r>
            <a:r>
              <a:rPr lang="sr-Latn-CS" dirty="0" smtClean="0"/>
              <a:t>sobu</a:t>
            </a:r>
            <a:r>
              <a:rPr lang="sr-Latn-CS" b="1" dirty="0" smtClean="0">
                <a:solidFill>
                  <a:srgbClr val="FF0000"/>
                </a:solidFill>
              </a:rPr>
              <a:t>!?</a:t>
            </a:r>
          </a:p>
          <a:p>
            <a:endParaRPr lang="sr-Latn-CS" b="1" dirty="0" smtClean="0">
              <a:solidFill>
                <a:srgbClr val="FF0000"/>
              </a:solidFill>
            </a:endParaRPr>
          </a:p>
          <a:p>
            <a:r>
              <a:rPr lang="sr-Latn-CS" dirty="0" smtClean="0"/>
              <a:t>Ne izaziva sramotu</a:t>
            </a:r>
          </a:p>
          <a:p>
            <a:endParaRPr lang="sr-Latn-CS" dirty="0" smtClean="0"/>
          </a:p>
          <a:p>
            <a:r>
              <a:rPr lang="sr-Latn-CS" dirty="0" smtClean="0"/>
              <a:t>Daje detetu priliku da se smiri</a:t>
            </a:r>
          </a:p>
          <a:p>
            <a:endParaRPr lang="sr-Latn-CS" dirty="0" smtClean="0"/>
          </a:p>
          <a:p>
            <a:r>
              <a:rPr lang="sr-Latn-CS" dirty="0" smtClean="0"/>
              <a:t>Zna da je dobrodošlo da se vrati ako hoće lepo da se ponaša</a:t>
            </a:r>
          </a:p>
          <a:p>
            <a:endParaRPr lang="sr-Latn-CS" dirty="0" smtClean="0"/>
          </a:p>
          <a:p>
            <a:r>
              <a:rPr lang="sr-Latn-CS" dirty="0" smtClean="0"/>
              <a:t>(možda je pogrešna osoba otišla u tajmaut?!)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3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958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r-Latn-RS" sz="3200" dirty="0"/>
              <a:t>Usmeravanje moći u pozitivnom smeru - </a:t>
            </a:r>
            <a:r>
              <a:rPr lang="sr-Latn-CS" sz="3200" dirty="0"/>
              <a:t>Time out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776"/>
            <a:ext cx="10515600" cy="5006531"/>
          </a:xfrm>
        </p:spPr>
        <p:txBody>
          <a:bodyPr>
            <a:normAutofit/>
          </a:bodyPr>
          <a:lstStyle/>
          <a:p>
            <a:pPr lvl="0"/>
            <a:r>
              <a:rPr lang="sr-Latn-CS" dirty="0" smtClean="0"/>
              <a:t>Ne </a:t>
            </a:r>
            <a:r>
              <a:rPr lang="sr-Latn-CS" dirty="0"/>
              <a:t>duži od 10 min.</a:t>
            </a:r>
            <a:endParaRPr lang="en-US" dirty="0"/>
          </a:p>
          <a:p>
            <a:pPr lvl="0"/>
            <a:r>
              <a:rPr lang="sr-Latn-CS" dirty="0"/>
              <a:t>Važno je da usledi odmah nakon ponašanja (ne kada ste van kuće)</a:t>
            </a:r>
            <a:endParaRPr lang="en-US" dirty="0"/>
          </a:p>
          <a:p>
            <a:pPr lvl="0"/>
            <a:r>
              <a:rPr lang="sr-Latn-CS" dirty="0"/>
              <a:t>Izolacija od drugih</a:t>
            </a:r>
            <a:endParaRPr lang="en-US" dirty="0"/>
          </a:p>
          <a:p>
            <a:pPr lvl="0"/>
            <a:r>
              <a:rPr lang="sr-Latn-CS" dirty="0"/>
              <a:t>Ne pretiti da će dobiti time-out</a:t>
            </a:r>
            <a:endParaRPr lang="en-US" dirty="0"/>
          </a:p>
          <a:p>
            <a:pPr lvl="0"/>
            <a:r>
              <a:rPr lang="sr-Latn-CS" dirty="0"/>
              <a:t>Ako dete odbija: a)ekstra minut, b) to uradite maksimalno 2 puta, c) ukidanje privilegije (kratka instrukcija i izlazak iz sobe)</a:t>
            </a:r>
            <a:endParaRPr lang="en-US" dirty="0"/>
          </a:p>
          <a:p>
            <a:pPr lvl="0"/>
            <a:r>
              <a:rPr lang="sr-Latn-CS" dirty="0"/>
              <a:t>Ne davati dugačka objašnjenja</a:t>
            </a:r>
          </a:p>
          <a:p>
            <a:pPr lvl="0"/>
            <a:r>
              <a:rPr lang="sr-Latn-CS" dirty="0"/>
              <a:t>Na kraju pozitivan komentar</a:t>
            </a:r>
          </a:p>
          <a:p>
            <a:pPr lvl="0"/>
            <a:r>
              <a:rPr lang="sr-Latn-CS" dirty="0"/>
              <a:t>Zajedničko nalaženje rešenja za problem koji se prethodno desio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94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102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sr-Latn-RS" sz="3200" dirty="0"/>
              <a:t>Usmeravanje moći u pozitivnom </a:t>
            </a:r>
            <a:r>
              <a:rPr lang="sr-Latn-RS" sz="3200" dirty="0" smtClean="0"/>
              <a:t>smeru - </a:t>
            </a:r>
            <a:r>
              <a:rPr lang="sr-Latn-CS" sz="3200" dirty="0"/>
              <a:t>Time out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6152"/>
            <a:ext cx="10515600" cy="4960811"/>
          </a:xfrm>
        </p:spPr>
        <p:txBody>
          <a:bodyPr/>
          <a:lstStyle/>
          <a:p>
            <a:pPr marL="0" indent="0">
              <a:buNone/>
            </a:pPr>
            <a:r>
              <a:rPr lang="sr-Latn-CS" dirty="0">
                <a:solidFill>
                  <a:srgbClr val="FF0000"/>
                </a:solidFill>
              </a:rPr>
              <a:t>- Možemo da kažemo:</a:t>
            </a:r>
          </a:p>
          <a:p>
            <a:r>
              <a:rPr lang="sr-Latn-RS" dirty="0"/>
              <a:t>’’možda ćeš da se osećaš bolje ako odeš u kutak za tajmaut. Idi i uzmi neku knjigu i budi tamo neko vreme, </a:t>
            </a:r>
            <a:r>
              <a:rPr lang="sr-Latn-RS" i="1" dirty="0"/>
              <a:t>vrati se kada se budeš osećao bolje, i kada budeš mogao da promeniš ponašanje</a:t>
            </a:r>
            <a:r>
              <a:rPr lang="sr-Latn-RS" dirty="0" smtClean="0"/>
              <a:t>’’</a:t>
            </a:r>
            <a:br>
              <a:rPr lang="sr-Latn-RS" dirty="0" smtClean="0"/>
            </a:br>
            <a:endParaRPr lang="sr-Latn-RS" dirty="0"/>
          </a:p>
          <a:p>
            <a:r>
              <a:rPr lang="sr-Latn-RS" dirty="0"/>
              <a:t>’’da li bi ti pomoglo da odeš u tvoj kutak za pozitivan tajmaut na neko vreme</a:t>
            </a:r>
            <a:r>
              <a:rPr lang="sr-Latn-RS" dirty="0" smtClean="0"/>
              <a:t>?’’</a:t>
            </a:r>
            <a:br>
              <a:rPr lang="sr-Latn-RS" dirty="0" smtClean="0"/>
            </a:br>
            <a:endParaRPr lang="sr-Latn-RS" dirty="0"/>
          </a:p>
          <a:p>
            <a:r>
              <a:rPr lang="sr-Latn-RS" dirty="0"/>
              <a:t>Sasvim mala deca (separaciona anksioznost) mogu da se opiru da se odvoje, ponudite detetu da idete sa njim u kutak za tajmaut gde ćete mu biti dobar uzor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62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Zadatak: Kreirati POZITIVAN kutak za tajmaut</a:t>
            </a:r>
            <a:endParaRPr lang="en-US" dirty="0"/>
          </a:p>
        </p:txBody>
      </p:sp>
      <p:sp>
        <p:nvSpPr>
          <p:cNvPr id="5" name="AutoShape 4" descr="Mirni kutak umesto tajm-auta - Psihocentrala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r-Latn-RS" dirty="0" smtClean="0"/>
              <a:t>Šta biste vi stavili u kutak za pozitivni tajmaut?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21" y="1660525"/>
            <a:ext cx="2796794" cy="4202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3" y="2372229"/>
            <a:ext cx="5920271" cy="3939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50603" y="2673752"/>
            <a:ext cx="150470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KAZNENI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54664" y="4608654"/>
            <a:ext cx="150470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dirty="0" smtClean="0"/>
              <a:t>KAZNENI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0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759587"/>
          </a:xfrm>
          <a:solidFill>
            <a:srgbClr val="FF6600"/>
          </a:solidFill>
        </p:spPr>
        <p:txBody>
          <a:bodyPr/>
          <a:lstStyle/>
          <a:p>
            <a:r>
              <a:rPr lang="sr-Latn-RS" sz="3200" b="1" dirty="0" smtClean="0"/>
              <a:t>Osveta – ’’učiniću da se osećaš loše isto koliko i ja’’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04" y="1097280"/>
            <a:ext cx="10978896" cy="5413248"/>
          </a:xfrm>
        </p:spPr>
        <p:txBody>
          <a:bodyPr>
            <a:normAutofit fontScale="70000" lnSpcReduction="20000"/>
          </a:bodyPr>
          <a:lstStyle/>
          <a:p>
            <a:r>
              <a:rPr lang="sr-Latn-RS" dirty="0"/>
              <a:t>Trudite se da se </a:t>
            </a:r>
            <a:r>
              <a:rPr lang="sr-Latn-RS" dirty="0" smtClean="0"/>
              <a:t>Vi </a:t>
            </a:r>
            <a:r>
              <a:rPr lang="sr-Latn-RS" dirty="0"/>
              <a:t>ne osećate povređeno</a:t>
            </a:r>
          </a:p>
          <a:p>
            <a:r>
              <a:rPr lang="sr-Latn-RS" dirty="0" smtClean="0"/>
              <a:t>Poruka na kapi: Pomozi mi, teško mi je, pokaži da shvataš moja osećanja</a:t>
            </a:r>
          </a:p>
          <a:p>
            <a:endParaRPr lang="sr-Latn-RS" dirty="0" smtClean="0"/>
          </a:p>
          <a:p>
            <a:r>
              <a:rPr lang="sr-Latn-RS" dirty="0" smtClean="0"/>
              <a:t>Imenovanje i validiranje osećanja (’’povezivanje’’) – dete treba da oseti razumevanje,koristeći izraz lica i držanje staviti detetu do znanja da nije samo i da vas </a:t>
            </a:r>
            <a:r>
              <a:rPr lang="sr-Latn-RS" dirty="0"/>
              <a:t>zanima! </a:t>
            </a:r>
            <a:r>
              <a:rPr lang="sr-Latn-RS" dirty="0" smtClean="0"/>
              <a:t>(slušanj </a:t>
            </a:r>
            <a:r>
              <a:rPr lang="sr-Latn-RS" dirty="0"/>
              <a:t>bez osuđivanja, blagi glas, dodir, saosećajni izraz lica</a:t>
            </a:r>
            <a:r>
              <a:rPr lang="sr-Latn-RS" dirty="0" smtClean="0"/>
              <a:t>)</a:t>
            </a:r>
          </a:p>
          <a:p>
            <a:pPr marL="0" indent="0">
              <a:buNone/>
            </a:pPr>
            <a:endParaRPr lang="sr-Latn-RS" i="1" dirty="0" smtClean="0"/>
          </a:p>
          <a:p>
            <a:r>
              <a:rPr lang="sr-Latn-RS" dirty="0" smtClean="0"/>
              <a:t>Podeliti sa detetom primer iz svog života</a:t>
            </a:r>
          </a:p>
          <a:p>
            <a:endParaRPr lang="sr-Latn-RS" dirty="0" smtClean="0"/>
          </a:p>
          <a:p>
            <a:r>
              <a:rPr lang="sr-Latn-RS" dirty="0" smtClean="0"/>
              <a:t>Naučiti dete da razlikuje osećanje i činjenje - </a:t>
            </a:r>
            <a:r>
              <a:rPr lang="sr-Latn-RS" i="1" dirty="0"/>
              <a:t>Ono što osećaš je uvek u </a:t>
            </a:r>
            <a:r>
              <a:rPr lang="sr-Latn-RS" i="1" dirty="0" smtClean="0"/>
              <a:t>redu, ali ono što radiš nije</a:t>
            </a:r>
          </a:p>
          <a:p>
            <a:endParaRPr lang="sr-Latn-RS" i="1" dirty="0" smtClean="0"/>
          </a:p>
          <a:p>
            <a:r>
              <a:rPr lang="sr-Latn-RS" dirty="0" smtClean="0"/>
              <a:t>Odložiti vreme za razgovor</a:t>
            </a:r>
            <a:r>
              <a:rPr lang="en-US" dirty="0" smtClean="0"/>
              <a:t> </a:t>
            </a:r>
            <a:endParaRPr lang="sr-Latn-RS" dirty="0" smtClean="0"/>
          </a:p>
          <a:p>
            <a:endParaRPr lang="sr-Latn-RS" dirty="0" smtClean="0"/>
          </a:p>
          <a:p>
            <a:r>
              <a:rPr lang="sr-Latn-RS" dirty="0" smtClean="0"/>
              <a:t>Fokus je na popravljanju štete (nered u kupatilu), ne na dečjem bezobrazluku</a:t>
            </a:r>
          </a:p>
          <a:p>
            <a:endParaRPr lang="sr-Latn-RS" dirty="0" smtClean="0"/>
          </a:p>
          <a:p>
            <a:r>
              <a:rPr lang="sr-Latn-RS" dirty="0" smtClean="0"/>
              <a:t>Raditi na detetovom osećanju pripadanja, </a:t>
            </a:r>
            <a:r>
              <a:rPr lang="sr-Latn-RS" dirty="0"/>
              <a:t>Ispravite stvari, </a:t>
            </a:r>
            <a:r>
              <a:rPr lang="sr-Latn-RS" dirty="0" smtClean="0"/>
              <a:t>pokažite da vam je stalo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942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28" y="168356"/>
            <a:ext cx="105156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Latn-RS" sz="3200" dirty="0" smtClean="0"/>
              <a:t>Umišljena nesposobnost/Odustajanje – </a:t>
            </a:r>
            <a:br>
              <a:rPr lang="sr-Latn-RS" sz="3200" dirty="0" smtClean="0"/>
            </a:br>
            <a:r>
              <a:rPr lang="sr-Latn-RS" sz="3200" dirty="0" smtClean="0"/>
              <a:t>’’pokaži mi male korake, proslavi moj uspeh’’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086" y="179090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Latn-RS" dirty="0" smtClean="0"/>
              <a:t>(od sve dece u vrtiću, ono najmanje sme biti ignorisano od strane vaspitača)</a:t>
            </a:r>
          </a:p>
          <a:p>
            <a:r>
              <a:rPr lang="sr-Latn-RS" dirty="0" smtClean="0"/>
              <a:t>Fizička aktivnost</a:t>
            </a:r>
          </a:p>
          <a:p>
            <a:r>
              <a:rPr lang="sr-Latn-RS" dirty="0" smtClean="0"/>
              <a:t>Podstaknite i najmanji korak</a:t>
            </a:r>
          </a:p>
          <a:p>
            <a:r>
              <a:rPr lang="sr-Latn-RS" dirty="0" smtClean="0"/>
              <a:t>Usredsredite se na ono što dete može da uradi (pomaže mu da vidi svoje sposobnosti tuđim očima)</a:t>
            </a:r>
          </a:p>
          <a:p>
            <a:r>
              <a:rPr lang="sr-Latn-RS" dirty="0" smtClean="0"/>
              <a:t>Razložite zadatak na manje korake i slavite uspeh</a:t>
            </a:r>
          </a:p>
          <a:p>
            <a:pPr marL="0" indent="0">
              <a:buNone/>
            </a:pPr>
            <a:r>
              <a:rPr lang="sr-Latn-RS" dirty="0" smtClean="0"/>
              <a:t>(Obavljeni zadatak je na drugom mestu u odnosu na orabrenje koje će dete da oseti kroz iskustvo i uspeh)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94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900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r-Latn-RS" sz="3200" dirty="0"/>
              <a:t>Skretanje pažnje – ’’imaćeš posla oko mene’’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4440"/>
            <a:ext cx="10515600" cy="49425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sr-Latn-RS" dirty="0" smtClean="0"/>
              <a:t>Mama, Katarina (7 godina) i En (5 </a:t>
            </a:r>
            <a:r>
              <a:rPr lang="sr-Latn-RS" dirty="0"/>
              <a:t>godina</a:t>
            </a:r>
            <a:r>
              <a:rPr lang="sr-Latn-RS" dirty="0" smtClean="0"/>
              <a:t>) su u ordinaciji pošto Katarina kašlje i ima temperaturu. Mama je udobno smestila Katarinu u čekaonicu i nežno ušuškala jaknu oko nje. Pipa jo j čelo da bi joj proverila temperaturu... Zatim seda i počinje da gleda neki časopis. En joj prilazi sa dečjom knjigom koju je našla i moli je da joj čita – ’’Ne sada’’, kaže.... En se udaljava, ali nakon nekoliko minuta počinje da skače po kauču. ’’Prestani’’, javlja se mama. ’’moraš da budeš mirna. En prestaje, ali kroz nekoliko minuta pita da li može mami da sedne u krilo.... Mama: _________________________________.</a:t>
            </a:r>
          </a:p>
          <a:p>
            <a:pPr marL="0" indent="0">
              <a:buNone/>
            </a:pPr>
            <a:r>
              <a:rPr lang="sr-Latn-RS" dirty="0"/>
              <a:t> </a:t>
            </a:r>
            <a:r>
              <a:rPr lang="sr-Latn-RS" dirty="0" smtClean="0"/>
              <a:t>En počinje da se žali da je boli stomak, ....vuče mamu za rukav i kaže da mora u kupatilo.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41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r-Latn-RS" sz="3200" dirty="0" smtClean="0"/>
              <a:t>Skretanje pažnje – ’’imaćeš posla oko mene’’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6" y="1197864"/>
            <a:ext cx="11042904" cy="4979099"/>
          </a:xfrm>
        </p:spPr>
        <p:txBody>
          <a:bodyPr/>
          <a:lstStyle/>
          <a:p>
            <a:r>
              <a:rPr lang="sr-Latn-RS" dirty="0" smtClean="0"/>
              <a:t>Poruka na kapi – </a:t>
            </a:r>
            <a:r>
              <a:rPr lang="sr-Latn-RS" i="1" dirty="0" smtClean="0"/>
              <a:t>Primeti me, uključi me</a:t>
            </a:r>
          </a:p>
          <a:p>
            <a:endParaRPr lang="sr-Latn-RS" dirty="0" smtClean="0"/>
          </a:p>
          <a:p>
            <a:r>
              <a:rPr lang="sr-Latn-RS" dirty="0" smtClean="0"/>
              <a:t>Koristite aktivno slušanje da bi ste rešili problem uverenje umesto ponašanja</a:t>
            </a:r>
          </a:p>
          <a:p>
            <a:r>
              <a:rPr lang="sr-Latn-RS" dirty="0" smtClean="0"/>
              <a:t>Obratite pažnju i napravite kompromis</a:t>
            </a:r>
          </a:p>
          <a:p>
            <a:r>
              <a:rPr lang="sr-Latn-RS" dirty="0" smtClean="0"/>
              <a:t>Uključite dete, kako bi steklo korisnu pažnju kroz saradnju</a:t>
            </a:r>
          </a:p>
          <a:p>
            <a:r>
              <a:rPr lang="sr-Latn-RS" dirty="0" smtClean="0"/>
              <a:t>Zagrlite ga (i reči ljubavi) – ti mi pripadaš, i najvažnija si mi u životu</a:t>
            </a:r>
          </a:p>
          <a:p>
            <a:r>
              <a:rPr lang="sr-Latn-RS" dirty="0" smtClean="0"/>
              <a:t>Ohrabrite dete da se samo zabavi i uteši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56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889"/>
          </a:xfrm>
        </p:spPr>
        <p:txBody>
          <a:bodyPr/>
          <a:lstStyle/>
          <a:p>
            <a:pPr algn="ctr"/>
            <a:r>
              <a:rPr lang="sr-Latn-RS" b="1" dirty="0" smtClean="0"/>
              <a:t>Šta je cilj pozitivne discipline</a:t>
            </a:r>
            <a:endParaRPr lang="en-US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07" y="1304014"/>
            <a:ext cx="5807412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4" y="1431233"/>
            <a:ext cx="5475799" cy="511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43" y="179930"/>
            <a:ext cx="10515600" cy="827067"/>
          </a:xfrm>
        </p:spPr>
        <p:txBody>
          <a:bodyPr/>
          <a:lstStyle/>
          <a:p>
            <a:r>
              <a:rPr lang="sr-Cyrl-ME" dirty="0"/>
              <a:t>Основне емоциј</a:t>
            </a:r>
            <a:r>
              <a:rPr lang="en-US" dirty="0"/>
              <a:t>e</a:t>
            </a:r>
            <a:r>
              <a:rPr lang="sr-Cyrl-ME" dirty="0"/>
              <a:t> –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54" y="1736049"/>
            <a:ext cx="8414795" cy="5264287"/>
          </a:xfrm>
        </p:spPr>
      </p:pic>
    </p:spTree>
    <p:extLst>
      <p:ext uri="{BB962C8B-B14F-4D97-AF65-F5344CB8AC3E}">
        <p14:creationId xmlns:p14="http://schemas.microsoft.com/office/powerpoint/2010/main" val="20128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Cilj: učenje za budućnost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Učimo dete da prepoznaje svoja osećanja, i da se sa njima suočava na produktivan način </a:t>
            </a:r>
          </a:p>
          <a:p>
            <a:r>
              <a:rPr lang="sr-Latn-RS" dirty="0" smtClean="0"/>
              <a:t>Ukoliko je dete uznemireno, logika nam neće pomoći, sve dok ne odgovorimo na njegove emocionalne potrebe()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63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098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Физичка активност - размрдавање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6574" y="1788210"/>
            <a:ext cx="4256079" cy="5674773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1704" y="396168"/>
            <a:ext cx="4214138" cy="56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94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r-Cyrl-ME" dirty="0" smtClean="0"/>
              <a:t>Основне емоциј</a:t>
            </a:r>
            <a:r>
              <a:rPr lang="en-US" dirty="0" smtClean="0"/>
              <a:t>e</a:t>
            </a:r>
            <a:r>
              <a:rPr lang="sr-Cyrl-ME" dirty="0" smtClean="0"/>
              <a:t> –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1066800"/>
            <a:ext cx="8305800" cy="5695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ME" sz="2400" dirty="0">
                <a:solidFill>
                  <a:srgbClr val="0000FF"/>
                </a:solidFill>
              </a:rPr>
              <a:t>Универзалне, препознатљиве на основу израза лица.</a:t>
            </a:r>
          </a:p>
          <a:p>
            <a:pPr marL="0" indent="0">
              <a:buNone/>
            </a:pPr>
            <a:endParaRPr lang="sr-Cyrl-ME" sz="2400" b="1" dirty="0"/>
          </a:p>
          <a:p>
            <a:pPr marL="457200" indent="-457200">
              <a:buFont typeface="+mj-lt"/>
              <a:buAutoNum type="arabicPeriod"/>
            </a:pPr>
            <a:r>
              <a:rPr lang="sr-Cyrl-ME" sz="2400" b="1" dirty="0"/>
              <a:t>Страх</a:t>
            </a:r>
            <a:r>
              <a:rPr lang="sr-Cyrl-ME" sz="2400" dirty="0"/>
              <a:t> – опасност или претња</a:t>
            </a:r>
          </a:p>
          <a:p>
            <a:pPr marL="457200" indent="-457200">
              <a:buFont typeface="+mj-lt"/>
              <a:buAutoNum type="arabicPeriod"/>
            </a:pPr>
            <a:endParaRPr lang="sr-Cyrl-ME" sz="2400" dirty="0"/>
          </a:p>
          <a:p>
            <a:pPr marL="457200" indent="-457200">
              <a:buFont typeface="+mj-lt"/>
              <a:buAutoNum type="arabicPeriod"/>
            </a:pPr>
            <a:r>
              <a:rPr lang="sr-Cyrl-ME" sz="2400" b="1" dirty="0"/>
              <a:t>Љутња, гнев </a:t>
            </a:r>
            <a:r>
              <a:rPr lang="sr-Cyrl-ME" sz="2400" dirty="0"/>
              <a:t>–осујећење долажења до циља</a:t>
            </a:r>
          </a:p>
          <a:p>
            <a:pPr marL="457200" indent="-457200">
              <a:buFont typeface="+mj-lt"/>
              <a:buAutoNum type="arabicPeriod"/>
            </a:pPr>
            <a:endParaRPr lang="sr-Cyrl-ME" sz="2400" dirty="0"/>
          </a:p>
          <a:p>
            <a:pPr marL="457200" indent="-457200">
              <a:buFont typeface="+mj-lt"/>
              <a:buAutoNum type="arabicPeriod"/>
            </a:pPr>
            <a:r>
              <a:rPr lang="sr-Cyrl-ME" sz="2400" dirty="0"/>
              <a:t>Г</a:t>
            </a:r>
            <a:r>
              <a:rPr lang="sr-Cyrl-ME" sz="2400" b="1" dirty="0"/>
              <a:t>ађење</a:t>
            </a:r>
            <a:r>
              <a:rPr lang="sr-Cyrl-ME" sz="2400" dirty="0"/>
              <a:t> –дражи или ситуације које доживљавамо као неугодне и неприхватљиве за уношење у организам</a:t>
            </a:r>
          </a:p>
          <a:p>
            <a:pPr marL="457200" indent="-457200">
              <a:buFont typeface="+mj-lt"/>
              <a:buAutoNum type="arabicPeriod"/>
            </a:pPr>
            <a:endParaRPr lang="sr-Cyrl-ME" sz="2400" dirty="0"/>
          </a:p>
          <a:p>
            <a:pPr marL="457200" indent="-457200">
              <a:buFont typeface="+mj-lt"/>
              <a:buAutoNum type="arabicPeriod"/>
            </a:pPr>
            <a:r>
              <a:rPr lang="sr-Cyrl-ME" sz="2400" b="1" dirty="0"/>
              <a:t>Радост </a:t>
            </a:r>
            <a:r>
              <a:rPr lang="sr-Cyrl-ME" sz="2400" dirty="0"/>
              <a:t>– када остваримо циљ коме смо стремили или добијемо жељени објекат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sr-Cyrl-ME" sz="2400" b="1" dirty="0"/>
              <a:t>Туга</a:t>
            </a:r>
            <a:r>
              <a:rPr lang="sr-Cyrl-ME" sz="2400" dirty="0"/>
              <a:t> – губитак објекта који има вредност за особу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sr-Cyrl-RS" sz="2400" b="1" dirty="0" smtClean="0"/>
              <a:t>Изненађење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1492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sr-Cyrl-RS" dirty="0" smtClean="0"/>
              <a:t>Од чега се састоји најранији емоционални живот беба?</a:t>
            </a:r>
            <a:endParaRPr lang="en-US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u="sng" dirty="0"/>
              <a:t>Шерман (генетичка теорија</a:t>
            </a:r>
            <a:r>
              <a:rPr lang="sr-Cyrl-RS" sz="2400" dirty="0"/>
              <a:t>): </a:t>
            </a:r>
          </a:p>
          <a:p>
            <a:pPr marL="0" indent="0">
              <a:buNone/>
            </a:pPr>
            <a:r>
              <a:rPr lang="sr-Cyrl-RS" sz="2400" dirty="0"/>
              <a:t>- </a:t>
            </a:r>
            <a:r>
              <a:rPr lang="ru-RU" sz="2400" dirty="0"/>
              <a:t>код новорођенчета емоције још нису издиференциране; - јављају се </a:t>
            </a:r>
            <a:r>
              <a:rPr lang="ru-RU" sz="2400" b="1" dirty="0"/>
              <a:t>два општа стања побуђености </a:t>
            </a:r>
            <a:r>
              <a:rPr lang="ru-RU" sz="2400" dirty="0"/>
              <a:t>-  ПОЗИТИВНЕ (привученост пријатним дражима), и НЕГАТИВНЕ емоционалне реакције (повлачење пред неугодним).</a:t>
            </a:r>
          </a:p>
          <a:p>
            <a:endParaRPr lang="sr-Cyrl-RS" sz="2400" dirty="0"/>
          </a:p>
          <a:p>
            <a:r>
              <a:rPr lang="sr-Cyrl-RS" sz="2400" u="sng" dirty="0"/>
              <a:t>Бриџес (</a:t>
            </a:r>
            <a:r>
              <a:rPr lang="en-US" sz="2400" u="sng" dirty="0"/>
              <a:t>Bridges, 1932</a:t>
            </a:r>
            <a:r>
              <a:rPr lang="sr-Cyrl-RS" sz="2400" u="sng" dirty="0"/>
              <a:t>): </a:t>
            </a:r>
          </a:p>
          <a:p>
            <a:pPr marL="0" indent="0">
              <a:buNone/>
            </a:pPr>
            <a:r>
              <a:rPr lang="sr-Cyrl-RS" sz="2400" dirty="0"/>
              <a:t>- к</a:t>
            </a:r>
            <a:r>
              <a:rPr lang="sr-Cyrl-ME" sz="2400" dirty="0"/>
              <a:t>од новорођенчета се може уочити само једно опште неиздиференцирано емоционално стање - </a:t>
            </a:r>
            <a:r>
              <a:rPr lang="sr-Cyrl-ME" sz="2400" b="1" dirty="0"/>
              <a:t>опште узбуђење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(excitement)</a:t>
            </a:r>
            <a:r>
              <a:rPr lang="sr-Cyrl-R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sr-Cyrl-RS" sz="2400" dirty="0">
                <a:solidFill>
                  <a:srgbClr val="0000FF"/>
                </a:solidFill>
              </a:rPr>
              <a:t>као реакција на спољашње и унутрашње стимулусе.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79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639" y="304800"/>
            <a:ext cx="8931275" cy="670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1905000" y="228601"/>
            <a:ext cx="8312150" cy="9239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 dirty="0"/>
              <a:t>Бриџес</a:t>
            </a:r>
            <a:r>
              <a:rPr lang="ru-RU" dirty="0"/>
              <a:t>: постоји одређени редослед </a:t>
            </a:r>
          </a:p>
          <a:p>
            <a:r>
              <a:rPr lang="ru-RU" dirty="0"/>
              <a:t>у емоционалном развоју који се одвија под утицајем сазревања и средине.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700" dirty="0"/>
              <a:t/>
            </a:r>
            <a:br>
              <a:rPr lang="en-US" sz="2700" dirty="0"/>
            </a:br>
            <a:r>
              <a:rPr lang="sr-Cyrl-RS" sz="2700" dirty="0"/>
              <a:t>Емоционални развој 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sr-Cyrl-ME" sz="2700" dirty="0"/>
              <a:t>К</a:t>
            </a:r>
            <a:r>
              <a:rPr lang="en-US" sz="2700" dirty="0"/>
              <a:t>.</a:t>
            </a:r>
            <a:r>
              <a:rPr lang="sr-Cyrl-ME" sz="2700" dirty="0"/>
              <a:t> Бриџес</a:t>
            </a:r>
            <a:r>
              <a:rPr lang="sr-Cyrl-RS" dirty="0"/>
              <a:t/>
            </a:r>
            <a:br>
              <a:rPr lang="sr-Cyrl-RS" dirty="0"/>
            </a:br>
            <a:endParaRPr lang="sr-Latn-C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81200" y="1214438"/>
            <a:ext cx="8229600" cy="3890962"/>
          </a:xfrm>
        </p:spPr>
        <p:txBody>
          <a:bodyPr rtlCol="0"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sr-Cyrl-ME" dirty="0"/>
              <a:t>По рођењу постоји једна емоција, неиздиференцирано узбуђење.</a:t>
            </a:r>
          </a:p>
          <a:p>
            <a:pPr>
              <a:lnSpc>
                <a:spcPct val="90000"/>
              </a:lnSpc>
            </a:pPr>
            <a:r>
              <a:rPr lang="sr-Cyrl-ME" dirty="0"/>
              <a:t>Све остале емоције се развијају из ње.</a:t>
            </a:r>
          </a:p>
          <a:p>
            <a:pPr>
              <a:lnSpc>
                <a:spcPct val="90000"/>
              </a:lnSpc>
            </a:pPr>
            <a:r>
              <a:rPr lang="sr-Cyrl-ME" dirty="0"/>
              <a:t>Крај 1. месеца: узнемиреност, као негативна реакција.</a:t>
            </a:r>
          </a:p>
          <a:p>
            <a:pPr>
              <a:lnSpc>
                <a:spcPct val="90000"/>
              </a:lnSpc>
            </a:pPr>
            <a:r>
              <a:rPr lang="sr-Cyrl-ME" dirty="0"/>
              <a:t>Крај 2. месеца: задовољство, позитивна.</a:t>
            </a:r>
          </a:p>
          <a:p>
            <a:pPr marL="0" indent="0">
              <a:buNone/>
            </a:pPr>
            <a:r>
              <a:rPr lang="sr-Cyrl-ME" dirty="0"/>
              <a:t>Обе ове емоције се брзо и често смењују.</a:t>
            </a:r>
          </a:p>
          <a:p>
            <a:pPr>
              <a:lnSpc>
                <a:spcPct val="90000"/>
              </a:lnSpc>
            </a:pPr>
            <a:r>
              <a:rPr lang="sr-Cyrl-ME" dirty="0"/>
              <a:t>Од 3. до 6. месеци: из стабла узнемирености се гранају: гнев, гађење и страх.</a:t>
            </a:r>
          </a:p>
          <a:p>
            <a:pPr>
              <a:lnSpc>
                <a:spcPct val="90000"/>
              </a:lnSpc>
            </a:pPr>
            <a:r>
              <a:rPr lang="sr-Cyrl-ME" dirty="0"/>
              <a:t>Од 9. до 12. месеци се из стабла задовољства се гранају: одушевљење и </a:t>
            </a:r>
            <a:r>
              <a:rPr lang="sr-Cyrl-ME" dirty="0" smtClean="0"/>
              <a:t>наклоност. </a:t>
            </a:r>
          </a:p>
          <a:p>
            <a:pPr>
              <a:defRPr/>
            </a:pPr>
            <a:r>
              <a:rPr lang="sr-Cyrl-ME" dirty="0" smtClean="0"/>
              <a:t>Од 12. -18. м. развијају се </a:t>
            </a:r>
            <a:r>
              <a:rPr lang="sr-Cyrl-ME" b="1" dirty="0" smtClean="0"/>
              <a:t>наклоност према деци и љубомора. </a:t>
            </a:r>
          </a:p>
          <a:p>
            <a:pPr>
              <a:defRPr/>
            </a:pPr>
            <a:r>
              <a:rPr lang="sr-Cyrl-ME" dirty="0" smtClean="0"/>
              <a:t>Од </a:t>
            </a:r>
            <a:r>
              <a:rPr lang="sr-Cyrl-ME" dirty="0"/>
              <a:t>18. – 24. </a:t>
            </a:r>
            <a:r>
              <a:rPr lang="sr-Cyrl-ME" dirty="0" smtClean="0"/>
              <a:t>м. </a:t>
            </a:r>
            <a:r>
              <a:rPr lang="sr-Cyrl-ME" dirty="0"/>
              <a:t>развија се </a:t>
            </a:r>
            <a:r>
              <a:rPr lang="sr-Cyrl-ME" b="1" dirty="0"/>
              <a:t>радост.</a:t>
            </a:r>
          </a:p>
          <a:p>
            <a:pPr>
              <a:buNone/>
              <a:defRPr/>
            </a:pPr>
            <a:endParaRPr lang="sr-Cyrl-M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6116" y="5105401"/>
            <a:ext cx="8013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/>
              <a:t>Схема перманентног објекта – повезаност емоционалног и </a:t>
            </a:r>
          </a:p>
          <a:p>
            <a:r>
              <a:rPr lang="sr-Cyrl-RS" sz="2400" dirty="0"/>
              <a:t>Когнитивног развоја</a:t>
            </a:r>
          </a:p>
          <a:p>
            <a:r>
              <a:rPr lang="en-US" sz="2400" dirty="0"/>
              <a:t>https://www.youtube.com/watch?v=-gWJrZ7MHpY</a:t>
            </a:r>
          </a:p>
        </p:txBody>
      </p:sp>
    </p:spTree>
    <p:extLst>
      <p:ext uri="{BB962C8B-B14F-4D97-AF65-F5344CB8AC3E}">
        <p14:creationId xmlns:p14="http://schemas.microsoft.com/office/powerpoint/2010/main" val="42661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  <a:solidFill>
            <a:srgbClr val="FFCCFF"/>
          </a:solidFill>
        </p:spPr>
        <p:txBody>
          <a:bodyPr/>
          <a:lstStyle/>
          <a:p>
            <a:r>
              <a:rPr lang="sr-Cyrl-ME" sz="3200"/>
              <a:t>КАРАКТЕРИСТИКЕ ЕМОЦИЈА КОД ДЕЦЕ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19200"/>
            <a:ext cx="8458200" cy="55626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dirty="0"/>
              <a:t>Разлике између емоција деце и одраслих.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dirty="0" smtClean="0"/>
              <a:t>1. </a:t>
            </a:r>
            <a:r>
              <a:rPr lang="ru-RU" sz="2400" dirty="0"/>
              <a:t>Дечје емоције </a:t>
            </a:r>
            <a:r>
              <a:rPr lang="ru-RU" sz="2400" dirty="0">
                <a:solidFill>
                  <a:srgbClr val="0000FF"/>
                </a:solidFill>
              </a:rPr>
              <a:t>су површинске </a:t>
            </a:r>
            <a:r>
              <a:rPr lang="ru-RU" sz="2400" dirty="0"/>
              <a:t>(не површне) - не захватају унутрашње органе као код одраслих.</a:t>
            </a:r>
          </a:p>
          <a:p>
            <a:pPr marL="900113" indent="0">
              <a:buNone/>
              <a:defRPr/>
            </a:pPr>
            <a:r>
              <a:rPr lang="en-US" sz="2400" dirty="0"/>
              <a:t>- </a:t>
            </a:r>
            <a:r>
              <a:rPr lang="ru-RU" sz="2400" dirty="0"/>
              <a:t>После изразито узнемирујућих доживљаја,  одраслима треба и по неколико сати да се поврате, док деца </a:t>
            </a:r>
            <a:r>
              <a:rPr lang="ru-RU" sz="2400" dirty="0">
                <a:solidFill>
                  <a:srgbClr val="FF0000"/>
                </a:solidFill>
              </a:rPr>
              <a:t>лако прелазе из једне емоције у другу.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900113" indent="-900113">
              <a:buNone/>
              <a:defRPr/>
            </a:pPr>
            <a:r>
              <a:rPr lang="ru-RU" dirty="0" smtClean="0"/>
              <a:t>2.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6600FF"/>
                </a:solidFill>
              </a:rPr>
              <a:t>Краткотрајне су </a:t>
            </a:r>
            <a:r>
              <a:rPr lang="ru-RU" sz="2400" dirty="0"/>
              <a:t>- у једној секунди из плача да пређу у осмех.  </a:t>
            </a:r>
            <a:endParaRPr lang="en-US" sz="2400" dirty="0"/>
          </a:p>
          <a:p>
            <a:pPr marL="900113" indent="-900113">
              <a:buNone/>
              <a:defRPr/>
            </a:pPr>
            <a:r>
              <a:rPr lang="en-US" sz="2400" dirty="0"/>
              <a:t>	</a:t>
            </a:r>
            <a:r>
              <a:rPr lang="ru-RU" sz="2400" dirty="0"/>
              <a:t>- Врло ретко дуже времена остају у неком емоционалном стању, емоције се брзо губе чак и у случајевима болних доживљаја.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50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  <a:solidFill>
            <a:srgbClr val="FFCCFF"/>
          </a:solidFill>
        </p:spPr>
        <p:txBody>
          <a:bodyPr/>
          <a:lstStyle/>
          <a:p>
            <a:r>
              <a:rPr lang="sr-Cyrl-ME" sz="3200"/>
              <a:t>КАРАКТЕРИСТИКЕ ЕМОЦИЈА КОД ДЕЦЕ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3. </a:t>
            </a:r>
            <a:r>
              <a:rPr lang="ru-RU" sz="2400" dirty="0">
                <a:solidFill>
                  <a:srgbClr val="6600FF"/>
                </a:solidFill>
              </a:rPr>
              <a:t>Чешће су и брже се смењују</a:t>
            </a:r>
            <a:r>
              <a:rPr lang="ru-RU" sz="2400" dirty="0"/>
              <a:t>. У току дана су деца способна да доживе у више наврата екстремна осећања (</a:t>
            </a:r>
            <a:r>
              <a:rPr lang="ru-RU" sz="2400" i="1" dirty="0"/>
              <a:t>љубомора у љубав, гнев у смех</a:t>
            </a:r>
            <a:r>
              <a:rPr lang="ru-RU" sz="2400" dirty="0"/>
              <a:t>). (Одрасли то могу само уз помоћ психоактивних супстанци, или у случају психијатријских поремећаја.)</a:t>
            </a:r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endParaRPr lang="ru-RU" sz="2400" dirty="0"/>
          </a:p>
          <a:p>
            <a:pPr marL="0" indent="0">
              <a:buNone/>
              <a:defRPr/>
            </a:pPr>
            <a:r>
              <a:rPr lang="ru-RU" dirty="0" smtClean="0"/>
              <a:t>4. </a:t>
            </a:r>
            <a:r>
              <a:rPr lang="ru-RU" sz="2400" dirty="0"/>
              <a:t>Дечје емоције су </a:t>
            </a:r>
            <a:r>
              <a:rPr lang="ru-RU" sz="2400" dirty="0">
                <a:solidFill>
                  <a:srgbClr val="0000FF"/>
                </a:solidFill>
              </a:rPr>
              <a:t>снажне и у тренутку доживљавања у потпуности прожимају дечју свест</a:t>
            </a:r>
            <a:r>
              <a:rPr lang="ru-RU" sz="2400" dirty="0"/>
              <a:t>. Упркос свим својим карактеристикама</a:t>
            </a:r>
            <a:r>
              <a:rPr lang="en-US" sz="2400" dirty="0"/>
              <a:t>,</a:t>
            </a:r>
            <a:r>
              <a:rPr lang="ru-RU" sz="2400" dirty="0"/>
              <a:t> то су снажна осећања и одрасли не треба да их занемарују (</a:t>
            </a:r>
            <a:r>
              <a:rPr lang="ru-RU" sz="2400" i="1" dirty="0"/>
              <a:t>други су разлози за брзо смењивање и кратко трајање</a:t>
            </a:r>
            <a:r>
              <a:rPr lang="ru-RU" sz="2400" dirty="0"/>
              <a:t>).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28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2083</Words>
  <Application>Microsoft Office PowerPoint</Application>
  <PresentationFormat>Widescreen</PresentationFormat>
  <Paragraphs>240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 1. Емоционални развој рано детињство – до 6.  </vt:lpstr>
      <vt:lpstr>Појам емоција</vt:lpstr>
      <vt:lpstr>Основне емоцијe – </vt:lpstr>
      <vt:lpstr>Основне емоцијe – </vt:lpstr>
      <vt:lpstr>Од чега се састоји најранији емоционални живот беба?</vt:lpstr>
      <vt:lpstr>PowerPoint Presentation</vt:lpstr>
      <vt:lpstr> Емоционални развој  К. Бриџес </vt:lpstr>
      <vt:lpstr>КАРАКТЕРИСТИКЕ ЕМОЦИЈА КОД ДЕЦЕ</vt:lpstr>
      <vt:lpstr>КАРАКТЕРИСТИКЕ ЕМОЦИЈА КОД ДЕЦЕ</vt:lpstr>
      <vt:lpstr>РАЗВОЈ ЕМОЦИЈА КОД ДЕЦЕ https://www.youtube.com/watch?v=7FC4qRD1vn8&amp;t=1s </vt:lpstr>
      <vt:lpstr>Емоције самосвесности  (доживљај самог себе, емоције вишег реда)</vt:lpstr>
      <vt:lpstr>Емоције самосвесности  (доживљај самог себе, емоције вишег реда)</vt:lpstr>
      <vt:lpstr>‘’Slikar’’ ili dva gledišta</vt:lpstr>
      <vt:lpstr>Lista emocija</vt:lpstr>
      <vt:lpstr>Jedan komentar</vt:lpstr>
      <vt:lpstr>Četiri pogrešna cilja ponašanja kod dece: </vt:lpstr>
      <vt:lpstr>Borba oko moći u obdaništu -’’ti nisi moj gazda’’</vt:lpstr>
      <vt:lpstr>Poruka na kapi: Dozvoli mi da pomognem, daj mi da biram</vt:lpstr>
      <vt:lpstr>Usmeravanje moći u pozitivnom smeru, slučaj ’’Sara ’’</vt:lpstr>
      <vt:lpstr>Usmeravanje moći u pozitivnom smeru</vt:lpstr>
      <vt:lpstr>Usmeravanje moći u pozitivnom smeru - Time out </vt:lpstr>
      <vt:lpstr>Usmeravanje moći u pozitivnom smeru - Time out </vt:lpstr>
      <vt:lpstr>Usmeravanje moći u pozitivnom smeru - Time out </vt:lpstr>
      <vt:lpstr>Zadatak: Kreirati POZITIVAN kutak za tajmaut</vt:lpstr>
      <vt:lpstr>Osveta – ’’učiniću da se osećaš loše isto koliko i ja’’</vt:lpstr>
      <vt:lpstr>Umišljena nesposobnost/Odustajanje –  ’’pokaži mi male korake, proslavi moj uspeh’’</vt:lpstr>
      <vt:lpstr>Skretanje pažnje – ’’imaćeš posla oko mene’’</vt:lpstr>
      <vt:lpstr>Skretanje pažnje – ’’imaćeš posla oko mene’’</vt:lpstr>
      <vt:lpstr>Šta je cilj pozitivne discipline</vt:lpstr>
      <vt:lpstr>Cilj: učenje za budućnost</vt:lpstr>
      <vt:lpstr>Физичка активност - размрдавање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Petrovic</dc:creator>
  <cp:lastModifiedBy>M Petrovic</cp:lastModifiedBy>
  <cp:revision>64</cp:revision>
  <dcterms:created xsi:type="dcterms:W3CDTF">2020-04-14T16:53:40Z</dcterms:created>
  <dcterms:modified xsi:type="dcterms:W3CDTF">2020-04-22T07:40:53Z</dcterms:modified>
</cp:coreProperties>
</file>