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60" r:id="rId5"/>
    <p:sldId id="259" r:id="rId6"/>
    <p:sldId id="261" r:id="rId7"/>
    <p:sldId id="263" r:id="rId8"/>
    <p:sldId id="264" r:id="rId9"/>
    <p:sldId id="262"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96" y="-3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D081CC-02A7-44BB-9CE7-EAD3372FB07E}" type="datetimeFigureOut">
              <a:rPr lang="en-US" smtClean="0"/>
              <a:t>27-Mar-20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74082-24CE-4090-BA5E-012361A14105}" type="slidenum">
              <a:rPr lang="en-US" smtClean="0"/>
              <a:t>‹#›</a:t>
            </a:fld>
            <a:endParaRPr lang="en-US"/>
          </a:p>
        </p:txBody>
      </p:sp>
    </p:spTree>
    <p:extLst>
      <p:ext uri="{BB962C8B-B14F-4D97-AF65-F5344CB8AC3E}">
        <p14:creationId xmlns:p14="http://schemas.microsoft.com/office/powerpoint/2010/main" val="1396502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2EAD6D-6680-4B2C-A49D-7D97095167FE}" type="datetime1">
              <a:rPr lang="en-US" smtClean="0"/>
              <a:t>27-Mar-20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C5BA1-8892-4CCA-97B5-4B204DB25B28}" type="slidenum">
              <a:rPr lang="en-US" smtClean="0"/>
              <a:t>‹#›</a:t>
            </a:fld>
            <a:endParaRPr lang="en-US"/>
          </a:p>
        </p:txBody>
      </p:sp>
    </p:spTree>
    <p:extLst>
      <p:ext uri="{BB962C8B-B14F-4D97-AF65-F5344CB8AC3E}">
        <p14:creationId xmlns:p14="http://schemas.microsoft.com/office/powerpoint/2010/main" val="1938118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B18F2-9C4A-43B5-908D-A3CE310F1A72}" type="datetime1">
              <a:rPr lang="en-US" smtClean="0"/>
              <a:t>27-Mar-20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C5BA1-8892-4CCA-97B5-4B204DB25B28}" type="slidenum">
              <a:rPr lang="en-US" smtClean="0"/>
              <a:t>‹#›</a:t>
            </a:fld>
            <a:endParaRPr lang="en-US"/>
          </a:p>
        </p:txBody>
      </p:sp>
    </p:spTree>
    <p:extLst>
      <p:ext uri="{BB962C8B-B14F-4D97-AF65-F5344CB8AC3E}">
        <p14:creationId xmlns:p14="http://schemas.microsoft.com/office/powerpoint/2010/main" val="619912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A325F-ED58-4AFB-92C9-824B66C1CA29}" type="datetime1">
              <a:rPr lang="en-US" smtClean="0"/>
              <a:t>27-Mar-20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C5BA1-8892-4CCA-97B5-4B204DB25B28}" type="slidenum">
              <a:rPr lang="en-US" smtClean="0"/>
              <a:t>‹#›</a:t>
            </a:fld>
            <a:endParaRPr lang="en-US"/>
          </a:p>
        </p:txBody>
      </p:sp>
    </p:spTree>
    <p:extLst>
      <p:ext uri="{BB962C8B-B14F-4D97-AF65-F5344CB8AC3E}">
        <p14:creationId xmlns:p14="http://schemas.microsoft.com/office/powerpoint/2010/main" val="1879447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D3B008-AEF8-4037-AC1E-8F24A11BC862}" type="datetime1">
              <a:rPr lang="en-US" smtClean="0"/>
              <a:t>27-Mar-20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C5BA1-8892-4CCA-97B5-4B204DB25B28}" type="slidenum">
              <a:rPr lang="en-US" smtClean="0"/>
              <a:t>‹#›</a:t>
            </a:fld>
            <a:endParaRPr lang="en-US"/>
          </a:p>
        </p:txBody>
      </p:sp>
    </p:spTree>
    <p:extLst>
      <p:ext uri="{BB962C8B-B14F-4D97-AF65-F5344CB8AC3E}">
        <p14:creationId xmlns:p14="http://schemas.microsoft.com/office/powerpoint/2010/main" val="422474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291AB-EE37-4162-AC5E-1E03F87BC5EA}" type="datetime1">
              <a:rPr lang="en-US" smtClean="0"/>
              <a:t>27-Mar-20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C5BA1-8892-4CCA-97B5-4B204DB25B28}" type="slidenum">
              <a:rPr lang="en-US" smtClean="0"/>
              <a:t>‹#›</a:t>
            </a:fld>
            <a:endParaRPr lang="en-US"/>
          </a:p>
        </p:txBody>
      </p:sp>
    </p:spTree>
    <p:extLst>
      <p:ext uri="{BB962C8B-B14F-4D97-AF65-F5344CB8AC3E}">
        <p14:creationId xmlns:p14="http://schemas.microsoft.com/office/powerpoint/2010/main" val="1643940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514DA1-9BCF-495F-9DBA-FA2120364FEC}" type="datetime1">
              <a:rPr lang="en-US" smtClean="0"/>
              <a:t>27-Mar-20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C5BA1-8892-4CCA-97B5-4B204DB25B28}" type="slidenum">
              <a:rPr lang="en-US" smtClean="0"/>
              <a:t>‹#›</a:t>
            </a:fld>
            <a:endParaRPr lang="en-US"/>
          </a:p>
        </p:txBody>
      </p:sp>
    </p:spTree>
    <p:extLst>
      <p:ext uri="{BB962C8B-B14F-4D97-AF65-F5344CB8AC3E}">
        <p14:creationId xmlns:p14="http://schemas.microsoft.com/office/powerpoint/2010/main" val="14959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BE1853-FA81-4B55-BE4C-B2AF1DEB4256}" type="datetime1">
              <a:rPr lang="en-US" smtClean="0"/>
              <a:t>27-Mar-20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7C5BA1-8892-4CCA-97B5-4B204DB25B28}" type="slidenum">
              <a:rPr lang="en-US" smtClean="0"/>
              <a:t>‹#›</a:t>
            </a:fld>
            <a:endParaRPr lang="en-US"/>
          </a:p>
        </p:txBody>
      </p:sp>
    </p:spTree>
    <p:extLst>
      <p:ext uri="{BB962C8B-B14F-4D97-AF65-F5344CB8AC3E}">
        <p14:creationId xmlns:p14="http://schemas.microsoft.com/office/powerpoint/2010/main" val="342860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BD7570-85C1-4544-8DC5-E19AFC850C92}" type="datetime1">
              <a:rPr lang="en-US" smtClean="0"/>
              <a:t>27-Mar-20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C5BA1-8892-4CCA-97B5-4B204DB25B28}" type="slidenum">
              <a:rPr lang="en-US" smtClean="0"/>
              <a:t>‹#›</a:t>
            </a:fld>
            <a:endParaRPr lang="en-US"/>
          </a:p>
        </p:txBody>
      </p:sp>
    </p:spTree>
    <p:extLst>
      <p:ext uri="{BB962C8B-B14F-4D97-AF65-F5344CB8AC3E}">
        <p14:creationId xmlns:p14="http://schemas.microsoft.com/office/powerpoint/2010/main" val="39425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E6B5B-D5F4-4210-BB96-9D818E18ADEB}" type="datetime1">
              <a:rPr lang="en-US" smtClean="0"/>
              <a:t>27-Mar-20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7C5BA1-8892-4CCA-97B5-4B204DB25B28}" type="slidenum">
              <a:rPr lang="en-US" smtClean="0"/>
              <a:t>‹#›</a:t>
            </a:fld>
            <a:endParaRPr lang="en-US"/>
          </a:p>
        </p:txBody>
      </p:sp>
    </p:spTree>
    <p:extLst>
      <p:ext uri="{BB962C8B-B14F-4D97-AF65-F5344CB8AC3E}">
        <p14:creationId xmlns:p14="http://schemas.microsoft.com/office/powerpoint/2010/main" val="164875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BF834-5348-4369-8DDA-F371C9710A5D}" type="datetime1">
              <a:rPr lang="en-US" smtClean="0"/>
              <a:t>27-Mar-20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C5BA1-8892-4CCA-97B5-4B204DB25B28}" type="slidenum">
              <a:rPr lang="en-US" smtClean="0"/>
              <a:t>‹#›</a:t>
            </a:fld>
            <a:endParaRPr lang="en-US"/>
          </a:p>
        </p:txBody>
      </p:sp>
    </p:spTree>
    <p:extLst>
      <p:ext uri="{BB962C8B-B14F-4D97-AF65-F5344CB8AC3E}">
        <p14:creationId xmlns:p14="http://schemas.microsoft.com/office/powerpoint/2010/main" val="428123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04571F-3CC5-423C-B256-70B6AF2C8EA9}" type="datetime1">
              <a:rPr lang="en-US" smtClean="0"/>
              <a:t>27-Mar-20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C5BA1-8892-4CCA-97B5-4B204DB25B28}" type="slidenum">
              <a:rPr lang="en-US" smtClean="0"/>
              <a:t>‹#›</a:t>
            </a:fld>
            <a:endParaRPr lang="en-US"/>
          </a:p>
        </p:txBody>
      </p:sp>
    </p:spTree>
    <p:extLst>
      <p:ext uri="{BB962C8B-B14F-4D97-AF65-F5344CB8AC3E}">
        <p14:creationId xmlns:p14="http://schemas.microsoft.com/office/powerpoint/2010/main" val="1958581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41CCE-2380-4EB0-8A7D-E537C80CDBA6}" type="datetime1">
              <a:rPr lang="en-US" smtClean="0"/>
              <a:t>27-Mar-20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C5BA1-8892-4CCA-97B5-4B204DB25B28}" type="slidenum">
              <a:rPr lang="en-US" smtClean="0"/>
              <a:t>‹#›</a:t>
            </a:fld>
            <a:endParaRPr lang="en-US"/>
          </a:p>
        </p:txBody>
      </p:sp>
    </p:spTree>
    <p:extLst>
      <p:ext uri="{BB962C8B-B14F-4D97-AF65-F5344CB8AC3E}">
        <p14:creationId xmlns:p14="http://schemas.microsoft.com/office/powerpoint/2010/main" val="5820144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dmBqwWlJg8U"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Teorije</a:t>
            </a:r>
            <a:r>
              <a:rPr lang="en-US" dirty="0" smtClean="0"/>
              <a:t> u</a:t>
            </a:r>
            <a:r>
              <a:rPr lang="sr-Latn-RS" dirty="0" smtClean="0"/>
              <a:t>čenja i razvoj</a:t>
            </a:r>
            <a:endParaRPr lang="en-US" dirty="0"/>
          </a:p>
        </p:txBody>
      </p:sp>
      <p:sp>
        <p:nvSpPr>
          <p:cNvPr id="3" name="Subtitle 2"/>
          <p:cNvSpPr>
            <a:spLocks noGrp="1"/>
          </p:cNvSpPr>
          <p:nvPr>
            <p:ph type="subTitle" idx="1"/>
          </p:nvPr>
        </p:nvSpPr>
        <p:spPr/>
        <p:txBody>
          <a:bodyPr/>
          <a:lstStyle/>
          <a:p>
            <a:r>
              <a:rPr lang="sr-Latn-RS" dirty="0" smtClean="0"/>
              <a:t>Dr Bojana Dimitrijević</a:t>
            </a:r>
            <a:endParaRPr lang="en-US" dirty="0"/>
          </a:p>
        </p:txBody>
      </p:sp>
      <p:sp>
        <p:nvSpPr>
          <p:cNvPr id="4" name="Slide Number Placeholder 3"/>
          <p:cNvSpPr>
            <a:spLocks noGrp="1"/>
          </p:cNvSpPr>
          <p:nvPr>
            <p:ph type="sldNum" sz="quarter" idx="12"/>
          </p:nvPr>
        </p:nvSpPr>
        <p:spPr/>
        <p:txBody>
          <a:bodyPr/>
          <a:lstStyle/>
          <a:p>
            <a:fld id="{F17C5BA1-8892-4CCA-97B5-4B204DB25B28}" type="slidenum">
              <a:rPr lang="en-US" smtClean="0"/>
              <a:t>1</a:t>
            </a:fld>
            <a:endParaRPr lang="en-US"/>
          </a:p>
        </p:txBody>
      </p:sp>
    </p:spTree>
    <p:extLst>
      <p:ext uri="{BB962C8B-B14F-4D97-AF65-F5344CB8AC3E}">
        <p14:creationId xmlns:p14="http://schemas.microsoft.com/office/powerpoint/2010/main" val="2718048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a:t>
            </a:r>
            <a:r>
              <a:rPr lang="en-US" dirty="0" err="1"/>
              <a:t>Klasično</a:t>
            </a:r>
            <a:r>
              <a:rPr lang="en-US" dirty="0"/>
              <a:t> </a:t>
            </a:r>
            <a:r>
              <a:rPr lang="en-US" dirty="0" err="1"/>
              <a:t>emocionalno</a:t>
            </a:r>
            <a:r>
              <a:rPr lang="en-US" dirty="0"/>
              <a:t> </a:t>
            </a:r>
            <a:r>
              <a:rPr lang="en-US" dirty="0" err="1"/>
              <a:t>uslovljavanje</a:t>
            </a:r>
            <a:endParaRPr lang="en-US" dirty="0"/>
          </a:p>
        </p:txBody>
      </p:sp>
      <p:sp>
        <p:nvSpPr>
          <p:cNvPr id="3" name="Content Placeholder 2"/>
          <p:cNvSpPr>
            <a:spLocks noGrp="1"/>
          </p:cNvSpPr>
          <p:nvPr>
            <p:ph idx="1"/>
          </p:nvPr>
        </p:nvSpPr>
        <p:spPr/>
        <p:txBody>
          <a:bodyPr/>
          <a:lstStyle/>
          <a:p>
            <a:r>
              <a:rPr lang="en-US" b="1" dirty="0" err="1" smtClean="0"/>
              <a:t>Bez</a:t>
            </a:r>
            <a:r>
              <a:rPr lang="sr-Latn-RS" b="1" dirty="0" smtClean="0"/>
              <a:t>uslovna draž</a:t>
            </a:r>
            <a:r>
              <a:rPr lang="sr-Latn-RS" dirty="0" smtClean="0"/>
              <a:t> je ona draž koja prirodno (bez potrebe za učenjem) ili od ranije naučeno </a:t>
            </a:r>
            <a:r>
              <a:rPr lang="sr-Latn-RS" b="1" dirty="0" smtClean="0"/>
              <a:t>izaziva bezuslovnu reakciju</a:t>
            </a:r>
          </a:p>
          <a:p>
            <a:r>
              <a:rPr lang="sr-Latn-RS" dirty="0" smtClean="0"/>
              <a:t>Npr. bezuslovna draž za reakciju straha su izmicanje podloge i jaki prodorni zvukovi (urođeno) ili lavež psa (naučeno, ukoliko vas je pas ujeo)</a:t>
            </a:r>
          </a:p>
          <a:p>
            <a:endParaRPr lang="en-US" dirty="0"/>
          </a:p>
        </p:txBody>
      </p:sp>
      <p:sp>
        <p:nvSpPr>
          <p:cNvPr id="4" name="Slide Number Placeholder 3"/>
          <p:cNvSpPr>
            <a:spLocks noGrp="1"/>
          </p:cNvSpPr>
          <p:nvPr>
            <p:ph type="sldNum" sz="quarter" idx="12"/>
          </p:nvPr>
        </p:nvSpPr>
        <p:spPr/>
        <p:txBody>
          <a:bodyPr/>
          <a:lstStyle/>
          <a:p>
            <a:fld id="{F17C5BA1-8892-4CCA-97B5-4B204DB25B28}" type="slidenum">
              <a:rPr lang="en-US" smtClean="0"/>
              <a:t>10</a:t>
            </a:fld>
            <a:endParaRPr lang="en-US"/>
          </a:p>
        </p:txBody>
      </p:sp>
    </p:spTree>
    <p:extLst>
      <p:ext uri="{BB962C8B-B14F-4D97-AF65-F5344CB8AC3E}">
        <p14:creationId xmlns:p14="http://schemas.microsoft.com/office/powerpoint/2010/main" val="122083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a:t>
            </a:r>
            <a:r>
              <a:rPr lang="en-US" dirty="0" err="1"/>
              <a:t>Klasično</a:t>
            </a:r>
            <a:r>
              <a:rPr lang="en-US" dirty="0"/>
              <a:t> </a:t>
            </a:r>
            <a:r>
              <a:rPr lang="en-US" dirty="0" err="1"/>
              <a:t>emocionalno</a:t>
            </a:r>
            <a:r>
              <a:rPr lang="en-US" dirty="0"/>
              <a:t> </a:t>
            </a:r>
            <a:r>
              <a:rPr lang="en-US" dirty="0" err="1"/>
              <a:t>uslovljavanje</a:t>
            </a:r>
            <a:endParaRPr lang="en-US" dirty="0"/>
          </a:p>
        </p:txBody>
      </p:sp>
      <p:sp>
        <p:nvSpPr>
          <p:cNvPr id="3" name="Content Placeholder 2"/>
          <p:cNvSpPr>
            <a:spLocks noGrp="1"/>
          </p:cNvSpPr>
          <p:nvPr>
            <p:ph idx="1"/>
          </p:nvPr>
        </p:nvSpPr>
        <p:spPr/>
        <p:txBody>
          <a:bodyPr/>
          <a:lstStyle/>
          <a:p>
            <a:r>
              <a:rPr lang="sr-Latn-RS" dirty="0" smtClean="0"/>
              <a:t>Neutralna draž je ona draž koja ne izaziva nikakvu posebnu reakciju ili čak pozitivnu (životinje, beli pacov i dr.)</a:t>
            </a:r>
          </a:p>
          <a:p>
            <a:r>
              <a:rPr lang="sr-Latn-RS" dirty="0" smtClean="0"/>
              <a:t>Međutim, kada se neutralna draž (beli pacov) daje zajedno/istovreme no sa bezuslovnom draži (jak, prodoran zvuk), ona </a:t>
            </a:r>
            <a:r>
              <a:rPr lang="sr-Latn-RS" b="1" dirty="0" smtClean="0"/>
              <a:t>postaje uslovna draž i izaziva uslovnu reakciju </a:t>
            </a:r>
            <a:r>
              <a:rPr lang="sr-Latn-RS" dirty="0" smtClean="0"/>
              <a:t>(strah)</a:t>
            </a:r>
            <a:endParaRPr lang="en-US" dirty="0"/>
          </a:p>
        </p:txBody>
      </p:sp>
      <p:sp>
        <p:nvSpPr>
          <p:cNvPr id="4" name="Slide Number Placeholder 3"/>
          <p:cNvSpPr>
            <a:spLocks noGrp="1"/>
          </p:cNvSpPr>
          <p:nvPr>
            <p:ph type="sldNum" sz="quarter" idx="12"/>
          </p:nvPr>
        </p:nvSpPr>
        <p:spPr/>
        <p:txBody>
          <a:bodyPr/>
          <a:lstStyle/>
          <a:p>
            <a:fld id="{F17C5BA1-8892-4CCA-97B5-4B204DB25B28}" type="slidenum">
              <a:rPr lang="en-US" smtClean="0"/>
              <a:t>11</a:t>
            </a:fld>
            <a:endParaRPr lang="en-US"/>
          </a:p>
        </p:txBody>
      </p:sp>
    </p:spTree>
    <p:extLst>
      <p:ext uri="{BB962C8B-B14F-4D97-AF65-F5344CB8AC3E}">
        <p14:creationId xmlns:p14="http://schemas.microsoft.com/office/powerpoint/2010/main" val="199158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Pokušajte na primeru</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Tata hoće da nauči dete da pliva, nosi dete u naručju, dete je relativno zainteresovano za more. Nakon nekog vremena tata baci dete u vodu (nadajući se da će „prirodno“ proplivati). Dete počinje da vrišti i odbija da uđe u vodu sledeći put tokom letovanja.</a:t>
            </a:r>
          </a:p>
          <a:p>
            <a:r>
              <a:rPr lang="sr-Latn-RS" dirty="0" smtClean="0"/>
              <a:t>Šta je ovde bezuslovna draž? Šta je bezuslovna reakcija?</a:t>
            </a:r>
          </a:p>
          <a:p>
            <a:r>
              <a:rPr lang="sr-Latn-RS" dirty="0" smtClean="0"/>
              <a:t>Šta je draž koja je prethodno bila neutralna, a sada je uslovna? Šta je uslovna reakcija?</a:t>
            </a:r>
          </a:p>
        </p:txBody>
      </p:sp>
      <p:sp>
        <p:nvSpPr>
          <p:cNvPr id="4" name="Slide Number Placeholder 3"/>
          <p:cNvSpPr>
            <a:spLocks noGrp="1"/>
          </p:cNvSpPr>
          <p:nvPr>
            <p:ph type="sldNum" sz="quarter" idx="12"/>
          </p:nvPr>
        </p:nvSpPr>
        <p:spPr/>
        <p:txBody>
          <a:bodyPr/>
          <a:lstStyle/>
          <a:p>
            <a:fld id="{F17C5BA1-8892-4CCA-97B5-4B204DB25B28}" type="slidenum">
              <a:rPr lang="en-US" smtClean="0"/>
              <a:t>12</a:t>
            </a:fld>
            <a:endParaRPr lang="en-US"/>
          </a:p>
        </p:txBody>
      </p:sp>
    </p:spTree>
    <p:extLst>
      <p:ext uri="{BB962C8B-B14F-4D97-AF65-F5344CB8AC3E}">
        <p14:creationId xmlns:p14="http://schemas.microsoft.com/office/powerpoint/2010/main" val="26089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Pokušajte na primeru 2</a:t>
            </a:r>
            <a:endParaRPr lang="en-US" dirty="0"/>
          </a:p>
        </p:txBody>
      </p:sp>
      <p:sp>
        <p:nvSpPr>
          <p:cNvPr id="3" name="Content Placeholder 2"/>
          <p:cNvSpPr>
            <a:spLocks noGrp="1"/>
          </p:cNvSpPr>
          <p:nvPr>
            <p:ph idx="1"/>
          </p:nvPr>
        </p:nvSpPr>
        <p:spPr/>
        <p:txBody>
          <a:bodyPr>
            <a:normAutofit lnSpcReduction="10000"/>
          </a:bodyPr>
          <a:lstStyle/>
          <a:p>
            <a:r>
              <a:rPr lang="sr-Latn-RS" dirty="0" smtClean="0"/>
              <a:t>Devojka čeka autobus svake večeri vraćajući se s posla na jednoj autobuskoj stanici. Jedne večeri je na toj stanici fizički napada muškarac sa bradom. Devojka uspeva da se odbrani od napada, ali presataje da tu čeka autobus, plaši se tog dela grada, muškaraca sa bradom.</a:t>
            </a:r>
          </a:p>
          <a:p>
            <a:r>
              <a:rPr lang="sr-Latn-RS" dirty="0" smtClean="0"/>
              <a:t>Šta je BD? Šta je BR?</a:t>
            </a:r>
          </a:p>
          <a:p>
            <a:r>
              <a:rPr lang="sr-Latn-RS" dirty="0" smtClean="0"/>
              <a:t>Šta je ND (neutralna draž) koja postaje UD? Šta je UR?</a:t>
            </a:r>
            <a:endParaRPr lang="en-US" dirty="0"/>
          </a:p>
        </p:txBody>
      </p:sp>
      <p:sp>
        <p:nvSpPr>
          <p:cNvPr id="4" name="Slide Number Placeholder 3"/>
          <p:cNvSpPr>
            <a:spLocks noGrp="1"/>
          </p:cNvSpPr>
          <p:nvPr>
            <p:ph type="sldNum" sz="quarter" idx="12"/>
          </p:nvPr>
        </p:nvSpPr>
        <p:spPr/>
        <p:txBody>
          <a:bodyPr/>
          <a:lstStyle/>
          <a:p>
            <a:fld id="{F17C5BA1-8892-4CCA-97B5-4B204DB25B28}" type="slidenum">
              <a:rPr lang="en-US" smtClean="0"/>
              <a:t>13</a:t>
            </a:fld>
            <a:endParaRPr lang="en-US"/>
          </a:p>
        </p:txBody>
      </p:sp>
    </p:spTree>
    <p:extLst>
      <p:ext uri="{BB962C8B-B14F-4D97-AF65-F5344CB8AC3E}">
        <p14:creationId xmlns:p14="http://schemas.microsoft.com/office/powerpoint/2010/main" val="212932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Važno!</a:t>
            </a:r>
            <a:endParaRPr lang="en-US" dirty="0"/>
          </a:p>
        </p:txBody>
      </p:sp>
      <p:sp>
        <p:nvSpPr>
          <p:cNvPr id="3" name="Content Placeholder 2"/>
          <p:cNvSpPr>
            <a:spLocks noGrp="1"/>
          </p:cNvSpPr>
          <p:nvPr>
            <p:ph idx="1"/>
          </p:nvPr>
        </p:nvSpPr>
        <p:spPr/>
        <p:txBody>
          <a:bodyPr>
            <a:normAutofit lnSpcReduction="10000"/>
          </a:bodyPr>
          <a:lstStyle/>
          <a:p>
            <a:r>
              <a:rPr lang="sr-Latn-RS" b="1" dirty="0" smtClean="0"/>
              <a:t>U klasičnom emocionalnom uslovljavanju uči se veza između dve draži!</a:t>
            </a:r>
          </a:p>
          <a:p>
            <a:r>
              <a:rPr lang="sr-Latn-RS" dirty="0" smtClean="0"/>
              <a:t>Npr. Albert je povezao jak zvuk (BD) sa pacovom (UD)</a:t>
            </a:r>
          </a:p>
          <a:p>
            <a:r>
              <a:rPr lang="sr-Latn-RS" dirty="0" smtClean="0"/>
              <a:t>Npr. Dete je povezalo propadanje/gubljenje podloge (BD) sa vodom/morem (UD)</a:t>
            </a:r>
          </a:p>
          <a:p>
            <a:r>
              <a:rPr lang="sr-Latn-RS" dirty="0" smtClean="0"/>
              <a:t>Npr. Devojka je povezala napad i fizičku opasnost (BD) sa određenim delom grada, bradom i autobuskom stanicom(UD)</a:t>
            </a:r>
            <a:endParaRPr lang="en-US" dirty="0"/>
          </a:p>
        </p:txBody>
      </p:sp>
      <p:sp>
        <p:nvSpPr>
          <p:cNvPr id="4" name="Slide Number Placeholder 3"/>
          <p:cNvSpPr>
            <a:spLocks noGrp="1"/>
          </p:cNvSpPr>
          <p:nvPr>
            <p:ph type="sldNum" sz="quarter" idx="12"/>
          </p:nvPr>
        </p:nvSpPr>
        <p:spPr/>
        <p:txBody>
          <a:bodyPr/>
          <a:lstStyle/>
          <a:p>
            <a:fld id="{F17C5BA1-8892-4CCA-97B5-4B204DB25B28}" type="slidenum">
              <a:rPr lang="en-US" smtClean="0"/>
              <a:t>14</a:t>
            </a:fld>
            <a:endParaRPr lang="en-US"/>
          </a:p>
        </p:txBody>
      </p:sp>
    </p:spTree>
    <p:extLst>
      <p:ext uri="{BB962C8B-B14F-4D97-AF65-F5344CB8AC3E}">
        <p14:creationId xmlns:p14="http://schemas.microsoft.com/office/powerpoint/2010/main" val="168457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Važno</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Klasičnim emocionalnim uslovljavanjem učimo averzije (šta nam se ne dopada) i simpatije (šta nam se dopada)</a:t>
            </a:r>
          </a:p>
          <a:p>
            <a:r>
              <a:rPr lang="sr-Latn-RS" dirty="0" smtClean="0"/>
              <a:t>Klasičnim emocionalnim uslovljavanjem usvajaju se fobije/iracionalni snažni strahovi od objekata i situacija za koje nema nikakvog opravdanja</a:t>
            </a:r>
            <a:endParaRPr lang="sr-Latn-RS" dirty="0"/>
          </a:p>
          <a:p>
            <a:pPr lvl="1"/>
            <a:r>
              <a:rPr lang="sr-Latn-RS" dirty="0" smtClean="0"/>
              <a:t>Nrp. Agorafobija – strah od otvorenih prostora</a:t>
            </a:r>
          </a:p>
          <a:p>
            <a:r>
              <a:rPr lang="sr-Latn-RS" dirty="0" smtClean="0"/>
              <a:t>Važno: Klasičnim uslovljavanjem uče se one reakcije koje već postoje, samo ih sada izazivaju nove draži</a:t>
            </a:r>
          </a:p>
        </p:txBody>
      </p:sp>
      <p:sp>
        <p:nvSpPr>
          <p:cNvPr id="4" name="Slide Number Placeholder 3"/>
          <p:cNvSpPr>
            <a:spLocks noGrp="1"/>
          </p:cNvSpPr>
          <p:nvPr>
            <p:ph type="sldNum" sz="quarter" idx="12"/>
          </p:nvPr>
        </p:nvSpPr>
        <p:spPr/>
        <p:txBody>
          <a:bodyPr/>
          <a:lstStyle/>
          <a:p>
            <a:fld id="{F17C5BA1-8892-4CCA-97B5-4B204DB25B28}" type="slidenum">
              <a:rPr lang="en-US" smtClean="0"/>
              <a:t>15</a:t>
            </a:fld>
            <a:endParaRPr lang="en-US"/>
          </a:p>
        </p:txBody>
      </p:sp>
    </p:spTree>
    <p:extLst>
      <p:ext uri="{BB962C8B-B14F-4D97-AF65-F5344CB8AC3E}">
        <p14:creationId xmlns:p14="http://schemas.microsoft.com/office/powerpoint/2010/main" val="393509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Latn-RS" dirty="0" smtClean="0"/>
              <a:t>II Instrumentalno uslovljavanje: učenje putem nagrađivanja i kažnjavanja</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F17C5BA1-8892-4CCA-97B5-4B204DB25B28}" type="slidenum">
              <a:rPr lang="en-US" smtClean="0"/>
              <a:t>16</a:t>
            </a:fld>
            <a:endParaRPr lang="en-US"/>
          </a:p>
        </p:txBody>
      </p:sp>
    </p:spTree>
    <p:extLst>
      <p:ext uri="{BB962C8B-B14F-4D97-AF65-F5344CB8AC3E}">
        <p14:creationId xmlns:p14="http://schemas.microsoft.com/office/powerpoint/2010/main" val="2847536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II Instrumentalno uslovljavanje</a:t>
            </a:r>
            <a:endParaRPr lang="en-US" dirty="0"/>
          </a:p>
        </p:txBody>
      </p:sp>
      <p:sp>
        <p:nvSpPr>
          <p:cNvPr id="3" name="Content Placeholder 2"/>
          <p:cNvSpPr>
            <a:spLocks noGrp="1"/>
          </p:cNvSpPr>
          <p:nvPr>
            <p:ph idx="1"/>
          </p:nvPr>
        </p:nvSpPr>
        <p:spPr/>
        <p:txBody>
          <a:bodyPr/>
          <a:lstStyle/>
          <a:p>
            <a:r>
              <a:rPr lang="sr-Latn-RS" dirty="0" smtClean="0"/>
              <a:t>Oblik učenja koji omogućava nastanak novih oblika ponašanja, složenijih od prethodnih</a:t>
            </a:r>
          </a:p>
          <a:p>
            <a:r>
              <a:rPr lang="sr-Latn-RS" dirty="0" smtClean="0"/>
              <a:t>Princip potkrepljenja (Torndajk): jedinka teži da učvrsti, odnosno ponovi ponašanja koja dovode do nagrade, a teži da isključi ponašanja koja dovode do kazne ili izostanka nagrade</a:t>
            </a:r>
          </a:p>
        </p:txBody>
      </p:sp>
      <p:sp>
        <p:nvSpPr>
          <p:cNvPr id="4" name="Slide Number Placeholder 3"/>
          <p:cNvSpPr>
            <a:spLocks noGrp="1"/>
          </p:cNvSpPr>
          <p:nvPr>
            <p:ph type="sldNum" sz="quarter" idx="12"/>
          </p:nvPr>
        </p:nvSpPr>
        <p:spPr/>
        <p:txBody>
          <a:bodyPr/>
          <a:lstStyle/>
          <a:p>
            <a:fld id="{F17C5BA1-8892-4CCA-97B5-4B204DB25B28}" type="slidenum">
              <a:rPr lang="en-US" smtClean="0"/>
              <a:t>17</a:t>
            </a:fld>
            <a:endParaRPr lang="en-US"/>
          </a:p>
        </p:txBody>
      </p:sp>
    </p:spTree>
    <p:extLst>
      <p:ext uri="{BB962C8B-B14F-4D97-AF65-F5344CB8AC3E}">
        <p14:creationId xmlns:p14="http://schemas.microsoft.com/office/powerpoint/2010/main" val="66236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a:t>
            </a:r>
            <a:r>
              <a:rPr lang="en-US" dirty="0" err="1"/>
              <a:t>Instrumentalno</a:t>
            </a:r>
            <a:r>
              <a:rPr lang="en-US" dirty="0"/>
              <a:t> </a:t>
            </a:r>
            <a:r>
              <a:rPr lang="en-US" dirty="0" err="1"/>
              <a:t>uslovljavanje</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Torndajk: </a:t>
            </a:r>
          </a:p>
          <a:p>
            <a:r>
              <a:rPr lang="sr-Latn-RS" dirty="0" smtClean="0"/>
              <a:t>Zarobljena mačka u kavezu (motivisana hranom van kaveza) pravi niz slepih pokušaja i pogrešaka, dok slučajno ne povuče uzicu koja omogućava da se oslobodi (i dobije hranu)</a:t>
            </a:r>
          </a:p>
          <a:p>
            <a:r>
              <a:rPr lang="sr-Latn-RS" dirty="0" smtClean="0"/>
              <a:t>Sledeći put ona ponavlja neuspešne pokušaje i greške, ali se vreme koje joj je potrebno da se oslobodi smanjuje</a:t>
            </a:r>
          </a:p>
          <a:p>
            <a:r>
              <a:rPr lang="sr-Latn-RS" dirty="0" smtClean="0"/>
              <a:t>Konačno, čim stavite mačku u kavez ona povlači uzicu i oslobađa se</a:t>
            </a:r>
          </a:p>
        </p:txBody>
      </p:sp>
      <p:sp>
        <p:nvSpPr>
          <p:cNvPr id="4" name="Slide Number Placeholder 3"/>
          <p:cNvSpPr>
            <a:spLocks noGrp="1"/>
          </p:cNvSpPr>
          <p:nvPr>
            <p:ph type="sldNum" sz="quarter" idx="12"/>
          </p:nvPr>
        </p:nvSpPr>
        <p:spPr/>
        <p:txBody>
          <a:bodyPr/>
          <a:lstStyle/>
          <a:p>
            <a:fld id="{F17C5BA1-8892-4CCA-97B5-4B204DB25B28}" type="slidenum">
              <a:rPr lang="en-US" smtClean="0"/>
              <a:t>18</a:t>
            </a:fld>
            <a:endParaRPr lang="en-US"/>
          </a:p>
        </p:txBody>
      </p:sp>
    </p:spTree>
    <p:extLst>
      <p:ext uri="{BB962C8B-B14F-4D97-AF65-F5344CB8AC3E}">
        <p14:creationId xmlns:p14="http://schemas.microsoft.com/office/powerpoint/2010/main" val="334943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a:t>
            </a:r>
            <a:r>
              <a:rPr lang="en-US" dirty="0" err="1"/>
              <a:t>Instrumentalno</a:t>
            </a:r>
            <a:r>
              <a:rPr lang="en-US" dirty="0"/>
              <a:t> </a:t>
            </a:r>
            <a:r>
              <a:rPr lang="en-US" dirty="0" err="1"/>
              <a:t>uslovljavanje</a:t>
            </a:r>
            <a:endParaRPr lang="en-US" dirty="0"/>
          </a:p>
        </p:txBody>
      </p:sp>
      <p:sp>
        <p:nvSpPr>
          <p:cNvPr id="3" name="Content Placeholder 2"/>
          <p:cNvSpPr>
            <a:spLocks noGrp="1"/>
          </p:cNvSpPr>
          <p:nvPr>
            <p:ph idx="1"/>
          </p:nvPr>
        </p:nvSpPr>
        <p:spPr/>
        <p:txBody>
          <a:bodyPr>
            <a:normAutofit fontScale="85000" lnSpcReduction="20000"/>
          </a:bodyPr>
          <a:lstStyle/>
          <a:p>
            <a:r>
              <a:rPr lang="sr-Latn-RS" dirty="0" smtClean="0"/>
              <a:t>Bebe možete naučiti da okreću glavu u određenu stranu ili da budu mirne, nagrađivanjem hranom</a:t>
            </a:r>
          </a:p>
          <a:p>
            <a:endParaRPr lang="sr-Latn-RS" dirty="0"/>
          </a:p>
          <a:p>
            <a:r>
              <a:rPr lang="sr-Latn-RS" dirty="0" smtClean="0"/>
              <a:t>Vaspitni postupci: kada želite da neko ponašanje dete ponavlja nagradite ga, pohvalite ga i sl.</a:t>
            </a:r>
          </a:p>
          <a:p>
            <a:r>
              <a:rPr lang="sr-Latn-RS" dirty="0" smtClean="0"/>
              <a:t>Kada želite da se neko ponašanje isključi, nemojte ga nagrađivati (izostanak nagrade je takođe moćno sredstvo)</a:t>
            </a:r>
          </a:p>
          <a:p>
            <a:r>
              <a:rPr lang="sr-Latn-RS" dirty="0" smtClean="0"/>
              <a:t>Važno: fizičko kažnjavanje treba izbegavati po svaku cenu!</a:t>
            </a:r>
          </a:p>
          <a:p>
            <a:r>
              <a:rPr lang="sr-Latn-RS" dirty="0" smtClean="0"/>
              <a:t>Fizičko kažnjavanje dovodi do urušavanja odnosa između učitelja ili roditelja i deteta</a:t>
            </a:r>
            <a:endParaRPr lang="en-US" dirty="0"/>
          </a:p>
        </p:txBody>
      </p:sp>
      <p:sp>
        <p:nvSpPr>
          <p:cNvPr id="4" name="Slide Number Placeholder 3"/>
          <p:cNvSpPr>
            <a:spLocks noGrp="1"/>
          </p:cNvSpPr>
          <p:nvPr>
            <p:ph type="sldNum" sz="quarter" idx="12"/>
          </p:nvPr>
        </p:nvSpPr>
        <p:spPr/>
        <p:txBody>
          <a:bodyPr/>
          <a:lstStyle/>
          <a:p>
            <a:fld id="{F17C5BA1-8892-4CCA-97B5-4B204DB25B28}" type="slidenum">
              <a:rPr lang="en-US" smtClean="0"/>
              <a:t>19</a:t>
            </a:fld>
            <a:endParaRPr lang="en-US"/>
          </a:p>
        </p:txBody>
      </p:sp>
    </p:spTree>
    <p:extLst>
      <p:ext uri="{BB962C8B-B14F-4D97-AF65-F5344CB8AC3E}">
        <p14:creationId xmlns:p14="http://schemas.microsoft.com/office/powerpoint/2010/main" val="2465071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Naše današnje teme</a:t>
            </a:r>
            <a:endParaRPr lang="en-US" dirty="0"/>
          </a:p>
        </p:txBody>
      </p:sp>
      <p:sp>
        <p:nvSpPr>
          <p:cNvPr id="3" name="Content Placeholder 2"/>
          <p:cNvSpPr>
            <a:spLocks noGrp="1"/>
          </p:cNvSpPr>
          <p:nvPr>
            <p:ph idx="1"/>
          </p:nvPr>
        </p:nvSpPr>
        <p:spPr/>
        <p:txBody>
          <a:bodyPr/>
          <a:lstStyle/>
          <a:p>
            <a:r>
              <a:rPr lang="sr-Latn-RS" dirty="0" smtClean="0"/>
              <a:t>Teorije učenja i njihov doprinos razvojnoj psihologiji</a:t>
            </a:r>
          </a:p>
          <a:p>
            <a:pPr lvl="1"/>
            <a:r>
              <a:rPr lang="sr-Latn-RS" dirty="0" smtClean="0"/>
              <a:t>Klasično uslovljavanje</a:t>
            </a:r>
          </a:p>
          <a:p>
            <a:pPr lvl="1"/>
            <a:r>
              <a:rPr lang="sr-Latn-RS" dirty="0" smtClean="0"/>
              <a:t>Instrumentalno uslovljavanje</a:t>
            </a:r>
          </a:p>
          <a:p>
            <a:pPr lvl="1"/>
            <a:r>
              <a:rPr lang="sr-Latn-RS" dirty="0" smtClean="0"/>
              <a:t>Učenje po modelu</a:t>
            </a:r>
          </a:p>
          <a:p>
            <a:pPr lvl="2"/>
            <a:r>
              <a:rPr lang="sr-Latn-RS" dirty="0" smtClean="0"/>
              <a:t>Učenje agresivnog ponašanja putem učenja po modelu</a:t>
            </a:r>
            <a:endParaRPr lang="en-US" dirty="0"/>
          </a:p>
        </p:txBody>
      </p:sp>
      <p:sp>
        <p:nvSpPr>
          <p:cNvPr id="4" name="Slide Number Placeholder 3"/>
          <p:cNvSpPr>
            <a:spLocks noGrp="1"/>
          </p:cNvSpPr>
          <p:nvPr>
            <p:ph type="sldNum" sz="quarter" idx="12"/>
          </p:nvPr>
        </p:nvSpPr>
        <p:spPr/>
        <p:txBody>
          <a:bodyPr/>
          <a:lstStyle/>
          <a:p>
            <a:fld id="{F17C5BA1-8892-4CCA-97B5-4B204DB25B28}" type="slidenum">
              <a:rPr lang="en-US" smtClean="0"/>
              <a:t>2</a:t>
            </a:fld>
            <a:endParaRPr lang="en-US"/>
          </a:p>
        </p:txBody>
      </p:sp>
    </p:spTree>
    <p:extLst>
      <p:ext uri="{BB962C8B-B14F-4D97-AF65-F5344CB8AC3E}">
        <p14:creationId xmlns:p14="http://schemas.microsoft.com/office/powerpoint/2010/main" val="156229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Važno</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Kažnjavanjem ne možete nikako podsticati pozitivno i novo ponašanje, već samo isključiti negativno i nepovoljno ponašanje!</a:t>
            </a:r>
          </a:p>
          <a:p>
            <a:r>
              <a:rPr lang="sr-Latn-RS" dirty="0" smtClean="0"/>
              <a:t>Npr. roditelj/učitelj kazni dete zato što nije uradilo domaći (jedinicom ili zabranom izlaska)</a:t>
            </a:r>
          </a:p>
          <a:p>
            <a:r>
              <a:rPr lang="sr-Latn-RS" dirty="0" smtClean="0"/>
              <a:t>Da li će ovo podstaći dete da radi domaći zadatak?</a:t>
            </a:r>
          </a:p>
          <a:p>
            <a:r>
              <a:rPr lang="sr-Latn-RS" dirty="0" smtClean="0"/>
              <a:t>Roditelj nagradi dete za na vreme urađen domaći (izađu zajedno u parkić), ili učitelj nagradi dete za dobro urađen domaći (pročita domaći pred svima i pohvali)</a:t>
            </a:r>
          </a:p>
          <a:p>
            <a:r>
              <a:rPr lang="sr-Latn-RS" dirty="0" smtClean="0"/>
              <a:t>Da li će ovo podstaći dete da radi domaći zadatak?</a:t>
            </a:r>
            <a:endParaRPr lang="en-US" dirty="0"/>
          </a:p>
        </p:txBody>
      </p:sp>
      <p:sp>
        <p:nvSpPr>
          <p:cNvPr id="4" name="Slide Number Placeholder 3"/>
          <p:cNvSpPr>
            <a:spLocks noGrp="1"/>
          </p:cNvSpPr>
          <p:nvPr>
            <p:ph type="sldNum" sz="quarter" idx="12"/>
          </p:nvPr>
        </p:nvSpPr>
        <p:spPr/>
        <p:txBody>
          <a:bodyPr/>
          <a:lstStyle/>
          <a:p>
            <a:fld id="{F17C5BA1-8892-4CCA-97B5-4B204DB25B28}" type="slidenum">
              <a:rPr lang="en-US" smtClean="0"/>
              <a:t>20</a:t>
            </a:fld>
            <a:endParaRPr lang="en-US"/>
          </a:p>
        </p:txBody>
      </p:sp>
    </p:spTree>
    <p:extLst>
      <p:ext uri="{BB962C8B-B14F-4D97-AF65-F5344CB8AC3E}">
        <p14:creationId xmlns:p14="http://schemas.microsoft.com/office/powerpoint/2010/main" val="104317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Važno</a:t>
            </a:r>
            <a:endParaRPr lang="en-US" dirty="0"/>
          </a:p>
        </p:txBody>
      </p:sp>
      <p:sp>
        <p:nvSpPr>
          <p:cNvPr id="3" name="Content Placeholder 2"/>
          <p:cNvSpPr>
            <a:spLocks noGrp="1"/>
          </p:cNvSpPr>
          <p:nvPr>
            <p:ph idx="1"/>
          </p:nvPr>
        </p:nvSpPr>
        <p:spPr/>
        <p:txBody>
          <a:bodyPr>
            <a:normAutofit fontScale="77500" lnSpcReduction="20000"/>
          </a:bodyPr>
          <a:lstStyle/>
          <a:p>
            <a:r>
              <a:rPr lang="sr-Latn-RS" dirty="0" smtClean="0"/>
              <a:t>Šta sa ispoljavanjem agresivnosti kod dece (lomljenje, čupanje, udaranje, vikanje)?</a:t>
            </a:r>
          </a:p>
          <a:p>
            <a:r>
              <a:rPr lang="sr-Latn-RS" dirty="0" smtClean="0"/>
              <a:t>Najpre, zaustaviti ponašanje (npr. snažan zagrljaj i sputavanje deteta u tome da nastavi da to radi)</a:t>
            </a:r>
          </a:p>
          <a:p>
            <a:r>
              <a:rPr lang="sr-Latn-RS" dirty="0" smtClean="0"/>
              <a:t>Nakon toga (kada se dete smiri) razgovor (o tome koje su posledice po druge takvog ponašanja)</a:t>
            </a:r>
          </a:p>
          <a:p>
            <a:r>
              <a:rPr lang="sr-Latn-RS" dirty="0" smtClean="0"/>
              <a:t>Nakon toga dogovor o dobrom ponašanju i pohvaljivanje deteta svaki put kada se dobro ponaša.</a:t>
            </a:r>
          </a:p>
          <a:p>
            <a:r>
              <a:rPr lang="sr-Latn-RS" dirty="0" smtClean="0"/>
              <a:t>Učenje deteta da samo nadzire svoje ponašanje:</a:t>
            </a:r>
          </a:p>
          <a:p>
            <a:pPr lvl="1"/>
            <a:r>
              <a:rPr lang="sr-Latn-RS" dirty="0" smtClean="0"/>
              <a:t>Tegla u koju se stavlja zelena kuglica svaki put kad uradi nešto dobro i crvena svaki put kad uradi nešto loše. Beleže se rezultati i ako je dete bolje nego prošle nedelje dobija neku nagradu (stiker, zanimljivu aktivnost, pisamce od učitelja i sl.)</a:t>
            </a:r>
          </a:p>
          <a:p>
            <a:pPr marL="457200" lvl="1" indent="0">
              <a:buNone/>
            </a:pPr>
            <a:endParaRPr lang="en-US" dirty="0"/>
          </a:p>
        </p:txBody>
      </p:sp>
      <p:sp>
        <p:nvSpPr>
          <p:cNvPr id="4" name="Slide Number Placeholder 3"/>
          <p:cNvSpPr>
            <a:spLocks noGrp="1"/>
          </p:cNvSpPr>
          <p:nvPr>
            <p:ph type="sldNum" sz="quarter" idx="12"/>
          </p:nvPr>
        </p:nvSpPr>
        <p:spPr/>
        <p:txBody>
          <a:bodyPr/>
          <a:lstStyle/>
          <a:p>
            <a:fld id="{F17C5BA1-8892-4CCA-97B5-4B204DB25B28}" type="slidenum">
              <a:rPr lang="en-US" smtClean="0"/>
              <a:t>21</a:t>
            </a:fld>
            <a:endParaRPr lang="en-US"/>
          </a:p>
        </p:txBody>
      </p:sp>
    </p:spTree>
    <p:extLst>
      <p:ext uri="{BB962C8B-B14F-4D97-AF65-F5344CB8AC3E}">
        <p14:creationId xmlns:p14="http://schemas.microsoft.com/office/powerpoint/2010/main" val="366698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Učenje po modelu</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F17C5BA1-8892-4CCA-97B5-4B204DB25B28}" type="slidenum">
              <a:rPr lang="en-US" smtClean="0"/>
              <a:t>22</a:t>
            </a:fld>
            <a:endParaRPr lang="en-US"/>
          </a:p>
        </p:txBody>
      </p:sp>
    </p:spTree>
    <p:extLst>
      <p:ext uri="{BB962C8B-B14F-4D97-AF65-F5344CB8AC3E}">
        <p14:creationId xmlns:p14="http://schemas.microsoft.com/office/powerpoint/2010/main" val="1824198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III Učenje po modelu</a:t>
            </a:r>
            <a:endParaRPr lang="en-US" dirty="0"/>
          </a:p>
        </p:txBody>
      </p:sp>
      <p:sp>
        <p:nvSpPr>
          <p:cNvPr id="3" name="Content Placeholder 2"/>
          <p:cNvSpPr>
            <a:spLocks noGrp="1"/>
          </p:cNvSpPr>
          <p:nvPr>
            <p:ph idx="1"/>
          </p:nvPr>
        </p:nvSpPr>
        <p:spPr/>
        <p:txBody>
          <a:bodyPr>
            <a:normAutofit fontScale="85000" lnSpcReduction="20000"/>
          </a:bodyPr>
          <a:lstStyle/>
          <a:p>
            <a:r>
              <a:rPr lang="sr-Latn-RS" dirty="0" smtClean="0"/>
              <a:t>Ljudi se ugledaju na uzore/modele: roditelje, glumce, pevače, drugove, nastavnike</a:t>
            </a:r>
          </a:p>
          <a:p>
            <a:r>
              <a:rPr lang="sr-Latn-RS" b="1" dirty="0" smtClean="0"/>
              <a:t>Imitacija</a:t>
            </a:r>
            <a:r>
              <a:rPr lang="sr-Latn-RS" dirty="0" smtClean="0"/>
              <a:t>: oponašanje spoljašnjeg ponašanja i izgleda uzora (npr. oblačenje kao pevačica/lakiranje noktiju kao mama)</a:t>
            </a:r>
          </a:p>
          <a:p>
            <a:r>
              <a:rPr lang="sr-Latn-RS" b="1" dirty="0" smtClean="0"/>
              <a:t>Identifikacija</a:t>
            </a:r>
            <a:r>
              <a:rPr lang="sr-Latn-RS" dirty="0" smtClean="0"/>
              <a:t>: razvijanje osobina ličnosti nalik onim koje imaju uzori</a:t>
            </a:r>
          </a:p>
          <a:p>
            <a:pPr lvl="1"/>
            <a:r>
              <a:rPr lang="sr-Latn-RS" dirty="0" smtClean="0"/>
              <a:t>Npr. deca koja rastu u nasilnoj sredini mogu se identifikovati sa nasilnikom (češće dečaci) ili žrtvom (češće devojčice</a:t>
            </a:r>
            <a:r>
              <a:rPr lang="sr-Latn-RS" dirty="0" smtClean="0"/>
              <a:t>)</a:t>
            </a:r>
          </a:p>
          <a:p>
            <a:r>
              <a:rPr lang="sr-Latn-RS" dirty="0" smtClean="0"/>
              <a:t>Učenje socijalnih uloga: rodni stereotipi, profesionalne uloge i dr.</a:t>
            </a:r>
            <a:endParaRPr lang="sr-Latn-RS" dirty="0" smtClean="0"/>
          </a:p>
        </p:txBody>
      </p:sp>
      <p:sp>
        <p:nvSpPr>
          <p:cNvPr id="4" name="Slide Number Placeholder 3"/>
          <p:cNvSpPr>
            <a:spLocks noGrp="1"/>
          </p:cNvSpPr>
          <p:nvPr>
            <p:ph type="sldNum" sz="quarter" idx="12"/>
          </p:nvPr>
        </p:nvSpPr>
        <p:spPr/>
        <p:txBody>
          <a:bodyPr/>
          <a:lstStyle/>
          <a:p>
            <a:fld id="{F17C5BA1-8892-4CCA-97B5-4B204DB25B28}" type="slidenum">
              <a:rPr lang="en-US" smtClean="0"/>
              <a:t>23</a:t>
            </a:fld>
            <a:endParaRPr lang="en-US"/>
          </a:p>
        </p:txBody>
      </p:sp>
    </p:spTree>
    <p:extLst>
      <p:ext uri="{BB962C8B-B14F-4D97-AF65-F5344CB8AC3E}">
        <p14:creationId xmlns:p14="http://schemas.microsoft.com/office/powerpoint/2010/main" val="81879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III Učenje po modelu: Albert Bandura</a:t>
            </a:r>
            <a:endParaRPr lang="en-US" dirty="0"/>
          </a:p>
        </p:txBody>
      </p:sp>
      <p:sp>
        <p:nvSpPr>
          <p:cNvPr id="3" name="Content Placeholder 2"/>
          <p:cNvSpPr>
            <a:spLocks noGrp="1"/>
          </p:cNvSpPr>
          <p:nvPr>
            <p:ph idx="1"/>
          </p:nvPr>
        </p:nvSpPr>
        <p:spPr/>
        <p:txBody>
          <a:bodyPr>
            <a:normAutofit fontScale="77500" lnSpcReduction="20000"/>
          </a:bodyPr>
          <a:lstStyle/>
          <a:p>
            <a:r>
              <a:rPr lang="sr-Latn-RS" dirty="0" smtClean="0"/>
              <a:t>Da bi do učenja po modelu došlo moraju biti zadovoljeni sledeći uslovi (dete aktivno, za razliku od toga kako to vide ostali teoretičari učenja)</a:t>
            </a:r>
          </a:p>
          <a:p>
            <a:r>
              <a:rPr lang="sr-Latn-RS" dirty="0" smtClean="0"/>
              <a:t>Dostupnost modela za posmatranje: direktno, TV, internet</a:t>
            </a:r>
          </a:p>
          <a:p>
            <a:r>
              <a:rPr lang="sr-Latn-RS" dirty="0" smtClean="0"/>
              <a:t>Pažnja: usmerenost pažnje na ponašanje modela</a:t>
            </a:r>
          </a:p>
          <a:p>
            <a:r>
              <a:rPr lang="sr-Latn-RS" dirty="0" smtClean="0"/>
              <a:t>Pamćenje: zapamćivanje ponašanja</a:t>
            </a:r>
          </a:p>
          <a:p>
            <a:r>
              <a:rPr lang="sr-Latn-RS" dirty="0" smtClean="0"/>
              <a:t>Motorička imitacija: sposobnost deteta da oponaša neku složenu motoričku radnju (npr. pisanje, sviranje)</a:t>
            </a:r>
          </a:p>
          <a:p>
            <a:r>
              <a:rPr lang="sr-Latn-RS" dirty="0" smtClean="0"/>
              <a:t>Važno: motivacija deteta </a:t>
            </a:r>
          </a:p>
          <a:p>
            <a:pPr lvl="1"/>
            <a:r>
              <a:rPr lang="sr-Latn-RS" dirty="0" smtClean="0"/>
              <a:t>Ako je ponašanje modela nagrađeno, veća je verovatnoća da će ga dete usvojiti</a:t>
            </a:r>
          </a:p>
          <a:p>
            <a:pPr lvl="1"/>
            <a:r>
              <a:rPr lang="sr-Latn-RS" dirty="0" smtClean="0"/>
              <a:t>Ako je ponašanje modela kažnjeno, manja je verovatnoća da će ga dete usvojiti </a:t>
            </a:r>
          </a:p>
        </p:txBody>
      </p:sp>
      <p:sp>
        <p:nvSpPr>
          <p:cNvPr id="4" name="Slide Number Placeholder 3"/>
          <p:cNvSpPr>
            <a:spLocks noGrp="1"/>
          </p:cNvSpPr>
          <p:nvPr>
            <p:ph type="sldNum" sz="quarter" idx="12"/>
          </p:nvPr>
        </p:nvSpPr>
        <p:spPr/>
        <p:txBody>
          <a:bodyPr/>
          <a:lstStyle/>
          <a:p>
            <a:fld id="{F17C5BA1-8892-4CCA-97B5-4B204DB25B28}" type="slidenum">
              <a:rPr lang="en-US" smtClean="0"/>
              <a:t>24</a:t>
            </a:fld>
            <a:endParaRPr lang="en-US"/>
          </a:p>
        </p:txBody>
      </p:sp>
    </p:spTree>
    <p:extLst>
      <p:ext uri="{BB962C8B-B14F-4D97-AF65-F5344CB8AC3E}">
        <p14:creationId xmlns:p14="http://schemas.microsoft.com/office/powerpoint/2010/main" val="133920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III Učenje po modelu: Albert Bandura</a:t>
            </a:r>
            <a:endParaRPr lang="en-US" dirty="0"/>
          </a:p>
        </p:txBody>
      </p:sp>
      <p:sp>
        <p:nvSpPr>
          <p:cNvPr id="3" name="Content Placeholder 2"/>
          <p:cNvSpPr>
            <a:spLocks noGrp="1"/>
          </p:cNvSpPr>
          <p:nvPr>
            <p:ph idx="1"/>
          </p:nvPr>
        </p:nvSpPr>
        <p:spPr/>
        <p:txBody>
          <a:bodyPr>
            <a:normAutofit/>
          </a:bodyPr>
          <a:lstStyle/>
          <a:p>
            <a:r>
              <a:rPr lang="en-US" dirty="0">
                <a:hlinkClick r:id="rId2"/>
              </a:rPr>
              <a:t>https://</a:t>
            </a:r>
            <a:r>
              <a:rPr lang="en-US" dirty="0" smtClean="0">
                <a:hlinkClick r:id="rId2"/>
              </a:rPr>
              <a:t>www.youtube.com/watch?v=dmBqwWlJg8U</a:t>
            </a:r>
            <a:endParaRPr lang="sr-Latn-RS" dirty="0" smtClean="0"/>
          </a:p>
          <a:p>
            <a:r>
              <a:rPr lang="sr-Latn-RS" dirty="0" smtClean="0"/>
              <a:t>Učenje agresivnog ponašanja po </a:t>
            </a:r>
            <a:r>
              <a:rPr lang="sr-Latn-RS" dirty="0" smtClean="0"/>
              <a:t>modelu</a:t>
            </a:r>
            <a:endParaRPr lang="en-US" dirty="0" smtClean="0"/>
          </a:p>
          <a:p>
            <a:r>
              <a:rPr lang="sr-Latn-RS" dirty="0" smtClean="0"/>
              <a:t>Četiri grupe dece i</a:t>
            </a:r>
            <a:r>
              <a:rPr lang="en-US" dirty="0" smtClean="0"/>
              <a:t> </a:t>
            </a:r>
            <a:r>
              <a:rPr lang="en-US" dirty="0" err="1" smtClean="0"/>
              <a:t>eksperimentalne</a:t>
            </a:r>
            <a:r>
              <a:rPr lang="en-US" dirty="0" smtClean="0"/>
              <a:t> </a:t>
            </a:r>
            <a:r>
              <a:rPr lang="en-US" dirty="0" err="1" smtClean="0"/>
              <a:t>situacije</a:t>
            </a:r>
            <a:r>
              <a:rPr lang="en-US" dirty="0" smtClean="0"/>
              <a:t>:</a:t>
            </a:r>
          </a:p>
          <a:p>
            <a:pPr lvl="1"/>
            <a:r>
              <a:rPr lang="en-US" dirty="0" err="1" smtClean="0"/>
              <a:t>Posmatranje</a:t>
            </a:r>
            <a:r>
              <a:rPr lang="en-US" dirty="0" smtClean="0"/>
              <a:t> </a:t>
            </a:r>
            <a:r>
              <a:rPr lang="en-US" dirty="0" err="1" smtClean="0"/>
              <a:t>agresivnog</a:t>
            </a:r>
            <a:r>
              <a:rPr lang="en-US" dirty="0" smtClean="0"/>
              <a:t> </a:t>
            </a:r>
            <a:r>
              <a:rPr lang="en-US" dirty="0" err="1" smtClean="0"/>
              <a:t>pona</a:t>
            </a:r>
            <a:r>
              <a:rPr lang="sr-Latn-RS" dirty="0" smtClean="0"/>
              <a:t>šanja uživo</a:t>
            </a:r>
          </a:p>
          <a:p>
            <a:pPr lvl="1"/>
            <a:r>
              <a:rPr lang="sr-Latn-RS" dirty="0" smtClean="0"/>
              <a:t>Posmatranje filma istog agresivnog ponašanja</a:t>
            </a:r>
          </a:p>
          <a:p>
            <a:pPr lvl="1"/>
            <a:r>
              <a:rPr lang="sr-Latn-RS" dirty="0" smtClean="0"/>
              <a:t>Posmatranje crtanog filma</a:t>
            </a:r>
          </a:p>
          <a:p>
            <a:pPr lvl="1"/>
            <a:r>
              <a:rPr lang="sr-Latn-RS" dirty="0" smtClean="0"/>
              <a:t>Gledanje neagresivnog modela </a:t>
            </a:r>
          </a:p>
          <a:p>
            <a:pPr marL="457200" lvl="1" indent="0">
              <a:buNone/>
            </a:pPr>
            <a:endParaRPr lang="sr-Latn-RS" dirty="0" smtClean="0"/>
          </a:p>
          <a:p>
            <a:pPr lvl="1"/>
            <a:endParaRPr lang="en-US" dirty="0"/>
          </a:p>
        </p:txBody>
      </p:sp>
      <p:sp>
        <p:nvSpPr>
          <p:cNvPr id="4" name="Slide Number Placeholder 3"/>
          <p:cNvSpPr>
            <a:spLocks noGrp="1"/>
          </p:cNvSpPr>
          <p:nvPr>
            <p:ph type="sldNum" sz="quarter" idx="12"/>
          </p:nvPr>
        </p:nvSpPr>
        <p:spPr/>
        <p:txBody>
          <a:bodyPr/>
          <a:lstStyle/>
          <a:p>
            <a:fld id="{F17C5BA1-8892-4CCA-97B5-4B204DB25B28}" type="slidenum">
              <a:rPr lang="en-US" smtClean="0"/>
              <a:t>25</a:t>
            </a:fld>
            <a:endParaRPr lang="en-US"/>
          </a:p>
        </p:txBody>
      </p:sp>
    </p:spTree>
    <p:extLst>
      <p:ext uri="{BB962C8B-B14F-4D97-AF65-F5344CB8AC3E}">
        <p14:creationId xmlns:p14="http://schemas.microsoft.com/office/powerpoint/2010/main" val="370328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Rezultati</a:t>
            </a:r>
            <a:endParaRPr lang="en-US" dirty="0"/>
          </a:p>
        </p:txBody>
      </p:sp>
      <p:sp>
        <p:nvSpPr>
          <p:cNvPr id="3" name="Content Placeholder 2"/>
          <p:cNvSpPr>
            <a:spLocks noGrp="1"/>
          </p:cNvSpPr>
          <p:nvPr>
            <p:ph idx="1"/>
          </p:nvPr>
        </p:nvSpPr>
        <p:spPr/>
        <p:txBody>
          <a:bodyPr/>
          <a:lstStyle/>
          <a:p>
            <a:r>
              <a:rPr lang="sr-Latn-RS" dirty="0" err="1" smtClean="0"/>
              <a:t>D</a:t>
            </a:r>
            <a:r>
              <a:rPr lang="en-US" dirty="0" err="1" smtClean="0"/>
              <a:t>eca</a:t>
            </a:r>
            <a:r>
              <a:rPr lang="en-US" dirty="0" smtClean="0"/>
              <a:t> </a:t>
            </a:r>
            <a:r>
              <a:rPr lang="en-US" dirty="0" err="1"/>
              <a:t>koja</a:t>
            </a:r>
            <a:r>
              <a:rPr lang="en-US" dirty="0"/>
              <a:t> </a:t>
            </a:r>
            <a:r>
              <a:rPr lang="en-US" dirty="0" err="1"/>
              <a:t>su</a:t>
            </a:r>
            <a:r>
              <a:rPr lang="en-US" dirty="0"/>
              <a:t> </a:t>
            </a:r>
            <a:r>
              <a:rPr lang="en-US" dirty="0" err="1"/>
              <a:t>posmatrala</a:t>
            </a:r>
            <a:r>
              <a:rPr lang="en-US" dirty="0"/>
              <a:t> </a:t>
            </a:r>
            <a:r>
              <a:rPr lang="en-US" dirty="0" err="1"/>
              <a:t>agresivno</a:t>
            </a:r>
            <a:r>
              <a:rPr lang="en-US" dirty="0"/>
              <a:t> </a:t>
            </a:r>
            <a:r>
              <a:rPr lang="en-US" dirty="0" err="1"/>
              <a:t>ponašanje</a:t>
            </a:r>
            <a:r>
              <a:rPr lang="en-US" dirty="0"/>
              <a:t> </a:t>
            </a:r>
            <a:r>
              <a:rPr lang="en-US" dirty="0" err="1"/>
              <a:t>modela</a:t>
            </a:r>
            <a:r>
              <a:rPr lang="en-US" dirty="0"/>
              <a:t>, </a:t>
            </a:r>
            <a:r>
              <a:rPr lang="en-US" dirty="0" err="1"/>
              <a:t>uživo</a:t>
            </a:r>
            <a:r>
              <a:rPr lang="en-US" dirty="0"/>
              <a:t> </a:t>
            </a:r>
            <a:r>
              <a:rPr lang="en-US" dirty="0" err="1"/>
              <a:t>ili</a:t>
            </a:r>
            <a:r>
              <a:rPr lang="en-US" dirty="0"/>
              <a:t> </a:t>
            </a:r>
            <a:r>
              <a:rPr lang="en-US" dirty="0" err="1"/>
              <a:t>na</a:t>
            </a:r>
            <a:r>
              <a:rPr lang="en-US" dirty="0"/>
              <a:t> </a:t>
            </a:r>
            <a:r>
              <a:rPr lang="en-US" dirty="0" err="1"/>
              <a:t>filmu</a:t>
            </a:r>
            <a:r>
              <a:rPr lang="en-US" dirty="0"/>
              <a:t>, </a:t>
            </a:r>
            <a:r>
              <a:rPr lang="en-US" dirty="0" err="1"/>
              <a:t>ispoljila</a:t>
            </a:r>
            <a:r>
              <a:rPr lang="en-US" dirty="0"/>
              <a:t> </a:t>
            </a:r>
            <a:r>
              <a:rPr lang="en-US" dirty="0" err="1"/>
              <a:t>su</a:t>
            </a:r>
            <a:r>
              <a:rPr lang="en-US" dirty="0"/>
              <a:t> </a:t>
            </a:r>
            <a:r>
              <a:rPr lang="en-US" dirty="0" err="1"/>
              <a:t>značajno</a:t>
            </a:r>
            <a:r>
              <a:rPr lang="en-US" dirty="0"/>
              <a:t> </a:t>
            </a:r>
            <a:r>
              <a:rPr lang="en-US" dirty="0" err="1"/>
              <a:t>više</a:t>
            </a:r>
            <a:r>
              <a:rPr lang="en-US" dirty="0"/>
              <a:t> </a:t>
            </a:r>
            <a:r>
              <a:rPr lang="en-US" dirty="0" err="1"/>
              <a:t>agresivnog</a:t>
            </a:r>
            <a:r>
              <a:rPr lang="en-US" dirty="0"/>
              <a:t> </a:t>
            </a:r>
            <a:r>
              <a:rPr lang="en-US" dirty="0" err="1"/>
              <a:t>ponašanja</a:t>
            </a:r>
            <a:r>
              <a:rPr lang="en-US" dirty="0"/>
              <a:t> </a:t>
            </a:r>
            <a:r>
              <a:rPr lang="en-US" dirty="0" err="1"/>
              <a:t>nego</a:t>
            </a:r>
            <a:r>
              <a:rPr lang="en-US" dirty="0"/>
              <a:t> </a:t>
            </a:r>
            <a:r>
              <a:rPr lang="en-US" dirty="0" err="1"/>
              <a:t>deca</a:t>
            </a:r>
            <a:r>
              <a:rPr lang="en-US" dirty="0"/>
              <a:t> </a:t>
            </a:r>
            <a:r>
              <a:rPr lang="en-US" dirty="0" err="1"/>
              <a:t>koja</a:t>
            </a:r>
            <a:r>
              <a:rPr lang="en-US" dirty="0"/>
              <a:t> </a:t>
            </a:r>
            <a:r>
              <a:rPr lang="en-US" dirty="0" err="1"/>
              <a:t>su</a:t>
            </a:r>
            <a:r>
              <a:rPr lang="en-US" dirty="0"/>
              <a:t> </a:t>
            </a:r>
            <a:r>
              <a:rPr lang="en-US" dirty="0" err="1"/>
              <a:t>posmatrala</a:t>
            </a:r>
            <a:r>
              <a:rPr lang="en-US" dirty="0"/>
              <a:t> </a:t>
            </a:r>
            <a:r>
              <a:rPr lang="en-US" dirty="0" err="1"/>
              <a:t>neagresivni</a:t>
            </a:r>
            <a:r>
              <a:rPr lang="en-US" dirty="0"/>
              <a:t> model, </a:t>
            </a:r>
            <a:r>
              <a:rPr lang="en-US" dirty="0" err="1"/>
              <a:t>ali</a:t>
            </a:r>
            <a:r>
              <a:rPr lang="en-US" dirty="0"/>
              <a:t> i </a:t>
            </a:r>
            <a:r>
              <a:rPr lang="en-US" dirty="0" err="1"/>
              <a:t>više</a:t>
            </a:r>
            <a:r>
              <a:rPr lang="en-US" dirty="0"/>
              <a:t> od </a:t>
            </a:r>
            <a:r>
              <a:rPr lang="en-US" dirty="0" err="1"/>
              <a:t>dece</a:t>
            </a:r>
            <a:r>
              <a:rPr lang="en-US" dirty="0"/>
              <a:t> </a:t>
            </a:r>
            <a:r>
              <a:rPr lang="en-US" dirty="0" err="1"/>
              <a:t>iz</a:t>
            </a:r>
            <a:r>
              <a:rPr lang="en-US" dirty="0"/>
              <a:t> </a:t>
            </a:r>
            <a:r>
              <a:rPr lang="en-US" dirty="0" err="1"/>
              <a:t>kontrolne</a:t>
            </a:r>
            <a:r>
              <a:rPr lang="en-US" dirty="0"/>
              <a:t> </a:t>
            </a:r>
            <a:r>
              <a:rPr lang="en-US" dirty="0" err="1"/>
              <a:t>grupe</a:t>
            </a:r>
            <a:r>
              <a:rPr lang="en-US" dirty="0"/>
              <a:t> </a:t>
            </a:r>
            <a:endParaRPr lang="sr-Latn-RS" dirty="0" smtClean="0"/>
          </a:p>
          <a:p>
            <a:r>
              <a:rPr lang="en-US" dirty="0" err="1" smtClean="0"/>
              <a:t>Rezultati</a:t>
            </a:r>
            <a:r>
              <a:rPr lang="sr-Latn-RS" dirty="0" smtClean="0"/>
              <a:t> (sledećeg eksperimenta)</a:t>
            </a:r>
            <a:r>
              <a:rPr lang="en-US" dirty="0" smtClean="0"/>
              <a:t> </a:t>
            </a:r>
            <a:r>
              <a:rPr lang="en-US" dirty="0" err="1"/>
              <a:t>su</a:t>
            </a:r>
            <a:r>
              <a:rPr lang="en-US" dirty="0"/>
              <a:t> </a:t>
            </a:r>
            <a:r>
              <a:rPr lang="en-US" dirty="0" err="1"/>
              <a:t>pokazali</a:t>
            </a:r>
            <a:r>
              <a:rPr lang="en-US" dirty="0"/>
              <a:t> da </a:t>
            </a:r>
            <a:r>
              <a:rPr lang="en-US" b="1" dirty="0" err="1"/>
              <a:t>deca</a:t>
            </a:r>
            <a:r>
              <a:rPr lang="en-US" b="1" dirty="0"/>
              <a:t> </a:t>
            </a:r>
            <a:r>
              <a:rPr lang="en-US" b="1" dirty="0" err="1"/>
              <a:t>značajno</a:t>
            </a:r>
            <a:r>
              <a:rPr lang="en-US" b="1" dirty="0"/>
              <a:t> </a:t>
            </a:r>
            <a:r>
              <a:rPr lang="en-US" b="1" dirty="0" err="1"/>
              <a:t>manje</a:t>
            </a:r>
            <a:r>
              <a:rPr lang="en-US" b="1" dirty="0"/>
              <a:t> </a:t>
            </a:r>
            <a:r>
              <a:rPr lang="en-US" b="1" dirty="0" err="1"/>
              <a:t>imitiraju</a:t>
            </a:r>
            <a:r>
              <a:rPr lang="en-US" b="1" dirty="0"/>
              <a:t> </a:t>
            </a:r>
            <a:r>
              <a:rPr lang="en-US" b="1" dirty="0" err="1"/>
              <a:t>agresivno</a:t>
            </a:r>
            <a:r>
              <a:rPr lang="en-US" b="1" dirty="0"/>
              <a:t> </a:t>
            </a:r>
            <a:r>
              <a:rPr lang="en-US" b="1" dirty="0" err="1"/>
              <a:t>ponašanje</a:t>
            </a:r>
            <a:r>
              <a:rPr lang="en-US" b="1" dirty="0"/>
              <a:t> </a:t>
            </a:r>
            <a:r>
              <a:rPr lang="en-US" b="1" dirty="0" err="1"/>
              <a:t>modela</a:t>
            </a:r>
            <a:r>
              <a:rPr lang="en-US" b="1" dirty="0"/>
              <a:t> </a:t>
            </a:r>
            <a:r>
              <a:rPr lang="en-US" b="1" dirty="0" err="1"/>
              <a:t>kada</a:t>
            </a:r>
            <a:r>
              <a:rPr lang="en-US" b="1" dirty="0"/>
              <a:t> </a:t>
            </a:r>
            <a:r>
              <a:rPr lang="en-US" b="1" dirty="0" err="1"/>
              <a:t>ono</a:t>
            </a:r>
            <a:r>
              <a:rPr lang="en-US" b="1" dirty="0"/>
              <a:t> </a:t>
            </a:r>
            <a:r>
              <a:rPr lang="en-US" b="1" dirty="0" err="1"/>
              <a:t>biva</a:t>
            </a:r>
            <a:r>
              <a:rPr lang="en-US" b="1" dirty="0"/>
              <a:t> </a:t>
            </a:r>
            <a:r>
              <a:rPr lang="en-US" b="1" dirty="0" err="1"/>
              <a:t>kažnjeno</a:t>
            </a:r>
            <a:r>
              <a:rPr lang="en-US" dirty="0"/>
              <a:t>.</a:t>
            </a:r>
          </a:p>
        </p:txBody>
      </p:sp>
      <p:sp>
        <p:nvSpPr>
          <p:cNvPr id="4" name="Slide Number Placeholder 3"/>
          <p:cNvSpPr>
            <a:spLocks noGrp="1"/>
          </p:cNvSpPr>
          <p:nvPr>
            <p:ph type="sldNum" sz="quarter" idx="12"/>
          </p:nvPr>
        </p:nvSpPr>
        <p:spPr/>
        <p:txBody>
          <a:bodyPr/>
          <a:lstStyle/>
          <a:p>
            <a:fld id="{F17C5BA1-8892-4CCA-97B5-4B204DB25B28}" type="slidenum">
              <a:rPr lang="en-US" smtClean="0"/>
              <a:t>26</a:t>
            </a:fld>
            <a:endParaRPr lang="en-US"/>
          </a:p>
        </p:txBody>
      </p:sp>
    </p:spTree>
    <p:extLst>
      <p:ext uri="{BB962C8B-B14F-4D97-AF65-F5344CB8AC3E}">
        <p14:creationId xmlns:p14="http://schemas.microsoft.com/office/powerpoint/2010/main" val="745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Podsećanje</a:t>
            </a:r>
            <a:endParaRPr lang="en-US" dirty="0"/>
          </a:p>
        </p:txBody>
      </p:sp>
      <p:sp>
        <p:nvSpPr>
          <p:cNvPr id="3" name="Content Placeholder 2"/>
          <p:cNvSpPr>
            <a:spLocks noGrp="1"/>
          </p:cNvSpPr>
          <p:nvPr>
            <p:ph idx="1"/>
          </p:nvPr>
        </p:nvSpPr>
        <p:spPr/>
        <p:txBody>
          <a:bodyPr/>
          <a:lstStyle/>
          <a:p>
            <a:r>
              <a:rPr lang="sr-Latn-RS" dirty="0" smtClean="0"/>
              <a:t>Frojdova psihoseksualna teorija  razvoja?</a:t>
            </a:r>
          </a:p>
          <a:p>
            <a:r>
              <a:rPr lang="sr-Latn-RS" dirty="0" smtClean="0"/>
              <a:t>Eriksonova psihosocijalna teorija razvoja?</a:t>
            </a:r>
            <a:endParaRPr lang="en-US" dirty="0"/>
          </a:p>
        </p:txBody>
      </p:sp>
      <p:sp>
        <p:nvSpPr>
          <p:cNvPr id="4" name="Slide Number Placeholder 3"/>
          <p:cNvSpPr>
            <a:spLocks noGrp="1"/>
          </p:cNvSpPr>
          <p:nvPr>
            <p:ph type="sldNum" sz="quarter" idx="12"/>
          </p:nvPr>
        </p:nvSpPr>
        <p:spPr/>
        <p:txBody>
          <a:bodyPr/>
          <a:lstStyle/>
          <a:p>
            <a:fld id="{F17C5BA1-8892-4CCA-97B5-4B204DB25B28}" type="slidenum">
              <a:rPr lang="en-US" smtClean="0"/>
              <a:t>3</a:t>
            </a:fld>
            <a:endParaRPr lang="en-US"/>
          </a:p>
        </p:txBody>
      </p:sp>
    </p:spTree>
    <p:extLst>
      <p:ext uri="{BB962C8B-B14F-4D97-AF65-F5344CB8AC3E}">
        <p14:creationId xmlns:p14="http://schemas.microsoft.com/office/powerpoint/2010/main" val="354144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Teorije učenja i razvoj</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F17C5BA1-8892-4CCA-97B5-4B204DB25B28}" type="slidenum">
              <a:rPr lang="en-US" smtClean="0"/>
              <a:t>4</a:t>
            </a:fld>
            <a:endParaRPr lang="en-US"/>
          </a:p>
        </p:txBody>
      </p:sp>
    </p:spTree>
    <p:extLst>
      <p:ext uri="{BB962C8B-B14F-4D97-AF65-F5344CB8AC3E}">
        <p14:creationId xmlns:p14="http://schemas.microsoft.com/office/powerpoint/2010/main" val="4181482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Teorije učenja i razvoj</a:t>
            </a:r>
            <a:endParaRPr lang="en-US" dirty="0"/>
          </a:p>
        </p:txBody>
      </p:sp>
      <p:sp>
        <p:nvSpPr>
          <p:cNvPr id="3" name="Content Placeholder 2"/>
          <p:cNvSpPr>
            <a:spLocks noGrp="1"/>
          </p:cNvSpPr>
          <p:nvPr>
            <p:ph idx="1"/>
          </p:nvPr>
        </p:nvSpPr>
        <p:spPr/>
        <p:txBody>
          <a:bodyPr/>
          <a:lstStyle/>
          <a:p>
            <a:r>
              <a:rPr lang="sr-Latn-RS" dirty="0" smtClean="0"/>
              <a:t>Koje faktore koji utiču na razvoj teoretičari učenja naglašavanju?</a:t>
            </a:r>
          </a:p>
          <a:p>
            <a:pPr lvl="1"/>
            <a:r>
              <a:rPr lang="sr-Latn-RS" b="1" dirty="0" smtClean="0"/>
              <a:t>Iskustvo, odnosno učenje</a:t>
            </a:r>
          </a:p>
          <a:p>
            <a:pPr lvl="1"/>
            <a:r>
              <a:rPr lang="sr-Latn-RS" dirty="0" smtClean="0"/>
              <a:t>Empiricističko gledište</a:t>
            </a:r>
          </a:p>
          <a:p>
            <a:pPr lvl="1"/>
            <a:r>
              <a:rPr lang="sr-Latn-RS" dirty="0" smtClean="0"/>
              <a:t>Maturacija (biološki programirano sazrevanje organizma) nije dovoljna da objasni razvojne promene</a:t>
            </a:r>
            <a:endParaRPr lang="en-US" dirty="0"/>
          </a:p>
        </p:txBody>
      </p:sp>
      <p:sp>
        <p:nvSpPr>
          <p:cNvPr id="4" name="Slide Number Placeholder 3"/>
          <p:cNvSpPr>
            <a:spLocks noGrp="1"/>
          </p:cNvSpPr>
          <p:nvPr>
            <p:ph type="sldNum" sz="quarter" idx="12"/>
          </p:nvPr>
        </p:nvSpPr>
        <p:spPr/>
        <p:txBody>
          <a:bodyPr/>
          <a:lstStyle/>
          <a:p>
            <a:fld id="{F17C5BA1-8892-4CCA-97B5-4B204DB25B28}" type="slidenum">
              <a:rPr lang="en-US" smtClean="0"/>
              <a:t>5</a:t>
            </a:fld>
            <a:endParaRPr lang="en-US"/>
          </a:p>
        </p:txBody>
      </p:sp>
    </p:spTree>
    <p:extLst>
      <p:ext uri="{BB962C8B-B14F-4D97-AF65-F5344CB8AC3E}">
        <p14:creationId xmlns:p14="http://schemas.microsoft.com/office/powerpoint/2010/main" val="426791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Teorije</a:t>
            </a:r>
            <a:r>
              <a:rPr lang="en-US" dirty="0" smtClean="0"/>
              <a:t> </a:t>
            </a:r>
            <a:r>
              <a:rPr lang="en-US" dirty="0" err="1" smtClean="0"/>
              <a:t>učenja</a:t>
            </a:r>
            <a:r>
              <a:rPr lang="en-US" dirty="0" smtClean="0"/>
              <a:t> i </a:t>
            </a:r>
            <a:r>
              <a:rPr lang="en-US" dirty="0" err="1" smtClean="0"/>
              <a:t>razvoj</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Razvoj se izjednačava sa učenjem</a:t>
            </a:r>
          </a:p>
          <a:p>
            <a:r>
              <a:rPr lang="sr-Latn-RS" dirty="0" smtClean="0"/>
              <a:t>Ovakvom gledištu se zamera </a:t>
            </a:r>
            <a:r>
              <a:rPr lang="sr-Latn-RS" b="1" dirty="0" smtClean="0"/>
              <a:t>zanemarivanje aktivnosti pojedinca (intrapersonalne i interpersonalne)</a:t>
            </a:r>
          </a:p>
          <a:p>
            <a:r>
              <a:rPr lang="sr-Latn-RS" dirty="0" smtClean="0"/>
              <a:t>Danas znamo da deca aktivno menjaju svoju sredinu svojim ponašanjem</a:t>
            </a:r>
          </a:p>
          <a:p>
            <a:r>
              <a:rPr lang="sr-Latn-RS" dirty="0" smtClean="0"/>
              <a:t>Teoretičari učenja su smatrali da se na ovaj način razvijaju osobine ličnosti, uče emocionalne reakcije, socijalno ponašanje, moralni principi, pa i psihopatološki fenomeni</a:t>
            </a:r>
          </a:p>
          <a:p>
            <a:endParaRPr lang="en-US" dirty="0"/>
          </a:p>
        </p:txBody>
      </p:sp>
      <p:sp>
        <p:nvSpPr>
          <p:cNvPr id="4" name="Slide Number Placeholder 3"/>
          <p:cNvSpPr>
            <a:spLocks noGrp="1"/>
          </p:cNvSpPr>
          <p:nvPr>
            <p:ph type="sldNum" sz="quarter" idx="12"/>
          </p:nvPr>
        </p:nvSpPr>
        <p:spPr/>
        <p:txBody>
          <a:bodyPr/>
          <a:lstStyle/>
          <a:p>
            <a:fld id="{F17C5BA1-8892-4CCA-97B5-4B204DB25B28}" type="slidenum">
              <a:rPr lang="en-US" smtClean="0"/>
              <a:t>6</a:t>
            </a:fld>
            <a:endParaRPr lang="en-US"/>
          </a:p>
        </p:txBody>
      </p:sp>
    </p:spTree>
    <p:extLst>
      <p:ext uri="{BB962C8B-B14F-4D97-AF65-F5344CB8AC3E}">
        <p14:creationId xmlns:p14="http://schemas.microsoft.com/office/powerpoint/2010/main" val="152102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I Klasično emocionalno uslovljavanje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F17C5BA1-8892-4CCA-97B5-4B204DB25B28}" type="slidenum">
              <a:rPr lang="en-US" smtClean="0"/>
              <a:t>7</a:t>
            </a:fld>
            <a:endParaRPr lang="en-US"/>
          </a:p>
        </p:txBody>
      </p:sp>
    </p:spTree>
    <p:extLst>
      <p:ext uri="{BB962C8B-B14F-4D97-AF65-F5344CB8AC3E}">
        <p14:creationId xmlns:p14="http://schemas.microsoft.com/office/powerpoint/2010/main" val="3595271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I Klasično emocionalno uslovljavanje</a:t>
            </a:r>
            <a:endParaRPr lang="en-US" dirty="0"/>
          </a:p>
        </p:txBody>
      </p:sp>
      <p:sp>
        <p:nvSpPr>
          <p:cNvPr id="3" name="Content Placeholder 2"/>
          <p:cNvSpPr>
            <a:spLocks noGrp="1"/>
          </p:cNvSpPr>
          <p:nvPr>
            <p:ph idx="1"/>
          </p:nvPr>
        </p:nvSpPr>
        <p:spPr/>
        <p:txBody>
          <a:bodyPr/>
          <a:lstStyle/>
          <a:p>
            <a:r>
              <a:rPr lang="sr-Latn-RS" dirty="0" smtClean="0"/>
              <a:t>Vostson i Rajnerova (eksperiment klasičnog uslovljavanja straha od pacova kod malog </a:t>
            </a:r>
            <a:r>
              <a:rPr lang="sr-Latn-RS" dirty="0" smtClean="0"/>
              <a:t>Alberta)</a:t>
            </a:r>
          </a:p>
          <a:p>
            <a:r>
              <a:rPr lang="sr-Latn-RS" dirty="0"/>
              <a:t>https://www.youtube.com/watch?v=9hBfnXACsOI</a:t>
            </a:r>
            <a:endParaRPr lang="sr-Latn-RS" dirty="0" smtClean="0"/>
          </a:p>
        </p:txBody>
      </p:sp>
      <p:sp>
        <p:nvSpPr>
          <p:cNvPr id="4" name="Slide Number Placeholder 3"/>
          <p:cNvSpPr>
            <a:spLocks noGrp="1"/>
          </p:cNvSpPr>
          <p:nvPr>
            <p:ph type="sldNum" sz="quarter" idx="12"/>
          </p:nvPr>
        </p:nvSpPr>
        <p:spPr/>
        <p:txBody>
          <a:bodyPr/>
          <a:lstStyle/>
          <a:p>
            <a:fld id="{F17C5BA1-8892-4CCA-97B5-4B204DB25B28}" type="slidenum">
              <a:rPr lang="en-US" smtClean="0"/>
              <a:t>8</a:t>
            </a:fld>
            <a:endParaRPr lang="en-US" dirty="0"/>
          </a:p>
        </p:txBody>
      </p:sp>
    </p:spTree>
    <p:extLst>
      <p:ext uri="{BB962C8B-B14F-4D97-AF65-F5344CB8AC3E}">
        <p14:creationId xmlns:p14="http://schemas.microsoft.com/office/powerpoint/2010/main" val="3891484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I Klasično emocionalno uslovljavanje</a:t>
            </a:r>
            <a:endParaRPr lang="en-US" dirty="0"/>
          </a:p>
        </p:txBody>
      </p:sp>
      <p:sp>
        <p:nvSpPr>
          <p:cNvPr id="3" name="Content Placeholder 2"/>
          <p:cNvSpPr>
            <a:spLocks noGrp="1"/>
          </p:cNvSpPr>
          <p:nvPr>
            <p:ph idx="1"/>
          </p:nvPr>
        </p:nvSpPr>
        <p:spPr>
          <a:xfrm>
            <a:off x="304800" y="1408334"/>
            <a:ext cx="8229600" cy="4992466"/>
          </a:xfrm>
        </p:spPr>
        <p:txBody>
          <a:bodyPr/>
          <a:lstStyle/>
          <a:p>
            <a:pPr marL="0" indent="0">
              <a:buNone/>
            </a:pPr>
            <a:endParaRPr lang="sr-Latn-RS" dirty="0" smtClean="0"/>
          </a:p>
        </p:txBody>
      </p:sp>
      <p:sp>
        <p:nvSpPr>
          <p:cNvPr id="4" name="Slide Number Placeholder 3"/>
          <p:cNvSpPr>
            <a:spLocks noGrp="1"/>
          </p:cNvSpPr>
          <p:nvPr>
            <p:ph type="sldNum" sz="quarter" idx="12"/>
          </p:nvPr>
        </p:nvSpPr>
        <p:spPr/>
        <p:txBody>
          <a:bodyPr/>
          <a:lstStyle/>
          <a:p>
            <a:fld id="{F17C5BA1-8892-4CCA-97B5-4B204DB25B28}" type="slidenum">
              <a:rPr lang="en-US" smtClean="0"/>
              <a:t>9</a:t>
            </a:fld>
            <a:endParaRPr lang="en-US"/>
          </a:p>
        </p:txBody>
      </p:sp>
      <p:sp>
        <p:nvSpPr>
          <p:cNvPr id="8" name="Right Arrow 7"/>
          <p:cNvSpPr/>
          <p:nvPr/>
        </p:nvSpPr>
        <p:spPr>
          <a:xfrm>
            <a:off x="3429000" y="1867761"/>
            <a:ext cx="12832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181600" y="1867761"/>
            <a:ext cx="2667000" cy="646331"/>
          </a:xfrm>
          <a:prstGeom prst="rect">
            <a:avLst/>
          </a:prstGeom>
          <a:noFill/>
        </p:spPr>
        <p:txBody>
          <a:bodyPr wrap="square" rtlCol="0">
            <a:spAutoFit/>
          </a:bodyPr>
          <a:lstStyle/>
          <a:p>
            <a:r>
              <a:rPr lang="sr-Latn-RS" dirty="0" smtClean="0"/>
              <a:t>Bezuslovna reakcija (BR)</a:t>
            </a:r>
          </a:p>
          <a:p>
            <a:r>
              <a:rPr lang="sr-Latn-RS" dirty="0" smtClean="0"/>
              <a:t>Reakcija straha</a:t>
            </a:r>
            <a:endParaRPr lang="en-US" dirty="0"/>
          </a:p>
        </p:txBody>
      </p:sp>
      <p:sp>
        <p:nvSpPr>
          <p:cNvPr id="10" name="TextBox 9"/>
          <p:cNvSpPr txBox="1"/>
          <p:nvPr/>
        </p:nvSpPr>
        <p:spPr>
          <a:xfrm>
            <a:off x="914400" y="1867761"/>
            <a:ext cx="2362200" cy="646331"/>
          </a:xfrm>
          <a:prstGeom prst="rect">
            <a:avLst/>
          </a:prstGeom>
          <a:noFill/>
        </p:spPr>
        <p:txBody>
          <a:bodyPr wrap="square" rtlCol="0">
            <a:spAutoFit/>
          </a:bodyPr>
          <a:lstStyle/>
          <a:p>
            <a:r>
              <a:rPr lang="sr-Latn-RS" dirty="0" smtClean="0"/>
              <a:t>Bezuslovna draž (BD)</a:t>
            </a:r>
          </a:p>
          <a:p>
            <a:r>
              <a:rPr lang="sr-Latn-RS" dirty="0" smtClean="0"/>
              <a:t>Jak prodoran zvuk</a:t>
            </a:r>
            <a:endParaRPr lang="en-US" dirty="0"/>
          </a:p>
        </p:txBody>
      </p:sp>
      <p:sp>
        <p:nvSpPr>
          <p:cNvPr id="11" name="TextBox 10"/>
          <p:cNvSpPr txBox="1"/>
          <p:nvPr/>
        </p:nvSpPr>
        <p:spPr>
          <a:xfrm>
            <a:off x="1066800" y="3276600"/>
            <a:ext cx="2057400" cy="646331"/>
          </a:xfrm>
          <a:prstGeom prst="rect">
            <a:avLst/>
          </a:prstGeom>
          <a:noFill/>
        </p:spPr>
        <p:txBody>
          <a:bodyPr wrap="square" rtlCol="0">
            <a:spAutoFit/>
          </a:bodyPr>
          <a:lstStyle/>
          <a:p>
            <a:r>
              <a:rPr lang="sr-Latn-RS" dirty="0" smtClean="0"/>
              <a:t>Uslovna draž (UD)</a:t>
            </a:r>
          </a:p>
          <a:p>
            <a:r>
              <a:rPr lang="sr-Latn-RS" dirty="0" smtClean="0"/>
              <a:t>Beli pacov</a:t>
            </a:r>
            <a:endParaRPr lang="en-US" dirty="0"/>
          </a:p>
        </p:txBody>
      </p:sp>
      <p:sp>
        <p:nvSpPr>
          <p:cNvPr id="12" name="Up-Down Arrow 11"/>
          <p:cNvSpPr/>
          <p:nvPr/>
        </p:nvSpPr>
        <p:spPr>
          <a:xfrm>
            <a:off x="1593550" y="2442763"/>
            <a:ext cx="484632" cy="88606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3429000" y="3429000"/>
            <a:ext cx="12832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486400" y="3429000"/>
            <a:ext cx="2362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Uslovna</a:t>
            </a:r>
            <a:r>
              <a:rPr lang="en-US" dirty="0" smtClean="0"/>
              <a:t> </a:t>
            </a:r>
            <a:r>
              <a:rPr lang="en-US" dirty="0" err="1" smtClean="0"/>
              <a:t>reakcija</a:t>
            </a:r>
            <a:r>
              <a:rPr lang="en-US" dirty="0" smtClean="0"/>
              <a:t> (UR)</a:t>
            </a:r>
          </a:p>
          <a:p>
            <a:pPr algn="ctr"/>
            <a:r>
              <a:rPr lang="en-US" dirty="0" err="1" smtClean="0"/>
              <a:t>Reakcija</a:t>
            </a:r>
            <a:r>
              <a:rPr lang="en-US" dirty="0" smtClean="0"/>
              <a:t> </a:t>
            </a:r>
            <a:r>
              <a:rPr lang="en-US" dirty="0" err="1" smtClean="0"/>
              <a:t>straha</a:t>
            </a:r>
            <a:endParaRPr lang="en-US" dirty="0"/>
          </a:p>
        </p:txBody>
      </p:sp>
      <p:sp>
        <p:nvSpPr>
          <p:cNvPr id="6" name="Rectangle 5"/>
          <p:cNvSpPr/>
          <p:nvPr/>
        </p:nvSpPr>
        <p:spPr>
          <a:xfrm>
            <a:off x="2438400" y="2667000"/>
            <a:ext cx="2209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t>Naučena veza između dve draži</a:t>
            </a:r>
            <a:endParaRPr lang="en-US" dirty="0"/>
          </a:p>
        </p:txBody>
      </p:sp>
    </p:spTree>
    <p:extLst>
      <p:ext uri="{BB962C8B-B14F-4D97-AF65-F5344CB8AC3E}">
        <p14:creationId xmlns:p14="http://schemas.microsoft.com/office/powerpoint/2010/main" val="4263240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123</TotalTime>
  <Words>1335</Words>
  <Application>Microsoft Office PowerPoint</Application>
  <PresentationFormat>On-screen Show (4:3)</PresentationFormat>
  <Paragraphs>142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Theme2</vt:lpstr>
      <vt:lpstr>Teorije učenja i razvoj</vt:lpstr>
      <vt:lpstr>Naše današnje teme</vt:lpstr>
      <vt:lpstr>Podsećanje</vt:lpstr>
      <vt:lpstr>Teorije učenja i razvoj</vt:lpstr>
      <vt:lpstr>Teorije učenja i razvoj</vt:lpstr>
      <vt:lpstr>Teorije učenja i razvoj</vt:lpstr>
      <vt:lpstr>I Klasično emocionalno uslovljavanje</vt:lpstr>
      <vt:lpstr>I Klasično emocionalno uslovljavanje</vt:lpstr>
      <vt:lpstr>I Klasično emocionalno uslovljavanje</vt:lpstr>
      <vt:lpstr>I Klasično emocionalno uslovljavanje</vt:lpstr>
      <vt:lpstr>I Klasično emocionalno uslovljavanje</vt:lpstr>
      <vt:lpstr>Pokušajte na primeru</vt:lpstr>
      <vt:lpstr>Pokušajte na primeru 2</vt:lpstr>
      <vt:lpstr>Važno!</vt:lpstr>
      <vt:lpstr>Važno</vt:lpstr>
      <vt:lpstr>II Instrumentalno uslovljavanje: učenje putem nagrađivanja i kažnjavanja</vt:lpstr>
      <vt:lpstr>II Instrumentalno uslovljavanje</vt:lpstr>
      <vt:lpstr>II Instrumentalno uslovljavanje</vt:lpstr>
      <vt:lpstr>II Instrumentalno uslovljavanje</vt:lpstr>
      <vt:lpstr>Važno</vt:lpstr>
      <vt:lpstr>Važno</vt:lpstr>
      <vt:lpstr>Učenje po modelu</vt:lpstr>
      <vt:lpstr>III Učenje po modelu</vt:lpstr>
      <vt:lpstr>III Učenje po modelu: Albert Bandura</vt:lpstr>
      <vt:lpstr>III Učenje po modelu: Albert Bandura</vt:lpstr>
      <vt:lpstr>Rezultati</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Teorije učenja i razvoj</dc:title>
  <dc:creator>ismail - [2010]</dc:creator>
  <cp:lastModifiedBy>ismail - [2010]</cp:lastModifiedBy>
  <cp:revision>26</cp:revision>
  <dcterms:created xsi:type="dcterms:W3CDTF">2020-03-27T14:11:42Z</dcterms:created>
  <dcterms:modified xsi:type="dcterms:W3CDTF">2020-03-27T16:18:21Z</dcterms:modified>
</cp:coreProperties>
</file>