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C9939-ED77-4907-A964-A64995F1E58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A084-B2AF-4BE9-9D56-DB0EADA49A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</a:t>
            </a:r>
            <a:r>
              <a:rPr lang="sr-Cyrl-RS" dirty="0" smtClean="0"/>
              <a:t>оциологија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ЕТНИЧКА И РАСНА ПРИПАДНОСТ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Етничка мањине у Уједињеном краљевству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И</a:t>
            </a:r>
            <a:r>
              <a:rPr lang="sr-Cyrl-RS" dirty="0" smtClean="0"/>
              <a:t>сторија Енглеске карактерише се раним насељавањем из провинција или са “келтских граница” у градове</a:t>
            </a:r>
          </a:p>
          <a:p>
            <a:pPr algn="just"/>
            <a:r>
              <a:rPr lang="sr-Cyrl-RS" dirty="0" smtClean="0"/>
              <a:t>У првој половини 19. века дошло је до масовног усељавања Ираца у Енглеску и велс, затим холандски усељници, Јевреји, црнци из западне Африке и са Кариба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осле Другог светског рата масовно усељавање, нарочито из земаља Комонвелта</a:t>
            </a:r>
          </a:p>
          <a:p>
            <a:pPr algn="just"/>
            <a:r>
              <a:rPr lang="sr-Cyrl-RS" dirty="0" smtClean="0"/>
              <a:t>Политика В.Британије је била пуна и брза интеграција нових усељеника, ипак, дошло је до формирања једне изратито расистичке странке крајње деснице – уведена су </a:t>
            </a:r>
            <a:r>
              <a:rPr lang="sr-Cyrl-RS" u="sng" dirty="0" smtClean="0"/>
              <a:t>ограничења </a:t>
            </a:r>
            <a:r>
              <a:rPr lang="sr-Cyrl-RS" dirty="0" smtClean="0"/>
              <a:t>уласка у земљу и настањивања (1981 и 1988) и пооштрени прописи о пружању азила (1991)</a:t>
            </a:r>
          </a:p>
          <a:p>
            <a:pPr algn="just"/>
            <a:r>
              <a:rPr lang="ru-RU" dirty="0" smtClean="0"/>
              <a:t>С</a:t>
            </a:r>
            <a:r>
              <a:rPr lang="sr-Cyrl-RS" dirty="0" smtClean="0"/>
              <a:t>иромаштво којима су подвргнути људи изложени расизму за последицу има пропадање </a:t>
            </a:r>
            <a:r>
              <a:rPr lang="sr-Cyrl-RS" dirty="0" smtClean="0"/>
              <a:t>делова градова у којима они живе</a:t>
            </a:r>
          </a:p>
          <a:p>
            <a:pPr algn="just"/>
            <a:r>
              <a:rPr lang="ru-RU" dirty="0" smtClean="0"/>
              <a:t>Р</a:t>
            </a:r>
            <a:r>
              <a:rPr lang="sr-Cyrl-RS" dirty="0" smtClean="0"/>
              <a:t>асистички погледи су веома присутни код полицајаца који су, начелно, “непријатељски расположени према свим мањинским групама”</a:t>
            </a:r>
            <a:r>
              <a:rPr lang="sr-Cyrl-RS" dirty="0" smtClean="0"/>
              <a:t> (</a:t>
            </a:r>
            <a:r>
              <a:rPr lang="sr-Latn-RS" dirty="0"/>
              <a:t>G</a:t>
            </a:r>
            <a:r>
              <a:rPr lang="sr-Latn-RS" dirty="0" smtClean="0"/>
              <a:t>ref, 1989</a:t>
            </a:r>
            <a:r>
              <a:rPr lang="sr-Cyrl-RS" dirty="0" smtClean="0"/>
              <a:t>)</a:t>
            </a:r>
          </a:p>
          <a:p>
            <a:pPr algn="just"/>
            <a:r>
              <a:rPr lang="ru-RU" dirty="0" smtClean="0"/>
              <a:t>Н</a:t>
            </a:r>
            <a:r>
              <a:rPr lang="sr-Cyrl-RS" dirty="0" smtClean="0"/>
              <a:t>епријатељство према полицији је распрострањено у црначкој популацији </a:t>
            </a:r>
            <a:r>
              <a:rPr lang="sr-Latn-RS" dirty="0" smtClean="0"/>
              <a:t>(Plejer, 1991)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Етнички односи у Европи</a:t>
            </a:r>
            <a:br>
              <a:rPr lang="sr-Cyrl-RS" dirty="0" smtClean="0"/>
            </a:br>
            <a:r>
              <a:rPr lang="sr-Cyrl-RS" dirty="0" smtClean="0"/>
              <a:t>Развој етничких односа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До миграција великих размера у Европи дошло је после Другог светског  рата – земље Средоземља снабдевале су државе на северу и западу континента јефтином радном снагом (усељеници из Турске, северне Африке, Грчке, Југославије, јужне Шпаније, Италије)</a:t>
            </a:r>
          </a:p>
          <a:p>
            <a:pPr algn="just"/>
            <a:r>
              <a:rPr lang="ru-RU" dirty="0" smtClean="0"/>
              <a:t>Миграција радника у Западну Европу знатно је успорена почетком осамдесетих због привредне рецесије</a:t>
            </a:r>
          </a:p>
          <a:p>
            <a:pPr algn="just"/>
            <a:r>
              <a:rPr lang="ru-RU" dirty="0" smtClean="0"/>
              <a:t>Усељавање и расизам </a:t>
            </a:r>
            <a:r>
              <a:rPr lang="sr-Cyrl-RS" dirty="0" smtClean="0"/>
              <a:t>који је са тим повезан постали су критична питања у Европи деведестих година</a:t>
            </a:r>
          </a:p>
          <a:p>
            <a:pPr algn="just"/>
            <a:r>
              <a:rPr lang="sr-Cyrl-RS" dirty="0" smtClean="0"/>
              <a:t>Данас: мигрантска криза</a:t>
            </a:r>
          </a:p>
          <a:p>
            <a:pPr algn="just"/>
            <a:r>
              <a:rPr lang="sr-Cyrl-RS" dirty="0" smtClean="0"/>
              <a:t>Модели могућих будућих праваца развоја етничких односа примењених у САД релевантни су и за земље Европе:</a:t>
            </a:r>
          </a:p>
          <a:p>
            <a:pPr algn="just"/>
            <a:r>
              <a:rPr lang="sr-Cyrl-RS" dirty="0" smtClean="0"/>
              <a:t>1) модел </a:t>
            </a:r>
            <a:r>
              <a:rPr lang="sr-Cyrl-RS" u="sng" dirty="0" smtClean="0"/>
              <a:t>асимилације </a:t>
            </a:r>
            <a:r>
              <a:rPr lang="sr-Cyrl-RS" dirty="0" smtClean="0"/>
              <a:t> усељеника – напуштање сопствених обичаја и начина понашања и потпуно уклапање у систем вредности и норме већине</a:t>
            </a:r>
          </a:p>
          <a:p>
            <a:pPr algn="just"/>
            <a:r>
              <a:rPr lang="sr-Cyrl-RS" dirty="0" smtClean="0"/>
              <a:t>2) модел назван “котао за претапање” – све етничке групе се мешају да би формирале нове културне обрасце</a:t>
            </a:r>
          </a:p>
          <a:p>
            <a:pPr algn="just"/>
            <a:r>
              <a:rPr lang="sr-Cyrl-RS" dirty="0" smtClean="0"/>
              <a:t>3) модел назван </a:t>
            </a:r>
            <a:r>
              <a:rPr lang="sr-Cyrl-RS" u="sng" dirty="0" smtClean="0"/>
              <a:t>културни плурализам</a:t>
            </a:r>
            <a:r>
              <a:rPr lang="sr-Cyrl-RS" dirty="0" smtClean="0"/>
              <a:t>  - признаје се  подједнака вредност многобројним и различитим супкултурама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</a:t>
            </a:r>
            <a:r>
              <a:rPr lang="sr-Cyrl-RS" dirty="0" smtClean="0"/>
              <a:t>итература </a:t>
            </a:r>
            <a:br>
              <a:rPr lang="sr-Cyrl-RS" dirty="0" smtClean="0"/>
            </a:br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Г</a:t>
            </a:r>
            <a:r>
              <a:rPr lang="sr-Cyrl-RS" dirty="0" smtClean="0"/>
              <a:t>иденс, Ентони. (2001). </a:t>
            </a:r>
            <a:r>
              <a:rPr lang="ru-RU" i="1" dirty="0" smtClean="0"/>
              <a:t>С</a:t>
            </a:r>
            <a:r>
              <a:rPr lang="sr-Cyrl-RS" i="1" dirty="0" smtClean="0"/>
              <a:t>оциологија. </a:t>
            </a:r>
            <a:r>
              <a:rPr lang="ru-RU" dirty="0" smtClean="0"/>
              <a:t>П</a:t>
            </a:r>
            <a:r>
              <a:rPr lang="sr-Cyrl-RS" dirty="0" smtClean="0"/>
              <a:t>одгорица: ЦИД, стр. 149 – 163. </a:t>
            </a:r>
          </a:p>
          <a:p>
            <a:pPr algn="just">
              <a:buNone/>
            </a:pPr>
            <a:r>
              <a:rPr lang="ru-RU" dirty="0" smtClean="0"/>
              <a:t>П</a:t>
            </a:r>
            <a:r>
              <a:rPr lang="sr-Cyrl-RS" dirty="0" smtClean="0"/>
              <a:t>репорука за читање: Семприни, Андреа. (1999). </a:t>
            </a:r>
            <a:r>
              <a:rPr lang="sr-Cyrl-RS" i="1" dirty="0" smtClean="0"/>
              <a:t>Мултикултурализам</a:t>
            </a:r>
            <a:r>
              <a:rPr lang="sr-Cyrl-RS" dirty="0" smtClean="0"/>
              <a:t>. Београд: </a:t>
            </a:r>
            <a:r>
              <a:rPr lang="sr-Latn-RS" dirty="0" smtClean="0"/>
              <a:t>Clio.</a:t>
            </a:r>
          </a:p>
          <a:p>
            <a:pPr algn="just">
              <a:buNone/>
            </a:pPr>
            <a:r>
              <a:rPr lang="sr-Cyrl-RS" dirty="0" smtClean="0"/>
              <a:t>Питања:</a:t>
            </a:r>
          </a:p>
          <a:p>
            <a:pPr algn="just">
              <a:buNone/>
            </a:pPr>
            <a:r>
              <a:rPr lang="ru-RU" dirty="0" smtClean="0"/>
              <a:t>-    О</a:t>
            </a:r>
            <a:r>
              <a:rPr lang="sr-Cyrl-RS" dirty="0" smtClean="0"/>
              <a:t>бјасните израз </a:t>
            </a:r>
            <a:r>
              <a:rPr lang="sr-Cyrl-RS" i="1" dirty="0" smtClean="0"/>
              <a:t>етничка припадност</a:t>
            </a:r>
          </a:p>
          <a:p>
            <a:pPr algn="just">
              <a:buNone/>
            </a:pPr>
            <a:r>
              <a:rPr lang="ru-RU" dirty="0" smtClean="0"/>
              <a:t>-    О</a:t>
            </a:r>
            <a:r>
              <a:rPr lang="sr-Cyrl-RS" dirty="0" smtClean="0"/>
              <a:t>бјасните израз </a:t>
            </a:r>
            <a:r>
              <a:rPr lang="sr-Cyrl-RS" i="1" dirty="0" smtClean="0"/>
              <a:t>мањинске групе </a:t>
            </a:r>
            <a:r>
              <a:rPr lang="sr-Cyrl-RS" dirty="0" smtClean="0"/>
              <a:t>(етничке </a:t>
            </a:r>
            <a:r>
              <a:rPr lang="sr-Cyrl-RS" smtClean="0"/>
              <a:t>мањине)</a:t>
            </a:r>
            <a:endParaRPr lang="sr-Cyrl-RS" dirty="0" smtClean="0"/>
          </a:p>
          <a:p>
            <a:pPr algn="just">
              <a:buNone/>
            </a:pPr>
            <a:r>
              <a:rPr lang="ru-RU" dirty="0" smtClean="0"/>
              <a:t>-    О</a:t>
            </a:r>
            <a:r>
              <a:rPr lang="sr-Cyrl-RS" dirty="0" smtClean="0"/>
              <a:t>бјасните израз </a:t>
            </a:r>
            <a:r>
              <a:rPr lang="sr-Cyrl-RS" i="1" dirty="0" smtClean="0"/>
              <a:t>расне разлике</a:t>
            </a:r>
            <a:endParaRPr lang="sr-Cyrl-RS" dirty="0" smtClean="0"/>
          </a:p>
          <a:p>
            <a:pPr algn="just">
              <a:buFontTx/>
              <a:buChar char="-"/>
            </a:pPr>
            <a:r>
              <a:rPr lang="sr-Cyrl-RS" dirty="0" smtClean="0"/>
              <a:t>Шта је расизам</a:t>
            </a:r>
          </a:p>
          <a:p>
            <a:pPr algn="just">
              <a:buFontTx/>
              <a:buChar char="-"/>
            </a:pPr>
            <a:r>
              <a:rPr lang="sr-Cyrl-RS" dirty="0" smtClean="0"/>
              <a:t>Шта се подразумева под предрасудом </a:t>
            </a:r>
          </a:p>
          <a:p>
            <a:pPr algn="just">
              <a:buFontTx/>
              <a:buChar char="-"/>
            </a:pPr>
            <a:r>
              <a:rPr lang="ru-RU" dirty="0" smtClean="0"/>
              <a:t>Ш</a:t>
            </a:r>
            <a:r>
              <a:rPr lang="sr-Cyrl-RS" dirty="0" smtClean="0"/>
              <a:t>та се подразумева под дискриминацијом</a:t>
            </a:r>
          </a:p>
          <a:p>
            <a:pPr algn="just">
              <a:buFontTx/>
              <a:buChar char="-"/>
            </a:pPr>
            <a:r>
              <a:rPr lang="sr-Cyrl-RS" dirty="0" smtClean="0"/>
              <a:t>Наведите и објасните психолошка тумачења етничких конфликата</a:t>
            </a:r>
          </a:p>
          <a:p>
            <a:pPr algn="just">
              <a:buFontTx/>
              <a:buChar char="-"/>
            </a:pPr>
            <a:r>
              <a:rPr lang="ru-RU" dirty="0" smtClean="0"/>
              <a:t>Н</a:t>
            </a:r>
            <a:r>
              <a:rPr lang="sr-Cyrl-RS" dirty="0" smtClean="0"/>
              <a:t>аведите и објасните социолошка тумачења етничких конфликата</a:t>
            </a:r>
          </a:p>
          <a:p>
            <a:pPr algn="just">
              <a:buFontTx/>
              <a:buChar char="-"/>
            </a:pPr>
            <a:r>
              <a:rPr lang="sr-Cyrl-RS" dirty="0" smtClean="0"/>
              <a:t>Наведите узроке ширења расизма</a:t>
            </a:r>
          </a:p>
          <a:p>
            <a:pPr algn="just">
              <a:buFontTx/>
              <a:buChar char="-"/>
            </a:pPr>
            <a:r>
              <a:rPr lang="sr-Cyrl-RS" dirty="0" smtClean="0"/>
              <a:t>Опишите нивое сегрегације јужноафричког друштва у периоду апартхејда</a:t>
            </a:r>
          </a:p>
          <a:p>
            <a:pPr algn="just">
              <a:buFontTx/>
              <a:buChar char="-"/>
            </a:pPr>
            <a:r>
              <a:rPr lang="sr-Cyrl-RS" dirty="0" smtClean="0"/>
              <a:t>Грађанска права црнаца у САД</a:t>
            </a:r>
          </a:p>
          <a:p>
            <a:pPr algn="just">
              <a:buFontTx/>
              <a:buChar char="-"/>
            </a:pPr>
            <a:r>
              <a:rPr lang="sr-Cyrl-RS" dirty="0" smtClean="0"/>
              <a:t>Опишите моделе могућих будућих праваца развоја етничких односа</a:t>
            </a:r>
          </a:p>
          <a:p>
            <a:pPr algn="just">
              <a:buFontTx/>
              <a:buChar char="-"/>
            </a:pPr>
            <a:endParaRPr lang="sr-Cyrl-R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Етничка хетерогеност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Данас трају сукоби многих различитих и културних група (локални и регионални оружани конфликти – ратови)</a:t>
            </a:r>
          </a:p>
          <a:p>
            <a:pPr algn="just"/>
            <a:r>
              <a:rPr lang="ru-RU" dirty="0" smtClean="0"/>
              <a:t>М</a:t>
            </a:r>
            <a:r>
              <a:rPr lang="sr-Cyrl-RS" dirty="0" smtClean="0"/>
              <a:t>играције становништва – механичко кретање становништва кроз простор  (пресељење становништва из једног у други регион унутар једног друштва или пресељење становништва из једног у друга друштва)</a:t>
            </a:r>
          </a:p>
          <a:p>
            <a:pPr algn="just"/>
            <a:r>
              <a:rPr lang="ru-RU" dirty="0" smtClean="0"/>
              <a:t>Д</a:t>
            </a:r>
            <a:r>
              <a:rPr lang="sr-Cyrl-RS" dirty="0" smtClean="0"/>
              <a:t>олазак у нову средину </a:t>
            </a:r>
            <a:r>
              <a:rPr lang="sr-Cyrl-RS" u="sng" dirty="0" smtClean="0"/>
              <a:t>усељенике</a:t>
            </a:r>
            <a:r>
              <a:rPr lang="sr-Cyrl-RS" dirty="0" smtClean="0"/>
              <a:t> често суочава са одбојношћу домицилног становништва</a:t>
            </a:r>
          </a:p>
          <a:p>
            <a:pPr algn="just"/>
            <a:r>
              <a:rPr lang="sr-Cyrl-RS" dirty="0" smtClean="0"/>
              <a:t>Сједињене Америчке Државе су “друштво досељеника” а у културном погледу су најразноврсније друштво на свету 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рвобитно становништво – амерички Индијанци чине мање од једног процента укупног броја становника САД (геноцид над Индијанцима – А. </a:t>
            </a:r>
            <a:r>
              <a:rPr lang="ru-RU" dirty="0" smtClean="0"/>
              <a:t>С</a:t>
            </a:r>
            <a:r>
              <a:rPr lang="sr-Cyrl-RS" dirty="0" smtClean="0"/>
              <a:t>емприни, 1999)</a:t>
            </a:r>
          </a:p>
          <a:p>
            <a:pPr algn="just"/>
            <a:r>
              <a:rPr lang="ru-RU" dirty="0" smtClean="0"/>
              <a:t>М</a:t>
            </a:r>
            <a:r>
              <a:rPr lang="sr-Cyrl-RS" dirty="0" smtClean="0"/>
              <a:t>играције становништва из Азије и Африке у Европу = све израженија етничка хетерогеност Европе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Етничка припадност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u="sng" dirty="0" smtClean="0"/>
              <a:t>Е</a:t>
            </a:r>
            <a:r>
              <a:rPr lang="sr-Cyrl-RS" u="sng" dirty="0" smtClean="0"/>
              <a:t>тничка припадност</a:t>
            </a:r>
            <a:r>
              <a:rPr lang="sr-Cyrl-RS" dirty="0" smtClean="0"/>
              <a:t>културну праксу односи се на </a:t>
            </a:r>
            <a:r>
              <a:rPr lang="sr-Cyrl-RS" u="sng" dirty="0" smtClean="0"/>
              <a:t>културну праксу и особине дате заједнице људи</a:t>
            </a:r>
            <a:r>
              <a:rPr lang="sr-Cyrl-RS" dirty="0" smtClean="0"/>
              <a:t>: етничке групе разликују се једна од друге по језику, историји, пореклу, религији, стилу одевања итд.</a:t>
            </a:r>
          </a:p>
          <a:p>
            <a:pPr algn="just"/>
            <a:r>
              <a:rPr lang="sr-Cyrl-RS" dirty="0" smtClean="0"/>
              <a:t>Етничке разлике су у потпуности </a:t>
            </a:r>
            <a:r>
              <a:rPr lang="sr-Cyrl-RS" u="sng" dirty="0" smtClean="0"/>
              <a:t>стечене</a:t>
            </a:r>
            <a:r>
              <a:rPr lang="sr-Cyrl-RS" dirty="0" smtClean="0"/>
              <a:t> (научене)</a:t>
            </a:r>
          </a:p>
          <a:p>
            <a:pPr algn="just"/>
            <a:r>
              <a:rPr lang="ru-RU" dirty="0" smtClean="0"/>
              <a:t>Е</a:t>
            </a:r>
            <a:r>
              <a:rPr lang="sr-Cyrl-RS" dirty="0" smtClean="0"/>
              <a:t>тничке поделе и идеја “расе” често изазивају друштвене сукобе</a:t>
            </a:r>
          </a:p>
          <a:p>
            <a:pPr algn="just"/>
            <a:r>
              <a:rPr lang="ru-RU" u="sng" dirty="0" smtClean="0"/>
              <a:t>М</a:t>
            </a:r>
            <a:r>
              <a:rPr lang="sr-Cyrl-RS" u="sng" dirty="0" smtClean="0"/>
              <a:t>ањинске групе </a:t>
            </a:r>
            <a:r>
              <a:rPr lang="sr-Cyrl-RS" dirty="0" smtClean="0"/>
              <a:t>или </a:t>
            </a:r>
            <a:r>
              <a:rPr lang="sr-Cyrl-RS" u="sng" dirty="0" smtClean="0"/>
              <a:t>етничке мањине</a:t>
            </a:r>
            <a:r>
              <a:rPr lang="sr-Cyrl-RS" dirty="0" smtClean="0"/>
              <a:t> – групе људи са мање права од већине становника и они који имају известан степен групне </a:t>
            </a:r>
            <a:r>
              <a:rPr lang="sr-Cyrl-RS" u="sng" dirty="0" smtClean="0"/>
              <a:t>солидарности </a:t>
            </a:r>
            <a:r>
              <a:rPr lang="sr-Cyrl-RS" dirty="0" smtClean="0"/>
              <a:t>или осећање припадности групи</a:t>
            </a:r>
          </a:p>
          <a:p>
            <a:pPr algn="just"/>
            <a:r>
              <a:rPr lang="ru-RU" dirty="0" smtClean="0"/>
              <a:t>Е</a:t>
            </a:r>
            <a:r>
              <a:rPr lang="sr-Cyrl-RS" dirty="0" smtClean="0"/>
              <a:t>тничке групе су често физички и социјално изоловане од чирег друштва, имају тенденцију концентрације по издвојеним насељима или регионима, има мало мешовитих бракова у односу на припаднике других група, чак има појава </a:t>
            </a:r>
            <a:r>
              <a:rPr lang="sr-Cyrl-RS" u="sng" dirty="0" smtClean="0"/>
              <a:t>ендогамије </a:t>
            </a:r>
            <a:r>
              <a:rPr lang="sr-Cyrl-RS" dirty="0" smtClean="0"/>
              <a:t> (бракови у оквиру групе)</a:t>
            </a:r>
          </a:p>
          <a:p>
            <a:pPr algn="just"/>
            <a:r>
              <a:rPr lang="sr-Cyrl-RS" dirty="0" smtClean="0"/>
              <a:t>Да ли људи могу да се класификују у биолошки различите расе? Нема јасно одвојених раса, већ само физичких варијација код људских бића</a:t>
            </a:r>
          </a:p>
          <a:p>
            <a:pPr algn="just"/>
            <a:r>
              <a:rPr lang="sr-Cyrl-RS" u="sng" dirty="0" smtClean="0"/>
              <a:t>Расне разлике  </a:t>
            </a:r>
            <a:r>
              <a:rPr lang="sr-Cyrl-RS" dirty="0" smtClean="0"/>
              <a:t>=  физичке варијације које су као социјално значајне издвојили припадници заједнице или друштва </a:t>
            </a:r>
          </a:p>
          <a:p>
            <a:pPr algn="just"/>
            <a:r>
              <a:rPr lang="ru-RU" u="sng" dirty="0" smtClean="0"/>
              <a:t>Р</a:t>
            </a:r>
            <a:r>
              <a:rPr lang="sr-Cyrl-RS" u="sng" dirty="0" smtClean="0"/>
              <a:t>асизам </a:t>
            </a:r>
            <a:r>
              <a:rPr lang="sr-Cyrl-RS" dirty="0" smtClean="0"/>
              <a:t> = предрасуда заснована на социјално значајним разликама  (веровање да су људи супериорни или инфериорни у односу на друге због расних разлика)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Предрасуда и дискриминација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u="sng" dirty="0" smtClean="0"/>
              <a:t>П</a:t>
            </a:r>
            <a:r>
              <a:rPr lang="sr-Cyrl-RS" u="sng" dirty="0" smtClean="0"/>
              <a:t>редрасуда </a:t>
            </a:r>
            <a:r>
              <a:rPr lang="sr-Cyrl-RS" dirty="0" smtClean="0"/>
              <a:t> = мишљење или ставови припадника једне групе о другој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редрасуде се темеље на предубеђењима и гласинама пре него на непосредним доказима – остају отпорне на промене чак и у случају нових обавештења</a:t>
            </a:r>
          </a:p>
          <a:p>
            <a:pPr algn="just"/>
            <a:r>
              <a:rPr lang="sr-Cyrl-RS" dirty="0" smtClean="0"/>
              <a:t>Људи гаје повољне предрасуде о групама са којима се идентификују и негативне -  усмерене против других група</a:t>
            </a:r>
          </a:p>
          <a:p>
            <a:pPr algn="just"/>
            <a:r>
              <a:rPr lang="ru-RU" u="sng" dirty="0" smtClean="0"/>
              <a:t>Д</a:t>
            </a:r>
            <a:r>
              <a:rPr lang="sr-Cyrl-RS" u="sng" dirty="0" smtClean="0"/>
              <a:t>искриминација </a:t>
            </a:r>
            <a:r>
              <a:rPr lang="sr-Cyrl-RS" dirty="0" smtClean="0"/>
              <a:t> - стварно понашање припадника једне групе према другој групи</a:t>
            </a:r>
          </a:p>
          <a:p>
            <a:pPr algn="just"/>
            <a:r>
              <a:rPr lang="sr-Cyrl-RS" dirty="0" smtClean="0"/>
              <a:t>Дискриминација – активности којима се припадници једне групе дисквалификују у односу на друге којима се пружају повољне могућности</a:t>
            </a:r>
          </a:p>
          <a:p>
            <a:pPr algn="just"/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</a:t>
            </a:r>
            <a:r>
              <a:rPr lang="sr-Cyrl-RS" dirty="0" smtClean="0"/>
              <a:t>умачења феномена етничког антагонизма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Cyrl-RS" u="sng" dirty="0"/>
              <a:t>П</a:t>
            </a:r>
            <a:r>
              <a:rPr lang="sr-Cyrl-RS" u="sng" dirty="0" smtClean="0"/>
              <a:t>сихолошка тумачења:</a:t>
            </a:r>
          </a:p>
          <a:p>
            <a:pPr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1) </a:t>
            </a:r>
            <a:r>
              <a:rPr lang="sr-Cyrl-RS" i="1" dirty="0" smtClean="0"/>
              <a:t>Стереотипи и испаштала </a:t>
            </a:r>
            <a:r>
              <a:rPr lang="sr-Cyrl-RS" dirty="0" smtClean="0"/>
              <a:t>(</a:t>
            </a:r>
            <a:r>
              <a:rPr lang="sr-Cyrl-RS" i="1" dirty="0" smtClean="0"/>
              <a:t>жртвени јарци</a:t>
            </a:r>
            <a:r>
              <a:rPr lang="sr-Cyrl-RS" dirty="0" smtClean="0"/>
              <a:t>) – начин мишљења који је повезан са психолошким механизмом </a:t>
            </a:r>
            <a:r>
              <a:rPr lang="sr-Cyrl-RS" u="sng" dirty="0" smtClean="0"/>
              <a:t>премештања,</a:t>
            </a:r>
            <a:r>
              <a:rPr lang="sr-Cyrl-RS" dirty="0" smtClean="0"/>
              <a:t> где се осећања љутње и непријатељства усмеравају против “објеката” који нису њихов извор, тј. против оних који се окривљују за нешто што није њихова кривица; за испаштаоце се бирају групе које су релативно немоћне јер представљају лак циљ</a:t>
            </a:r>
          </a:p>
          <a:p>
            <a:pPr algn="just">
              <a:buNone/>
            </a:pPr>
            <a:endParaRPr lang="sr-Cyrl-RS" u="sng" dirty="0" smtClean="0"/>
          </a:p>
          <a:p>
            <a:pPr algn="just"/>
            <a:r>
              <a:rPr lang="sr-Cyrl-RS" dirty="0" smtClean="0"/>
              <a:t>2) </a:t>
            </a:r>
            <a:r>
              <a:rPr lang="sr-Cyrl-RS" i="1" dirty="0" smtClean="0"/>
              <a:t>Ауторитарна личност </a:t>
            </a:r>
            <a:r>
              <a:rPr lang="sr-Cyrl-RS" i="1" dirty="0"/>
              <a:t>(</a:t>
            </a:r>
            <a:r>
              <a:rPr lang="sr-Cyrl-RS" dirty="0" smtClean="0"/>
              <a:t>типови људи посебно склони стереотипном начину размишљања и посматрања ствари) 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FontTx/>
              <a:buChar char="-"/>
            </a:pPr>
            <a:r>
              <a:rPr lang="ru-RU" dirty="0" smtClean="0"/>
              <a:t>к</a:t>
            </a:r>
            <a:r>
              <a:rPr lang="sr-Cyrl-RS" dirty="0" smtClean="0"/>
              <a:t>арактерни тип </a:t>
            </a:r>
            <a:r>
              <a:rPr lang="ru-RU" i="1" dirty="0" smtClean="0"/>
              <a:t>а</a:t>
            </a:r>
            <a:r>
              <a:rPr lang="sr-Cyrl-RS" i="1" dirty="0" smtClean="0"/>
              <a:t>уторитарне </a:t>
            </a:r>
            <a:r>
              <a:rPr lang="sr-Cyrl-RS" dirty="0" smtClean="0"/>
              <a:t>или </a:t>
            </a:r>
            <a:r>
              <a:rPr lang="sr-Cyrl-RS" i="1" dirty="0" smtClean="0"/>
              <a:t>строге </a:t>
            </a:r>
            <a:r>
              <a:rPr lang="sr-Cyrl-RS" dirty="0" smtClean="0"/>
              <a:t>личности – крути конформисти, покорни претпостављенима и безобзирни са потчињенима, нетрпељиви у својим верским ставовима и сексуалном животу (Теодор Адорно, 1950)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-     Особине  ауторитарне личности произилазе из обрасца васпитања у коме родитељи нису у стању директно да изразе љубав за своју децу, понашајући се резервисано, удаљено и строго; кад одрасту овакви појединци пате од </a:t>
            </a:r>
            <a:r>
              <a:rPr lang="sr-Cyrl-RS" i="1" dirty="0" smtClean="0"/>
              <a:t>неспокојства</a:t>
            </a:r>
            <a:r>
              <a:rPr lang="sr-Cyrl-RS" dirty="0" smtClean="0"/>
              <a:t> које могу да превладају само крутошћу и строгошћу у понашању, склони су стереотипном начину размишљања, тешко се “носе” са неодређним ситуацијама</a:t>
            </a:r>
          </a:p>
          <a:p>
            <a:pPr algn="just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sr-Cyrl-RS" dirty="0" smtClean="0"/>
              <a:t>оциолошка тумачења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sr-Cyrl-RS" dirty="0" smtClean="0"/>
              <a:t>Социолошки појмови релевантни за објашњење етничких конфликата су </a:t>
            </a:r>
            <a:r>
              <a:rPr lang="sr-Cyrl-RS" i="1" dirty="0" smtClean="0"/>
              <a:t>етноцентризам, групна затвореност </a:t>
            </a:r>
            <a:r>
              <a:rPr lang="sr-Cyrl-RS" dirty="0" smtClean="0"/>
              <a:t> и </a:t>
            </a:r>
            <a:r>
              <a:rPr lang="sr-Cyrl-RS" i="1" dirty="0" smtClean="0"/>
              <a:t>неједнакост у приступу ресурсима</a:t>
            </a:r>
          </a:p>
          <a:p>
            <a:pPr algn="just"/>
            <a:endParaRPr lang="sr-Cyrl-RS" i="1" dirty="0" smtClean="0"/>
          </a:p>
          <a:p>
            <a:pPr algn="just"/>
            <a:r>
              <a:rPr lang="ru-RU" u="sng" dirty="0" smtClean="0"/>
              <a:t>Е</a:t>
            </a:r>
            <a:r>
              <a:rPr lang="sr-Cyrl-RS" u="sng" dirty="0" smtClean="0"/>
              <a:t>тноцентризам </a:t>
            </a:r>
            <a:r>
              <a:rPr lang="sr-Cyrl-RS" dirty="0"/>
              <a:t> </a:t>
            </a:r>
            <a:r>
              <a:rPr lang="sr-Cyrl-RS" dirty="0" smtClean="0"/>
              <a:t>или сумњичавост према свима са стране која се комбинује са тенденцијом оцењивања других култура у терминима сопствене</a:t>
            </a:r>
          </a:p>
          <a:p>
            <a:pPr algn="just">
              <a:buNone/>
            </a:pPr>
            <a:endParaRPr lang="sr-Cyrl-RS" dirty="0" smtClean="0"/>
          </a:p>
          <a:p>
            <a:pPr algn="just"/>
            <a:r>
              <a:rPr lang="ru-RU" dirty="0" smtClean="0"/>
              <a:t>Е</a:t>
            </a:r>
            <a:r>
              <a:rPr lang="sr-Cyrl-RS" dirty="0" smtClean="0"/>
              <a:t>тноцентризам се комбинује са стереотипним начином мишљења (о другима се мисли као о туђинцима, морално и духовно инфериорним); етноцентризам и затвореност групе често иду заједно (процес очувања сопствених “граница” разноврсним искључивањима других – забрана расно мешовитих бракова, економска и социјална сегрегација, физичко раздвајање (етничка гета)</a:t>
            </a:r>
          </a:p>
          <a:p>
            <a:pPr algn="just"/>
            <a:endParaRPr lang="sr-Cyrl-RS" dirty="0" smtClean="0"/>
          </a:p>
          <a:p>
            <a:pPr algn="just"/>
            <a:r>
              <a:rPr lang="ru-RU" dirty="0" smtClean="0"/>
              <a:t>Л</a:t>
            </a:r>
            <a:r>
              <a:rPr lang="sr-Cyrl-RS" dirty="0" smtClean="0"/>
              <a:t>иније раздвајања између доминантне и мањинских група или само између мањинских група указују на неједнакости у богатству, моћи или друштвеној позицији   </a:t>
            </a:r>
          </a:p>
          <a:p>
            <a:pPr algn="just"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Богатства, моћи и повољних друштвених позиција “нема довољно” , неке групе их поседују више од других  - да би их очувале, привилеговане групе предузимају екстремне акције насиља против других, као што и припадници обесправљених група могу да прибегну насиљу у покушају да побољшају свој укупни положај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</a:t>
            </a:r>
            <a:r>
              <a:rPr lang="sr-Cyrl-RS" dirty="0" smtClean="0"/>
              <a:t>тнички антагонизам у историјској перспективи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П</a:t>
            </a:r>
            <a:r>
              <a:rPr lang="sr-Cyrl-RS" dirty="0" smtClean="0"/>
              <a:t>оследице ширења западњачког колонијализма у “остатку света”: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FontTx/>
              <a:buChar char="-"/>
            </a:pPr>
            <a:r>
              <a:rPr lang="ru-RU" dirty="0"/>
              <a:t>о</a:t>
            </a:r>
            <a:r>
              <a:rPr lang="sr-Cyrl-RS" dirty="0" smtClean="0"/>
              <a:t>ткривање и освајање нових континената,</a:t>
            </a:r>
          </a:p>
          <a:p>
            <a:pPr algn="just">
              <a:buFontTx/>
              <a:buChar char="-"/>
            </a:pPr>
            <a:endParaRPr lang="sr-Cyrl-RS" dirty="0" smtClean="0"/>
          </a:p>
          <a:p>
            <a:pPr algn="just">
              <a:buFontTx/>
              <a:buChar char="-"/>
            </a:pPr>
            <a:r>
              <a:rPr lang="ru-RU" dirty="0"/>
              <a:t>п</a:t>
            </a:r>
            <a:r>
              <a:rPr lang="sr-Cyrl-RS" dirty="0" smtClean="0"/>
              <a:t>оробљавање домородачког (староседелачког) становништва,</a:t>
            </a:r>
          </a:p>
          <a:p>
            <a:pPr algn="just">
              <a:buFontTx/>
              <a:buChar char="-"/>
            </a:pPr>
            <a:endParaRPr lang="sr-Cyrl-RS" dirty="0" smtClean="0"/>
          </a:p>
          <a:p>
            <a:pPr algn="just">
              <a:buFontTx/>
              <a:buChar char="-"/>
            </a:pPr>
            <a:r>
              <a:rPr lang="ru-RU" dirty="0"/>
              <a:t>т</a:t>
            </a:r>
            <a:r>
              <a:rPr lang="sr-Cyrl-RS" dirty="0" smtClean="0"/>
              <a:t>рговина робљем,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FontTx/>
              <a:buChar char="-"/>
            </a:pPr>
            <a:r>
              <a:rPr lang="ru-RU" dirty="0" smtClean="0"/>
              <a:t>М</a:t>
            </a:r>
            <a:r>
              <a:rPr lang="sr-Cyrl-RS" dirty="0" smtClean="0"/>
              <a:t>асовне миграције (кретање људи с једног на друге континенте): из Европе у Северну Америку од 17. века до данас; из Европе (Шпаније, Португалије и Италије) у Централну и Јужну Америку; из Европе у Африку и Аустралију, из Африке у обе Америке (од 16. века око 15 милиона црнаца је без своје воље пребачено у Северну и Јужну Америку, од тога броја у 19. веку је транспортовано око 2 милиона људи, стизали су у ланцима и служили као робови, при чему су брутално уништаване читаве породице)а врхунцу колонијалне ере, у 19. веку, Европљани су владали над домородачким становништвом и у многим другим регионима – Индији, бурми, Малаји и деловима Блиског истока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FontTx/>
              <a:buChar char="-"/>
            </a:pPr>
            <a:r>
              <a:rPr lang="sr-Cyrl-RS" dirty="0" smtClean="0"/>
              <a:t>Колнијализам се поклапа са ширењем расизма –  расне поделе и сукоби заузимају прво место у етничким конфликтима уопште</a:t>
            </a:r>
          </a:p>
          <a:p>
            <a:pPr algn="just">
              <a:buNone/>
            </a:pPr>
            <a:endParaRPr lang="sr-Cyrl-RS" dirty="0"/>
          </a:p>
          <a:p>
            <a:pPr algn="just">
              <a:buNone/>
            </a:pPr>
            <a:r>
              <a:rPr lang="sr-Cyrl-RS" dirty="0" smtClean="0"/>
              <a:t> </a:t>
            </a:r>
          </a:p>
          <a:p>
            <a:pPr algn="just">
              <a:buFontTx/>
              <a:buChar char="-"/>
            </a:pPr>
            <a:endParaRPr lang="sr-Cyrl-RS" dirty="0" smtClean="0"/>
          </a:p>
          <a:p>
            <a:pPr algn="just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Ширење расизма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</a:t>
            </a:r>
            <a:r>
              <a:rPr lang="sr-Cyrl-RS" dirty="0" smtClean="0"/>
              <a:t>азлози ширења расизма</a:t>
            </a:r>
          </a:p>
          <a:p>
            <a:endParaRPr lang="sr-Cyrl-RS" dirty="0" smtClean="0"/>
          </a:p>
          <a:p>
            <a:pPr algn="just"/>
            <a:r>
              <a:rPr lang="sr-Cyrl-RS" dirty="0" smtClean="0"/>
              <a:t>1) супротност између </a:t>
            </a:r>
            <a:r>
              <a:rPr lang="sr-Cyrl-RS" u="sng" dirty="0" smtClean="0"/>
              <a:t>белог </a:t>
            </a:r>
            <a:r>
              <a:rPr lang="sr-Cyrl-RS" dirty="0" smtClean="0"/>
              <a:t> и </a:t>
            </a:r>
            <a:r>
              <a:rPr lang="sr-Cyrl-RS" u="sng" dirty="0" smtClean="0"/>
              <a:t>црног </a:t>
            </a:r>
            <a:r>
              <a:rPr lang="sr-Cyrl-RS" dirty="0" smtClean="0"/>
              <a:t>као културних симбола је била дубоко укорењена у европској култури (бело се повезивало са чистотом а симбол </a:t>
            </a:r>
            <a:r>
              <a:rPr lang="sr-Cyrl-RS" i="1" dirty="0" smtClean="0"/>
              <a:t>црног</a:t>
            </a:r>
            <a:r>
              <a:rPr lang="sr-Cyrl-RS" dirty="0" smtClean="0"/>
              <a:t> је имао негативну конотацију и пре него што је Запад дошао у ближи контакт са црначким народима)</a:t>
            </a:r>
          </a:p>
          <a:p>
            <a:pPr algn="just"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2) “проналазак” и ширење самог појма </a:t>
            </a:r>
            <a:r>
              <a:rPr lang="sr-Cyrl-RS" u="sng" dirty="0" smtClean="0"/>
              <a:t>расе</a:t>
            </a:r>
            <a:r>
              <a:rPr lang="sr-Cyrl-RS" dirty="0" smtClean="0"/>
              <a:t> – појам расе као скупа наслеђених особина потиче из европске мисли 18. и 19.века (гроф Жозеф Артур Гобино, тзв. отац модерног расизма, заступао је идеју о три расе – белој, црној и жутој; према њему, бела раса је супериорна -  остварио је утицај на А.Хитлера који је ту идеју развио у идеологији нацистичке странке, затим, на идеологију Кју-клукс-клана и, потом, политику апартхејда (посебног приступа расама у Јужној Африци) </a:t>
            </a:r>
          </a:p>
          <a:p>
            <a:pPr algn="just"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3) експоататорски односи које су Европљани успоставили са  народима који нису белци (трговина белим робљем, колонијална владавина над другим народима, ускраћивање права небелаца)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Примери етничких односа у историјској перспективи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sr-Cyrl-RS" dirty="0" smtClean="0"/>
              <a:t>1) Друштвени развој Јужне Африке</a:t>
            </a:r>
          </a:p>
          <a:p>
            <a:pPr algn="just">
              <a:buFontTx/>
              <a:buChar char="-"/>
            </a:pPr>
            <a:r>
              <a:rPr lang="sr-Cyrl-RS" dirty="0" smtClean="0"/>
              <a:t>Холанђани и Енглези су били први европски досељеници у Јужној Африци – робовски рад, подела између белог и црног становништва</a:t>
            </a:r>
          </a:p>
          <a:p>
            <a:pPr algn="just">
              <a:buFontTx/>
              <a:buChar char="-"/>
            </a:pPr>
            <a:r>
              <a:rPr lang="ru-RU" dirty="0" smtClean="0"/>
              <a:t>С</a:t>
            </a:r>
            <a:r>
              <a:rPr lang="sr-Cyrl-RS" dirty="0" smtClean="0"/>
              <a:t>итем </a:t>
            </a:r>
            <a:r>
              <a:rPr lang="sr-Cyrl-RS" u="sng" dirty="0" smtClean="0"/>
              <a:t>апартхејда</a:t>
            </a:r>
            <a:r>
              <a:rPr lang="sr-Cyrl-RS" dirty="0" smtClean="0"/>
              <a:t> (уведен после Другог светског рата) – становништво је распоређено у четири сегрегационе (одвојене) групе: бели потомци европских досељеника, мелези </a:t>
            </a:r>
            <a:r>
              <a:rPr lang="sr-Cyrl-RS" dirty="0" smtClean="0"/>
              <a:t>који воде порекло од предака припадника више од једне расе, људи из Азије и “црни” Африканци</a:t>
            </a:r>
          </a:p>
          <a:p>
            <a:pPr algn="just">
              <a:buFontTx/>
              <a:buChar char="-"/>
            </a:pPr>
            <a:r>
              <a:rPr lang="ru-RU" dirty="0" smtClean="0"/>
              <a:t>Н</a:t>
            </a:r>
            <a:r>
              <a:rPr lang="sr-Cyrl-RS" dirty="0" smtClean="0"/>
              <a:t>ивои сегрегације </a:t>
            </a:r>
            <a:r>
              <a:rPr lang="sr-Latn-RS" dirty="0" smtClean="0"/>
              <a:t>(Berge, 1970): </a:t>
            </a:r>
            <a:r>
              <a:rPr lang="sr-Cyrl-RS" u="sng" dirty="0" smtClean="0"/>
              <a:t>микросегрегација</a:t>
            </a:r>
            <a:r>
              <a:rPr lang="sr-Cyrl-RS" dirty="0" smtClean="0"/>
              <a:t> која се спроводи на јавним местима – посебне просторије и места за белце и за остале; </a:t>
            </a:r>
            <a:r>
              <a:rPr lang="sr-Cyrl-RS" u="sng" dirty="0" smtClean="0"/>
              <a:t>мезосегрегација</a:t>
            </a:r>
            <a:r>
              <a:rPr lang="sr-Cyrl-RS" dirty="0" smtClean="0"/>
              <a:t> – посебни делови града за белце и црнце; </a:t>
            </a:r>
            <a:r>
              <a:rPr lang="sr-Cyrl-RS" u="sng" dirty="0" smtClean="0"/>
              <a:t>макросегрегација </a:t>
            </a:r>
            <a:r>
              <a:rPr lang="sr-Cyrl-RS" dirty="0" smtClean="0"/>
              <a:t> -  сегрегација читавих народа на одређеним просторима (урођенички резервати) – систем апртхејда укинут 1992. године</a:t>
            </a:r>
          </a:p>
          <a:p>
            <a:pPr algn="just"/>
            <a:r>
              <a:rPr lang="sr-Cyrl-RS" dirty="0" smtClean="0"/>
              <a:t>2) Грађанска права црнаца у Сједињеним Државама</a:t>
            </a:r>
          </a:p>
          <a:p>
            <a:pPr algn="just">
              <a:buNone/>
            </a:pPr>
            <a:r>
              <a:rPr lang="sr-Cyrl-RS" dirty="0" smtClean="0"/>
              <a:t>-      Ропство је укинуто после грађанског рата, међутим, фактички положај црнаца није промењен, наметнута су им бројна ограничења, а сегрегацију је 1896 одобрио и Врховни суд САД; насилничко трајно удружење Кју-клукс-клан подржава сегрегацију; до напретка у положају црнаца је дошло током и после Другог светског рата; 1964. је укинута дискриминација у комуналним и другим јавним услугама, у образовању, запошљавању доношењем Закона о грађанским правима, међутим, у пракси дискриминација се и даље одржава</a:t>
            </a:r>
          </a:p>
          <a:p>
            <a:pPr algn="just"/>
            <a:r>
              <a:rPr lang="sr-Cyrl-RS" dirty="0" smtClean="0"/>
              <a:t>3) Латиноамериканци и Азијци у САД </a:t>
            </a:r>
          </a:p>
          <a:p>
            <a:pPr algn="just">
              <a:buFontTx/>
              <a:buChar char="-"/>
            </a:pPr>
            <a:r>
              <a:rPr lang="ru-RU" dirty="0" smtClean="0"/>
              <a:t>Т</a:t>
            </a:r>
            <a:r>
              <a:rPr lang="sr-Cyrl-RS" dirty="0" smtClean="0"/>
              <a:t>ри главне групе Латиноамериканаца  у САД су Американци мексичког порекла, Порториканци и Кубанци, постоји  и група становника која говори шпански и потиче из делова Централне и Јужне Америке – ова популација се увећала необичном брзином као последица масовног прилива нових усељеника преко границе са Мексиком</a:t>
            </a:r>
          </a:p>
          <a:p>
            <a:pPr algn="just">
              <a:buFontTx/>
              <a:buChar char="-"/>
            </a:pPr>
            <a:r>
              <a:rPr lang="ru-RU" dirty="0" smtClean="0"/>
              <a:t>О</a:t>
            </a:r>
            <a:r>
              <a:rPr lang="sr-Cyrl-RS" dirty="0" smtClean="0"/>
              <a:t>ко три процента становника САД су пореклом из Азије (Кинези, Јапанци, Филипинци, Индијци, Пакистанци, Корејци, Вијетнамци)</a:t>
            </a:r>
          </a:p>
          <a:p>
            <a:pPr algn="just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1856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Социологија</vt:lpstr>
      <vt:lpstr>Етничка хетерогеност</vt:lpstr>
      <vt:lpstr>Етничка припадност </vt:lpstr>
      <vt:lpstr>Предрасуда и дискриминација</vt:lpstr>
      <vt:lpstr>Тумачења феномена етничког антагонизма</vt:lpstr>
      <vt:lpstr>Социолошка тумачења</vt:lpstr>
      <vt:lpstr>Етнички антагонизам у историјској перспективи</vt:lpstr>
      <vt:lpstr>Ширење расизма</vt:lpstr>
      <vt:lpstr>Примери етничких односа у историјској перспективи</vt:lpstr>
      <vt:lpstr>Етничка мањине у Уједињеном краљевству</vt:lpstr>
      <vt:lpstr>Етнички односи у Европи Развој етничких односа</vt:lpstr>
      <vt:lpstr>Литература  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Социологија</dc:title>
  <dc:creator>Vesna</dc:creator>
  <cp:lastModifiedBy>Vesna</cp:lastModifiedBy>
  <cp:revision>29</cp:revision>
  <dcterms:created xsi:type="dcterms:W3CDTF">2020-04-21T17:20:13Z</dcterms:created>
  <dcterms:modified xsi:type="dcterms:W3CDTF">2020-04-21T20:51:53Z</dcterms:modified>
</cp:coreProperties>
</file>