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494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D1012-69E5-4053-B174-DEBD317E49A1}" type="datetimeFigureOut">
              <a:rPr lang="en-US" smtClean="0"/>
              <a:pPr/>
              <a:t>4/15/2020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88282-BAFC-435B-8325-DDE7FC1FAA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D1012-69E5-4053-B174-DEBD317E49A1}" type="datetimeFigureOut">
              <a:rPr lang="en-US" smtClean="0"/>
              <a:pPr/>
              <a:t>4/15/2020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88282-BAFC-435B-8325-DDE7FC1FAA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D1012-69E5-4053-B174-DEBD317E49A1}" type="datetimeFigureOut">
              <a:rPr lang="en-US" smtClean="0"/>
              <a:pPr/>
              <a:t>4/15/2020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88282-BAFC-435B-8325-DDE7FC1FAA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D1012-69E5-4053-B174-DEBD317E49A1}" type="datetimeFigureOut">
              <a:rPr lang="en-US" smtClean="0"/>
              <a:pPr/>
              <a:t>4/15/2020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88282-BAFC-435B-8325-DDE7FC1FAA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D1012-69E5-4053-B174-DEBD317E49A1}" type="datetimeFigureOut">
              <a:rPr lang="en-US" smtClean="0"/>
              <a:pPr/>
              <a:t>4/15/2020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88282-BAFC-435B-8325-DDE7FC1FAA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D1012-69E5-4053-B174-DEBD317E49A1}" type="datetimeFigureOut">
              <a:rPr lang="en-US" smtClean="0"/>
              <a:pPr/>
              <a:t>4/15/2020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88282-BAFC-435B-8325-DDE7FC1FAA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D1012-69E5-4053-B174-DEBD317E49A1}" type="datetimeFigureOut">
              <a:rPr lang="en-US" smtClean="0"/>
              <a:pPr/>
              <a:t>4/15/2020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88282-BAFC-435B-8325-DDE7FC1FAA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D1012-69E5-4053-B174-DEBD317E49A1}" type="datetimeFigureOut">
              <a:rPr lang="en-US" smtClean="0"/>
              <a:pPr/>
              <a:t>4/15/2020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88282-BAFC-435B-8325-DDE7FC1FAA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D1012-69E5-4053-B174-DEBD317E49A1}" type="datetimeFigureOut">
              <a:rPr lang="en-US" smtClean="0"/>
              <a:pPr/>
              <a:t>4/15/2020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88282-BAFC-435B-8325-DDE7FC1FAA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D1012-69E5-4053-B174-DEBD317E49A1}" type="datetimeFigureOut">
              <a:rPr lang="en-US" smtClean="0"/>
              <a:pPr/>
              <a:t>4/15/2020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88282-BAFC-435B-8325-DDE7FC1FAA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D1012-69E5-4053-B174-DEBD317E49A1}" type="datetimeFigureOut">
              <a:rPr lang="en-US" smtClean="0"/>
              <a:pPr/>
              <a:t>4/15/2020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88282-BAFC-435B-8325-DDE7FC1FAA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BD1012-69E5-4053-B174-DEBD317E49A1}" type="datetimeFigureOut">
              <a:rPr lang="en-US" smtClean="0"/>
              <a:pPr/>
              <a:t>4/15/2020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988282-BAFC-435B-8325-DDE7FC1FAAB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Cyrl-RS" dirty="0" smtClean="0"/>
              <a:t>Социологија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С</a:t>
            </a:r>
            <a:r>
              <a:rPr lang="sr-Cyrl-RS" dirty="0" smtClean="0"/>
              <a:t>оциолошко гледиште: човек и његово понашање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dirty="0" smtClean="0"/>
              <a:t>Култура, друштво, човеково понашање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sr-Cyrl-RS" dirty="0" smtClean="0"/>
              <a:t>“Човек се учи своме понашању и служи се својом интелигенцијом, док животиње напросто делују по инстинкту” – има елементе </a:t>
            </a:r>
            <a:r>
              <a:rPr lang="sr-Cyrl-RS" i="1" dirty="0" smtClean="0"/>
              <a:t>истине </a:t>
            </a:r>
            <a:r>
              <a:rPr lang="sr-Cyrl-RS" dirty="0" smtClean="0"/>
              <a:t>али стварност је много сложенија.</a:t>
            </a:r>
          </a:p>
          <a:p>
            <a:pPr algn="just"/>
            <a:r>
              <a:rPr lang="sr-Cyrl-RS" dirty="0" smtClean="0"/>
              <a:t>Заједнице живих бића (различите скупине животиња): сваки члан има јасно дефинисани задатак у заједничком подухвату – њихово понашање је </a:t>
            </a:r>
            <a:r>
              <a:rPr lang="sr-Cyrl-RS" i="1" u="sng" dirty="0" smtClean="0"/>
              <a:t>инстиктивно</a:t>
            </a:r>
            <a:r>
              <a:rPr lang="sr-Cyrl-RS" dirty="0" smtClean="0"/>
              <a:t> (генетски детерминисано понашање), међутим, обдарени су и </a:t>
            </a:r>
            <a:r>
              <a:rPr lang="sr-Cyrl-RS" i="1" u="sng" dirty="0" smtClean="0"/>
              <a:t>способношћу учења  </a:t>
            </a:r>
            <a:r>
              <a:rPr lang="sr-Cyrl-RS" dirty="0" smtClean="0"/>
              <a:t>(код еволутивно развијенијих врста </a:t>
            </a:r>
            <a:r>
              <a:rPr lang="sr-Cyrl-RS" u="sng" dirty="0" smtClean="0"/>
              <a:t>важност наученог </a:t>
            </a:r>
            <a:r>
              <a:rPr lang="sr-Cyrl-RS" dirty="0" smtClean="0"/>
              <a:t>се увећава)</a:t>
            </a:r>
          </a:p>
          <a:p>
            <a:pPr algn="just"/>
            <a:r>
              <a:rPr lang="sr-Cyrl-RS" dirty="0" smtClean="0"/>
              <a:t>Пример: студија макака (врста мајмуна) на острвима северног Јапана је показала да </a:t>
            </a:r>
            <a:r>
              <a:rPr lang="sr-Cyrl-RS" u="sng" dirty="0" smtClean="0"/>
              <a:t>ново понашање неколицине </a:t>
            </a:r>
            <a:r>
              <a:rPr lang="sr-Cyrl-RS" dirty="0" smtClean="0"/>
              <a:t>(промена прехрамбених навика - коришћење кромпира, промена станишта – прелазак из шумовите унутрашњости на морску обалу, учење нових вештина – прање кромпира и пливање) </a:t>
            </a:r>
            <a:r>
              <a:rPr lang="sr-Cyrl-RS" u="sng" dirty="0" smtClean="0"/>
              <a:t>имитацијом постаје прихваћено понашање скупине </a:t>
            </a:r>
          </a:p>
          <a:p>
            <a:pPr algn="just"/>
            <a:r>
              <a:rPr lang="ru-RU" dirty="0"/>
              <a:t>Г</a:t>
            </a:r>
            <a:r>
              <a:rPr lang="ru-RU" dirty="0" smtClean="0"/>
              <a:t>енерализација по којој је понашање </a:t>
            </a:r>
            <a:r>
              <a:rPr lang="ru-RU" dirty="0" smtClean="0"/>
              <a:t>животиња</a:t>
            </a:r>
            <a:r>
              <a:rPr lang="en-US" dirty="0" smtClean="0"/>
              <a:t> </a:t>
            </a:r>
            <a:r>
              <a:rPr lang="ru-RU" dirty="0" smtClean="0"/>
              <a:t>генетски </a:t>
            </a:r>
            <a:r>
              <a:rPr lang="ru-RU" dirty="0" smtClean="0"/>
              <a:t>детерминисано, а понашање човека научено  је </a:t>
            </a:r>
            <a:r>
              <a:rPr lang="ru-RU" u="sng" dirty="0" smtClean="0"/>
              <a:t>нетачно</a:t>
            </a:r>
            <a:r>
              <a:rPr lang="ru-RU" dirty="0" smtClean="0"/>
              <a:t>, међутим, обим и сложеност наученог понашања у човека далеко је већа него у било које друге врсте</a:t>
            </a:r>
          </a:p>
          <a:p>
            <a:pPr algn="just"/>
            <a:r>
              <a:rPr lang="ru-RU" dirty="0" smtClean="0"/>
              <a:t>Више него било која друга врста, човек се, да би преживео, ослања на </a:t>
            </a:r>
            <a:r>
              <a:rPr lang="ru-RU" u="sng" dirty="0" smtClean="0"/>
              <a:t>научене обрасце понашања </a:t>
            </a:r>
            <a:endParaRPr lang="sr-Cyrl-RS" u="sng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</a:t>
            </a:r>
            <a:r>
              <a:rPr lang="sr-Cyrl-RS" dirty="0" smtClean="0"/>
              <a:t>ултура и друштво: културом одређено понашање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algn="just"/>
            <a:r>
              <a:rPr lang="sr-Cyrl-RS" dirty="0" smtClean="0"/>
              <a:t>Људско новорођенче је беспомоћно: зависно је од старијих припадника друштва, недостају му обрасци понашања за живот у људском друштву – има биолошке потребе и опстаје милосрђу старијих који задовољавају те потребе</a:t>
            </a:r>
          </a:p>
          <a:p>
            <a:pPr algn="just"/>
            <a:r>
              <a:rPr lang="ru-RU" dirty="0" smtClean="0"/>
              <a:t>Д</a:t>
            </a:r>
            <a:r>
              <a:rPr lang="sr-Cyrl-RS" dirty="0" smtClean="0"/>
              <a:t>а би се одржало у животу дете мора да научи вештине, знања и прихваћене начине понашања у друштву у којем је рођено – </a:t>
            </a:r>
            <a:r>
              <a:rPr lang="sr-Cyrl-RS" u="sng" dirty="0" smtClean="0"/>
              <a:t>мора научити културу свога друштва</a:t>
            </a:r>
          </a:p>
          <a:p>
            <a:pPr algn="just"/>
            <a:r>
              <a:rPr lang="ru-RU" dirty="0" smtClean="0"/>
              <a:t>«Култура једнога друштва је начин живота његових припадника; збирка идеја и навика које они уче, деле и преносе из поколења у поколење (</a:t>
            </a:r>
            <a:r>
              <a:rPr lang="sr-Latn-RS" dirty="0"/>
              <a:t>R</a:t>
            </a:r>
            <a:r>
              <a:rPr lang="sr-Latn-RS" dirty="0" smtClean="0"/>
              <a:t>alf Linton</a:t>
            </a:r>
            <a:r>
              <a:rPr lang="ru-RU" dirty="0" smtClean="0"/>
              <a:t>)</a:t>
            </a:r>
            <a:endParaRPr lang="sr-Latn-RS" dirty="0" smtClean="0"/>
          </a:p>
          <a:p>
            <a:pPr algn="just"/>
            <a:r>
              <a:rPr lang="sr-Cyrl-RS" dirty="0" smtClean="0"/>
              <a:t>Два битна својства културе: најпре је </a:t>
            </a:r>
            <a:r>
              <a:rPr lang="sr-Cyrl-RS" u="sng" dirty="0" smtClean="0"/>
              <a:t>научена</a:t>
            </a:r>
            <a:r>
              <a:rPr lang="sr-Cyrl-RS" dirty="0" smtClean="0"/>
              <a:t>, а затим је </a:t>
            </a:r>
            <a:r>
              <a:rPr lang="sr-Cyrl-RS" u="sng" dirty="0" smtClean="0"/>
              <a:t>заједничка</a:t>
            </a:r>
            <a:r>
              <a:rPr lang="sr-Cyrl-RS" dirty="0" smtClean="0"/>
              <a:t>; култура члановима друштва пружа заједничке  смернице на  којима се темељи њихово понашање</a:t>
            </a:r>
          </a:p>
          <a:p>
            <a:pPr algn="just"/>
            <a:r>
              <a:rPr lang="sr-Cyrl-RS" dirty="0" smtClean="0"/>
              <a:t>Без културе не би било људског друштва: </a:t>
            </a:r>
          </a:p>
          <a:p>
            <a:pPr algn="just"/>
            <a:r>
              <a:rPr lang="sr-Cyrl-RS" dirty="0" smtClean="0"/>
              <a:t>1) култура у великој мери одређује како чланови друштва мисле и осећају, усмерава њихове поступке и дефинише њихов поглед на свет – такве дефиниције су различите од друштва до друштва (пример, “уобичајена удаљеност за разговор” између саговорника из Северне и Јужне Америке; </a:t>
            </a:r>
          </a:p>
          <a:p>
            <a:pPr algn="just"/>
            <a:r>
              <a:rPr lang="sr-Cyrl-RS" dirty="0" smtClean="0"/>
              <a:t>2) култура дефинише прихваћен начин понашања за чланове одређеног друштва – такве дефиниције се мењају од једног друштва до другог (пример, Индијанци из племена </a:t>
            </a:r>
            <a:r>
              <a:rPr lang="sr-Latn-RS" dirty="0" smtClean="0"/>
              <a:t>Sioux </a:t>
            </a:r>
            <a:r>
              <a:rPr lang="sr-Cyrl-RS" dirty="0" smtClean="0"/>
              <a:t>у Јужној </a:t>
            </a:r>
            <a:r>
              <a:rPr lang="sr-Cyrl-RS" dirty="0"/>
              <a:t>Д</a:t>
            </a:r>
            <a:r>
              <a:rPr lang="sr-Cyrl-RS" dirty="0" smtClean="0"/>
              <a:t>акоти и бели Американац);  </a:t>
            </a:r>
          </a:p>
          <a:p>
            <a:pPr algn="just"/>
            <a:r>
              <a:rPr lang="sr-Cyrl-RS" dirty="0" smtClean="0"/>
              <a:t>3) култура дефинише начин решавања заједничких проблема, на пример, проблем зависних чланова , као што су врло млади и врло стари чланови друштва (</a:t>
            </a:r>
            <a:r>
              <a:rPr lang="sr-Cyrl-RS" u="sng" dirty="0" smtClean="0"/>
              <a:t>инфатицид</a:t>
            </a:r>
            <a:r>
              <a:rPr lang="sr-Cyrl-RS" dirty="0" smtClean="0"/>
              <a:t> - убијање новорођенчади, </a:t>
            </a:r>
            <a:r>
              <a:rPr lang="sr-Cyrl-RS" u="sng" dirty="0" smtClean="0"/>
              <a:t>геронтоцид</a:t>
            </a:r>
            <a:r>
              <a:rPr lang="sr-Cyrl-RS" dirty="0" smtClean="0"/>
              <a:t> – убијање стараца) –  понашања забележена међу скупинама аустралских староседелаца, Ескима или </a:t>
            </a:r>
            <a:r>
              <a:rPr lang="sr-Latn-RS" dirty="0" smtClean="0"/>
              <a:t>Caribou </a:t>
            </a:r>
            <a:r>
              <a:rPr lang="sr-Cyrl-RS" dirty="0" smtClean="0"/>
              <a:t>Индијанаца</a:t>
            </a:r>
          </a:p>
          <a:p>
            <a:pPr algn="just"/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/>
              <a:t>С</a:t>
            </a:r>
            <a:r>
              <a:rPr lang="sr-Cyrl-RS" dirty="0" smtClean="0"/>
              <a:t>оцијализација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dirty="0" smtClean="0"/>
              <a:t>С</a:t>
            </a:r>
            <a:r>
              <a:rPr lang="sr-Cyrl-RS" dirty="0" smtClean="0"/>
              <a:t>оцијализација = процес којим појединац учи културу свога друштва; траје  читав живот</a:t>
            </a:r>
          </a:p>
          <a:p>
            <a:pPr algn="just"/>
            <a:r>
              <a:rPr lang="ru-RU" dirty="0" smtClean="0"/>
              <a:t>П</a:t>
            </a:r>
            <a:r>
              <a:rPr lang="sr-Cyrl-RS" dirty="0" smtClean="0"/>
              <a:t>остоје различите фазе социјализације и агенси социјализације:  1) </a:t>
            </a:r>
            <a:r>
              <a:rPr lang="ru-RU" dirty="0" smtClean="0"/>
              <a:t>п</a:t>
            </a:r>
            <a:r>
              <a:rPr lang="sr-Cyrl-RS" dirty="0" smtClean="0"/>
              <a:t>римарна социјализација, агенс: породица, 2) </a:t>
            </a:r>
            <a:r>
              <a:rPr lang="ru-RU" dirty="0" smtClean="0"/>
              <a:t>с</a:t>
            </a:r>
            <a:r>
              <a:rPr lang="sr-Cyrl-RS" dirty="0" smtClean="0"/>
              <a:t>екундарна социјализација, агенси: школа, вршњаци, друштвене организације, медији</a:t>
            </a:r>
          </a:p>
          <a:p>
            <a:pPr algn="just"/>
            <a:r>
              <a:rPr lang="sr-Cyrl-RS" dirty="0" smtClean="0"/>
              <a:t>Без социјализације појединац би једва личио на људско биће  које је по нормама друштва коме припада дефинисано као нормално (примери: деца одрасла у дивљини, деца која су одгајана без учења језика)</a:t>
            </a:r>
          </a:p>
          <a:p>
            <a:pPr algn="just"/>
            <a:r>
              <a:rPr lang="sr-Cyrl-RS" dirty="0" smtClean="0"/>
              <a:t>Закључак: социјализација која укључује дуготрајну интеракцију с одраслима битна је не само да би се нови чланови </a:t>
            </a:r>
            <a:r>
              <a:rPr lang="sr-Cyrl-RS" u="sng" dirty="0" smtClean="0"/>
              <a:t>уклопили у друштво</a:t>
            </a:r>
            <a:r>
              <a:rPr lang="sr-Cyrl-RS" dirty="0" smtClean="0"/>
              <a:t>, већ и за процес којим истински </a:t>
            </a:r>
            <a:r>
              <a:rPr lang="sr-Cyrl-RS" u="sng" dirty="0" smtClean="0"/>
              <a:t>постају људска бића</a:t>
            </a:r>
          </a:p>
          <a:p>
            <a:pPr algn="just"/>
            <a:endParaRPr lang="sr-Cyrl-RS" dirty="0" smtClean="0"/>
          </a:p>
          <a:p>
            <a:pPr algn="just">
              <a:buNone/>
            </a:pPr>
            <a:endParaRPr lang="sr-Cyrl-RS" dirty="0" smtClean="0"/>
          </a:p>
          <a:p>
            <a:pPr algn="just">
              <a:buNone/>
            </a:pPr>
            <a:endParaRPr lang="sr-Cyrl-RS" dirty="0" smtClean="0"/>
          </a:p>
          <a:p>
            <a:pPr algn="just">
              <a:buNone/>
            </a:pPr>
            <a:endParaRPr lang="sr-Cyrl-RS" dirty="0" smtClean="0"/>
          </a:p>
          <a:p>
            <a:pPr algn="just">
              <a:buNone/>
            </a:pPr>
            <a:r>
              <a:rPr lang="sr-Cyrl-RS" dirty="0" smtClean="0"/>
              <a:t>  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Норма и вредност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algn="just"/>
            <a:r>
              <a:rPr lang="ru-RU" dirty="0" smtClean="0"/>
              <a:t>С</a:t>
            </a:r>
            <a:r>
              <a:rPr lang="sr-Cyrl-RS" dirty="0" smtClean="0"/>
              <a:t>вака култура садржи велики број норми</a:t>
            </a:r>
          </a:p>
          <a:p>
            <a:pPr algn="just"/>
            <a:r>
              <a:rPr lang="ru-RU" dirty="0" smtClean="0"/>
              <a:t>Н</a:t>
            </a:r>
            <a:r>
              <a:rPr lang="sr-Cyrl-RS" dirty="0" smtClean="0"/>
              <a:t>орме су </a:t>
            </a:r>
            <a:r>
              <a:rPr lang="sr-Cyrl-RS" u="sng" dirty="0" smtClean="0"/>
              <a:t>смернице које управљају понашањем у одређеним ситуацијама</a:t>
            </a:r>
            <a:r>
              <a:rPr lang="sr-Cyrl-RS" dirty="0" smtClean="0"/>
              <a:t> или </a:t>
            </a:r>
          </a:p>
          <a:p>
            <a:pPr algn="just"/>
            <a:r>
              <a:rPr lang="sr-Cyrl-RS" dirty="0"/>
              <a:t>Н</a:t>
            </a:r>
            <a:r>
              <a:rPr lang="sr-Cyrl-RS" dirty="0" smtClean="0"/>
              <a:t>орме су </a:t>
            </a:r>
            <a:r>
              <a:rPr lang="sr-Cyrl-RS" u="sng" dirty="0" smtClean="0"/>
              <a:t>специфичан водич за акцију који дефинише прихватљиво и прикладно понашање у одређеним ситуацијама </a:t>
            </a:r>
            <a:r>
              <a:rPr lang="sr-Cyrl-RS" dirty="0" smtClean="0"/>
              <a:t>  - специфична упутства за понашање (пример: кодекс облачења)</a:t>
            </a:r>
          </a:p>
          <a:p>
            <a:pPr algn="just"/>
            <a:r>
              <a:rPr lang="sr-Cyrl-RS" dirty="0" smtClean="0"/>
              <a:t>Норме се спроводе  позитивним и негативним </a:t>
            </a:r>
            <a:r>
              <a:rPr lang="sr-Cyrl-RS" u="sng" dirty="0" smtClean="0"/>
              <a:t>санкцијама</a:t>
            </a:r>
            <a:r>
              <a:rPr lang="sr-Cyrl-RS" dirty="0" smtClean="0"/>
              <a:t>, тј. наградама и казнама </a:t>
            </a:r>
          </a:p>
          <a:p>
            <a:pPr algn="just"/>
            <a:r>
              <a:rPr lang="ru-RU" dirty="0" smtClean="0"/>
              <a:t>С</a:t>
            </a:r>
            <a:r>
              <a:rPr lang="sr-Cyrl-RS" dirty="0" smtClean="0"/>
              <a:t>анкције могу бити </a:t>
            </a:r>
            <a:r>
              <a:rPr lang="sr-Cyrl-RS" u="sng" dirty="0" smtClean="0"/>
              <a:t>неформалне </a:t>
            </a:r>
            <a:r>
              <a:rPr lang="sr-Cyrl-RS" dirty="0" smtClean="0"/>
              <a:t>(пример: поглед који изражава одобравање или негодовање) или </a:t>
            </a:r>
            <a:r>
              <a:rPr lang="sr-Cyrl-RS" u="sng" dirty="0" smtClean="0"/>
              <a:t>формалне </a:t>
            </a:r>
            <a:r>
              <a:rPr lang="sr-Cyrl-RS" dirty="0" smtClean="0"/>
              <a:t> (пример: новчана казна или награда коју додељује неко службено тело)</a:t>
            </a:r>
          </a:p>
          <a:p>
            <a:pPr algn="just"/>
            <a:r>
              <a:rPr lang="sr-Cyrl-RS" dirty="0" smtClean="0"/>
              <a:t>Санкције које присиљавају на извршење норми битан су део оних механизама друштвене контроле који се баве одржавањем реда у друштву</a:t>
            </a:r>
          </a:p>
          <a:p>
            <a:pPr algn="just"/>
            <a:r>
              <a:rPr lang="sr-Cyrl-RS" dirty="0" smtClean="0"/>
              <a:t>Вредности нуде </a:t>
            </a:r>
            <a:r>
              <a:rPr lang="sr-Cyrl-RS" u="sng" dirty="0" smtClean="0"/>
              <a:t>опште смернице </a:t>
            </a:r>
          </a:p>
          <a:p>
            <a:pPr algn="just"/>
            <a:r>
              <a:rPr lang="ru-RU" dirty="0" smtClean="0"/>
              <a:t>В</a:t>
            </a:r>
            <a:r>
              <a:rPr lang="sr-Cyrl-RS" dirty="0" smtClean="0"/>
              <a:t>редност је  </a:t>
            </a:r>
            <a:r>
              <a:rPr lang="sr-Cyrl-RS" u="sng" dirty="0" smtClean="0"/>
              <a:t>уверење да је нешто добро и пожељно</a:t>
            </a:r>
            <a:endParaRPr lang="sr-Cyrl-RS" dirty="0" smtClean="0"/>
          </a:p>
          <a:p>
            <a:pPr algn="just"/>
            <a:r>
              <a:rPr lang="ru-RU" dirty="0" smtClean="0"/>
              <a:t>В</a:t>
            </a:r>
            <a:r>
              <a:rPr lang="sr-Cyrl-RS" dirty="0" smtClean="0"/>
              <a:t>редности одређују </a:t>
            </a:r>
            <a:r>
              <a:rPr lang="sr-Cyrl-RS" u="sng" dirty="0" smtClean="0"/>
              <a:t>шта је важно, достојно труда и вредно залагања</a:t>
            </a:r>
            <a:endParaRPr lang="sr-Cyrl-RS" dirty="0" smtClean="0"/>
          </a:p>
          <a:p>
            <a:pPr algn="just"/>
            <a:r>
              <a:rPr lang="ru-RU" dirty="0" smtClean="0"/>
              <a:t>М</a:t>
            </a:r>
            <a:r>
              <a:rPr lang="sr-Cyrl-RS" dirty="0" smtClean="0"/>
              <a:t>ноге норме могу се схватити као одрази вредности</a:t>
            </a:r>
          </a:p>
          <a:p>
            <a:pPr algn="just"/>
            <a:r>
              <a:rPr lang="sr-Cyrl-RS" u="sng" dirty="0" smtClean="0"/>
              <a:t>Заједничке </a:t>
            </a:r>
            <a:r>
              <a:rPr lang="sr-Cyrl-RS" dirty="0" smtClean="0"/>
              <a:t> норме и вредности битне су за функционисање људског друштва – без њих би врло лако могло доћи до нереда и распада</a:t>
            </a:r>
          </a:p>
          <a:p>
            <a:pPr algn="just"/>
            <a:r>
              <a:rPr lang="ru-RU" dirty="0" smtClean="0"/>
              <a:t>У</a:t>
            </a:r>
            <a:r>
              <a:rPr lang="sr-Cyrl-RS" dirty="0" smtClean="0"/>
              <a:t>ређена и стабилна друштва захтевају заједничке норме и вредности</a:t>
            </a:r>
          </a:p>
          <a:p>
            <a:pPr algn="just">
              <a:buNone/>
            </a:pPr>
            <a:endParaRPr lang="sr-Cyrl-RS" u="sng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Статус и улога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sr-Cyrl-RS" dirty="0" smtClean="0"/>
              <a:t>Сви чланови друштва заузимају у друштву неколико позиција = статус</a:t>
            </a:r>
          </a:p>
          <a:p>
            <a:r>
              <a:rPr lang="ru-RU" dirty="0" smtClean="0"/>
              <a:t>С</a:t>
            </a:r>
            <a:r>
              <a:rPr lang="sr-Cyrl-RS" dirty="0" smtClean="0"/>
              <a:t>татус по занимању, породични статус, полни статус итд.</a:t>
            </a:r>
          </a:p>
          <a:p>
            <a:r>
              <a:rPr lang="ru-RU" dirty="0" smtClean="0"/>
              <a:t>С</a:t>
            </a:r>
            <a:r>
              <a:rPr lang="sr-Cyrl-RS" dirty="0" smtClean="0"/>
              <a:t>татус је дефинисан културом</a:t>
            </a:r>
          </a:p>
          <a:p>
            <a:pPr algn="just"/>
            <a:r>
              <a:rPr lang="ru-RU" dirty="0" smtClean="0"/>
              <a:t>С</a:t>
            </a:r>
            <a:r>
              <a:rPr lang="sr-Cyrl-RS" dirty="0" smtClean="0"/>
              <a:t>татус је </a:t>
            </a:r>
            <a:r>
              <a:rPr lang="sr-Cyrl-RS" u="sng" dirty="0" smtClean="0"/>
              <a:t>фиксиран</a:t>
            </a:r>
            <a:r>
              <a:rPr lang="sr-Cyrl-RS" dirty="0" smtClean="0"/>
              <a:t> у ситуацији када  појединац  може врло мало учинити да измени своју припадност одређеној позицији у друштву (на пример:пол, племићке титуле)</a:t>
            </a:r>
          </a:p>
          <a:p>
            <a:pPr algn="just"/>
            <a:r>
              <a:rPr lang="ru-RU" dirty="0" smtClean="0"/>
              <a:t>С</a:t>
            </a:r>
            <a:r>
              <a:rPr lang="sr-Cyrl-RS" dirty="0" smtClean="0"/>
              <a:t>татус који није фиксиран наследством, биолошким особинама или другим чиниоцима над којима појединац нема моћи назива се </a:t>
            </a:r>
            <a:r>
              <a:rPr lang="sr-Cyrl-RS" u="sng" dirty="0" smtClean="0"/>
              <a:t>стечени статус </a:t>
            </a:r>
            <a:r>
              <a:rPr lang="sr-Cyrl-RS" dirty="0" smtClean="0"/>
              <a:t>(на пример: статус по занимању, брачни статус)</a:t>
            </a:r>
          </a:p>
          <a:p>
            <a:pPr algn="just"/>
            <a:r>
              <a:rPr lang="sr-Cyrl-RS" dirty="0" smtClean="0"/>
              <a:t>Дистинкција између приписаног и стеченог статуса није толико оштра</a:t>
            </a:r>
          </a:p>
          <a:p>
            <a:pPr algn="just"/>
            <a:r>
              <a:rPr lang="sr-Cyrl-RS" dirty="0" smtClean="0"/>
              <a:t>Сваки је статус у друштву праћен низом норми, које одређују какво се понашање очекује од појединца који заузима одређени статус. </a:t>
            </a:r>
            <a:r>
              <a:rPr lang="ru-RU" dirty="0" smtClean="0"/>
              <a:t>Т</a:t>
            </a:r>
            <a:r>
              <a:rPr lang="sr-Cyrl-RS" dirty="0" smtClean="0"/>
              <a:t>ај скуп норми назива се </a:t>
            </a:r>
            <a:r>
              <a:rPr lang="sr-Cyrl-RS" i="1" u="sng" dirty="0" smtClean="0"/>
              <a:t>улогом</a:t>
            </a:r>
          </a:p>
          <a:p>
            <a:pPr algn="just"/>
            <a:r>
              <a:rPr lang="sr-Cyrl-RS" u="sng" dirty="0" smtClean="0"/>
              <a:t>Играње улога </a:t>
            </a:r>
            <a:r>
              <a:rPr lang="sr-Cyrl-RS" dirty="0" smtClean="0"/>
              <a:t>укључује друштвене односе утолико што један појединац игра неку улогу у односу на друге улоге (на пример, улога лекара се игра у односу на улогу пацијента)</a:t>
            </a:r>
          </a:p>
          <a:p>
            <a:pPr algn="just"/>
            <a:r>
              <a:rPr lang="ru-RU" dirty="0" smtClean="0"/>
              <a:t>П</a:t>
            </a:r>
            <a:r>
              <a:rPr lang="sr-Cyrl-RS" dirty="0" smtClean="0"/>
              <a:t>ојединци улазе у интеракцију на темељу улога</a:t>
            </a:r>
          </a:p>
          <a:p>
            <a:pPr algn="just"/>
            <a:r>
              <a:rPr lang="sr-Cyrl-RS" dirty="0" smtClean="0"/>
              <a:t>Друштвене улоге регулишу и организују понашање, обезбеђују средства за извршавање одређених задатака</a:t>
            </a:r>
          </a:p>
          <a:p>
            <a:pPr algn="just"/>
            <a:r>
              <a:rPr lang="sr-Cyrl-RS" dirty="0" smtClean="0"/>
              <a:t>Друштвене улоге “дају” друштвеном животу </a:t>
            </a:r>
            <a:r>
              <a:rPr lang="sr-Cyrl-RS" u="sng" dirty="0" smtClean="0"/>
              <a:t>ред и предвидивост</a:t>
            </a:r>
            <a:r>
              <a:rPr lang="sr-Cyrl-RS" dirty="0" smtClean="0"/>
              <a:t>, што појединцима у интеракцији, у оквиру својих улога , омогућава да </a:t>
            </a:r>
            <a:r>
              <a:rPr lang="sr-Cyrl-RS" u="sng" dirty="0" smtClean="0"/>
              <a:t>знају шта да раде и како то да раде </a:t>
            </a:r>
            <a:r>
              <a:rPr lang="sr-Cyrl-RS" dirty="0" smtClean="0"/>
              <a:t>– сваки може предвидети и схватити поступке другога</a:t>
            </a:r>
            <a:endParaRPr lang="sr-Cyrl-RS" u="sng" dirty="0" smtClean="0"/>
          </a:p>
          <a:p>
            <a:pPr algn="just">
              <a:buNone/>
            </a:pPr>
            <a:r>
              <a:rPr lang="sr-Cyrl-RS" u="sng" dirty="0" smtClean="0"/>
              <a:t> </a:t>
            </a:r>
          </a:p>
          <a:p>
            <a:pPr algn="just"/>
            <a:endParaRPr lang="en-US" u="sng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dirty="0" smtClean="0"/>
              <a:t>Теорије друштва:  понашање у друштву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algn="just"/>
            <a:r>
              <a:rPr lang="sr-Cyrl-RS" i="1" u="sng" dirty="0" smtClean="0"/>
              <a:t>Функционализам</a:t>
            </a:r>
            <a:r>
              <a:rPr lang="sr-Cyrl-RS" dirty="0" smtClean="0"/>
              <a:t>: 1)понашање у друштву је </a:t>
            </a:r>
            <a:r>
              <a:rPr lang="sr-Cyrl-RS" u="sng" dirty="0" smtClean="0"/>
              <a:t>структурирано</a:t>
            </a:r>
            <a:r>
              <a:rPr lang="sr-Cyrl-RS" dirty="0" smtClean="0"/>
              <a:t> што значи да су односи између припадника друштва организовани на темељу правила, 2)друштвени односи следе одређени </a:t>
            </a:r>
            <a:r>
              <a:rPr lang="sr-Cyrl-RS" u="sng" dirty="0" smtClean="0"/>
              <a:t>образац</a:t>
            </a:r>
            <a:r>
              <a:rPr lang="sr-Cyrl-RS" dirty="0" smtClean="0"/>
              <a:t> који се понавља, 3)</a:t>
            </a:r>
            <a:r>
              <a:rPr lang="sr-Cyrl-RS" u="sng" dirty="0" smtClean="0"/>
              <a:t>вредности</a:t>
            </a:r>
            <a:r>
              <a:rPr lang="sr-Cyrl-RS" dirty="0" smtClean="0"/>
              <a:t> обезбеђују опште смернице за понашање, које представљају специфична упутства у оквирима норми и улога, 4) главни делови друштва су </a:t>
            </a:r>
            <a:r>
              <a:rPr lang="sr-Cyrl-RS" u="sng" dirty="0" smtClean="0"/>
              <a:t>институције</a:t>
            </a:r>
            <a:r>
              <a:rPr lang="sr-Cyrl-RS" dirty="0" smtClean="0"/>
              <a:t>, њихова </a:t>
            </a:r>
            <a:r>
              <a:rPr lang="sr-Cyrl-RS" u="sng" dirty="0" smtClean="0"/>
              <a:t>функција</a:t>
            </a:r>
            <a:r>
              <a:rPr lang="sr-Cyrl-RS" dirty="0" smtClean="0"/>
              <a:t> (учинак) је допринос одржавању и опстанку друштвеног система</a:t>
            </a:r>
          </a:p>
          <a:p>
            <a:pPr algn="just"/>
            <a:r>
              <a:rPr lang="ru-RU" u="sng" dirty="0" smtClean="0"/>
              <a:t>М</a:t>
            </a:r>
            <a:r>
              <a:rPr lang="sr-Cyrl-RS" u="sng" dirty="0" smtClean="0"/>
              <a:t>арксизам </a:t>
            </a:r>
            <a:r>
              <a:rPr lang="sr-Cyrl-RS" dirty="0" smtClean="0"/>
              <a:t>: 1) да би преживео човек мора да </a:t>
            </a:r>
            <a:r>
              <a:rPr lang="sr-Cyrl-RS" u="sng" dirty="0" smtClean="0"/>
              <a:t>производи</a:t>
            </a:r>
            <a:r>
              <a:rPr lang="sr-Cyrl-RS" dirty="0" smtClean="0"/>
              <a:t> (храну и материјална добра) и притом улази у </a:t>
            </a:r>
            <a:r>
              <a:rPr lang="sr-Cyrl-RS" u="sng" dirty="0" smtClean="0"/>
              <a:t>друштвене односе </a:t>
            </a:r>
            <a:r>
              <a:rPr lang="sr-Cyrl-RS" dirty="0" smtClean="0"/>
              <a:t> с другим људима, 2) у свим повесним друштвима постојале су темељне </a:t>
            </a:r>
            <a:r>
              <a:rPr lang="sr-Cyrl-RS" u="sng" dirty="0" smtClean="0"/>
              <a:t>противречности</a:t>
            </a:r>
            <a:r>
              <a:rPr lang="sr-Cyrl-RS" dirty="0" smtClean="0"/>
              <a:t> и темељни </a:t>
            </a:r>
            <a:r>
              <a:rPr lang="sr-Cyrl-RS" u="sng" dirty="0" smtClean="0"/>
              <a:t>сукоби интереса </a:t>
            </a:r>
            <a:r>
              <a:rPr lang="sr-Cyrl-RS" dirty="0" smtClean="0"/>
              <a:t>између друштвених група, 3) однос између главних друштвених група је </a:t>
            </a:r>
            <a:r>
              <a:rPr lang="sr-Cyrl-RS" u="sng" dirty="0" smtClean="0"/>
              <a:t>експлоататорски</a:t>
            </a:r>
            <a:r>
              <a:rPr lang="sr-Cyrl-RS" dirty="0" smtClean="0"/>
              <a:t>, 4) </a:t>
            </a:r>
            <a:r>
              <a:rPr lang="sr-Cyrl-RS" u="sng" dirty="0" smtClean="0"/>
              <a:t>друштвена надградња </a:t>
            </a:r>
            <a:r>
              <a:rPr lang="sr-Cyrl-RS" dirty="0" smtClean="0"/>
              <a:t>је изведена из </a:t>
            </a:r>
            <a:r>
              <a:rPr lang="sr-Cyrl-RS" u="sng" dirty="0" smtClean="0"/>
              <a:t>друштвене инфраструктуре </a:t>
            </a:r>
            <a:r>
              <a:rPr lang="sr-Cyrl-RS" dirty="0" smtClean="0"/>
              <a:t>и репродукује друштвене односе у производњи, 5) </a:t>
            </a:r>
            <a:r>
              <a:rPr lang="sr-Cyrl-RS" u="sng" dirty="0" smtClean="0"/>
              <a:t>идеологија</a:t>
            </a:r>
            <a:r>
              <a:rPr lang="sr-Cyrl-RS" dirty="0" smtClean="0"/>
              <a:t> владајуће класе искривљује природу друштва и служи да озакони и оправда </a:t>
            </a:r>
            <a:r>
              <a:rPr lang="sr-Latn-RS" dirty="0" smtClean="0"/>
              <a:t>status quo</a:t>
            </a:r>
            <a:r>
              <a:rPr lang="sr-Cyrl-RS" dirty="0" smtClean="0"/>
              <a:t>, 6) противречности у инфраструктури доводе до распада система и </a:t>
            </a:r>
            <a:r>
              <a:rPr lang="sr-Cyrl-RS" u="sng" dirty="0" smtClean="0"/>
              <a:t>стварања новог друштва</a:t>
            </a:r>
          </a:p>
          <a:p>
            <a:pPr algn="just"/>
            <a:r>
              <a:rPr lang="sr-Cyrl-RS" u="sng" dirty="0" smtClean="0"/>
              <a:t>Интеракционизам</a:t>
            </a:r>
            <a:r>
              <a:rPr lang="sr-Cyrl-RS" dirty="0" smtClean="0"/>
              <a:t>:  усредсређује се на интеракцију (акција међу појединцима) малих размера а не на друштво као целину; одбацује појам друштвеног система; не посматра људско деловање као реакцију на систем. 1) акција има смисао или </a:t>
            </a:r>
            <a:r>
              <a:rPr lang="sr-Cyrl-RS" u="sng" dirty="0" smtClean="0"/>
              <a:t>значење</a:t>
            </a:r>
            <a:r>
              <a:rPr lang="sr-Cyrl-RS" dirty="0" smtClean="0"/>
              <a:t> за оне који су у њу укључени – разумевање акције захтева </a:t>
            </a:r>
            <a:r>
              <a:rPr lang="sr-Cyrl-RS" u="sng" dirty="0" smtClean="0"/>
              <a:t>интерпретацију значења </a:t>
            </a:r>
            <a:r>
              <a:rPr lang="sr-Cyrl-RS" dirty="0" smtClean="0"/>
              <a:t>које актери дају својем деловању, 2) </a:t>
            </a:r>
            <a:r>
              <a:rPr lang="sr-Cyrl-RS" u="sng" dirty="0" smtClean="0"/>
              <a:t>значења нису фиксирана </a:t>
            </a:r>
            <a:r>
              <a:rPr lang="sr-Cyrl-RS" dirty="0" smtClean="0"/>
              <a:t>– зависе од контекста интеракције, стварају се и мењају током процеса интеракције, 3) поступци учесника интеракције зависе од његове интерпретације како га други виде; актер показује тенденцију да делује на основу </a:t>
            </a:r>
            <a:r>
              <a:rPr lang="sr-Cyrl-RS" u="sng" dirty="0" smtClean="0"/>
              <a:t>појма о себи </a:t>
            </a:r>
            <a:r>
              <a:rPr lang="sr-Cyrl-RS" dirty="0" smtClean="0"/>
              <a:t> (термин </a:t>
            </a:r>
            <a:r>
              <a:rPr lang="sr-Cyrl-RS" u="sng" dirty="0" smtClean="0"/>
              <a:t>“ја у огледалу”)</a:t>
            </a:r>
            <a:r>
              <a:rPr lang="sr-Cyrl-RS" dirty="0" smtClean="0"/>
              <a:t>, 4) дефиниције појединаца као одређених врста људи и значење интеракције </a:t>
            </a:r>
            <a:r>
              <a:rPr lang="sr-Cyrl-RS" u="sng" dirty="0" smtClean="0"/>
              <a:t>конструишу се  </a:t>
            </a:r>
            <a:r>
              <a:rPr lang="sr-Cyrl-RS" dirty="0" smtClean="0"/>
              <a:t>у интеракцијским ситуацијама процесом </a:t>
            </a:r>
            <a:r>
              <a:rPr lang="sr-Cyrl-RS" u="sng" dirty="0" smtClean="0"/>
              <a:t>договарања</a:t>
            </a:r>
          </a:p>
          <a:p>
            <a:pPr>
              <a:buNone/>
            </a:pPr>
            <a:endParaRPr lang="en-US" i="1" u="sng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Л</a:t>
            </a:r>
            <a:r>
              <a:rPr lang="sr-Cyrl-RS" dirty="0" smtClean="0"/>
              <a:t>итература </a:t>
            </a:r>
            <a:br>
              <a:rPr lang="sr-Cyrl-RS" dirty="0" smtClean="0"/>
            </a:br>
            <a:r>
              <a:rPr lang="sr-Cyrl-RS" dirty="0" smtClean="0"/>
              <a:t>Питања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algn="just"/>
            <a:r>
              <a:rPr lang="en-US" dirty="0" smtClean="0"/>
              <a:t>H</a:t>
            </a:r>
            <a:r>
              <a:rPr lang="sr-Latn-RS" dirty="0" smtClean="0"/>
              <a:t>aralambos, M. </a:t>
            </a:r>
            <a:r>
              <a:rPr lang="sr-Latn-RS" dirty="0"/>
              <a:t>i</a:t>
            </a:r>
            <a:r>
              <a:rPr lang="sr-Latn-RS" dirty="0" smtClean="0"/>
              <a:t> Heald. R. (1989). </a:t>
            </a:r>
            <a:r>
              <a:rPr lang="en-US" i="1" dirty="0" smtClean="0"/>
              <a:t>U</a:t>
            </a:r>
            <a:r>
              <a:rPr lang="sr-Latn-RS" i="1" dirty="0" smtClean="0"/>
              <a:t>vod u sociologiju. </a:t>
            </a:r>
            <a:r>
              <a:rPr lang="en-US" dirty="0" smtClean="0"/>
              <a:t>Z</a:t>
            </a:r>
            <a:r>
              <a:rPr lang="sr-Latn-RS" dirty="0" smtClean="0"/>
              <a:t>agreb:Globus, str. 15-35.</a:t>
            </a:r>
          </a:p>
          <a:p>
            <a:pPr algn="just"/>
            <a:r>
              <a:rPr lang="sr-Latn-RS" dirty="0" smtClean="0"/>
              <a:t>Haralambos, M. </a:t>
            </a:r>
            <a:r>
              <a:rPr lang="en-US" dirty="0" smtClean="0"/>
              <a:t>I</a:t>
            </a:r>
            <a:r>
              <a:rPr lang="sr-Latn-RS" dirty="0" smtClean="0"/>
              <a:t> Holborn. M. (2002). </a:t>
            </a:r>
            <a:r>
              <a:rPr lang="sr-Latn-RS" i="1" dirty="0" smtClean="0"/>
              <a:t>Sociologija. </a:t>
            </a:r>
            <a:r>
              <a:rPr lang="en-US" i="1" dirty="0" smtClean="0"/>
              <a:t>Z</a:t>
            </a:r>
            <a:r>
              <a:rPr lang="sr-Latn-RS" i="1" dirty="0" smtClean="0"/>
              <a:t>agreb:Goldenmarketing.</a:t>
            </a:r>
            <a:endParaRPr lang="sr-Cyrl-RS" i="1" dirty="0" smtClean="0"/>
          </a:p>
          <a:p>
            <a:r>
              <a:rPr lang="sr-Cyrl-RS" dirty="0" smtClean="0"/>
              <a:t>Питања</a:t>
            </a:r>
            <a:r>
              <a:rPr lang="sr-Latn-RS" dirty="0" smtClean="0"/>
              <a:t>:</a:t>
            </a:r>
          </a:p>
          <a:p>
            <a:pPr algn="just"/>
            <a:r>
              <a:rPr lang="ru-RU" dirty="0" smtClean="0"/>
              <a:t>Ш</a:t>
            </a:r>
            <a:r>
              <a:rPr lang="sr-Cyrl-RS" dirty="0" smtClean="0"/>
              <a:t>та се налази у темељу понашања животиња</a:t>
            </a:r>
          </a:p>
          <a:p>
            <a:r>
              <a:rPr lang="sr-Cyrl-RS" dirty="0" smtClean="0"/>
              <a:t>Шта се налази у темељу човековог понашања</a:t>
            </a:r>
          </a:p>
          <a:p>
            <a:r>
              <a:rPr lang="sr-Cyrl-RS" dirty="0" smtClean="0"/>
              <a:t>Одредите појам културе</a:t>
            </a:r>
          </a:p>
          <a:p>
            <a:r>
              <a:rPr lang="sr-Cyrl-RS" dirty="0" smtClean="0"/>
              <a:t>Опишите начин на који култура детерминише човеково понашање</a:t>
            </a:r>
          </a:p>
          <a:p>
            <a:r>
              <a:rPr lang="ru-RU" dirty="0" smtClean="0"/>
              <a:t>О</a:t>
            </a:r>
            <a:r>
              <a:rPr lang="sr-Cyrl-RS" dirty="0" smtClean="0"/>
              <a:t>дредите појам социјализације</a:t>
            </a:r>
          </a:p>
          <a:p>
            <a:r>
              <a:rPr lang="ru-RU" dirty="0" smtClean="0"/>
              <a:t>Ш</a:t>
            </a:r>
            <a:r>
              <a:rPr lang="sr-Cyrl-RS" dirty="0" smtClean="0"/>
              <a:t>та је </a:t>
            </a:r>
            <a:r>
              <a:rPr lang="sr-Cyrl-RS" i="1" dirty="0" smtClean="0"/>
              <a:t>норма</a:t>
            </a:r>
          </a:p>
          <a:p>
            <a:r>
              <a:rPr lang="ru-RU" dirty="0" smtClean="0"/>
              <a:t>К</a:t>
            </a:r>
            <a:r>
              <a:rPr lang="sr-Cyrl-RS" dirty="0" smtClean="0"/>
              <a:t>ако се спроводе норме</a:t>
            </a:r>
          </a:p>
          <a:p>
            <a:r>
              <a:rPr lang="ru-RU" dirty="0" smtClean="0"/>
              <a:t>Ш</a:t>
            </a:r>
            <a:r>
              <a:rPr lang="sr-Cyrl-RS" dirty="0" smtClean="0"/>
              <a:t>та су </a:t>
            </a:r>
            <a:r>
              <a:rPr lang="sr-Cyrl-RS" i="1" dirty="0" smtClean="0"/>
              <a:t>вредности</a:t>
            </a:r>
          </a:p>
          <a:p>
            <a:r>
              <a:rPr lang="sr-Cyrl-RS" dirty="0" smtClean="0"/>
              <a:t>Шта је </a:t>
            </a:r>
            <a:r>
              <a:rPr lang="sr-Cyrl-RS" i="1" dirty="0" smtClean="0"/>
              <a:t>статус</a:t>
            </a:r>
          </a:p>
          <a:p>
            <a:r>
              <a:rPr lang="sr-Cyrl-RS" i="1" dirty="0" smtClean="0"/>
              <a:t>Наведите и опишите врсте статуса </a:t>
            </a:r>
          </a:p>
          <a:p>
            <a:r>
              <a:rPr lang="sr-Cyrl-RS" dirty="0" smtClean="0"/>
              <a:t>Шта је  друштвена </a:t>
            </a:r>
            <a:r>
              <a:rPr lang="sr-Cyrl-RS" i="1" dirty="0" smtClean="0"/>
              <a:t>улога</a:t>
            </a:r>
          </a:p>
          <a:p>
            <a:r>
              <a:rPr lang="sr-Cyrl-RS" dirty="0"/>
              <a:t>Н</a:t>
            </a:r>
            <a:r>
              <a:rPr lang="sr-Cyrl-RS" dirty="0" smtClean="0"/>
              <a:t>аведите функције </a:t>
            </a:r>
            <a:r>
              <a:rPr lang="sr-Cyrl-RS" i="1" dirty="0" smtClean="0"/>
              <a:t>друштвених улога</a:t>
            </a:r>
          </a:p>
          <a:p>
            <a:r>
              <a:rPr lang="ru-RU" i="1" dirty="0" smtClean="0"/>
              <a:t>Ф</a:t>
            </a:r>
            <a:r>
              <a:rPr lang="sr-Cyrl-RS" i="1" dirty="0" smtClean="0"/>
              <a:t>ункционализам – </a:t>
            </a:r>
            <a:r>
              <a:rPr lang="sr-Cyrl-RS" dirty="0" smtClean="0"/>
              <a:t>основне идеје и тумачење човековог понашања</a:t>
            </a:r>
          </a:p>
          <a:p>
            <a:r>
              <a:rPr lang="sr-Cyrl-RS" i="1" dirty="0" smtClean="0"/>
              <a:t>Марксизам – </a:t>
            </a:r>
            <a:r>
              <a:rPr lang="sr-Cyrl-RS" dirty="0" smtClean="0"/>
              <a:t>основне идеје и тумачење човековог понашања</a:t>
            </a:r>
          </a:p>
          <a:p>
            <a:r>
              <a:rPr lang="sr-Cyrl-RS" i="1" dirty="0" smtClean="0"/>
              <a:t>Интеракционизам  - </a:t>
            </a:r>
            <a:r>
              <a:rPr lang="sr-Cyrl-RS" dirty="0" smtClean="0"/>
              <a:t>основне идеје и тумачење човековог понашања</a:t>
            </a:r>
            <a:endParaRPr lang="sr-Latn-RS" dirty="0" smtClean="0"/>
          </a:p>
          <a:p>
            <a:pPr>
              <a:buNone/>
            </a:pPr>
            <a:endParaRPr lang="sr-Latn-R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/>
              <a:t>З</a:t>
            </a:r>
            <a:r>
              <a:rPr lang="sr-Cyrl-RS" dirty="0" smtClean="0"/>
              <a:t>адатак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sr-Cyrl-RS" dirty="0" smtClean="0"/>
              <a:t>Погледати филм </a:t>
            </a:r>
            <a:r>
              <a:rPr lang="sr-Cyrl-RS" b="1" i="1" u="sng" dirty="0" smtClean="0"/>
              <a:t>Кафилерија</a:t>
            </a:r>
            <a:r>
              <a:rPr lang="sr-Cyrl-RS" dirty="0" smtClean="0"/>
              <a:t>  (</a:t>
            </a:r>
            <a:r>
              <a:rPr lang="ru-RU" dirty="0"/>
              <a:t>ф</a:t>
            </a:r>
            <a:r>
              <a:rPr lang="ru-RU" dirty="0" smtClean="0"/>
              <a:t>илм редитеља Кима Чапајрона, прича о три малолетна делинквента у поправном дому и њиховим доживљајима, који ће им обележити животе</a:t>
            </a:r>
            <a:r>
              <a:rPr lang="sr-Cyrl-RS" dirty="0" smtClean="0"/>
              <a:t>)и написати кратки есеј у коме ћете анализирати:</a:t>
            </a:r>
          </a:p>
          <a:p>
            <a:r>
              <a:rPr lang="sr-Cyrl-RS" dirty="0" smtClean="0"/>
              <a:t>1) норме, вредности и интеракције унутар групе преступника</a:t>
            </a:r>
          </a:p>
          <a:p>
            <a:r>
              <a:rPr lang="sr-Cyrl-RS" dirty="0"/>
              <a:t>2</a:t>
            </a:r>
            <a:r>
              <a:rPr lang="sr-Cyrl-RS" dirty="0" smtClean="0"/>
              <a:t>) норме, вредности и интеракције унутар групе представника закона и реда</a:t>
            </a:r>
          </a:p>
          <a:p>
            <a:r>
              <a:rPr lang="sr-Cyrl-RS" dirty="0"/>
              <a:t>3</a:t>
            </a:r>
            <a:r>
              <a:rPr lang="sr-Cyrl-RS" dirty="0" smtClean="0"/>
              <a:t>) норме, вредности и интеракције између групе преступника и групе њихових чувара (представника закона и реда)</a:t>
            </a:r>
          </a:p>
          <a:p>
            <a:pPr algn="just"/>
            <a:r>
              <a:rPr lang="sr-Cyrl-RS" dirty="0" smtClean="0"/>
              <a:t>Оценити да ли изолација преступника и начин санкционисања којем су изложени, њима пружа прилику да се врате и укључе у главне токове живота друштва</a:t>
            </a:r>
          </a:p>
          <a:p>
            <a:pPr algn="just"/>
            <a:r>
              <a:rPr lang="sr-Cyrl-RS" dirty="0" smtClean="0"/>
              <a:t>Изнесите ваш став о кажњавању преступничког понашања</a:t>
            </a:r>
          </a:p>
          <a:p>
            <a:pPr algn="just"/>
            <a:r>
              <a:rPr lang="sr-Cyrl-RS" dirty="0" smtClean="0"/>
              <a:t>Изнесите ваше предлоге како решити проблем преступништва у друштву и како хуманизовати однос према преступницима </a:t>
            </a:r>
          </a:p>
          <a:p>
            <a:pPr algn="just"/>
            <a:r>
              <a:rPr lang="ru-RU" dirty="0" smtClean="0"/>
              <a:t>З</a:t>
            </a:r>
            <a:r>
              <a:rPr lang="sr-Cyrl-RS" dirty="0" smtClean="0"/>
              <a:t>адатак </a:t>
            </a:r>
            <a:r>
              <a:rPr lang="sr-Cyrl-RS" b="1" dirty="0" smtClean="0"/>
              <a:t>радити у групама </a:t>
            </a:r>
            <a:r>
              <a:rPr lang="sr-Cyrl-RS" dirty="0" smtClean="0"/>
              <a:t>до 10 студената.</a:t>
            </a:r>
          </a:p>
          <a:p>
            <a:pPr algn="just"/>
            <a:r>
              <a:rPr lang="ru-RU" dirty="0" smtClean="0"/>
              <a:t>П</a:t>
            </a:r>
            <a:r>
              <a:rPr lang="sr-Cyrl-RS" dirty="0" smtClean="0"/>
              <a:t>исани рад слати на е-адресу наставника до 3. маја, 2020.</a:t>
            </a:r>
          </a:p>
          <a:p>
            <a:pPr algn="just"/>
            <a:r>
              <a:rPr lang="ru-RU" dirty="0" smtClean="0"/>
              <a:t>У</a:t>
            </a:r>
            <a:r>
              <a:rPr lang="sr-Cyrl-RS" dirty="0" smtClean="0"/>
              <a:t>колико немате приступ предложеном филму, можете да погледате домаћу серију </a:t>
            </a:r>
            <a:r>
              <a:rPr lang="sr-Cyrl-RS" b="1" dirty="0" smtClean="0"/>
              <a:t>Сиви дом </a:t>
            </a:r>
            <a:r>
              <a:rPr lang="sr-Cyrl-RS" dirty="0" smtClean="0"/>
              <a:t>редитеља Дарка Бајића и написати есеј.</a:t>
            </a:r>
          </a:p>
          <a:p>
            <a:pPr algn="just"/>
            <a:endParaRPr lang="sr-Cyrl-RS" dirty="0" smtClean="0"/>
          </a:p>
          <a:p>
            <a:pPr algn="just">
              <a:buNone/>
            </a:pPr>
            <a:endParaRPr lang="en-US" b="1" dirty="0" smtClean="0"/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487</TotalTime>
  <Words>1575</Words>
  <Application>Microsoft Office PowerPoint</Application>
  <PresentationFormat>On-screen Show (4:3)</PresentationFormat>
  <Paragraphs>89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Социологија</vt:lpstr>
      <vt:lpstr>Култура, друштво, човеково понашање</vt:lpstr>
      <vt:lpstr>Култура и друштво: културом одређено понашање</vt:lpstr>
      <vt:lpstr>Социјализација</vt:lpstr>
      <vt:lpstr>Норма и вредност</vt:lpstr>
      <vt:lpstr>Статус и улога</vt:lpstr>
      <vt:lpstr>Теорије друштва:  понашање у друштву</vt:lpstr>
      <vt:lpstr>Литература  Питања</vt:lpstr>
      <vt:lpstr>Задатак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Социологија</dc:title>
  <dc:creator>Vesna</dc:creator>
  <cp:lastModifiedBy>princ valiant</cp:lastModifiedBy>
  <cp:revision>41</cp:revision>
  <dcterms:created xsi:type="dcterms:W3CDTF">2020-04-14T10:36:26Z</dcterms:created>
  <dcterms:modified xsi:type="dcterms:W3CDTF">2020-04-15T11:03:23Z</dcterms:modified>
</cp:coreProperties>
</file>