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3" r:id="rId6"/>
    <p:sldId id="261" r:id="rId7"/>
    <p:sldId id="264" r:id="rId8"/>
    <p:sldId id="286" r:id="rId9"/>
    <p:sldId id="284" r:id="rId10"/>
    <p:sldId id="287" r:id="rId11"/>
    <p:sldId id="267" r:id="rId12"/>
    <p:sldId id="288" r:id="rId13"/>
    <p:sldId id="285" r:id="rId14"/>
    <p:sldId id="290" r:id="rId15"/>
    <p:sldId id="291" r:id="rId16"/>
    <p:sldId id="289" r:id="rId17"/>
    <p:sldId id="272" r:id="rId18"/>
    <p:sldId id="279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FA13D1-F437-49C0-9837-01A2EA1FFEDA}">
  <a:tblStyle styleId="{0EFA13D1-F437-49C0-9837-01A2EA1FFE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499" y="2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A6000-818D-4382-B294-1F4641B41074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99E02FC1-A9F1-486A-8949-789007DE9FDE}">
      <dgm:prSet phldrT="[Text]"/>
      <dgm:spPr/>
      <dgm:t>
        <a:bodyPr/>
        <a:lstStyle/>
        <a:p>
          <a:r>
            <a:rPr lang="sr-Latn-RS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Tematski centriran kurikulum (Indianopolis)</a:t>
          </a:r>
          <a:endParaRPr lang="en-US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C09BF633-8079-466A-8538-C93793B70D5C}" type="parTrans" cxnId="{7A2CE91F-4136-4461-BE6D-8289C258F7F3}">
      <dgm:prSet/>
      <dgm:spPr/>
      <dgm:t>
        <a:bodyPr/>
        <a:lstStyle/>
        <a:p>
          <a:endParaRPr lang="en-US"/>
        </a:p>
      </dgm:t>
    </dgm:pt>
    <dgm:pt modelId="{F4EEBD01-2D7E-47F1-973D-0FB300D3F79A}" type="sibTrans" cxnId="{7A2CE91F-4136-4461-BE6D-8289C258F7F3}">
      <dgm:prSet/>
      <dgm:spPr/>
      <dgm:t>
        <a:bodyPr/>
        <a:lstStyle/>
        <a:p>
          <a:endParaRPr lang="en-US"/>
        </a:p>
      </dgm:t>
    </dgm:pt>
    <dgm:pt modelId="{DD67131C-9868-4650-B2ED-9A11F0F3C048}">
      <dgm:prSet phldrT="[Text]"/>
      <dgm:spPr/>
      <dgm:t>
        <a:bodyPr/>
        <a:lstStyle/>
        <a:p>
          <a:r>
            <a:rPr lang="sr-Latn-RS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Problemska nastava</a:t>
          </a:r>
        </a:p>
        <a:p>
          <a:r>
            <a:rPr lang="sr-Latn-RS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(Mejker)</a:t>
          </a:r>
          <a:endParaRPr lang="en-US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86157E2B-6E38-406E-9582-18953F66FA32}" type="parTrans" cxnId="{ECECE3B1-C8DC-4DB4-A461-522E24D82918}">
      <dgm:prSet/>
      <dgm:spPr/>
      <dgm:t>
        <a:bodyPr/>
        <a:lstStyle/>
        <a:p>
          <a:endParaRPr lang="en-US"/>
        </a:p>
      </dgm:t>
    </dgm:pt>
    <dgm:pt modelId="{76A04247-8296-4A7D-8EF5-40EFB02C20F8}" type="sibTrans" cxnId="{ECECE3B1-C8DC-4DB4-A461-522E24D82918}">
      <dgm:prSet/>
      <dgm:spPr/>
      <dgm:t>
        <a:bodyPr/>
        <a:lstStyle/>
        <a:p>
          <a:endParaRPr lang="en-US"/>
        </a:p>
      </dgm:t>
    </dgm:pt>
    <dgm:pt modelId="{893B06CB-9BDD-42A4-9C0E-03400310ED77}">
      <dgm:prSet phldrT="[Text]" custT="1"/>
      <dgm:spPr/>
      <dgm:t>
        <a:bodyPr/>
        <a:lstStyle/>
        <a:p>
          <a:r>
            <a:rPr lang="sr-Latn-RS" sz="16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Interdisciplinarna organizacija časa</a:t>
          </a:r>
        </a:p>
        <a:p>
          <a:r>
            <a:rPr lang="sr-Latn-RS" sz="16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(Šefer)</a:t>
          </a:r>
          <a:endParaRPr lang="en-US" sz="1600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1AF363C1-A8ED-4396-B433-EE16F8CD7A41}" type="parTrans" cxnId="{CC25BDF2-7E9F-456F-BFFE-064192F73BE9}">
      <dgm:prSet/>
      <dgm:spPr/>
      <dgm:t>
        <a:bodyPr/>
        <a:lstStyle/>
        <a:p>
          <a:endParaRPr lang="en-US"/>
        </a:p>
      </dgm:t>
    </dgm:pt>
    <dgm:pt modelId="{02E777E2-EAAD-4919-B2FE-612FDA7015A1}" type="sibTrans" cxnId="{CC25BDF2-7E9F-456F-BFFE-064192F73BE9}">
      <dgm:prSet/>
      <dgm:spPr/>
      <dgm:t>
        <a:bodyPr/>
        <a:lstStyle/>
        <a:p>
          <a:endParaRPr lang="en-US"/>
        </a:p>
      </dgm:t>
    </dgm:pt>
    <dgm:pt modelId="{98A5BA08-2194-4158-B263-96670EB065BB}" type="pres">
      <dgm:prSet presAssocID="{394A6000-818D-4382-B294-1F4641B41074}" presName="Name0" presStyleCnt="0">
        <dgm:presLayoutVars>
          <dgm:dir/>
          <dgm:resizeHandles val="exact"/>
        </dgm:presLayoutVars>
      </dgm:prSet>
      <dgm:spPr/>
    </dgm:pt>
    <dgm:pt modelId="{B599D1D0-FFF7-4123-AB5A-D6DEBF07B628}" type="pres">
      <dgm:prSet presAssocID="{394A6000-818D-4382-B294-1F4641B41074}" presName="arrow" presStyleLbl="bgShp" presStyleIdx="0" presStyleCnt="1"/>
      <dgm:spPr/>
    </dgm:pt>
    <dgm:pt modelId="{B0F04EB7-F22D-4E81-A998-DF39E972AD04}" type="pres">
      <dgm:prSet presAssocID="{394A6000-818D-4382-B294-1F4641B41074}" presName="points" presStyleCnt="0"/>
      <dgm:spPr/>
    </dgm:pt>
    <dgm:pt modelId="{E074F798-1D20-4954-94E1-0056EF7F18C5}" type="pres">
      <dgm:prSet presAssocID="{99E02FC1-A9F1-486A-8949-789007DE9FDE}" presName="compositeA" presStyleCnt="0"/>
      <dgm:spPr/>
    </dgm:pt>
    <dgm:pt modelId="{1CFB99F5-60BE-4C7C-BE6B-27E63BDA5DE0}" type="pres">
      <dgm:prSet presAssocID="{99E02FC1-A9F1-486A-8949-789007DE9FDE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860D4-203D-4046-AA83-5F2E1AABE1F7}" type="pres">
      <dgm:prSet presAssocID="{99E02FC1-A9F1-486A-8949-789007DE9FDE}" presName="circleA" presStyleLbl="node1" presStyleIdx="0" presStyleCnt="3"/>
      <dgm:spPr/>
    </dgm:pt>
    <dgm:pt modelId="{D336545E-B941-4DD5-879D-327F300DD494}" type="pres">
      <dgm:prSet presAssocID="{99E02FC1-A9F1-486A-8949-789007DE9FDE}" presName="spaceA" presStyleCnt="0"/>
      <dgm:spPr/>
    </dgm:pt>
    <dgm:pt modelId="{702FB225-C661-4F26-BDA4-82933FCB154B}" type="pres">
      <dgm:prSet presAssocID="{F4EEBD01-2D7E-47F1-973D-0FB300D3F79A}" presName="space" presStyleCnt="0"/>
      <dgm:spPr/>
    </dgm:pt>
    <dgm:pt modelId="{45792EB5-88F8-4EBD-BB06-A35403D65FE4}" type="pres">
      <dgm:prSet presAssocID="{DD67131C-9868-4650-B2ED-9A11F0F3C048}" presName="compositeB" presStyleCnt="0"/>
      <dgm:spPr/>
    </dgm:pt>
    <dgm:pt modelId="{BA1B1C57-9048-4E45-83A7-54731438F026}" type="pres">
      <dgm:prSet presAssocID="{DD67131C-9868-4650-B2ED-9A11F0F3C048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BF284-9352-47F0-8096-44F4527A9391}" type="pres">
      <dgm:prSet presAssocID="{DD67131C-9868-4650-B2ED-9A11F0F3C048}" presName="circleB" presStyleLbl="node1" presStyleIdx="1" presStyleCnt="3"/>
      <dgm:spPr/>
    </dgm:pt>
    <dgm:pt modelId="{7080278C-3A18-4C04-9C11-5C7BFC60D136}" type="pres">
      <dgm:prSet presAssocID="{DD67131C-9868-4650-B2ED-9A11F0F3C048}" presName="spaceB" presStyleCnt="0"/>
      <dgm:spPr/>
    </dgm:pt>
    <dgm:pt modelId="{7DA560D2-8101-4666-8D25-EB233997E9B4}" type="pres">
      <dgm:prSet presAssocID="{76A04247-8296-4A7D-8EF5-40EFB02C20F8}" presName="space" presStyleCnt="0"/>
      <dgm:spPr/>
    </dgm:pt>
    <dgm:pt modelId="{7B553224-3BE6-4D9D-82A2-4CE9A3CFFBFB}" type="pres">
      <dgm:prSet presAssocID="{893B06CB-9BDD-42A4-9C0E-03400310ED77}" presName="compositeA" presStyleCnt="0"/>
      <dgm:spPr/>
    </dgm:pt>
    <dgm:pt modelId="{29FE6922-74F4-42C7-80FC-F4FB2FE7F460}" type="pres">
      <dgm:prSet presAssocID="{893B06CB-9BDD-42A4-9C0E-03400310ED77}" presName="textA" presStyleLbl="revTx" presStyleIdx="2" presStyleCnt="3" custLinFactNeighborX="1465" custLinFactNeighborY="10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B76B5-38D3-415A-8D1B-266E9CC2BF5F}" type="pres">
      <dgm:prSet presAssocID="{893B06CB-9BDD-42A4-9C0E-03400310ED77}" presName="circleA" presStyleLbl="node1" presStyleIdx="2" presStyleCnt="3"/>
      <dgm:spPr/>
    </dgm:pt>
    <dgm:pt modelId="{4FAE71AD-1108-473E-A05C-0A6C45057429}" type="pres">
      <dgm:prSet presAssocID="{893B06CB-9BDD-42A4-9C0E-03400310ED77}" presName="spaceA" presStyleCnt="0"/>
      <dgm:spPr/>
    </dgm:pt>
  </dgm:ptLst>
  <dgm:cxnLst>
    <dgm:cxn modelId="{CC25BDF2-7E9F-456F-BFFE-064192F73BE9}" srcId="{394A6000-818D-4382-B294-1F4641B41074}" destId="{893B06CB-9BDD-42A4-9C0E-03400310ED77}" srcOrd="2" destOrd="0" parTransId="{1AF363C1-A8ED-4396-B433-EE16F8CD7A41}" sibTransId="{02E777E2-EAAD-4919-B2FE-612FDA7015A1}"/>
    <dgm:cxn modelId="{7A2CE91F-4136-4461-BE6D-8289C258F7F3}" srcId="{394A6000-818D-4382-B294-1F4641B41074}" destId="{99E02FC1-A9F1-486A-8949-789007DE9FDE}" srcOrd="0" destOrd="0" parTransId="{C09BF633-8079-466A-8538-C93793B70D5C}" sibTransId="{F4EEBD01-2D7E-47F1-973D-0FB300D3F79A}"/>
    <dgm:cxn modelId="{81A171C4-2B23-427C-95A7-01AFE385F11B}" type="presOf" srcId="{DD67131C-9868-4650-B2ED-9A11F0F3C048}" destId="{BA1B1C57-9048-4E45-83A7-54731438F026}" srcOrd="0" destOrd="0" presId="urn:microsoft.com/office/officeart/2005/8/layout/hProcess11"/>
    <dgm:cxn modelId="{E949F53D-B700-4DAF-84E7-69D92BE74489}" type="presOf" srcId="{99E02FC1-A9F1-486A-8949-789007DE9FDE}" destId="{1CFB99F5-60BE-4C7C-BE6B-27E63BDA5DE0}" srcOrd="0" destOrd="0" presId="urn:microsoft.com/office/officeart/2005/8/layout/hProcess11"/>
    <dgm:cxn modelId="{C7798258-FA1B-460A-9719-E90B90E9A2CC}" type="presOf" srcId="{893B06CB-9BDD-42A4-9C0E-03400310ED77}" destId="{29FE6922-74F4-42C7-80FC-F4FB2FE7F460}" srcOrd="0" destOrd="0" presId="urn:microsoft.com/office/officeart/2005/8/layout/hProcess11"/>
    <dgm:cxn modelId="{ECECE3B1-C8DC-4DB4-A461-522E24D82918}" srcId="{394A6000-818D-4382-B294-1F4641B41074}" destId="{DD67131C-9868-4650-B2ED-9A11F0F3C048}" srcOrd="1" destOrd="0" parTransId="{86157E2B-6E38-406E-9582-18953F66FA32}" sibTransId="{76A04247-8296-4A7D-8EF5-40EFB02C20F8}"/>
    <dgm:cxn modelId="{2ECDF2B7-F2C2-4569-AF07-C4D14ABFEA5D}" type="presOf" srcId="{394A6000-818D-4382-B294-1F4641B41074}" destId="{98A5BA08-2194-4158-B263-96670EB065BB}" srcOrd="0" destOrd="0" presId="urn:microsoft.com/office/officeart/2005/8/layout/hProcess11"/>
    <dgm:cxn modelId="{441A06F9-E672-4EF1-A1C3-13A2B782441C}" type="presParOf" srcId="{98A5BA08-2194-4158-B263-96670EB065BB}" destId="{B599D1D0-FFF7-4123-AB5A-D6DEBF07B628}" srcOrd="0" destOrd="0" presId="urn:microsoft.com/office/officeart/2005/8/layout/hProcess11"/>
    <dgm:cxn modelId="{0D348BEA-E7C5-4575-9D29-D308E111E5CB}" type="presParOf" srcId="{98A5BA08-2194-4158-B263-96670EB065BB}" destId="{B0F04EB7-F22D-4E81-A998-DF39E972AD04}" srcOrd="1" destOrd="0" presId="urn:microsoft.com/office/officeart/2005/8/layout/hProcess11"/>
    <dgm:cxn modelId="{4C6C19B6-83A7-40B0-BE17-BEB9D9CBB969}" type="presParOf" srcId="{B0F04EB7-F22D-4E81-A998-DF39E972AD04}" destId="{E074F798-1D20-4954-94E1-0056EF7F18C5}" srcOrd="0" destOrd="0" presId="urn:microsoft.com/office/officeart/2005/8/layout/hProcess11"/>
    <dgm:cxn modelId="{A87A5427-03BC-4EDF-BD3B-4FA08FFCA806}" type="presParOf" srcId="{E074F798-1D20-4954-94E1-0056EF7F18C5}" destId="{1CFB99F5-60BE-4C7C-BE6B-27E63BDA5DE0}" srcOrd="0" destOrd="0" presId="urn:microsoft.com/office/officeart/2005/8/layout/hProcess11"/>
    <dgm:cxn modelId="{E57B2328-2C23-40CB-8A9A-EB5F196E0B3C}" type="presParOf" srcId="{E074F798-1D20-4954-94E1-0056EF7F18C5}" destId="{4F3860D4-203D-4046-AA83-5F2E1AABE1F7}" srcOrd="1" destOrd="0" presId="urn:microsoft.com/office/officeart/2005/8/layout/hProcess11"/>
    <dgm:cxn modelId="{47BCCDD1-7646-43FD-8C73-46D77910EBE0}" type="presParOf" srcId="{E074F798-1D20-4954-94E1-0056EF7F18C5}" destId="{D336545E-B941-4DD5-879D-327F300DD494}" srcOrd="2" destOrd="0" presId="urn:microsoft.com/office/officeart/2005/8/layout/hProcess11"/>
    <dgm:cxn modelId="{3BBD9600-68B9-4648-ABE0-A26CC6609084}" type="presParOf" srcId="{B0F04EB7-F22D-4E81-A998-DF39E972AD04}" destId="{702FB225-C661-4F26-BDA4-82933FCB154B}" srcOrd="1" destOrd="0" presId="urn:microsoft.com/office/officeart/2005/8/layout/hProcess11"/>
    <dgm:cxn modelId="{6F8A5852-825A-4B4C-8F37-11B705B50702}" type="presParOf" srcId="{B0F04EB7-F22D-4E81-A998-DF39E972AD04}" destId="{45792EB5-88F8-4EBD-BB06-A35403D65FE4}" srcOrd="2" destOrd="0" presId="urn:microsoft.com/office/officeart/2005/8/layout/hProcess11"/>
    <dgm:cxn modelId="{621B08D4-39A5-47F8-BA44-9981D8BEAEAD}" type="presParOf" srcId="{45792EB5-88F8-4EBD-BB06-A35403D65FE4}" destId="{BA1B1C57-9048-4E45-83A7-54731438F026}" srcOrd="0" destOrd="0" presId="urn:microsoft.com/office/officeart/2005/8/layout/hProcess11"/>
    <dgm:cxn modelId="{FC691721-F784-4158-B369-D4E210D30DE7}" type="presParOf" srcId="{45792EB5-88F8-4EBD-BB06-A35403D65FE4}" destId="{8E4BF284-9352-47F0-8096-44F4527A9391}" srcOrd="1" destOrd="0" presId="urn:microsoft.com/office/officeart/2005/8/layout/hProcess11"/>
    <dgm:cxn modelId="{2B4918C6-75D6-43EB-8379-E8D433C6B200}" type="presParOf" srcId="{45792EB5-88F8-4EBD-BB06-A35403D65FE4}" destId="{7080278C-3A18-4C04-9C11-5C7BFC60D136}" srcOrd="2" destOrd="0" presId="urn:microsoft.com/office/officeart/2005/8/layout/hProcess11"/>
    <dgm:cxn modelId="{C02205BC-CF06-468A-BA22-A3717D07EE96}" type="presParOf" srcId="{B0F04EB7-F22D-4E81-A998-DF39E972AD04}" destId="{7DA560D2-8101-4666-8D25-EB233997E9B4}" srcOrd="3" destOrd="0" presId="urn:microsoft.com/office/officeart/2005/8/layout/hProcess11"/>
    <dgm:cxn modelId="{4C495D68-EDC8-4987-B56F-88884AC5935A}" type="presParOf" srcId="{B0F04EB7-F22D-4E81-A998-DF39E972AD04}" destId="{7B553224-3BE6-4D9D-82A2-4CE9A3CFFBFB}" srcOrd="4" destOrd="0" presId="urn:microsoft.com/office/officeart/2005/8/layout/hProcess11"/>
    <dgm:cxn modelId="{0FA427A7-ED80-4037-9FA6-11D92ACBBED6}" type="presParOf" srcId="{7B553224-3BE6-4D9D-82A2-4CE9A3CFFBFB}" destId="{29FE6922-74F4-42C7-80FC-F4FB2FE7F460}" srcOrd="0" destOrd="0" presId="urn:microsoft.com/office/officeart/2005/8/layout/hProcess11"/>
    <dgm:cxn modelId="{A085EC89-FC07-4A6A-BB9B-7D2373CB3EDF}" type="presParOf" srcId="{7B553224-3BE6-4D9D-82A2-4CE9A3CFFBFB}" destId="{736B76B5-38D3-415A-8D1B-266E9CC2BF5F}" srcOrd="1" destOrd="0" presId="urn:microsoft.com/office/officeart/2005/8/layout/hProcess11"/>
    <dgm:cxn modelId="{1ED3D0FF-ABC0-4A5E-852A-C2943ED7609A}" type="presParOf" srcId="{7B553224-3BE6-4D9D-82A2-4CE9A3CFFBFB}" destId="{4FAE71AD-1108-473E-A05C-0A6C4505742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9D1D0-FFF7-4123-AB5A-D6DEBF07B628}">
      <dsp:nvSpPr>
        <dsp:cNvPr id="0" name=""/>
        <dsp:cNvSpPr/>
      </dsp:nvSpPr>
      <dsp:spPr>
        <a:xfrm>
          <a:off x="0" y="648072"/>
          <a:ext cx="8496944" cy="86409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FB99F5-60BE-4C7C-BE6B-27E63BDA5DE0}">
      <dsp:nvSpPr>
        <dsp:cNvPr id="0" name=""/>
        <dsp:cNvSpPr/>
      </dsp:nvSpPr>
      <dsp:spPr>
        <a:xfrm>
          <a:off x="3734" y="0"/>
          <a:ext cx="2464445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Tematski centriran kurikulum (Indianopolis)</a:t>
          </a:r>
          <a:endParaRPr lang="en-US" sz="1600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3734" y="0"/>
        <a:ext cx="2464445" cy="864096"/>
      </dsp:txXfrm>
    </dsp:sp>
    <dsp:sp modelId="{4F3860D4-203D-4046-AA83-5F2E1AABE1F7}">
      <dsp:nvSpPr>
        <dsp:cNvPr id="0" name=""/>
        <dsp:cNvSpPr/>
      </dsp:nvSpPr>
      <dsp:spPr>
        <a:xfrm>
          <a:off x="1127944" y="972108"/>
          <a:ext cx="216024" cy="216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B1C57-9048-4E45-83A7-54731438F026}">
      <dsp:nvSpPr>
        <dsp:cNvPr id="0" name=""/>
        <dsp:cNvSpPr/>
      </dsp:nvSpPr>
      <dsp:spPr>
        <a:xfrm>
          <a:off x="2591401" y="1296144"/>
          <a:ext cx="2464445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Problemska nastava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(Mejker)</a:t>
          </a:r>
          <a:endParaRPr lang="en-US" sz="1600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2591401" y="1296144"/>
        <a:ext cx="2464445" cy="864096"/>
      </dsp:txXfrm>
    </dsp:sp>
    <dsp:sp modelId="{8E4BF284-9352-47F0-8096-44F4527A9391}">
      <dsp:nvSpPr>
        <dsp:cNvPr id="0" name=""/>
        <dsp:cNvSpPr/>
      </dsp:nvSpPr>
      <dsp:spPr>
        <a:xfrm>
          <a:off x="3715612" y="972108"/>
          <a:ext cx="216024" cy="216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E6922-74F4-42C7-80FC-F4FB2FE7F460}">
      <dsp:nvSpPr>
        <dsp:cNvPr id="0" name=""/>
        <dsp:cNvSpPr/>
      </dsp:nvSpPr>
      <dsp:spPr>
        <a:xfrm>
          <a:off x="5215174" y="90505"/>
          <a:ext cx="2464445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Interdisciplinarna organizacija časa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(Šefer)</a:t>
          </a:r>
          <a:endParaRPr lang="en-US" sz="1600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5215174" y="90505"/>
        <a:ext cx="2464445" cy="864096"/>
      </dsp:txXfrm>
    </dsp:sp>
    <dsp:sp modelId="{736B76B5-38D3-415A-8D1B-266E9CC2BF5F}">
      <dsp:nvSpPr>
        <dsp:cNvPr id="0" name=""/>
        <dsp:cNvSpPr/>
      </dsp:nvSpPr>
      <dsp:spPr>
        <a:xfrm>
          <a:off x="6303280" y="972108"/>
          <a:ext cx="216024" cy="216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43517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paint_transparent1.png"/>
          <p:cNvPicPr preferRelativeResize="0"/>
          <p:nvPr/>
        </p:nvPicPr>
        <p:blipFill rotWithShape="1">
          <a:blip r:embed="rId3">
            <a:alphaModFix/>
          </a:blip>
          <a:srcRect l="55211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 descr="paint_transparent4.png"/>
          <p:cNvPicPr preferRelativeResize="0"/>
          <p:nvPr/>
        </p:nvPicPr>
        <p:blipFill rotWithShape="1">
          <a:blip r:embed="rId3">
            <a:alphaModFix/>
          </a:blip>
          <a:srcRect r="49954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r-Latn-RS" sz="2800" dirty="0" smtClean="0"/>
              <a:t/>
            </a:r>
            <a:br>
              <a:rPr lang="sr-Latn-RS" sz="2800" dirty="0" smtClean="0"/>
            </a:br>
            <a:endParaRPr sz="2800" dirty="0"/>
          </a:p>
        </p:txBody>
      </p:sp>
      <p:sp>
        <p:nvSpPr>
          <p:cNvPr id="6" name="Oval 5"/>
          <p:cNvSpPr/>
          <p:nvPr/>
        </p:nvSpPr>
        <p:spPr>
          <a:xfrm>
            <a:off x="323528" y="3867894"/>
            <a:ext cx="2736304" cy="115212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1"/>
                </a:solidFill>
              </a:rPr>
              <a:t>Ana Miljković-Pavlović</a:t>
            </a:r>
          </a:p>
        </p:txBody>
      </p:sp>
      <p:sp>
        <p:nvSpPr>
          <p:cNvPr id="2" name="Rectangle 1"/>
          <p:cNvSpPr/>
          <p:nvPr/>
        </p:nvSpPr>
        <p:spPr>
          <a:xfrm>
            <a:off x="4067944" y="123478"/>
            <a:ext cx="4968552" cy="11521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2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Oblici </a:t>
            </a:r>
            <a:r>
              <a:rPr lang="sr-Latn-R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rada sa darovitim učenicima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1187624" y="3075806"/>
            <a:ext cx="3168352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Metodika vaspitnog rada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23728" y="836125"/>
            <a:ext cx="5040560" cy="3463817"/>
          </a:xfrm>
        </p:spPr>
        <p:txBody>
          <a:bodyPr/>
          <a:lstStyle/>
          <a:p>
            <a:pPr marL="76200" indent="0">
              <a:buNone/>
            </a:pPr>
            <a:r>
              <a:rPr lang="sr-Latn-RS" dirty="0" smtClean="0"/>
              <a:t>Podrazumeva:</a:t>
            </a:r>
          </a:p>
          <a:p>
            <a:pPr marL="76200" indent="0">
              <a:buNone/>
            </a:pPr>
            <a:r>
              <a:rPr lang="en-US" dirty="0" err="1" smtClean="0"/>
              <a:t>sažimanje</a:t>
            </a:r>
            <a:r>
              <a:rPr lang="en-US" dirty="0" smtClean="0"/>
              <a:t> </a:t>
            </a:r>
            <a:r>
              <a:rPr lang="en-US" dirty="0" err="1"/>
              <a:t>nastavnih</a:t>
            </a:r>
            <a:r>
              <a:rPr lang="en-US" dirty="0"/>
              <a:t> </a:t>
            </a:r>
            <a:r>
              <a:rPr lang="en-US" dirty="0" err="1" smtClean="0"/>
              <a:t>sadržaja</a:t>
            </a:r>
            <a:r>
              <a:rPr lang="en-US" dirty="0" smtClean="0"/>
              <a:t>,</a:t>
            </a:r>
            <a:endParaRPr lang="sr-Latn-RS" dirty="0" smtClean="0"/>
          </a:p>
          <a:p>
            <a:pPr marL="76200" indent="0">
              <a:buNone/>
            </a:pPr>
            <a:r>
              <a:rPr lang="en-US" dirty="0" err="1" smtClean="0"/>
              <a:t>formiranje</a:t>
            </a:r>
            <a:r>
              <a:rPr lang="en-US" dirty="0" smtClean="0"/>
              <a:t> </a:t>
            </a:r>
            <a:r>
              <a:rPr lang="en-US" dirty="0" err="1"/>
              <a:t>vertikalnih</a:t>
            </a:r>
            <a:r>
              <a:rPr lang="en-US" dirty="0"/>
              <a:t> </a:t>
            </a:r>
            <a:r>
              <a:rPr lang="en-US" dirty="0" err="1"/>
              <a:t>grupa</a:t>
            </a:r>
            <a:r>
              <a:rPr lang="en-US" dirty="0"/>
              <a:t>, </a:t>
            </a:r>
            <a:r>
              <a:rPr lang="en-US" dirty="0" err="1"/>
              <a:t>preskakanje</a:t>
            </a:r>
            <a:r>
              <a:rPr lang="en-US" dirty="0"/>
              <a:t> </a:t>
            </a:r>
            <a:r>
              <a:rPr lang="en-US" dirty="0" err="1"/>
              <a:t>razreda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endParaRPr lang="sr-Latn-RS" dirty="0" smtClean="0"/>
          </a:p>
          <a:p>
            <a:pPr marL="76200" indent="0">
              <a:buNone/>
            </a:pPr>
            <a:r>
              <a:rPr lang="sr-Latn-RS" dirty="0"/>
              <a:t>r</a:t>
            </a:r>
            <a:r>
              <a:rPr lang="sr-Latn-RS" dirty="0" smtClean="0"/>
              <a:t>anije upisivanje i ubrzano napredovanje.</a:t>
            </a:r>
          </a:p>
          <a:p>
            <a:pPr marL="76200" indent="0">
              <a:buNone/>
            </a:pPr>
            <a:r>
              <a:rPr lang="sr-Latn-RS" dirty="0" smtClean="0">
                <a:solidFill>
                  <a:schemeClr val="tx1"/>
                </a:solidFill>
              </a:rPr>
              <a:t>Zahteva:</a:t>
            </a:r>
          </a:p>
          <a:p>
            <a:pPr marL="76200" indent="0">
              <a:buNone/>
            </a:pPr>
            <a:r>
              <a:rPr lang="sr-Latn-RS" i="0" dirty="0" smtClean="0">
                <a:solidFill>
                  <a:schemeClr val="tx1"/>
                </a:solidFill>
              </a:rPr>
              <a:t>Obogaćivanje kurikuluma i sredine, </a:t>
            </a:r>
          </a:p>
          <a:p>
            <a:pPr marL="76200" indent="0">
              <a:buNone/>
            </a:pPr>
            <a:r>
              <a:rPr lang="sr-Latn-RS" i="0" dirty="0">
                <a:solidFill>
                  <a:schemeClr val="tx1"/>
                </a:solidFill>
              </a:rPr>
              <a:t>p</a:t>
            </a:r>
            <a:r>
              <a:rPr lang="sr-Latn-RS" i="0" dirty="0" smtClean="0">
                <a:solidFill>
                  <a:schemeClr val="tx1"/>
                </a:solidFill>
              </a:rPr>
              <a:t>oboljšanje metodologije i administrativno uređenje.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909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Vrste akceleracije</a:t>
            </a:r>
            <a:endParaRPr dirty="0"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2194546" y="2382972"/>
            <a:ext cx="2033700" cy="2033700"/>
          </a:xfrm>
          <a:prstGeom prst="ellipse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Uključivanje na više nivoa</a:t>
            </a:r>
            <a:endParaRPr dirty="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457200" y="2382972"/>
            <a:ext cx="2033700" cy="2033700"/>
          </a:xfrm>
          <a:prstGeom prst="ellipse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3931892" y="2382972"/>
            <a:ext cx="2033700" cy="2033700"/>
          </a:xfrm>
          <a:prstGeom prst="ellipse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Kompaktiranje kurikuluma</a:t>
            </a:r>
            <a:endParaRPr dirty="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3219822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Teleskopiranje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16200000">
            <a:off x="6093668" y="1827088"/>
            <a:ext cx="2297044" cy="86409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6621753" y="2198306"/>
            <a:ext cx="1261884" cy="369332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sr-Latn-RS" sz="1800" dirty="0" smtClean="0"/>
              <a:t>Vertikalna</a:t>
            </a:r>
            <a:endParaRPr lang="en-US" sz="1800" dirty="0"/>
          </a:p>
        </p:txBody>
      </p:sp>
      <p:sp>
        <p:nvSpPr>
          <p:cNvPr id="6" name="Up Arrow 5"/>
          <p:cNvSpPr/>
          <p:nvPr/>
        </p:nvSpPr>
        <p:spPr>
          <a:xfrm rot="5400000">
            <a:off x="7288698" y="2343185"/>
            <a:ext cx="792088" cy="2619689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7453909" y="2657891"/>
            <a:ext cx="461665" cy="19611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r-Latn-RS" sz="1800" dirty="0" smtClean="0"/>
              <a:t>Horizontalna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650" y="123478"/>
            <a:ext cx="5511300" cy="857400"/>
          </a:xfrm>
        </p:spPr>
        <p:txBody>
          <a:bodyPr/>
          <a:lstStyle/>
          <a:p>
            <a:r>
              <a:rPr lang="sr-Latn-RS" dirty="0" smtClean="0"/>
              <a:t>Uslovi i nedostaci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6650" y="1059581"/>
            <a:ext cx="2675100" cy="4007669"/>
          </a:xfrm>
        </p:spPr>
        <p:txBody>
          <a:bodyPr/>
          <a:lstStyle/>
          <a:p>
            <a:r>
              <a:rPr lang="sr-Latn-RS" dirty="0"/>
              <a:t>Potrebno je restruktuirati školu kakvu </a:t>
            </a:r>
            <a:r>
              <a:rPr lang="sr-Latn-RS" dirty="0" smtClean="0"/>
              <a:t>znamo.</a:t>
            </a:r>
            <a:endParaRPr lang="sr-Latn-RS" dirty="0"/>
          </a:p>
          <a:p>
            <a:r>
              <a:rPr lang="sr-Latn-RS" dirty="0"/>
              <a:t>Potrebno je ostvariti materijalne i kadrovske uslove za ovu vrstu organizacije </a:t>
            </a:r>
            <a:r>
              <a:rPr lang="sr-Latn-RS" dirty="0" smtClean="0"/>
              <a:t>školskog rada.</a:t>
            </a:r>
          </a:p>
          <a:p>
            <a:r>
              <a:rPr lang="sr-Latn-RS" dirty="0" smtClean="0"/>
              <a:t>Potrebno je promeniti sistem vrednovanja i ocenjivanja učeničkog postignuća.</a:t>
            </a:r>
            <a:endParaRPr lang="sr-Latn-RS" dirty="0"/>
          </a:p>
          <a:p>
            <a:r>
              <a:rPr lang="sr-Latn-RS" dirty="0" smtClean="0"/>
              <a:t>Potrebno je obučiti nastavnike za ovaj vid rada.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563888" y="979131"/>
            <a:ext cx="2664296" cy="4007668"/>
          </a:xfrm>
        </p:spPr>
        <p:txBody>
          <a:bodyPr/>
          <a:lstStyle/>
          <a:p>
            <a:r>
              <a:rPr lang="sr-Latn-RS" dirty="0" smtClean="0"/>
              <a:t>Gubi se kontinuitet u socijo-emocionalnom odnosu vršnjaka.</a:t>
            </a:r>
          </a:p>
          <a:p>
            <a:r>
              <a:rPr lang="sr-Latn-RS" dirty="0" smtClean="0"/>
              <a:t>Nastavnik je dominantan u procesu učenja i donošenju važnih odluka za sadržaj, način i ishod učenja.</a:t>
            </a:r>
          </a:p>
          <a:p>
            <a:r>
              <a:rPr lang="sr-Latn-RS" dirty="0" smtClean="0"/>
              <a:t>Podstiče se individualizacija, a ne socijalizacija.</a:t>
            </a:r>
          </a:p>
          <a:p>
            <a:r>
              <a:rPr lang="sr-Latn-RS" dirty="0" smtClean="0"/>
              <a:t>Postoji opasnost od „rupa“ u učenju</a:t>
            </a:r>
          </a:p>
          <a:p>
            <a:endParaRPr lang="sr-Latn-R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46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8750"/>
            <a:ext cx="4174232" cy="1159800"/>
          </a:xfrm>
        </p:spPr>
        <p:txBody>
          <a:bodyPr/>
          <a:lstStyle/>
          <a:p>
            <a:r>
              <a:rPr lang="sr-Latn-R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</a:t>
            </a:r>
            <a:r>
              <a:rPr lang="sr-Latn-RS" dirty="0" smtClean="0"/>
              <a:t> </a:t>
            </a:r>
            <a:br>
              <a:rPr lang="sr-Latn-RS" dirty="0" smtClean="0"/>
            </a:br>
            <a:r>
              <a:rPr lang="sr-Latn-R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Segregacija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Kao vid rada sa darovitim učenicima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Podrazumeva izdvajanje posebnih grupa učenika prema sposobnostima, talentima, interesovanjima koja učenici ispoljavaju u posebnim oblastima nauke, umetnosti i proizvodnje.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788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650" y="267494"/>
            <a:ext cx="7723742" cy="857400"/>
          </a:xfrm>
        </p:spPr>
        <p:txBody>
          <a:bodyPr/>
          <a:lstStyle/>
          <a:p>
            <a:r>
              <a:rPr lang="sr-Latn-RS" sz="4400" dirty="0" smtClean="0"/>
              <a:t>Uslovi, nedostaci i prednosti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21695" y="1121688"/>
            <a:ext cx="2347174" cy="4021811"/>
          </a:xfrm>
        </p:spPr>
        <p:txBody>
          <a:bodyPr/>
          <a:lstStyle/>
          <a:p>
            <a:r>
              <a:rPr lang="sr-Latn-RS" dirty="0" smtClean="0"/>
              <a:t>Restruktuiranje plana i programa.</a:t>
            </a:r>
          </a:p>
          <a:p>
            <a:r>
              <a:rPr lang="sr-Latn-RS" dirty="0" smtClean="0"/>
              <a:t>Intenzivniji rad nastavnika na razvijanju programa za darovite učenike.</a:t>
            </a:r>
          </a:p>
          <a:p>
            <a:r>
              <a:rPr lang="sr-Latn-RS" dirty="0" smtClean="0"/>
              <a:t>Veća motivacija nastavnika za rad sa darovitim učenicima.</a:t>
            </a:r>
          </a:p>
          <a:p>
            <a:r>
              <a:rPr lang="sr-Latn-RS" dirty="0" smtClean="0"/>
              <a:t>Mogućnost nastavnika da pruži viši stepen programa.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225479" y="1121688"/>
            <a:ext cx="2075848" cy="3724831"/>
          </a:xfrm>
        </p:spPr>
        <p:txBody>
          <a:bodyPr/>
          <a:lstStyle/>
          <a:p>
            <a:r>
              <a:rPr lang="sr-Latn-RS" dirty="0" smtClean="0"/>
              <a:t>Otežana integracija u grupu vršnjaka istog godišta.</a:t>
            </a:r>
          </a:p>
          <a:p>
            <a:r>
              <a:rPr lang="sr-Latn-RS" dirty="0" smtClean="0"/>
              <a:t>Usko usmerenje učenika na odabrane oblasti.</a:t>
            </a:r>
          </a:p>
          <a:p>
            <a:r>
              <a:rPr lang="sr-Latn-RS" dirty="0" smtClean="0"/>
              <a:t>Osiromašenje razvijanja opšte kulture i divergentnih veština, umenja i sposobnosti.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sp>
        <p:nvSpPr>
          <p:cNvPr id="6" name="Rectangle 5"/>
          <p:cNvSpPr/>
          <p:nvPr/>
        </p:nvSpPr>
        <p:spPr>
          <a:xfrm>
            <a:off x="4340383" y="1376797"/>
            <a:ext cx="2214328" cy="3690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sr-Latn-RS" dirty="0" smtClean="0">
                <a:solidFill>
                  <a:schemeClr val="bg2">
                    <a:lumMod val="75000"/>
                  </a:schemeClr>
                </a:solidFill>
                <a:latin typeface="Lato Light"/>
              </a:rPr>
              <a:t>Dublje, intenzivnije i obuhvatnije bavljenje izdvojenim sadržajima i oblastima vaspitno-obrazovnog rada.</a:t>
            </a:r>
          </a:p>
          <a:p>
            <a:endParaRPr lang="sr-Latn-RS" dirty="0" smtClean="0">
              <a:solidFill>
                <a:schemeClr val="bg2">
                  <a:lumMod val="75000"/>
                </a:schemeClr>
              </a:solidFill>
              <a:latin typeface="Lato Light"/>
            </a:endParaRPr>
          </a:p>
          <a:p>
            <a:pPr marL="285750" indent="-285750">
              <a:buFontTx/>
              <a:buChar char="-"/>
            </a:pPr>
            <a:r>
              <a:rPr lang="sr-Latn-RS" dirty="0" smtClean="0">
                <a:solidFill>
                  <a:schemeClr val="bg2">
                    <a:lumMod val="75000"/>
                  </a:schemeClr>
                </a:solidFill>
                <a:latin typeface="Lato Light"/>
              </a:rPr>
              <a:t>Mogućnost napredovanja, priznanja i dostignuća u izdvojenim oblastima.</a:t>
            </a:r>
          </a:p>
          <a:p>
            <a:endParaRPr lang="sr-Latn-RS" dirty="0" smtClean="0">
              <a:solidFill>
                <a:schemeClr val="bg2">
                  <a:lumMod val="75000"/>
                </a:schemeClr>
              </a:solidFill>
              <a:latin typeface="Lato Light"/>
            </a:endParaRPr>
          </a:p>
          <a:p>
            <a:pPr marL="285750" indent="-285750">
              <a:buFontTx/>
              <a:buChar char="-"/>
            </a:pPr>
            <a:r>
              <a:rPr lang="sr-Latn-RS" dirty="0" smtClean="0">
                <a:solidFill>
                  <a:schemeClr val="bg2">
                    <a:lumMod val="75000"/>
                  </a:schemeClr>
                </a:solidFill>
                <a:latin typeface="Lato Light"/>
              </a:rPr>
              <a:t>Doživljaj pripadanja grupi vršnjaka sličnih interesovanja i vrednosti.</a:t>
            </a:r>
          </a:p>
          <a:p>
            <a:pPr marL="285750" indent="-285750" algn="ctr">
              <a:buFontTx/>
              <a:buChar char="-"/>
            </a:pPr>
            <a:endParaRPr lang="sr-Latn-RS" sz="1200" dirty="0" smtClean="0">
              <a:solidFill>
                <a:schemeClr val="bg1">
                  <a:lumMod val="50000"/>
                </a:schemeClr>
              </a:solidFill>
              <a:latin typeface="Lato Light"/>
            </a:endParaRPr>
          </a:p>
          <a:p>
            <a:pPr marL="285750" indent="-285750" algn="ctr">
              <a:buFontTx/>
              <a:buChar char="-"/>
            </a:pPr>
            <a:endParaRPr lang="en-US" dirty="0">
              <a:solidFill>
                <a:schemeClr val="bg1">
                  <a:lumMod val="50000"/>
                </a:schemeClr>
              </a:solidFill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3851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" y="1563638"/>
            <a:ext cx="2233203" cy="3368789"/>
          </a:xfrm>
        </p:spPr>
        <p:txBody>
          <a:bodyPr/>
          <a:lstStyle/>
          <a:p>
            <a:r>
              <a:rPr lang="sr-Latn-RS" sz="1400" b="1" dirty="0" smtClean="0"/>
              <a:t>Obogaćivanje:</a:t>
            </a:r>
          </a:p>
          <a:p>
            <a:r>
              <a:rPr lang="en-US" sz="1400" dirty="0" err="1"/>
              <a:t>obezbeđivanje</a:t>
            </a:r>
            <a:r>
              <a:rPr lang="en-US" sz="1400" dirty="0"/>
              <a:t> </a:t>
            </a:r>
            <a:r>
              <a:rPr lang="en-US" sz="1400" dirty="0" err="1"/>
              <a:t>dodatnih</a:t>
            </a:r>
            <a:r>
              <a:rPr lang="en-US" sz="1400" dirty="0"/>
              <a:t> </a:t>
            </a:r>
            <a:r>
              <a:rPr lang="en-US" sz="1400" dirty="0" err="1"/>
              <a:t>sadržaja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aktivnosti</a:t>
            </a:r>
            <a:r>
              <a:rPr lang="en-US" sz="1400" dirty="0"/>
              <a:t> </a:t>
            </a:r>
            <a:r>
              <a:rPr lang="en-US" sz="1400" dirty="0" err="1"/>
              <a:t>uz</a:t>
            </a:r>
            <a:r>
              <a:rPr lang="en-US" sz="1400" dirty="0"/>
              <a:t> </a:t>
            </a:r>
            <a:r>
              <a:rPr lang="en-US" sz="1400" dirty="0" err="1"/>
              <a:t>ili</a:t>
            </a:r>
            <a:r>
              <a:rPr lang="en-US" sz="1400" dirty="0"/>
              <a:t> </a:t>
            </a:r>
            <a:r>
              <a:rPr lang="en-US" sz="1400" dirty="0" err="1"/>
              <a:t>umesto</a:t>
            </a:r>
            <a:r>
              <a:rPr lang="en-US" sz="1400" dirty="0"/>
              <a:t> </a:t>
            </a:r>
            <a:r>
              <a:rPr lang="en-US" sz="1400" dirty="0" err="1"/>
              <a:t>redovnog</a:t>
            </a:r>
            <a:r>
              <a:rPr lang="en-US" sz="1400" dirty="0"/>
              <a:t> </a:t>
            </a:r>
            <a:r>
              <a:rPr lang="en-US" sz="1400" dirty="0" err="1"/>
              <a:t>programa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 smtClean="0"/>
              <a:t>nastave</a:t>
            </a:r>
            <a:endParaRPr lang="sr-Latn-RS" sz="1400" dirty="0" smtClean="0"/>
          </a:p>
          <a:p>
            <a:r>
              <a:rPr lang="sr-Latn-RS" sz="1400" dirty="0" smtClean="0"/>
              <a:t>Rad sa svom decom</a:t>
            </a:r>
          </a:p>
          <a:p>
            <a:r>
              <a:rPr lang="sr-Latn-RS" sz="1400" dirty="0" smtClean="0"/>
              <a:t>Homogeno grupisanje dece</a:t>
            </a:r>
          </a:p>
          <a:p>
            <a:r>
              <a:rPr lang="sr-Latn-RS" sz="1400" dirty="0" smtClean="0"/>
              <a:t>Fokus na stvaranju podsticajne sredine učenje i razvoj.</a:t>
            </a:r>
            <a:endParaRPr lang="en-U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411760" y="1563638"/>
            <a:ext cx="1834876" cy="3362137"/>
          </a:xfrm>
        </p:spPr>
        <p:txBody>
          <a:bodyPr/>
          <a:lstStyle/>
          <a:p>
            <a:r>
              <a:rPr lang="sr-Latn-RS" b="1" dirty="0" smtClean="0">
                <a:solidFill>
                  <a:schemeClr val="tx1"/>
                </a:solidFill>
              </a:rPr>
              <a:t>Akceleracija:</a:t>
            </a:r>
          </a:p>
          <a:p>
            <a:r>
              <a:rPr lang="en-US" dirty="0" err="1">
                <a:solidFill>
                  <a:schemeClr val="tx1"/>
                </a:solidFill>
              </a:rPr>
              <a:t>mogućnost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bržeg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prolaženja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kroz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sve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nivoe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školovanja</a:t>
            </a:r>
            <a:endParaRPr lang="sr-Latn-RS" dirty="0" smtClean="0">
              <a:solidFill>
                <a:schemeClr val="tx1"/>
              </a:solidFill>
            </a:endParaRPr>
          </a:p>
          <a:p>
            <a:r>
              <a:rPr lang="sr-Latn-RS" dirty="0" smtClean="0">
                <a:solidFill>
                  <a:schemeClr val="tx1"/>
                </a:solidFill>
              </a:rPr>
              <a:t>Rad sa pojedinom decom</a:t>
            </a:r>
          </a:p>
          <a:p>
            <a:r>
              <a:rPr lang="sr-Latn-RS" dirty="0" smtClean="0">
                <a:solidFill>
                  <a:schemeClr val="tx1"/>
                </a:solidFill>
              </a:rPr>
              <a:t>Heterogeno grupisanje dece</a:t>
            </a:r>
          </a:p>
          <a:p>
            <a:r>
              <a:rPr lang="sr-Latn-RS" dirty="0" smtClean="0">
                <a:solidFill>
                  <a:schemeClr val="tx1"/>
                </a:solidFill>
              </a:rPr>
              <a:t>Fokus je na identifikovanju (dijagnostifikovanje) darovite dece.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4116024" y="1570290"/>
            <a:ext cx="2247585" cy="3362137"/>
          </a:xfrm>
        </p:spPr>
        <p:txBody>
          <a:bodyPr/>
          <a:lstStyle/>
          <a:p>
            <a:r>
              <a:rPr lang="sr-Latn-RS" sz="1400" b="1" dirty="0" smtClean="0"/>
              <a:t>Segregacija:</a:t>
            </a:r>
          </a:p>
          <a:p>
            <a:r>
              <a:rPr lang="en-US" sz="1400" dirty="0" err="1"/>
              <a:t>izdvajanje</a:t>
            </a:r>
            <a:r>
              <a:rPr lang="en-US" sz="1400" dirty="0"/>
              <a:t> </a:t>
            </a:r>
            <a:r>
              <a:rPr lang="en-US" sz="1400" dirty="0" err="1"/>
              <a:t>darovitih</a:t>
            </a:r>
            <a:r>
              <a:rPr lang="en-US" sz="1400" dirty="0"/>
              <a:t> </a:t>
            </a:r>
            <a:r>
              <a:rPr lang="en-US" sz="1400" dirty="0" err="1"/>
              <a:t>učenika</a:t>
            </a:r>
            <a:r>
              <a:rPr lang="en-US" sz="1400" dirty="0"/>
              <a:t> u </a:t>
            </a:r>
            <a:r>
              <a:rPr lang="en-US" sz="1400" dirty="0" err="1"/>
              <a:t>posebne</a:t>
            </a:r>
            <a:r>
              <a:rPr lang="en-US" sz="1400" dirty="0"/>
              <a:t> </a:t>
            </a:r>
            <a:r>
              <a:rPr lang="en-US" sz="1400" dirty="0" err="1"/>
              <a:t>škole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 smtClean="0"/>
              <a:t>odeljenja</a:t>
            </a:r>
            <a:endParaRPr lang="sr-Latn-RS" sz="1400" dirty="0" smtClean="0"/>
          </a:p>
          <a:p>
            <a:r>
              <a:rPr lang="sr-Latn-RS" sz="1400" dirty="0" smtClean="0"/>
              <a:t>Rad sa posebnom grupom dece.</a:t>
            </a:r>
          </a:p>
          <a:p>
            <a:r>
              <a:rPr lang="sr-Latn-RS" sz="1400" dirty="0"/>
              <a:t>Heterogeno grupisanje </a:t>
            </a:r>
            <a:r>
              <a:rPr lang="sr-Latn-RS" sz="1400" dirty="0" smtClean="0"/>
              <a:t>dece</a:t>
            </a:r>
          </a:p>
          <a:p>
            <a:r>
              <a:rPr lang="sr-Latn-RS" sz="1400" dirty="0"/>
              <a:t>Fokus je na identifikovanju (</a:t>
            </a:r>
            <a:r>
              <a:rPr lang="sr-Latn-RS" sz="1400" dirty="0" smtClean="0"/>
              <a:t>dijagnostifikovanju) </a:t>
            </a:r>
            <a:r>
              <a:rPr lang="sr-Latn-RS" sz="1400" dirty="0"/>
              <a:t>darovite </a:t>
            </a:r>
            <a:r>
              <a:rPr lang="sr-Latn-RS" sz="1400" dirty="0" smtClean="0"/>
              <a:t>dece .</a:t>
            </a:r>
            <a:endParaRPr lang="sr-Latn-RS" sz="1400" dirty="0"/>
          </a:p>
          <a:p>
            <a:endParaRPr lang="sr-Latn-RS" sz="1400" dirty="0"/>
          </a:p>
          <a:p>
            <a:endParaRPr lang="sr-Latn-RS" sz="1400" dirty="0" smtClean="0"/>
          </a:p>
          <a:p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  <p:sp>
        <p:nvSpPr>
          <p:cNvPr id="7" name="Rectangle 6"/>
          <p:cNvSpPr/>
          <p:nvPr/>
        </p:nvSpPr>
        <p:spPr>
          <a:xfrm>
            <a:off x="683568" y="339502"/>
            <a:ext cx="741682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4000" dirty="0" smtClean="0">
                <a:solidFill>
                  <a:schemeClr val="tx1"/>
                </a:solidFill>
              </a:rPr>
              <a:t>Komparacija različitih oblika rada sa darovitima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9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79512" y="627534"/>
            <a:ext cx="843528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Mogućnosti domskog vaspitača za obogaćivanje </a:t>
            </a:r>
            <a:endParaRPr dirty="0"/>
          </a:p>
        </p:txBody>
      </p:sp>
      <p:sp>
        <p:nvSpPr>
          <p:cNvPr id="191" name="Shape 191"/>
          <p:cNvSpPr/>
          <p:nvPr/>
        </p:nvSpPr>
        <p:spPr>
          <a:xfrm>
            <a:off x="611475" y="2513578"/>
            <a:ext cx="1816800" cy="1495800"/>
          </a:xfrm>
          <a:prstGeom prst="homePlate">
            <a:avLst>
              <a:gd name="adj" fmla="val 30129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Radioničarski rad</a:t>
            </a:r>
            <a:endParaRPr dirty="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2187050" y="2513578"/>
            <a:ext cx="1851900" cy="1495800"/>
          </a:xfrm>
          <a:prstGeom prst="chevron">
            <a:avLst>
              <a:gd name="adj" fmla="val 29853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Sekcije</a:t>
            </a:r>
            <a:endParaRPr dirty="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3797724" y="2513578"/>
            <a:ext cx="1998412" cy="1495800"/>
          </a:xfrm>
          <a:prstGeom prst="chevron">
            <a:avLst>
              <a:gd name="adj" fmla="val 29853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Društvene aktivnosti i akcije</a:t>
            </a:r>
            <a:endParaRPr dirty="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ctrTitle" idx="4294967295"/>
          </p:nvPr>
        </p:nvSpPr>
        <p:spPr>
          <a:xfrm>
            <a:off x="2140050" y="872875"/>
            <a:ext cx="4863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6000" dirty="0" smtClean="0">
                <a:solidFill>
                  <a:srgbClr val="FFFFFF"/>
                </a:solidFill>
              </a:rPr>
              <a:t>Literatura:</a:t>
            </a:r>
            <a:endParaRPr sz="6000" dirty="0">
              <a:solidFill>
                <a:srgbClr val="FFFFFF"/>
              </a:solidFill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type="subTitle" idx="4294967295"/>
          </p:nvPr>
        </p:nvSpPr>
        <p:spPr>
          <a:xfrm>
            <a:off x="2051720" y="2072430"/>
            <a:ext cx="495223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sr-Latn-CS" dirty="0">
                <a:solidFill>
                  <a:schemeClr val="bg1"/>
                </a:solidFill>
              </a:rPr>
              <a:t>Maksić, S. (2006): </a:t>
            </a:r>
            <a:r>
              <a:rPr lang="sr-Latn-CS" i="1" dirty="0">
                <a:solidFill>
                  <a:schemeClr val="bg1"/>
                </a:solidFill>
              </a:rPr>
              <a:t>Podsticanje kreativnosti u školi</a:t>
            </a:r>
            <a:r>
              <a:rPr lang="sr-Latn-CS" dirty="0">
                <a:solidFill>
                  <a:schemeClr val="bg1"/>
                </a:solidFill>
              </a:rPr>
              <a:t>. Beograd: </a:t>
            </a:r>
            <a:r>
              <a:rPr lang="sr-Latn-RS" dirty="0" smtClean="0">
                <a:solidFill>
                  <a:schemeClr val="bg1"/>
                </a:solidFill>
              </a:rPr>
              <a:t>IPI</a:t>
            </a:r>
            <a:endParaRPr lang="en-US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type="body" idx="4294967295"/>
          </p:nvPr>
        </p:nvSpPr>
        <p:spPr>
          <a:xfrm>
            <a:off x="2140050" y="2896928"/>
            <a:ext cx="4863900" cy="13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sr-Latn-RS" sz="1600" dirty="0" smtClean="0">
                <a:solidFill>
                  <a:srgbClr val="FFFFFF"/>
                </a:solidFill>
              </a:rPr>
              <a:t>Maksić, S. (1996): Oblici vaspitno-obrazovnog rada sa darovitim učenicima. </a:t>
            </a:r>
            <a:r>
              <a:rPr lang="pl-PL" sz="1600" i="1" dirty="0">
                <a:solidFill>
                  <a:schemeClr val="bg1"/>
                </a:solidFill>
              </a:rPr>
              <a:t>Zbornik Instituta za pedagoška </a:t>
            </a:r>
            <a:r>
              <a:rPr lang="pl-PL" sz="1600" i="1" dirty="0" smtClean="0">
                <a:solidFill>
                  <a:schemeClr val="bg1"/>
                </a:solidFill>
              </a:rPr>
              <a:t>istraživanja</a:t>
            </a:r>
            <a:r>
              <a:rPr lang="pl-PL" sz="1600" dirty="0">
                <a:solidFill>
                  <a:schemeClr val="bg1"/>
                </a:solidFill>
              </a:rPr>
              <a:t>. </a:t>
            </a:r>
            <a:r>
              <a:rPr lang="pl-PL" sz="1600" dirty="0" smtClean="0">
                <a:solidFill>
                  <a:schemeClr val="bg1"/>
                </a:solidFill>
              </a:rPr>
              <a:t>28, 279-294, </a:t>
            </a:r>
            <a:r>
              <a:rPr lang="sr-Latn-RS" sz="1600" dirty="0" smtClean="0">
                <a:solidFill>
                  <a:srgbClr val="FFFFFF"/>
                </a:solidFill>
              </a:rPr>
              <a:t>Beograd: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Institut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sr-Latn-CS" sz="1600" smtClean="0">
                <a:solidFill>
                  <a:srgbClr val="FFFFFF"/>
                </a:solidFill>
              </a:rPr>
              <a:t>za pedagoška itraživanja.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07504" y="123478"/>
            <a:ext cx="8208912" cy="11684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dirty="0" smtClean="0"/>
              <a:t>Obogaćivanje, akceleracija i segregacija kao oblik rada u funkciji razvoja dečje kreativnosti</a:t>
            </a:r>
            <a:endParaRPr sz="2800" dirty="0"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3707904" y="12974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sr-Latn-R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Akcelearcija: 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sr-Latn-RS" dirty="0" smtClean="0"/>
              <a:t>- Promena kurikuluma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sr-Latn-RS" dirty="0" smtClean="0"/>
              <a:t>- Strukturalna diferencijacija nastave</a:t>
            </a:r>
            <a:endParaRPr lang="sr-Latn-RS" dirty="0"/>
          </a:p>
          <a:p>
            <a:pPr marL="0" indent="0">
              <a:buClr>
                <a:schemeClr val="dk1"/>
              </a:buClr>
              <a:buSzPts val="1100"/>
              <a:buNone/>
            </a:pPr>
            <a:endParaRPr b="1" dirty="0"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2974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Obogaćivanje:</a:t>
            </a:r>
          </a:p>
          <a:p>
            <a:pPr marL="285750" lvl="0" indent="-28575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sr-Latn-RS" dirty="0" smtClean="0"/>
              <a:t>Promena sadržaja, metoda i tehnika rada</a:t>
            </a:r>
          </a:p>
          <a:p>
            <a:pPr marL="285750" lvl="0" indent="-28575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sr-Latn-RS" dirty="0" smtClean="0"/>
              <a:t>Integralna diferencijacija nastave</a:t>
            </a:r>
          </a:p>
          <a:p>
            <a:pPr marL="285750" lvl="0" indent="-28575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sr-Latn-RS" dirty="0" smtClean="0"/>
              <a:t>Razvojna diferencijacija / razvijajuća nastava</a:t>
            </a:r>
            <a:endParaRPr dirty="0"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57200" y="3823850"/>
            <a:ext cx="5511300" cy="11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Segregacija: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>
                <a:solidFill>
                  <a:schemeClr val="bg2">
                    <a:lumMod val="75000"/>
                  </a:schemeClr>
                </a:solidFill>
              </a:rPr>
              <a:t>Izdvajanje darovite dece u posebne grupe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417423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155CC"/>
                </a:solidFill>
              </a:rPr>
              <a:t>1.</a:t>
            </a:r>
            <a:endParaRPr dirty="0">
              <a:solidFill>
                <a:srgbClr val="1155CC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Obogaćivanje</a:t>
            </a:r>
            <a:endParaRPr dirty="0"/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sr-Latn-RS" dirty="0"/>
              <a:t>Kao vid rada sa darovitim učenicima</a:t>
            </a:r>
            <a:endParaRPr lang="en-US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sldNum" idx="4294967295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" dirty="0" smtClean="0"/>
              <a:t>“</a:t>
            </a:r>
            <a:r>
              <a:rPr lang="en-US" dirty="0" err="1"/>
              <a:t>Najnoviji</a:t>
            </a:r>
            <a:r>
              <a:rPr lang="en-US" dirty="0"/>
              <a:t> </a:t>
            </a:r>
            <a:r>
              <a:rPr lang="en-US" dirty="0" err="1"/>
              <a:t>programi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podsticanje</a:t>
            </a:r>
            <a:r>
              <a:rPr lang="en-US" dirty="0"/>
              <a:t> </a:t>
            </a:r>
            <a:r>
              <a:rPr lang="en-US" dirty="0" err="1"/>
              <a:t>kreativnosti</a:t>
            </a:r>
            <a:r>
              <a:rPr lang="en-US" dirty="0"/>
              <a:t> </a:t>
            </a:r>
            <a:r>
              <a:rPr lang="en-US" dirty="0" err="1"/>
              <a:t>usmereni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liderske</a:t>
            </a:r>
            <a:r>
              <a:rPr lang="en-US" dirty="0"/>
              <a:t> </a:t>
            </a:r>
            <a:r>
              <a:rPr lang="en-US" dirty="0" err="1"/>
              <a:t>sposobnosti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vođstvo</a:t>
            </a:r>
            <a:r>
              <a:rPr lang="en-US" dirty="0"/>
              <a:t>, </a:t>
            </a:r>
            <a:r>
              <a:rPr lang="en-US" dirty="0" err="1"/>
              <a:t>odgovornost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sopstvenom</a:t>
            </a:r>
            <a:r>
              <a:rPr lang="en-US" dirty="0"/>
              <a:t> </a:t>
            </a:r>
            <a:r>
              <a:rPr lang="en-US" dirty="0" err="1"/>
              <a:t>učenju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razvoju</a:t>
            </a:r>
            <a:r>
              <a:rPr lang="en" dirty="0" smtClean="0"/>
              <a:t>”</a:t>
            </a:r>
            <a:endParaRPr lang="sr-Latn-RS" dirty="0" smtClean="0"/>
          </a:p>
          <a:p>
            <a:pPr marL="0" lvl="0" indent="0">
              <a:buNone/>
            </a:pPr>
            <a:r>
              <a:rPr lang="sr-Latn-RS" dirty="0" smtClean="0"/>
              <a:t>Maksic, 2006: 160</a:t>
            </a:r>
            <a:endParaRPr dirty="0"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2913" y="2035751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RS" b="1" dirty="0" smtClean="0"/>
              <a:t>Teorija višestruke inteligencije </a:t>
            </a:r>
            <a:r>
              <a:rPr lang="sr-Latn-RS" dirty="0" smtClean="0"/>
              <a:t>H. Gardnera: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sr-Latn-RS" dirty="0" smtClean="0"/>
              <a:t>Planiranje rada u skladu sa osobenostima konkretnih učenika;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sr-Latn-RS" dirty="0" smtClean="0"/>
              <a:t>Planiranje časa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4094" y="0"/>
            <a:ext cx="8443822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dirty="0" smtClean="0"/>
              <a:t>Pristupi programima obogaćivanja </a:t>
            </a:r>
            <a:endParaRPr sz="4000" dirty="0"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5580112" y="2541240"/>
            <a:ext cx="3103507" cy="21680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RS" b="1" dirty="0" smtClean="0"/>
              <a:t>Integralna diferencijacija</a:t>
            </a:r>
            <a:r>
              <a:rPr lang="sr-Latn-RS" dirty="0" smtClean="0"/>
              <a:t>: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sr-Latn-RS" dirty="0" smtClean="0"/>
              <a:t>- </a:t>
            </a:r>
            <a:r>
              <a:rPr lang="en-US" dirty="0" err="1" smtClean="0"/>
              <a:t>mentorstvo</a:t>
            </a:r>
            <a:r>
              <a:rPr lang="en-US" dirty="0"/>
              <a:t>, </a:t>
            </a:r>
            <a:endParaRPr lang="sr-Latn-RS" dirty="0" smtClean="0"/>
          </a:p>
          <a:p>
            <a:pPr marL="0" lvl="0" indent="0">
              <a:buNone/>
            </a:pPr>
            <a:r>
              <a:rPr lang="sr-Latn-RS" dirty="0" smtClean="0"/>
              <a:t>- </a:t>
            </a:r>
            <a:r>
              <a:rPr lang="en-US" dirty="0" err="1" smtClean="0"/>
              <a:t>učenikovo</a:t>
            </a:r>
            <a:r>
              <a:rPr lang="en-US" dirty="0" smtClean="0"/>
              <a:t> </a:t>
            </a:r>
            <a:r>
              <a:rPr lang="en-US" dirty="0" err="1"/>
              <a:t>samovođeno</a:t>
            </a:r>
            <a:r>
              <a:rPr lang="en-US" dirty="0"/>
              <a:t> </a:t>
            </a:r>
            <a:r>
              <a:rPr lang="en-US" dirty="0" err="1"/>
              <a:t>učenje</a:t>
            </a:r>
            <a:r>
              <a:rPr lang="en-US" dirty="0"/>
              <a:t>, </a:t>
            </a:r>
            <a:endParaRPr lang="sr-Latn-RS" dirty="0" smtClean="0"/>
          </a:p>
          <a:p>
            <a:pPr marL="285750" lvl="0" indent="-285750">
              <a:buFontTx/>
              <a:buChar char="-"/>
            </a:pPr>
            <a:r>
              <a:rPr lang="en-US" dirty="0" err="1" smtClean="0"/>
              <a:t>formiranje</a:t>
            </a:r>
            <a:r>
              <a:rPr lang="en-US" dirty="0" smtClean="0"/>
              <a:t> </a:t>
            </a:r>
            <a:r>
              <a:rPr lang="en-US" dirty="0" err="1"/>
              <a:t>slojevitih</a:t>
            </a:r>
            <a:r>
              <a:rPr lang="en-US" dirty="0"/>
              <a:t> </a:t>
            </a:r>
            <a:r>
              <a:rPr lang="en-US" dirty="0" err="1" smtClean="0"/>
              <a:t>grupa</a:t>
            </a:r>
            <a:r>
              <a:rPr lang="sr-Latn-RS" dirty="0" smtClean="0"/>
              <a:t>,</a:t>
            </a:r>
            <a:r>
              <a:rPr lang="en-US" dirty="0" smtClean="0"/>
              <a:t> </a:t>
            </a:r>
            <a:endParaRPr lang="sr-Latn-RS" dirty="0" smtClean="0"/>
          </a:p>
          <a:p>
            <a:pPr marL="285750" lvl="0" indent="-285750">
              <a:buFontTx/>
              <a:buChar char="-"/>
            </a:pPr>
            <a:r>
              <a:rPr lang="en-US" dirty="0" err="1" smtClean="0"/>
              <a:t>procenjivanje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6" name="Shape 114"/>
          <p:cNvSpPr txBox="1">
            <a:spLocks/>
          </p:cNvSpPr>
          <p:nvPr/>
        </p:nvSpPr>
        <p:spPr>
          <a:xfrm>
            <a:off x="2679933" y="1252907"/>
            <a:ext cx="2675100" cy="345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●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>
              <a:buFont typeface="Lato Light"/>
              <a:buNone/>
            </a:pPr>
            <a:r>
              <a:rPr lang="sr-Latn-RS" b="1" dirty="0" smtClean="0"/>
              <a:t>Razvijajuća nastava: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poštovanje </a:t>
            </a:r>
            <a:r>
              <a:rPr lang="sr-Latn-RS" dirty="0"/>
              <a:t>individualnih razlika; </a:t>
            </a:r>
            <a:endParaRPr lang="sr-Latn-RS" dirty="0" smtClean="0"/>
          </a:p>
          <a:p>
            <a:pPr marL="285750" indent="-285750">
              <a:buFontTx/>
              <a:buChar char="-"/>
            </a:pPr>
            <a:r>
              <a:rPr lang="sr-Latn-RS" dirty="0" smtClean="0"/>
              <a:t>upotreba </a:t>
            </a:r>
            <a:r>
              <a:rPr lang="sr-Latn-RS" dirty="0"/>
              <a:t>nastavnih metoda koje uključuju kognitivni </a:t>
            </a:r>
            <a:r>
              <a:rPr lang="sr-Latn-RS" dirty="0" smtClean="0"/>
              <a:t>proces;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razvojna </a:t>
            </a:r>
            <a:r>
              <a:rPr lang="sr-Latn-RS" dirty="0"/>
              <a:t>upotreba pozitivne kognitivne </a:t>
            </a:r>
            <a:r>
              <a:rPr lang="sr-Latn-RS" dirty="0" smtClean="0"/>
              <a:t>intervencije;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procenjivanje </a:t>
            </a:r>
            <a:r>
              <a:rPr lang="sr-Latn-RS" dirty="0"/>
              <a:t>koje je formativno i dijagnostičko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79512" y="123478"/>
            <a:ext cx="8301072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Vrste programa obogaćivanja</a:t>
            </a:r>
            <a:endParaRPr dirty="0"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043608" y="840210"/>
            <a:ext cx="5511300" cy="18755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</a:pPr>
            <a:r>
              <a:rPr lang="sr-Latn-RS" dirty="0" smtClean="0"/>
              <a:t>4 vrste programa:</a:t>
            </a:r>
          </a:p>
          <a:p>
            <a:pPr marL="114300" lvl="0" indent="0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sr-Latn-RS" dirty="0" smtClean="0"/>
              <a:t> - menjanje nastavnih sardžaja i sredstava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sr-Latn-RS" dirty="0"/>
              <a:t>m</a:t>
            </a:r>
            <a:r>
              <a:rPr lang="sr-Latn-RS" dirty="0" smtClean="0"/>
              <a:t>enjanje vremena prezentacije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sr-Latn-RS" dirty="0"/>
              <a:t>m</a:t>
            </a:r>
            <a:r>
              <a:rPr lang="sr-Latn-RS" dirty="0" smtClean="0"/>
              <a:t>enjanje prirode materijala na kome se uči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sr-Latn-RS" dirty="0"/>
              <a:t>n</a:t>
            </a:r>
            <a:r>
              <a:rPr lang="sr-Latn-RS" dirty="0" smtClean="0"/>
              <a:t>astava bazirana na razvoju procesnih veština</a:t>
            </a:r>
          </a:p>
          <a:p>
            <a: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</a:pPr>
            <a:endParaRPr dirty="0"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48972091"/>
              </p:ext>
            </p:extLst>
          </p:nvPr>
        </p:nvGraphicFramePr>
        <p:xfrm>
          <a:off x="107504" y="2697266"/>
          <a:ext cx="849694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8496944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400" dirty="0" smtClean="0"/>
              <a:t>Pregled programa obogaćivanja</a:t>
            </a:r>
            <a:endParaRPr sz="4400" dirty="0"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61597" y="1359818"/>
            <a:ext cx="1831500" cy="35106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RS" b="1" dirty="0" smtClean="0"/>
              <a:t>Projektna nastava prema teoriji višestruke inteligencije</a:t>
            </a:r>
          </a:p>
          <a:p>
            <a:pPr marL="171450" lvl="0" indent="-171450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sr-Latn-RS" dirty="0" smtClean="0"/>
              <a:t>Učenici svakodnevno stiču znanja u specijalno dizajniranoj fizičkoj i socijalnoj sredini;</a:t>
            </a:r>
          </a:p>
          <a:p>
            <a:pPr marL="171450" lvl="0" indent="-171450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sr-Latn-RS" dirty="0" smtClean="0"/>
              <a:t>Posete stručnjaka iz različitih oblasti nauke, proizvodnje, umetnosti ...</a:t>
            </a:r>
          </a:p>
          <a:p>
            <a:pPr marL="171450" lvl="0" indent="-171450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sr-Latn-RS" dirty="0" smtClean="0"/>
              <a:t>Projekat predstavlja kompromis između učenikovih i potreba školskog programa.</a:t>
            </a:r>
          </a:p>
          <a:p>
            <a:pPr marL="171450" lvl="0" indent="-171450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lang="sr-Latn-RS" dirty="0" smtClean="0"/>
          </a:p>
          <a:p>
            <a:pPr marL="171450" lvl="0" indent="-171450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lang="sr-Latn-RS" dirty="0" smtClean="0"/>
          </a:p>
          <a:p>
            <a:pPr marL="171450" lvl="0" indent="-171450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b="1" dirty="0"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2415136" y="915566"/>
            <a:ext cx="2516904" cy="42279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RS" b="1" dirty="0" smtClean="0"/>
              <a:t>Problemska nastava:</a:t>
            </a:r>
          </a:p>
          <a:p>
            <a:pPr marL="0" lvl="0" indent="0">
              <a:buNone/>
            </a:pPr>
            <a:r>
              <a:rPr lang="en-US" dirty="0" err="1" smtClean="0"/>
              <a:t>stvara</a:t>
            </a:r>
            <a:r>
              <a:rPr lang="en-US" dirty="0" smtClean="0"/>
              <a:t> </a:t>
            </a:r>
            <a:r>
              <a:rPr lang="en-US" dirty="0" err="1"/>
              <a:t>uslove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rešavanje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u </a:t>
            </a:r>
            <a:r>
              <a:rPr lang="en-US" dirty="0" err="1"/>
              <a:t>realnim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izmišljenim</a:t>
            </a:r>
            <a:r>
              <a:rPr lang="en-US" dirty="0"/>
              <a:t> </a:t>
            </a:r>
            <a:r>
              <a:rPr lang="en-US" dirty="0" err="1"/>
              <a:t>situacijama</a:t>
            </a:r>
            <a:r>
              <a:rPr lang="en-US" dirty="0" smtClean="0"/>
              <a:t>;</a:t>
            </a:r>
            <a:endParaRPr lang="sr-Latn-RS" dirty="0" smtClean="0"/>
          </a:p>
          <a:p>
            <a:pPr marL="0" lv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daj</a:t>
            </a:r>
            <a:r>
              <a:rPr lang="sr-Latn-RS" dirty="0" smtClean="0"/>
              <a:t>e</a:t>
            </a:r>
            <a:r>
              <a:rPr lang="en-US" dirty="0" smtClean="0"/>
              <a:t> </a:t>
            </a:r>
            <a:r>
              <a:rPr lang="en-US" dirty="0" err="1"/>
              <a:t>priliku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stvaranje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pokrenuti</a:t>
            </a:r>
            <a:r>
              <a:rPr lang="en-US" dirty="0"/>
              <a:t> </a:t>
            </a:r>
            <a:r>
              <a:rPr lang="en-US" dirty="0" err="1"/>
              <a:t>ličnim</a:t>
            </a:r>
            <a:r>
              <a:rPr lang="en-US" dirty="0"/>
              <a:t> </a:t>
            </a:r>
            <a:r>
              <a:rPr lang="en-US" dirty="0" err="1"/>
              <a:t>sposobnostima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interesovanjima</a:t>
            </a:r>
            <a:r>
              <a:rPr lang="en-US" dirty="0"/>
              <a:t> </a:t>
            </a:r>
            <a:r>
              <a:rPr lang="en-US" dirty="0" err="1"/>
              <a:t>dece</a:t>
            </a:r>
            <a:r>
              <a:rPr lang="en-US" dirty="0"/>
              <a:t>; </a:t>
            </a:r>
            <a:endParaRPr lang="sr-Latn-RS" dirty="0" smtClean="0"/>
          </a:p>
          <a:p>
            <a:pPr marL="0" lvl="0" indent="0">
              <a:buNone/>
            </a:pPr>
            <a:r>
              <a:rPr lang="en-US" dirty="0" err="1" smtClean="0"/>
              <a:t>pruža</a:t>
            </a:r>
            <a:r>
              <a:rPr lang="en-US" dirty="0" smtClean="0"/>
              <a:t> </a:t>
            </a:r>
            <a:r>
              <a:rPr lang="en-US" dirty="0" err="1"/>
              <a:t>uslove</a:t>
            </a:r>
            <a:r>
              <a:rPr lang="en-US" dirty="0"/>
              <a:t> </a:t>
            </a:r>
            <a:r>
              <a:rPr lang="sr-Latn-RS" dirty="0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st</a:t>
            </a:r>
            <a:r>
              <a:rPr lang="sr-Latn-RS" dirty="0" smtClean="0"/>
              <a:t>icanje</a:t>
            </a:r>
            <a:r>
              <a:rPr lang="en-US" dirty="0" smtClean="0"/>
              <a:t> </a:t>
            </a:r>
            <a:r>
              <a:rPr lang="en-US" dirty="0" err="1" smtClean="0"/>
              <a:t>veštin</a:t>
            </a:r>
            <a:r>
              <a:rPr lang="sr-Latn-RS" dirty="0" smtClean="0"/>
              <a:t>a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informacij</a:t>
            </a:r>
            <a:r>
              <a:rPr lang="sr-Latn-RS" dirty="0" smtClean="0"/>
              <a:t>a</a:t>
            </a:r>
            <a:r>
              <a:rPr lang="en-US" dirty="0" smtClean="0"/>
              <a:t>;</a:t>
            </a:r>
            <a:endParaRPr lang="sr-Latn-RS" dirty="0"/>
          </a:p>
          <a:p>
            <a:pPr marL="0" lvl="0" indent="0">
              <a:buNone/>
            </a:pPr>
            <a:r>
              <a:rPr lang="en-US" dirty="0" smtClean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učenike</a:t>
            </a:r>
            <a:r>
              <a:rPr lang="en-US" dirty="0"/>
              <a:t> u </a:t>
            </a:r>
            <a:r>
              <a:rPr lang="en-US" dirty="0" err="1"/>
              <a:t>rešavanje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, od </a:t>
            </a:r>
            <a:r>
              <a:rPr lang="en-US" dirty="0" err="1"/>
              <a:t>onih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strukturirani</a:t>
            </a:r>
            <a:r>
              <a:rPr lang="en-US" dirty="0"/>
              <a:t> do </a:t>
            </a:r>
            <a:r>
              <a:rPr lang="en-US" dirty="0" err="1"/>
              <a:t>onih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uopšte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strukturirani</a:t>
            </a:r>
            <a:r>
              <a:rPr lang="en-US" dirty="0"/>
              <a:t>; </a:t>
            </a:r>
            <a:endParaRPr lang="sr-Latn-RS" dirty="0" smtClean="0"/>
          </a:p>
          <a:p>
            <a:pPr marL="0" lvl="0" indent="0">
              <a:buNone/>
            </a:pPr>
            <a:r>
              <a:rPr lang="en-US" dirty="0" err="1" smtClean="0"/>
              <a:t>podstič</a:t>
            </a:r>
            <a:r>
              <a:rPr lang="sr-Latn-RS" dirty="0" smtClean="0"/>
              <a:t>e</a:t>
            </a:r>
            <a:r>
              <a:rPr lang="en-US" dirty="0" smtClean="0"/>
              <a:t> </a:t>
            </a:r>
            <a:r>
              <a:rPr lang="en-US" dirty="0" err="1"/>
              <a:t>sposobnosti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uvid</a:t>
            </a:r>
            <a:r>
              <a:rPr lang="en-US" dirty="0"/>
              <a:t> u </a:t>
            </a:r>
            <a:r>
              <a:rPr lang="en-US" dirty="0" err="1" smtClean="0"/>
              <a:t>slabosti</a:t>
            </a:r>
            <a:r>
              <a:rPr lang="en-US" dirty="0" smtClean="0"/>
              <a:t>; </a:t>
            </a:r>
            <a:endParaRPr lang="sr-Latn-RS" dirty="0" smtClean="0"/>
          </a:p>
          <a:p>
            <a:pPr marL="0" lvl="0" indent="0">
              <a:buNone/>
            </a:pPr>
            <a:r>
              <a:rPr lang="sr-Latn-RS" dirty="0" err="1"/>
              <a:t>p</a:t>
            </a:r>
            <a:r>
              <a:rPr lang="en-US" dirty="0" err="1" smtClean="0"/>
              <a:t>ovezuj</a:t>
            </a:r>
            <a:r>
              <a:rPr lang="sr-Latn-RS" dirty="0" smtClean="0"/>
              <a:t>e </a:t>
            </a:r>
            <a:r>
              <a:rPr lang="en-US" dirty="0" smtClean="0"/>
              <a:t>se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spoljašnjom</a:t>
            </a:r>
            <a:r>
              <a:rPr lang="en-US" dirty="0"/>
              <a:t> </a:t>
            </a:r>
            <a:r>
              <a:rPr lang="en-US" dirty="0" err="1"/>
              <a:t>zajednicom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omogućuju</a:t>
            </a:r>
            <a:r>
              <a:rPr lang="en-US" dirty="0"/>
              <a:t> </a:t>
            </a:r>
            <a:r>
              <a:rPr lang="en-US" dirty="0" err="1"/>
              <a:t>učenje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vanškolskih</a:t>
            </a:r>
            <a:r>
              <a:rPr lang="en-US" dirty="0"/>
              <a:t> </a:t>
            </a:r>
            <a:r>
              <a:rPr lang="en-US" dirty="0" err="1"/>
              <a:t>izvora</a:t>
            </a:r>
            <a:endParaRPr dirty="0"/>
          </a:p>
        </p:txBody>
      </p:sp>
      <p:sp>
        <p:nvSpPr>
          <p:cNvPr id="123" name="Shape 123"/>
          <p:cNvSpPr txBox="1">
            <a:spLocks noGrp="1"/>
          </p:cNvSpPr>
          <p:nvPr>
            <p:ph type="body" idx="3"/>
          </p:nvPr>
        </p:nvSpPr>
        <p:spPr>
          <a:xfrm>
            <a:off x="4932040" y="1203598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RS" b="1" dirty="0" smtClean="0"/>
              <a:t>Interdisciplinarna istraživačka nastava</a:t>
            </a:r>
            <a:endParaRPr b="1" dirty="0"/>
          </a:p>
          <a:p>
            <a:pPr marL="171450" lvl="0" indent="-171450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sr-Latn-RS" dirty="0" smtClean="0"/>
              <a:t>Struktuirana je u fazama;</a:t>
            </a:r>
          </a:p>
          <a:p>
            <a:pPr marL="171450" lvl="0" indent="-171450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sr-Latn-RS" dirty="0" smtClean="0"/>
              <a:t>Tematski organizovana;</a:t>
            </a:r>
          </a:p>
          <a:p>
            <a:pPr marL="171450" lvl="0" indent="-171450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sr-Latn-RS" dirty="0" smtClean="0"/>
              <a:t>Učenici putem istraživačkog metoda samostalno i aktivno stiču relevantna znanja.</a:t>
            </a:r>
            <a:endParaRPr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650" y="195486"/>
            <a:ext cx="6499606" cy="857400"/>
          </a:xfrm>
        </p:spPr>
        <p:txBody>
          <a:bodyPr/>
          <a:lstStyle/>
          <a:p>
            <a:r>
              <a:rPr lang="sr-Latn-RS" sz="3200" dirty="0" smtClean="0"/>
              <a:t>Uslovi i nedostaci programa obogaćivanja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6650" y="1203598"/>
            <a:ext cx="2971214" cy="3646127"/>
          </a:xfrm>
        </p:spPr>
        <p:txBody>
          <a:bodyPr/>
          <a:lstStyle/>
          <a:p>
            <a:r>
              <a:rPr lang="sr-Latn-RS" dirty="0" smtClean="0"/>
              <a:t>Potrebno je </a:t>
            </a:r>
            <a:r>
              <a:rPr lang="en-US" dirty="0" err="1" smtClean="0"/>
              <a:t>deci</a:t>
            </a:r>
            <a:r>
              <a:rPr lang="en-US" dirty="0" smtClean="0"/>
              <a:t> </a:t>
            </a:r>
            <a:r>
              <a:rPr lang="en-US" dirty="0" err="1"/>
              <a:t>ponudi</a:t>
            </a:r>
            <a:r>
              <a:rPr lang="en-US" dirty="0"/>
              <a:t>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se one </a:t>
            </a:r>
            <a:r>
              <a:rPr lang="en-US" dirty="0" err="1"/>
              <a:t>dešavaju</a:t>
            </a:r>
            <a:r>
              <a:rPr lang="en-US" dirty="0"/>
              <a:t> u </a:t>
            </a:r>
            <a:r>
              <a:rPr lang="en-US" dirty="0" err="1"/>
              <a:t>dužem</a:t>
            </a:r>
            <a:r>
              <a:rPr lang="en-US" dirty="0"/>
              <a:t> </a:t>
            </a:r>
            <a:r>
              <a:rPr lang="en-US" dirty="0" err="1"/>
              <a:t>vremenskom</a:t>
            </a:r>
            <a:r>
              <a:rPr lang="en-US" dirty="0"/>
              <a:t> </a:t>
            </a:r>
            <a:r>
              <a:rPr lang="en-US" dirty="0" err="1" smtClean="0"/>
              <a:t>periodu</a:t>
            </a:r>
            <a:r>
              <a:rPr lang="sr-Latn-RS" dirty="0"/>
              <a:t>,</a:t>
            </a:r>
            <a:endParaRPr lang="sr-Latn-RS" dirty="0" smtClean="0"/>
          </a:p>
          <a:p>
            <a:r>
              <a:rPr lang="en-US" dirty="0" err="1" smtClean="0"/>
              <a:t>potrebno</a:t>
            </a:r>
            <a:r>
              <a:rPr lang="en-US" dirty="0" smtClean="0"/>
              <a:t> </a:t>
            </a:r>
            <a:r>
              <a:rPr lang="en-US" dirty="0"/>
              <a:t>je da se </a:t>
            </a:r>
            <a:r>
              <a:rPr lang="en-US" dirty="0" err="1"/>
              <a:t>obezbedi</a:t>
            </a:r>
            <a:r>
              <a:rPr lang="en-US" dirty="0"/>
              <a:t>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opremanje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obogaćivanje</a:t>
            </a:r>
            <a:r>
              <a:rPr lang="en-US" dirty="0"/>
              <a:t> </a:t>
            </a:r>
            <a:r>
              <a:rPr lang="en-US" dirty="0" err="1" smtClean="0"/>
              <a:t>sredine</a:t>
            </a:r>
            <a:r>
              <a:rPr lang="sr-Latn-RS" dirty="0"/>
              <a:t>,</a:t>
            </a:r>
            <a:endParaRPr lang="sr-Latn-RS" dirty="0" smtClean="0"/>
          </a:p>
          <a:p>
            <a:r>
              <a:rPr lang="en-US" dirty="0" smtClean="0"/>
              <a:t>da </a:t>
            </a:r>
            <a:r>
              <a:rPr lang="en-US" dirty="0"/>
              <a:t>se </a:t>
            </a:r>
            <a:r>
              <a:rPr lang="en-US" dirty="0" err="1"/>
              <a:t>isplanira</a:t>
            </a:r>
            <a:r>
              <a:rPr lang="en-US" dirty="0"/>
              <a:t> </a:t>
            </a:r>
            <a:r>
              <a:rPr lang="en-US" dirty="0" err="1"/>
              <a:t>intenzivnija</a:t>
            </a:r>
            <a:r>
              <a:rPr lang="en-US" dirty="0"/>
              <a:t> </a:t>
            </a:r>
            <a:r>
              <a:rPr lang="en-US" dirty="0" err="1"/>
              <a:t>obuka</a:t>
            </a:r>
            <a:r>
              <a:rPr lang="en-US" dirty="0"/>
              <a:t> </a:t>
            </a:r>
            <a:r>
              <a:rPr lang="en-US" dirty="0" err="1"/>
              <a:t>nastavnika</a:t>
            </a:r>
            <a:r>
              <a:rPr lang="en-US" dirty="0" smtClean="0"/>
              <a:t>,</a:t>
            </a:r>
            <a:r>
              <a:rPr lang="sr-Latn-RS" dirty="0" smtClean="0"/>
              <a:t>.</a:t>
            </a:r>
          </a:p>
          <a:p>
            <a:r>
              <a:rPr lang="sr-Latn-RS" dirty="0"/>
              <a:t>Potrebno je restruktuiranje školskih </a:t>
            </a:r>
            <a:r>
              <a:rPr lang="sr-Latn-RS" dirty="0" smtClean="0"/>
              <a:t>programa.</a:t>
            </a:r>
            <a:endParaRPr lang="sr-Latn-R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347864" y="1202215"/>
            <a:ext cx="3312368" cy="3865036"/>
          </a:xfrm>
        </p:spPr>
        <p:txBody>
          <a:bodyPr/>
          <a:lstStyle/>
          <a:p>
            <a:r>
              <a:rPr lang="sr-Latn-RS" dirty="0" smtClean="0"/>
              <a:t>Potrebna su tehnička, kadrovska i druga ulaganja.</a:t>
            </a:r>
          </a:p>
          <a:p>
            <a:r>
              <a:rPr lang="sr-Latn-RS" dirty="0" smtClean="0"/>
              <a:t>Potreban je znatan sistem podrške nastavnicima na planu motivacije i obuke u radu sa darovitim učenicima.</a:t>
            </a:r>
          </a:p>
          <a:p>
            <a:r>
              <a:rPr lang="sr-Latn-RS" dirty="0" smtClean="0"/>
              <a:t>Može dovesti do preopterećivanja učenika, </a:t>
            </a:r>
            <a:r>
              <a:rPr lang="sr-Latn-RS" dirty="0"/>
              <a:t>n</a:t>
            </a:r>
            <a:r>
              <a:rPr lang="sr-Latn-RS" dirty="0" smtClean="0"/>
              <a:t>eadekvatne stimulacije, demotivisanosti za dalji rad i napredovanje, nesigurnosti i niskog samopouzdanja učenika.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sp>
        <p:nvSpPr>
          <p:cNvPr id="6" name="Shape 339"/>
          <p:cNvSpPr/>
          <p:nvPr/>
        </p:nvSpPr>
        <p:spPr>
          <a:xfrm>
            <a:off x="99782" y="1796838"/>
            <a:ext cx="363230" cy="363755"/>
          </a:xfrm>
          <a:custGeom>
            <a:avLst/>
            <a:gdLst/>
            <a:ahLst/>
            <a:cxnLst/>
            <a:rect l="0" t="0" r="0" b="0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307"/>
          <p:cNvSpPr/>
          <p:nvPr/>
        </p:nvSpPr>
        <p:spPr>
          <a:xfrm>
            <a:off x="3347864" y="3867894"/>
            <a:ext cx="345681" cy="348325"/>
          </a:xfrm>
          <a:custGeom>
            <a:avLst/>
            <a:gdLst/>
            <a:ahLst/>
            <a:cxnLst/>
            <a:rect l="0" t="0" r="0" b="0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1155CC"/>
                </a:solidFill>
              </a:rPr>
              <a:t>2</a:t>
            </a:r>
            <a:r>
              <a:rPr lang="en" dirty="0" smtClean="0">
                <a:solidFill>
                  <a:srgbClr val="1155CC"/>
                </a:solidFill>
              </a:rPr>
              <a:t>.</a:t>
            </a:r>
            <a:r>
              <a:rPr lang="sr-Latn-RS" dirty="0" smtClean="0">
                <a:solidFill>
                  <a:srgbClr val="1155CC"/>
                </a:solidFill>
              </a:rPr>
              <a:t> Akcelaracija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Kao vid rada sa darovitim učenicima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878</Words>
  <Application>Microsoft Office PowerPoint</Application>
  <PresentationFormat>On-screen Show (16:9)</PresentationFormat>
  <Paragraphs>148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Eglamour template</vt:lpstr>
      <vt:lpstr> </vt:lpstr>
      <vt:lpstr>Obogaćivanje, akceleracija i segregacija kao oblik rada u funkciji razvoja dečje kreativnosti</vt:lpstr>
      <vt:lpstr>1. Obogaćivanje</vt:lpstr>
      <vt:lpstr>PowerPoint Presentation</vt:lpstr>
      <vt:lpstr>Pristupi programima obogaćivanja </vt:lpstr>
      <vt:lpstr>Vrste programa obogaćivanja</vt:lpstr>
      <vt:lpstr>Pregled programa obogaćivanja</vt:lpstr>
      <vt:lpstr>Uslovi i nedostaci programa obogaćivanja</vt:lpstr>
      <vt:lpstr>2. Akcelaracija</vt:lpstr>
      <vt:lpstr>PowerPoint Presentation</vt:lpstr>
      <vt:lpstr>Vrste akceleracije</vt:lpstr>
      <vt:lpstr>Uslovi i nedostaci</vt:lpstr>
      <vt:lpstr>3.  Segregacija</vt:lpstr>
      <vt:lpstr>PowerPoint Presentation</vt:lpstr>
      <vt:lpstr>Uslovi, nedostaci i prednosti</vt:lpstr>
      <vt:lpstr>PowerPoint Presentation</vt:lpstr>
      <vt:lpstr>Mogućnosti domskog vaspitača za obogaćivanje </vt:lpstr>
      <vt:lpstr>Literatura: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Usavršavanje nastavnika u obrazovnoj politici u Srbiji</dc:title>
  <dc:creator>Emina</dc:creator>
  <cp:lastModifiedBy>Emina</cp:lastModifiedBy>
  <cp:revision>40</cp:revision>
  <dcterms:modified xsi:type="dcterms:W3CDTF">2020-03-29T15:48:34Z</dcterms:modified>
</cp:coreProperties>
</file>