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57" r:id="rId11"/>
    <p:sldId id="258" r:id="rId12"/>
    <p:sldId id="259" r:id="rId13"/>
    <p:sldId id="260" r:id="rId14"/>
    <p:sldId id="281" r:id="rId15"/>
    <p:sldId id="261" r:id="rId16"/>
    <p:sldId id="262" r:id="rId17"/>
    <p:sldId id="263" r:id="rId18"/>
    <p:sldId id="264" r:id="rId19"/>
    <p:sldId id="265" r:id="rId20"/>
    <p:sldId id="266" r:id="rId21"/>
    <p:sldId id="268" r:id="rId22"/>
    <p:sldId id="269" r:id="rId23"/>
    <p:sldId id="270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7BCFF-4F38-4973-B2DB-A6EFD02E1126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C3830-ECF7-45A3-8701-21CCED3B33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99A60C-6D2D-4F34-9ED1-E276D5CFEEDC}" type="slidenum">
              <a:rPr lang="en-US" smtClean="0">
                <a:latin typeface="Arial" pitchFamily="34" charset="0"/>
              </a:rPr>
              <a:pPr>
                <a:defRPr/>
              </a:pPr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555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4E83-6333-4371-B606-CF75FB73C59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527FB1-17FF-4A2F-8E44-F376D277C7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4E83-6333-4371-B606-CF75FB73C59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7FB1-17FF-4A2F-8E44-F376D277C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C527FB1-17FF-4A2F-8E44-F376D277C7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4E83-6333-4371-B606-CF75FB73C59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4E83-6333-4371-B606-CF75FB73C59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C527FB1-17FF-4A2F-8E44-F376D277C7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4E83-6333-4371-B606-CF75FB73C59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527FB1-17FF-4A2F-8E44-F376D277C7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A754E83-6333-4371-B606-CF75FB73C59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7FB1-17FF-4A2F-8E44-F376D277C7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4E83-6333-4371-B606-CF75FB73C59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C527FB1-17FF-4A2F-8E44-F376D277C7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4E83-6333-4371-B606-CF75FB73C59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C527FB1-17FF-4A2F-8E44-F376D277C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4E83-6333-4371-B606-CF75FB73C59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527FB1-17FF-4A2F-8E44-F376D277C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527FB1-17FF-4A2F-8E44-F376D277C7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4E83-6333-4371-B606-CF75FB73C59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C527FB1-17FF-4A2F-8E44-F376D277C7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A754E83-6333-4371-B606-CF75FB73C59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A754E83-6333-4371-B606-CF75FB73C59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527FB1-17FF-4A2F-8E44-F376D277C7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681434"/>
          </a:xfrm>
        </p:spPr>
        <p:txBody>
          <a:bodyPr>
            <a:normAutofit lnSpcReduction="10000"/>
          </a:bodyPr>
          <a:lstStyle/>
          <a:p>
            <a:r>
              <a:rPr lang="sr-Latn-RS" sz="1300" smtClean="0"/>
              <a:t>21. </a:t>
            </a:r>
            <a:r>
              <a:rPr lang="sr-Latn-RS" sz="1300" dirty="0" smtClean="0"/>
              <a:t>NOVEMBAR 2019.GODINE</a:t>
            </a:r>
          </a:p>
          <a:p>
            <a:endParaRPr lang="sr-Latn-RS" sz="1300" dirty="0" smtClean="0"/>
          </a:p>
          <a:p>
            <a:endParaRPr lang="sr-Latn-RS" sz="1300" dirty="0" smtClean="0"/>
          </a:p>
          <a:p>
            <a:endParaRPr lang="sr-Latn-RS" dirty="0" smtClean="0"/>
          </a:p>
          <a:p>
            <a:r>
              <a:rPr lang="sr-Latn-RS" sz="2000" dirty="0" smtClean="0"/>
              <a:t>*na primeru istraživanja:</a:t>
            </a:r>
          </a:p>
          <a:p>
            <a:r>
              <a:rPr lang="sr-Latn-RS" sz="2000" dirty="0" smtClean="0"/>
              <a:t> </a:t>
            </a:r>
            <a:r>
              <a:rPr lang="sr-Latn-RS" sz="2000" dirty="0" smtClean="0">
                <a:solidFill>
                  <a:srgbClr val="C00000"/>
                </a:solidFill>
              </a:rPr>
              <a:t>stavovi nastavnika o ocenjivanju U NASTAVI </a:t>
            </a:r>
            <a:r>
              <a:rPr lang="sr-Latn-RS" sz="2000" dirty="0" smtClean="0">
                <a:solidFill>
                  <a:schemeClr val="bg2">
                    <a:lumMod val="50000"/>
                  </a:schemeClr>
                </a:solidFill>
              </a:rPr>
              <a:t>(1) </a:t>
            </a:r>
            <a:r>
              <a:rPr lang="sr-Latn-RS" sz="2000" dirty="0" smtClean="0">
                <a:solidFill>
                  <a:srgbClr val="C00000"/>
                </a:solidFill>
              </a:rPr>
              <a:t>i sindrom izgaranja na poslu </a:t>
            </a:r>
            <a:r>
              <a:rPr lang="sr-Latn-RS" sz="2000" dirty="0" smtClean="0">
                <a:solidFill>
                  <a:schemeClr val="bg2">
                    <a:lumMod val="50000"/>
                  </a:schemeClr>
                </a:solidFill>
              </a:rPr>
              <a:t>(2</a:t>
            </a:r>
            <a:r>
              <a:rPr lang="sr-Latn-RS" sz="2000" dirty="0" smtClean="0">
                <a:solidFill>
                  <a:srgbClr val="C00000"/>
                </a:solidFill>
              </a:rPr>
              <a:t>)*</a:t>
            </a:r>
          </a:p>
          <a:p>
            <a:endParaRPr lang="sr-Latn-RS" sz="2000" dirty="0" smtClean="0">
              <a:solidFill>
                <a:srgbClr val="C00000"/>
              </a:solidFill>
            </a:endParaRPr>
          </a:p>
          <a:p>
            <a:r>
              <a:rPr lang="sr-Latn-RS" dirty="0" smtClean="0">
                <a:solidFill>
                  <a:srgbClr val="C00000"/>
                </a:solidFill>
              </a:rPr>
              <a:t>*</a:t>
            </a:r>
            <a:r>
              <a:rPr lang="sr-Latn-RS" b="0" dirty="0" smtClean="0">
                <a:solidFill>
                  <a:srgbClr val="C00000"/>
                </a:solidFill>
              </a:rPr>
              <a:t>burnout-syndrome (sindrom izgaranja ili sagorevanja</a:t>
            </a:r>
            <a:r>
              <a:rPr lang="sr-Latn-RS" sz="2000" b="0" dirty="0" smtClean="0">
                <a:solidFill>
                  <a:srgbClr val="C00000"/>
                </a:solidFill>
              </a:rPr>
              <a:t>): </a:t>
            </a:r>
            <a:r>
              <a:rPr lang="sr-Latn-RS" b="0" dirty="0" smtClean="0">
                <a:solidFill>
                  <a:srgbClr val="C00000"/>
                </a:solidFill>
              </a:rPr>
              <a:t>stanje hroničnog stresa koje vodi do fizičke i psihičke iscrpljenosti.</a:t>
            </a:r>
            <a:endParaRPr lang="sr-Latn-RS" dirty="0" smtClean="0">
              <a:solidFill>
                <a:srgbClr val="C00000"/>
              </a:solidFill>
            </a:endParaRPr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928826"/>
          </a:xfrm>
        </p:spPr>
        <p:txBody>
          <a:bodyPr>
            <a:normAutofit/>
          </a:bodyPr>
          <a:lstStyle/>
          <a:p>
            <a:r>
              <a:rPr lang="sr-Latn-RS" sz="2800" dirty="0" smtClean="0"/>
              <a:t>OSNOVNI ELEMENTI METODOLOŠKOG OKVIRA  - CILJ, ZADACI I HIPOTEZE</a:t>
            </a:r>
            <a:br>
              <a:rPr lang="sr-Latn-RS" sz="2800" dirty="0" smtClean="0"/>
            </a:br>
            <a:r>
              <a:rPr lang="sr-Latn-RS" sz="2800" dirty="0" smtClean="0"/>
              <a:t>(STUDIJA PRESEKA JEDNOSTAVNOG KORELACIONOG NACRTA)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85860"/>
            <a:ext cx="8503920" cy="5214974"/>
          </a:xfrm>
        </p:spPr>
        <p:txBody>
          <a:bodyPr>
            <a:normAutofit fontScale="92500" lnSpcReduction="20000"/>
          </a:bodyPr>
          <a:lstStyle/>
          <a:p>
            <a:r>
              <a:rPr lang="sr-Latn-RS" dirty="0" smtClean="0"/>
              <a:t>Cilj istraživanja: </a:t>
            </a:r>
            <a:r>
              <a:rPr lang="sr-Latn-RS" dirty="0" smtClean="0">
                <a:solidFill>
                  <a:srgbClr val="FF0000"/>
                </a:solidFill>
              </a:rPr>
              <a:t>od pomoći je za formulaciju cilja-  razmišljanje o ISTRAŽIVAČKOM PROBLEMU I PITANJU iz naslova!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UTVRDITI STAVOVE I MIŠLJENJA ISPITANIKA RAZLIČITE STAROSTI I POLA O OCENJIVANJU U NASTAVI I O IZGARANJU NA POSLU.</a:t>
            </a:r>
          </a:p>
          <a:p>
            <a:pPr>
              <a:buNone/>
            </a:pPr>
            <a:r>
              <a:rPr lang="sr-Latn-RS" dirty="0" smtClean="0"/>
              <a:t>........................................................................................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Opšta istraživačka hipoteza:</a:t>
            </a:r>
          </a:p>
          <a:p>
            <a:pPr>
              <a:buNone/>
            </a:pPr>
            <a:endParaRPr lang="sr-Latn-RS" dirty="0" smtClean="0">
              <a:solidFill>
                <a:srgbClr val="FF0000"/>
              </a:solidFill>
            </a:endParaRPr>
          </a:p>
          <a:p>
            <a:r>
              <a:rPr lang="sr-Latn-RS" dirty="0" smtClean="0">
                <a:solidFill>
                  <a:srgbClr val="FF0000"/>
                </a:solidFill>
              </a:rPr>
              <a:t>PRETPOSTAVLJAMO DA POSTOJI POVEZANOST STAVOVA ISPITANIKA O OCENJIVANJU U NASTAVI, STAVOVA O IZGARANJU NA POSLU I GODINA STAROSTI MUŠKIH I ŽENSKIH ISPITANIKA.</a:t>
            </a:r>
            <a:r>
              <a:rPr lang="sr-Latn-RS" dirty="0" smtClean="0"/>
              <a:t>.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-750131" y="2821777"/>
            <a:ext cx="23574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r-Latn-RS" u="sng" dirty="0" smtClean="0"/>
              <a:t>Zadaci istraživanja:</a:t>
            </a:r>
            <a:r>
              <a:rPr lang="sr-Latn-RS" dirty="0" smtClean="0"/>
              <a:t> </a:t>
            </a:r>
          </a:p>
          <a:p>
            <a:r>
              <a:rPr lang="sr-Latn-RS" dirty="0" smtClean="0"/>
              <a:t>1.UTVRDITI MIŠLJENJA ISPITANIKA O </a:t>
            </a:r>
            <a:r>
              <a:rPr lang="sr-Latn-RS" dirty="0" smtClean="0">
                <a:solidFill>
                  <a:srgbClr val="FF0000"/>
                </a:solidFill>
              </a:rPr>
              <a:t>STRESNOSTI</a:t>
            </a:r>
            <a:r>
              <a:rPr lang="sr-Latn-RS" dirty="0" smtClean="0"/>
              <a:t> </a:t>
            </a:r>
            <a:r>
              <a:rPr lang="sr-Latn-RS" dirty="0" smtClean="0">
                <a:solidFill>
                  <a:srgbClr val="FF0000"/>
                </a:solidFill>
              </a:rPr>
              <a:t>OCENJIVANJA</a:t>
            </a:r>
            <a:r>
              <a:rPr lang="sr-Latn-RS" dirty="0" smtClean="0"/>
              <a:t> U NASTAVI.</a:t>
            </a:r>
          </a:p>
          <a:p>
            <a:r>
              <a:rPr lang="sr-Latn-RS" dirty="0" smtClean="0"/>
              <a:t>2.UTVRDITI STAVOVE ISPITANIKA O </a:t>
            </a:r>
            <a:r>
              <a:rPr lang="sr-Latn-RS" dirty="0" smtClean="0">
                <a:solidFill>
                  <a:srgbClr val="FF0000"/>
                </a:solidFill>
              </a:rPr>
              <a:t>IZGARANJU</a:t>
            </a:r>
            <a:r>
              <a:rPr lang="sr-Latn-RS" dirty="0" smtClean="0"/>
              <a:t> </a:t>
            </a:r>
            <a:r>
              <a:rPr lang="sr-Latn-RS" dirty="0" smtClean="0">
                <a:solidFill>
                  <a:srgbClr val="FF0000"/>
                </a:solidFill>
              </a:rPr>
              <a:t>NA</a:t>
            </a:r>
            <a:r>
              <a:rPr lang="sr-Latn-RS" dirty="0" smtClean="0"/>
              <a:t> </a:t>
            </a:r>
            <a:r>
              <a:rPr lang="sr-Latn-RS" dirty="0" smtClean="0">
                <a:solidFill>
                  <a:srgbClr val="FF0000"/>
                </a:solidFill>
              </a:rPr>
              <a:t>POSLU</a:t>
            </a:r>
            <a:r>
              <a:rPr lang="sr-Latn-RS" dirty="0" smtClean="0"/>
              <a:t> STANDARDIZOVANOM SKALOM PROCENE.</a:t>
            </a:r>
          </a:p>
          <a:p>
            <a:r>
              <a:rPr lang="sr-Latn-RS" dirty="0" smtClean="0"/>
              <a:t>3.UTVRDITI ODNOS IZMEĐU </a:t>
            </a:r>
            <a:r>
              <a:rPr lang="sr-Latn-RS" dirty="0" smtClean="0">
                <a:solidFill>
                  <a:srgbClr val="FF0000"/>
                </a:solidFill>
              </a:rPr>
              <a:t>GODINA</a:t>
            </a:r>
            <a:r>
              <a:rPr lang="sr-Latn-RS" dirty="0" smtClean="0"/>
              <a:t> </a:t>
            </a:r>
            <a:r>
              <a:rPr lang="sr-Latn-RS" dirty="0" smtClean="0">
                <a:solidFill>
                  <a:srgbClr val="FF0000"/>
                </a:solidFill>
              </a:rPr>
              <a:t>STAROSTI</a:t>
            </a:r>
            <a:r>
              <a:rPr lang="sr-Latn-RS" dirty="0" smtClean="0"/>
              <a:t> </a:t>
            </a:r>
            <a:r>
              <a:rPr lang="en-US" dirty="0" smtClean="0"/>
              <a:t>I</a:t>
            </a:r>
            <a:r>
              <a:rPr lang="sr-Latn-RS" dirty="0" smtClean="0"/>
              <a:t> STAVOVA NASTAVNIKA O </a:t>
            </a:r>
            <a:r>
              <a:rPr lang="sr-Latn-RS" dirty="0" smtClean="0">
                <a:solidFill>
                  <a:srgbClr val="FF0000"/>
                </a:solidFill>
              </a:rPr>
              <a:t>STRESNOSTI</a:t>
            </a:r>
            <a:r>
              <a:rPr lang="sr-Latn-RS" dirty="0" smtClean="0"/>
              <a:t> </a:t>
            </a:r>
            <a:r>
              <a:rPr lang="sr-Latn-RS" dirty="0" smtClean="0">
                <a:solidFill>
                  <a:srgbClr val="FF0000"/>
                </a:solidFill>
              </a:rPr>
              <a:t>OCENJIVANJA</a:t>
            </a:r>
            <a:r>
              <a:rPr lang="sr-Latn-RS" dirty="0" smtClean="0"/>
              <a:t>.</a:t>
            </a:r>
          </a:p>
          <a:p>
            <a:r>
              <a:rPr lang="sr-Latn-RS" dirty="0" smtClean="0"/>
              <a:t>4.UTVRDITI ODNOS IZMEĐU </a:t>
            </a:r>
            <a:r>
              <a:rPr lang="sr-Latn-RS" dirty="0" smtClean="0">
                <a:solidFill>
                  <a:srgbClr val="FF0000"/>
                </a:solidFill>
              </a:rPr>
              <a:t>GODINA</a:t>
            </a:r>
            <a:r>
              <a:rPr lang="sr-Latn-RS" dirty="0" smtClean="0"/>
              <a:t> </a:t>
            </a:r>
            <a:r>
              <a:rPr lang="sr-Latn-RS" dirty="0" smtClean="0">
                <a:solidFill>
                  <a:srgbClr val="FF0000"/>
                </a:solidFill>
              </a:rPr>
              <a:t>STAROSTI</a:t>
            </a:r>
            <a:r>
              <a:rPr lang="sr-Latn-RS" dirty="0" smtClean="0"/>
              <a:t> I STAVOVA NASTAVNIKA O </a:t>
            </a:r>
            <a:r>
              <a:rPr lang="sr-Latn-RS" dirty="0" smtClean="0">
                <a:solidFill>
                  <a:srgbClr val="FF0000"/>
                </a:solidFill>
              </a:rPr>
              <a:t>IZGARANJU</a:t>
            </a:r>
            <a:r>
              <a:rPr lang="sr-Latn-RS" dirty="0" smtClean="0"/>
              <a:t> </a:t>
            </a:r>
            <a:r>
              <a:rPr lang="sr-Latn-RS" dirty="0" smtClean="0">
                <a:solidFill>
                  <a:srgbClr val="FF0000"/>
                </a:solidFill>
              </a:rPr>
              <a:t>NA</a:t>
            </a:r>
            <a:r>
              <a:rPr lang="sr-Latn-RS" dirty="0" smtClean="0"/>
              <a:t> </a:t>
            </a:r>
            <a:r>
              <a:rPr lang="sr-Latn-RS" dirty="0" smtClean="0">
                <a:solidFill>
                  <a:srgbClr val="FF0000"/>
                </a:solidFill>
              </a:rPr>
              <a:t>POSLU</a:t>
            </a:r>
            <a:r>
              <a:rPr lang="sr-Latn-R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5.ODREDITI DA LI POSTOJI VEZA (STATISTIČKI ZNAČAJNA RAZLIKA) IZMEĐU </a:t>
            </a:r>
            <a:r>
              <a:rPr lang="sr-Latn-RS" dirty="0" smtClean="0">
                <a:solidFill>
                  <a:srgbClr val="FF0000"/>
                </a:solidFill>
              </a:rPr>
              <a:t>STAROSTI</a:t>
            </a:r>
            <a:r>
              <a:rPr lang="sr-Latn-RS" dirty="0" smtClean="0"/>
              <a:t> I VREDNOSTI </a:t>
            </a:r>
            <a:r>
              <a:rPr lang="sr-Latn-RS" dirty="0" smtClean="0">
                <a:solidFill>
                  <a:srgbClr val="FF0000"/>
                </a:solidFill>
              </a:rPr>
              <a:t>NA</a:t>
            </a:r>
            <a:r>
              <a:rPr lang="sr-Latn-RS" dirty="0" smtClean="0"/>
              <a:t> </a:t>
            </a:r>
            <a:r>
              <a:rPr lang="sr-Latn-RS" dirty="0" smtClean="0">
                <a:solidFill>
                  <a:srgbClr val="FF0000"/>
                </a:solidFill>
              </a:rPr>
              <a:t>SKALAMA</a:t>
            </a:r>
            <a:r>
              <a:rPr lang="sr-Latn-RS" dirty="0" smtClean="0"/>
              <a:t> IZGARANJA NA POSLU/STAVOVA O OCENJIVANJU U NASTAVI.</a:t>
            </a:r>
          </a:p>
          <a:p>
            <a:r>
              <a:rPr lang="sr-Latn-RS" dirty="0" smtClean="0"/>
              <a:t>6.UTVRDITI DA LI POSTOJI STATISTIČKI ZNAČAJNA RAZLIKA </a:t>
            </a:r>
            <a:r>
              <a:rPr lang="sr-Latn-RS" dirty="0" smtClean="0">
                <a:solidFill>
                  <a:srgbClr val="FF0000"/>
                </a:solidFill>
              </a:rPr>
              <a:t>MUŠKARACA</a:t>
            </a:r>
            <a:r>
              <a:rPr lang="sr-Latn-RS" dirty="0" smtClean="0"/>
              <a:t> </a:t>
            </a:r>
            <a:r>
              <a:rPr lang="sr-Latn-RS" dirty="0" smtClean="0">
                <a:solidFill>
                  <a:srgbClr val="FF0000"/>
                </a:solidFill>
              </a:rPr>
              <a:t>I ŽENA </a:t>
            </a:r>
            <a:r>
              <a:rPr lang="sr-Latn-RS" dirty="0" smtClean="0"/>
              <a:t>KADA PROCENJUJU </a:t>
            </a:r>
            <a:r>
              <a:rPr lang="sr-Latn-RS" dirty="0" smtClean="0">
                <a:solidFill>
                  <a:srgbClr val="FF0000"/>
                </a:solidFill>
              </a:rPr>
              <a:t>NA</a:t>
            </a:r>
            <a:r>
              <a:rPr lang="sr-Latn-RS" dirty="0" smtClean="0"/>
              <a:t> </a:t>
            </a:r>
            <a:r>
              <a:rPr lang="sr-Latn-RS" dirty="0" smtClean="0">
                <a:solidFill>
                  <a:srgbClr val="FF0000"/>
                </a:solidFill>
              </a:rPr>
              <a:t>SKALAMA</a:t>
            </a:r>
            <a:r>
              <a:rPr lang="sr-Latn-RS" dirty="0" smtClean="0"/>
              <a:t> IZGARANJE NA POSLU/OCENJIVANJE U NASTAVI.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HIPOTEZA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Zadatak 1: UTVRDITI STAVOVE ISPITANIKA O STRESNOSTI OCENJIVANJA U NASTAVI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sz="3200" dirty="0" smtClean="0">
                <a:solidFill>
                  <a:srgbClr val="FF0000"/>
                </a:solidFill>
              </a:rPr>
              <a:t>Hipoteza 1:PRETPOSTAVLJAMO DA SE STAVOVI NASTAVNIKA O STRESNOSTI OCENJIVANJA NORMALNO RASPODELJUJU*.</a:t>
            </a:r>
          </a:p>
          <a:p>
            <a:endParaRPr lang="sr-Latn-RS" sz="3200" dirty="0" smtClean="0">
              <a:solidFill>
                <a:srgbClr val="FF0000"/>
              </a:solidFill>
            </a:endParaRPr>
          </a:p>
          <a:p>
            <a:r>
              <a:rPr lang="sr-Latn-RS" sz="2000" dirty="0" smtClean="0">
                <a:solidFill>
                  <a:srgbClr val="FF0000"/>
                </a:solidFill>
              </a:rPr>
              <a:t>*utvrđuje se KOLMOGOROV-SMIRNOV TESTOM </a:t>
            </a:r>
          </a:p>
          <a:p>
            <a:r>
              <a:rPr lang="sr-Latn-RS" sz="1900" dirty="0" smtClean="0">
                <a:solidFill>
                  <a:srgbClr val="FF0000"/>
                </a:solidFill>
              </a:rPr>
              <a:t>(postoji mnogo toga što niste radili, između ostalog i ovo; to što niste radili ovo, ne znači da ne postoji; radili ste samo ELEMENTARNO, a to nije dovoljno za procenu normaliteta raspodele)</a:t>
            </a:r>
            <a:endParaRPr lang="en-US" sz="1900" dirty="0" smtClean="0">
              <a:solidFill>
                <a:srgbClr val="FF0000"/>
              </a:solidFill>
            </a:endParaRPr>
          </a:p>
          <a:p>
            <a:endParaRPr lang="en-US" sz="1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Straight Connector 88"/>
          <p:cNvCxnSpPr/>
          <p:nvPr/>
        </p:nvCxnSpPr>
        <p:spPr bwMode="auto">
          <a:xfrm rot="5400000">
            <a:off x="4558631" y="5171810"/>
            <a:ext cx="35719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" name="Freeform 4"/>
          <p:cNvSpPr>
            <a:spLocks/>
          </p:cNvSpPr>
          <p:nvPr/>
        </p:nvSpPr>
        <p:spPr bwMode="auto">
          <a:xfrm>
            <a:off x="2521854" y="2065051"/>
            <a:ext cx="4491037" cy="3067050"/>
          </a:xfrm>
          <a:custGeom>
            <a:avLst/>
            <a:gdLst/>
            <a:ahLst/>
            <a:cxnLst>
              <a:cxn ang="0">
                <a:pos x="1343" y="21"/>
              </a:cxn>
              <a:cxn ang="0">
                <a:pos x="1251" y="109"/>
              </a:cxn>
              <a:cxn ang="0">
                <a:pos x="1191" y="217"/>
              </a:cxn>
              <a:cxn ang="0">
                <a:pos x="1137" y="325"/>
              </a:cxn>
              <a:cxn ang="0">
                <a:pos x="1095" y="433"/>
              </a:cxn>
              <a:cxn ang="0">
                <a:pos x="1053" y="525"/>
              </a:cxn>
              <a:cxn ang="0">
                <a:pos x="1005" y="645"/>
              </a:cxn>
              <a:cxn ang="0">
                <a:pos x="972" y="756"/>
              </a:cxn>
              <a:cxn ang="0">
                <a:pos x="945" y="865"/>
              </a:cxn>
              <a:cxn ang="0">
                <a:pos x="909" y="979"/>
              </a:cxn>
              <a:cxn ang="0">
                <a:pos x="879" y="1077"/>
              </a:cxn>
              <a:cxn ang="0">
                <a:pos x="837" y="1194"/>
              </a:cxn>
              <a:cxn ang="0">
                <a:pos x="799" y="1293"/>
              </a:cxn>
              <a:cxn ang="0">
                <a:pos x="741" y="1411"/>
              </a:cxn>
              <a:cxn ang="0">
                <a:pos x="675" y="1521"/>
              </a:cxn>
              <a:cxn ang="0">
                <a:pos x="591" y="1621"/>
              </a:cxn>
              <a:cxn ang="0">
                <a:pos x="501" y="1701"/>
              </a:cxn>
              <a:cxn ang="0">
                <a:pos x="390" y="1761"/>
              </a:cxn>
              <a:cxn ang="0">
                <a:pos x="291" y="1797"/>
              </a:cxn>
              <a:cxn ang="0">
                <a:pos x="183" y="1842"/>
              </a:cxn>
              <a:cxn ang="0">
                <a:pos x="75" y="1878"/>
              </a:cxn>
              <a:cxn ang="0">
                <a:pos x="3" y="1905"/>
              </a:cxn>
              <a:cxn ang="0">
                <a:pos x="2829" y="1932"/>
              </a:cxn>
              <a:cxn ang="0">
                <a:pos x="2772" y="1872"/>
              </a:cxn>
              <a:cxn ang="0">
                <a:pos x="2679" y="1845"/>
              </a:cxn>
              <a:cxn ang="0">
                <a:pos x="2562" y="1809"/>
              </a:cxn>
              <a:cxn ang="0">
                <a:pos x="2442" y="1761"/>
              </a:cxn>
              <a:cxn ang="0">
                <a:pos x="2328" y="1713"/>
              </a:cxn>
              <a:cxn ang="0">
                <a:pos x="2256" y="1671"/>
              </a:cxn>
              <a:cxn ang="0">
                <a:pos x="2184" y="1608"/>
              </a:cxn>
              <a:cxn ang="0">
                <a:pos x="2097" y="1494"/>
              </a:cxn>
              <a:cxn ang="0">
                <a:pos x="2037" y="1401"/>
              </a:cxn>
              <a:cxn ang="0">
                <a:pos x="1992" y="1302"/>
              </a:cxn>
              <a:cxn ang="0">
                <a:pos x="1950" y="1209"/>
              </a:cxn>
              <a:cxn ang="0">
                <a:pos x="1923" y="1122"/>
              </a:cxn>
              <a:cxn ang="0">
                <a:pos x="1890" y="1020"/>
              </a:cxn>
              <a:cxn ang="0">
                <a:pos x="1857" y="891"/>
              </a:cxn>
              <a:cxn ang="0">
                <a:pos x="1830" y="786"/>
              </a:cxn>
              <a:cxn ang="0">
                <a:pos x="1791" y="657"/>
              </a:cxn>
              <a:cxn ang="0">
                <a:pos x="1749" y="531"/>
              </a:cxn>
              <a:cxn ang="0">
                <a:pos x="1703" y="409"/>
              </a:cxn>
              <a:cxn ang="0">
                <a:pos x="1671" y="337"/>
              </a:cxn>
              <a:cxn ang="0">
                <a:pos x="1620" y="237"/>
              </a:cxn>
              <a:cxn ang="0">
                <a:pos x="1581" y="153"/>
              </a:cxn>
              <a:cxn ang="0">
                <a:pos x="1605" y="210"/>
              </a:cxn>
              <a:cxn ang="0">
                <a:pos x="1551" y="115"/>
              </a:cxn>
              <a:cxn ang="0">
                <a:pos x="1479" y="37"/>
              </a:cxn>
              <a:cxn ang="0">
                <a:pos x="1411" y="1"/>
              </a:cxn>
            </a:cxnLst>
            <a:rect l="0" t="0" r="r" b="b"/>
            <a:pathLst>
              <a:path w="2829" h="1932">
                <a:moveTo>
                  <a:pt x="1401" y="0"/>
                </a:moveTo>
                <a:lnTo>
                  <a:pt x="1375" y="9"/>
                </a:lnTo>
                <a:lnTo>
                  <a:pt x="1343" y="21"/>
                </a:lnTo>
                <a:lnTo>
                  <a:pt x="1307" y="45"/>
                </a:lnTo>
                <a:lnTo>
                  <a:pt x="1275" y="75"/>
                </a:lnTo>
                <a:lnTo>
                  <a:pt x="1251" y="109"/>
                </a:lnTo>
                <a:lnTo>
                  <a:pt x="1227" y="145"/>
                </a:lnTo>
                <a:lnTo>
                  <a:pt x="1209" y="175"/>
                </a:lnTo>
                <a:lnTo>
                  <a:pt x="1191" y="217"/>
                </a:lnTo>
                <a:lnTo>
                  <a:pt x="1176" y="246"/>
                </a:lnTo>
                <a:lnTo>
                  <a:pt x="1155" y="289"/>
                </a:lnTo>
                <a:lnTo>
                  <a:pt x="1137" y="325"/>
                </a:lnTo>
                <a:lnTo>
                  <a:pt x="1119" y="369"/>
                </a:lnTo>
                <a:lnTo>
                  <a:pt x="1107" y="397"/>
                </a:lnTo>
                <a:lnTo>
                  <a:pt x="1095" y="433"/>
                </a:lnTo>
                <a:lnTo>
                  <a:pt x="1077" y="456"/>
                </a:lnTo>
                <a:lnTo>
                  <a:pt x="1065" y="495"/>
                </a:lnTo>
                <a:lnTo>
                  <a:pt x="1053" y="525"/>
                </a:lnTo>
                <a:lnTo>
                  <a:pt x="1041" y="558"/>
                </a:lnTo>
                <a:lnTo>
                  <a:pt x="1023" y="603"/>
                </a:lnTo>
                <a:lnTo>
                  <a:pt x="1005" y="645"/>
                </a:lnTo>
                <a:lnTo>
                  <a:pt x="993" y="687"/>
                </a:lnTo>
                <a:lnTo>
                  <a:pt x="981" y="729"/>
                </a:lnTo>
                <a:lnTo>
                  <a:pt x="972" y="756"/>
                </a:lnTo>
                <a:lnTo>
                  <a:pt x="969" y="783"/>
                </a:lnTo>
                <a:lnTo>
                  <a:pt x="957" y="828"/>
                </a:lnTo>
                <a:lnTo>
                  <a:pt x="945" y="865"/>
                </a:lnTo>
                <a:lnTo>
                  <a:pt x="939" y="901"/>
                </a:lnTo>
                <a:lnTo>
                  <a:pt x="927" y="937"/>
                </a:lnTo>
                <a:lnTo>
                  <a:pt x="909" y="979"/>
                </a:lnTo>
                <a:lnTo>
                  <a:pt x="903" y="1009"/>
                </a:lnTo>
                <a:lnTo>
                  <a:pt x="891" y="1045"/>
                </a:lnTo>
                <a:lnTo>
                  <a:pt x="879" y="1077"/>
                </a:lnTo>
                <a:lnTo>
                  <a:pt x="873" y="1116"/>
                </a:lnTo>
                <a:lnTo>
                  <a:pt x="858" y="1158"/>
                </a:lnTo>
                <a:lnTo>
                  <a:pt x="837" y="1194"/>
                </a:lnTo>
                <a:lnTo>
                  <a:pt x="825" y="1227"/>
                </a:lnTo>
                <a:lnTo>
                  <a:pt x="811" y="1269"/>
                </a:lnTo>
                <a:lnTo>
                  <a:pt x="799" y="1293"/>
                </a:lnTo>
                <a:lnTo>
                  <a:pt x="777" y="1335"/>
                </a:lnTo>
                <a:lnTo>
                  <a:pt x="759" y="1371"/>
                </a:lnTo>
                <a:lnTo>
                  <a:pt x="741" y="1411"/>
                </a:lnTo>
                <a:lnTo>
                  <a:pt x="717" y="1447"/>
                </a:lnTo>
                <a:lnTo>
                  <a:pt x="699" y="1489"/>
                </a:lnTo>
                <a:lnTo>
                  <a:pt x="675" y="1521"/>
                </a:lnTo>
                <a:lnTo>
                  <a:pt x="648" y="1551"/>
                </a:lnTo>
                <a:lnTo>
                  <a:pt x="627" y="1585"/>
                </a:lnTo>
                <a:lnTo>
                  <a:pt x="591" y="1621"/>
                </a:lnTo>
                <a:lnTo>
                  <a:pt x="573" y="1641"/>
                </a:lnTo>
                <a:lnTo>
                  <a:pt x="543" y="1671"/>
                </a:lnTo>
                <a:lnTo>
                  <a:pt x="501" y="1701"/>
                </a:lnTo>
                <a:lnTo>
                  <a:pt x="453" y="1722"/>
                </a:lnTo>
                <a:lnTo>
                  <a:pt x="426" y="1740"/>
                </a:lnTo>
                <a:lnTo>
                  <a:pt x="390" y="1761"/>
                </a:lnTo>
                <a:lnTo>
                  <a:pt x="357" y="1770"/>
                </a:lnTo>
                <a:lnTo>
                  <a:pt x="324" y="1785"/>
                </a:lnTo>
                <a:lnTo>
                  <a:pt x="291" y="1797"/>
                </a:lnTo>
                <a:lnTo>
                  <a:pt x="255" y="1812"/>
                </a:lnTo>
                <a:lnTo>
                  <a:pt x="225" y="1827"/>
                </a:lnTo>
                <a:lnTo>
                  <a:pt x="183" y="1842"/>
                </a:lnTo>
                <a:lnTo>
                  <a:pt x="144" y="1857"/>
                </a:lnTo>
                <a:lnTo>
                  <a:pt x="105" y="1866"/>
                </a:lnTo>
                <a:lnTo>
                  <a:pt x="75" y="1878"/>
                </a:lnTo>
                <a:lnTo>
                  <a:pt x="45" y="1884"/>
                </a:lnTo>
                <a:lnTo>
                  <a:pt x="27" y="1893"/>
                </a:lnTo>
                <a:lnTo>
                  <a:pt x="3" y="1905"/>
                </a:lnTo>
                <a:lnTo>
                  <a:pt x="0" y="1911"/>
                </a:lnTo>
                <a:lnTo>
                  <a:pt x="0" y="1932"/>
                </a:lnTo>
                <a:lnTo>
                  <a:pt x="2829" y="1932"/>
                </a:lnTo>
                <a:lnTo>
                  <a:pt x="2823" y="1887"/>
                </a:lnTo>
                <a:lnTo>
                  <a:pt x="2808" y="1884"/>
                </a:lnTo>
                <a:lnTo>
                  <a:pt x="2772" y="1872"/>
                </a:lnTo>
                <a:lnTo>
                  <a:pt x="2736" y="1863"/>
                </a:lnTo>
                <a:lnTo>
                  <a:pt x="2706" y="1851"/>
                </a:lnTo>
                <a:lnTo>
                  <a:pt x="2679" y="1845"/>
                </a:lnTo>
                <a:lnTo>
                  <a:pt x="2643" y="1836"/>
                </a:lnTo>
                <a:lnTo>
                  <a:pt x="2607" y="1824"/>
                </a:lnTo>
                <a:lnTo>
                  <a:pt x="2562" y="1809"/>
                </a:lnTo>
                <a:lnTo>
                  <a:pt x="2523" y="1791"/>
                </a:lnTo>
                <a:lnTo>
                  <a:pt x="2484" y="1779"/>
                </a:lnTo>
                <a:lnTo>
                  <a:pt x="2442" y="1761"/>
                </a:lnTo>
                <a:lnTo>
                  <a:pt x="2400" y="1746"/>
                </a:lnTo>
                <a:lnTo>
                  <a:pt x="2361" y="1728"/>
                </a:lnTo>
                <a:lnTo>
                  <a:pt x="2328" y="1713"/>
                </a:lnTo>
                <a:lnTo>
                  <a:pt x="2304" y="1698"/>
                </a:lnTo>
                <a:lnTo>
                  <a:pt x="2280" y="1686"/>
                </a:lnTo>
                <a:lnTo>
                  <a:pt x="2256" y="1671"/>
                </a:lnTo>
                <a:lnTo>
                  <a:pt x="2232" y="1656"/>
                </a:lnTo>
                <a:lnTo>
                  <a:pt x="2208" y="1638"/>
                </a:lnTo>
                <a:lnTo>
                  <a:pt x="2184" y="1608"/>
                </a:lnTo>
                <a:lnTo>
                  <a:pt x="2163" y="1581"/>
                </a:lnTo>
                <a:lnTo>
                  <a:pt x="2133" y="1545"/>
                </a:lnTo>
                <a:lnTo>
                  <a:pt x="2097" y="1494"/>
                </a:lnTo>
                <a:lnTo>
                  <a:pt x="2076" y="1461"/>
                </a:lnTo>
                <a:lnTo>
                  <a:pt x="2055" y="1431"/>
                </a:lnTo>
                <a:lnTo>
                  <a:pt x="2037" y="1401"/>
                </a:lnTo>
                <a:lnTo>
                  <a:pt x="2022" y="1371"/>
                </a:lnTo>
                <a:lnTo>
                  <a:pt x="2010" y="1335"/>
                </a:lnTo>
                <a:lnTo>
                  <a:pt x="1992" y="1302"/>
                </a:lnTo>
                <a:lnTo>
                  <a:pt x="1980" y="1272"/>
                </a:lnTo>
                <a:lnTo>
                  <a:pt x="1965" y="1236"/>
                </a:lnTo>
                <a:lnTo>
                  <a:pt x="1950" y="1209"/>
                </a:lnTo>
                <a:lnTo>
                  <a:pt x="1938" y="1182"/>
                </a:lnTo>
                <a:lnTo>
                  <a:pt x="1932" y="1149"/>
                </a:lnTo>
                <a:lnTo>
                  <a:pt x="1923" y="1122"/>
                </a:lnTo>
                <a:lnTo>
                  <a:pt x="1911" y="1095"/>
                </a:lnTo>
                <a:lnTo>
                  <a:pt x="1899" y="1059"/>
                </a:lnTo>
                <a:lnTo>
                  <a:pt x="1890" y="1020"/>
                </a:lnTo>
                <a:lnTo>
                  <a:pt x="1878" y="981"/>
                </a:lnTo>
                <a:lnTo>
                  <a:pt x="1866" y="936"/>
                </a:lnTo>
                <a:lnTo>
                  <a:pt x="1857" y="891"/>
                </a:lnTo>
                <a:lnTo>
                  <a:pt x="1848" y="858"/>
                </a:lnTo>
                <a:lnTo>
                  <a:pt x="1836" y="819"/>
                </a:lnTo>
                <a:lnTo>
                  <a:pt x="1830" y="786"/>
                </a:lnTo>
                <a:lnTo>
                  <a:pt x="1815" y="744"/>
                </a:lnTo>
                <a:lnTo>
                  <a:pt x="1803" y="705"/>
                </a:lnTo>
                <a:lnTo>
                  <a:pt x="1791" y="657"/>
                </a:lnTo>
                <a:lnTo>
                  <a:pt x="1773" y="615"/>
                </a:lnTo>
                <a:lnTo>
                  <a:pt x="1761" y="561"/>
                </a:lnTo>
                <a:lnTo>
                  <a:pt x="1749" y="531"/>
                </a:lnTo>
                <a:lnTo>
                  <a:pt x="1737" y="495"/>
                </a:lnTo>
                <a:lnTo>
                  <a:pt x="1716" y="444"/>
                </a:lnTo>
                <a:lnTo>
                  <a:pt x="1703" y="409"/>
                </a:lnTo>
                <a:lnTo>
                  <a:pt x="1680" y="360"/>
                </a:lnTo>
                <a:lnTo>
                  <a:pt x="1692" y="384"/>
                </a:lnTo>
                <a:lnTo>
                  <a:pt x="1671" y="337"/>
                </a:lnTo>
                <a:lnTo>
                  <a:pt x="1656" y="303"/>
                </a:lnTo>
                <a:lnTo>
                  <a:pt x="1638" y="270"/>
                </a:lnTo>
                <a:lnTo>
                  <a:pt x="1620" y="237"/>
                </a:lnTo>
                <a:lnTo>
                  <a:pt x="1596" y="189"/>
                </a:lnTo>
                <a:lnTo>
                  <a:pt x="1584" y="165"/>
                </a:lnTo>
                <a:lnTo>
                  <a:pt x="1581" y="153"/>
                </a:lnTo>
                <a:lnTo>
                  <a:pt x="1563" y="135"/>
                </a:lnTo>
                <a:lnTo>
                  <a:pt x="1569" y="144"/>
                </a:lnTo>
                <a:lnTo>
                  <a:pt x="1605" y="210"/>
                </a:lnTo>
                <a:lnTo>
                  <a:pt x="1578" y="162"/>
                </a:lnTo>
                <a:lnTo>
                  <a:pt x="1575" y="157"/>
                </a:lnTo>
                <a:lnTo>
                  <a:pt x="1551" y="115"/>
                </a:lnTo>
                <a:lnTo>
                  <a:pt x="1527" y="85"/>
                </a:lnTo>
                <a:lnTo>
                  <a:pt x="1497" y="51"/>
                </a:lnTo>
                <a:lnTo>
                  <a:pt x="1479" y="37"/>
                </a:lnTo>
                <a:lnTo>
                  <a:pt x="1458" y="24"/>
                </a:lnTo>
                <a:lnTo>
                  <a:pt x="1434" y="12"/>
                </a:lnTo>
                <a:lnTo>
                  <a:pt x="1411" y="1"/>
                </a:lnTo>
              </a:path>
            </a:pathLst>
          </a:custGeom>
          <a:solidFill>
            <a:schemeClr val="accent1"/>
          </a:solidFill>
          <a:ln w="1905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r-Cyrl-CS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318669" y="5159096"/>
            <a:ext cx="495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sr-Cyrl-CS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4571822" y="5301208"/>
            <a:ext cx="310984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sr-Latn-CS" sz="14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11</a:t>
            </a:r>
            <a:endParaRPr lang="en-US" sz="1400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7355101" y="4907335"/>
            <a:ext cx="1033323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sr-Latn-C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X </a:t>
            </a:r>
            <a:r>
              <a:rPr lang="sr-Latn-CS" sz="24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r-Latn-CS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mera</a:t>
            </a:r>
            <a:endParaRPr lang="en-US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 flipV="1">
            <a:off x="2307557" y="1857096"/>
            <a:ext cx="0" cy="3303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sr-Cyrl-CS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831577" y="1753446"/>
            <a:ext cx="2824183" cy="10746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sr-Latn-CS" sz="16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sr-Latn-C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   </a:t>
            </a:r>
            <a:r>
              <a:rPr 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f</a:t>
            </a:r>
            <a:endParaRPr lang="sr-Latn-CS" sz="1600" baseline="-25000" dirty="0" smtClean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r-Latn-CS" sz="16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Učestalost </a:t>
            </a:r>
          </a:p>
          <a:p>
            <a:r>
              <a:rPr lang="sr-Latn-CS" sz="16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(frekvenca) </a:t>
            </a:r>
          </a:p>
          <a:p>
            <a:r>
              <a:rPr lang="sr-Latn-CS" sz="16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mere</a:t>
            </a:r>
            <a:endParaRPr lang="en-US" sz="1600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rot="5400000">
            <a:off x="3844251" y="5172604"/>
            <a:ext cx="35719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 rot="5400000">
            <a:off x="3129871" y="5171810"/>
            <a:ext cx="35719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 bwMode="auto">
          <a:xfrm rot="5400000">
            <a:off x="2415491" y="5171810"/>
            <a:ext cx="35719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 bwMode="auto">
          <a:xfrm rot="5400000">
            <a:off x="6771621" y="5171810"/>
            <a:ext cx="35719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 bwMode="auto">
          <a:xfrm rot="5400000">
            <a:off x="6057241" y="5171016"/>
            <a:ext cx="35719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 bwMode="auto">
          <a:xfrm rot="5400000">
            <a:off x="5342861" y="5171016"/>
            <a:ext cx="35719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5339507" y="5301208"/>
            <a:ext cx="341441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sr-Latn-CS" sz="14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14</a:t>
            </a:r>
            <a:endParaRPr lang="en-US" sz="1400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6798802" y="5300962"/>
            <a:ext cx="365486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sr-Latn-CS" sz="14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20</a:t>
            </a:r>
            <a:endParaRPr lang="en-US" sz="1400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0" name="Rectangle 14"/>
          <p:cNvSpPr>
            <a:spLocks noChangeArrowheads="1"/>
          </p:cNvSpPr>
          <p:nvPr/>
        </p:nvSpPr>
        <p:spPr bwMode="auto">
          <a:xfrm>
            <a:off x="2450416" y="5300962"/>
            <a:ext cx="274115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sr-Latn-CS" sz="14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</a:t>
            </a:r>
            <a:endParaRPr lang="en-US" sz="1400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3203848" y="5301208"/>
            <a:ext cx="274115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sr-Latn-CS" sz="14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5</a:t>
            </a:r>
            <a:endParaRPr lang="en-US" sz="1400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3886582" y="5300962"/>
            <a:ext cx="274115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sr-Latn-CS" sz="14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8</a:t>
            </a:r>
            <a:endParaRPr lang="en-US" sz="1400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3" name="Smiley Face 32"/>
          <p:cNvSpPr/>
          <p:nvPr/>
        </p:nvSpPr>
        <p:spPr bwMode="auto">
          <a:xfrm>
            <a:off x="4610994" y="2850869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4" name="Smiley Face 33"/>
          <p:cNvSpPr/>
          <p:nvPr/>
        </p:nvSpPr>
        <p:spPr bwMode="auto">
          <a:xfrm>
            <a:off x="4610994" y="3136621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5" name="Smiley Face 34"/>
          <p:cNvSpPr/>
          <p:nvPr/>
        </p:nvSpPr>
        <p:spPr bwMode="auto">
          <a:xfrm>
            <a:off x="4610994" y="3422373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6" name="Smiley Face 35"/>
          <p:cNvSpPr/>
          <p:nvPr/>
        </p:nvSpPr>
        <p:spPr bwMode="auto">
          <a:xfrm>
            <a:off x="4610994" y="3708125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7" name="Smiley Face 36"/>
          <p:cNvSpPr/>
          <p:nvPr/>
        </p:nvSpPr>
        <p:spPr bwMode="auto">
          <a:xfrm>
            <a:off x="4610994" y="3993877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Smiley Face 37"/>
          <p:cNvSpPr/>
          <p:nvPr/>
        </p:nvSpPr>
        <p:spPr bwMode="auto">
          <a:xfrm>
            <a:off x="4610994" y="4279629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9" name="Smiley Face 38"/>
          <p:cNvSpPr/>
          <p:nvPr/>
        </p:nvSpPr>
        <p:spPr bwMode="auto">
          <a:xfrm>
            <a:off x="4610994" y="4565381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0" name="Smiley Face 39"/>
          <p:cNvSpPr/>
          <p:nvPr/>
        </p:nvSpPr>
        <p:spPr bwMode="auto">
          <a:xfrm>
            <a:off x="4610994" y="4851133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3" name="Smiley Face 42"/>
          <p:cNvSpPr/>
          <p:nvPr/>
        </p:nvSpPr>
        <p:spPr bwMode="auto">
          <a:xfrm>
            <a:off x="4610994" y="2279365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4" name="Smiley Face 43"/>
          <p:cNvSpPr/>
          <p:nvPr/>
        </p:nvSpPr>
        <p:spPr bwMode="auto">
          <a:xfrm>
            <a:off x="4610994" y="2565117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5" name="Smiley Face 44"/>
          <p:cNvSpPr/>
          <p:nvPr/>
        </p:nvSpPr>
        <p:spPr bwMode="auto">
          <a:xfrm>
            <a:off x="4950746" y="2850869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6" name="Smiley Face 45"/>
          <p:cNvSpPr/>
          <p:nvPr/>
        </p:nvSpPr>
        <p:spPr bwMode="auto">
          <a:xfrm>
            <a:off x="4950746" y="3136621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7" name="Smiley Face 46"/>
          <p:cNvSpPr/>
          <p:nvPr/>
        </p:nvSpPr>
        <p:spPr bwMode="auto">
          <a:xfrm>
            <a:off x="4950746" y="3422373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8" name="Smiley Face 47"/>
          <p:cNvSpPr/>
          <p:nvPr/>
        </p:nvSpPr>
        <p:spPr bwMode="auto">
          <a:xfrm>
            <a:off x="4950746" y="3708125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9" name="Smiley Face 48"/>
          <p:cNvSpPr/>
          <p:nvPr/>
        </p:nvSpPr>
        <p:spPr bwMode="auto">
          <a:xfrm>
            <a:off x="4950746" y="3993877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0" name="Smiley Face 49"/>
          <p:cNvSpPr/>
          <p:nvPr/>
        </p:nvSpPr>
        <p:spPr bwMode="auto">
          <a:xfrm>
            <a:off x="4950746" y="4279629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1" name="Smiley Face 50"/>
          <p:cNvSpPr/>
          <p:nvPr/>
        </p:nvSpPr>
        <p:spPr bwMode="auto">
          <a:xfrm>
            <a:off x="4950746" y="4565381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2" name="Smiley Face 51"/>
          <p:cNvSpPr/>
          <p:nvPr/>
        </p:nvSpPr>
        <p:spPr bwMode="auto">
          <a:xfrm>
            <a:off x="4950746" y="4851133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4" name="Smiley Face 53"/>
          <p:cNvSpPr/>
          <p:nvPr/>
        </p:nvSpPr>
        <p:spPr bwMode="auto">
          <a:xfrm>
            <a:off x="4950746" y="2565117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5" name="Smiley Face 54"/>
          <p:cNvSpPr/>
          <p:nvPr/>
        </p:nvSpPr>
        <p:spPr bwMode="auto">
          <a:xfrm>
            <a:off x="4236366" y="2850869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6" name="Smiley Face 55"/>
          <p:cNvSpPr/>
          <p:nvPr/>
        </p:nvSpPr>
        <p:spPr bwMode="auto">
          <a:xfrm>
            <a:off x="4236366" y="3136621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7" name="Smiley Face 56"/>
          <p:cNvSpPr/>
          <p:nvPr/>
        </p:nvSpPr>
        <p:spPr bwMode="auto">
          <a:xfrm>
            <a:off x="4236366" y="3422373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8" name="Smiley Face 57"/>
          <p:cNvSpPr/>
          <p:nvPr/>
        </p:nvSpPr>
        <p:spPr bwMode="auto">
          <a:xfrm>
            <a:off x="4236366" y="3708125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9" name="Smiley Face 58"/>
          <p:cNvSpPr/>
          <p:nvPr/>
        </p:nvSpPr>
        <p:spPr bwMode="auto">
          <a:xfrm>
            <a:off x="4236366" y="3993877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0" name="Smiley Face 59"/>
          <p:cNvSpPr/>
          <p:nvPr/>
        </p:nvSpPr>
        <p:spPr bwMode="auto">
          <a:xfrm>
            <a:off x="4236366" y="4279629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1" name="Smiley Face 60"/>
          <p:cNvSpPr/>
          <p:nvPr/>
        </p:nvSpPr>
        <p:spPr bwMode="auto">
          <a:xfrm>
            <a:off x="4236366" y="4565381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2" name="Smiley Face 61"/>
          <p:cNvSpPr/>
          <p:nvPr/>
        </p:nvSpPr>
        <p:spPr bwMode="auto">
          <a:xfrm>
            <a:off x="4236366" y="4851133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4" name="Smiley Face 63"/>
          <p:cNvSpPr/>
          <p:nvPr/>
        </p:nvSpPr>
        <p:spPr bwMode="auto">
          <a:xfrm>
            <a:off x="4236366" y="2565117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7" name="Smiley Face 66"/>
          <p:cNvSpPr/>
          <p:nvPr/>
        </p:nvSpPr>
        <p:spPr bwMode="auto">
          <a:xfrm>
            <a:off x="5307936" y="3422373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8" name="Smiley Face 67"/>
          <p:cNvSpPr/>
          <p:nvPr/>
        </p:nvSpPr>
        <p:spPr bwMode="auto">
          <a:xfrm>
            <a:off x="5307936" y="3708125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9" name="Smiley Face 68"/>
          <p:cNvSpPr/>
          <p:nvPr/>
        </p:nvSpPr>
        <p:spPr bwMode="auto">
          <a:xfrm>
            <a:off x="5307936" y="3993877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0" name="Smiley Face 69"/>
          <p:cNvSpPr/>
          <p:nvPr/>
        </p:nvSpPr>
        <p:spPr bwMode="auto">
          <a:xfrm>
            <a:off x="5307936" y="4279629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1" name="Smiley Face 70"/>
          <p:cNvSpPr/>
          <p:nvPr/>
        </p:nvSpPr>
        <p:spPr bwMode="auto">
          <a:xfrm>
            <a:off x="5307936" y="4565381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2" name="Smiley Face 71"/>
          <p:cNvSpPr/>
          <p:nvPr/>
        </p:nvSpPr>
        <p:spPr bwMode="auto">
          <a:xfrm>
            <a:off x="5307936" y="4851133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7" name="Smiley Face 76"/>
          <p:cNvSpPr/>
          <p:nvPr/>
        </p:nvSpPr>
        <p:spPr bwMode="auto">
          <a:xfrm>
            <a:off x="3879176" y="3422373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8" name="Smiley Face 77"/>
          <p:cNvSpPr/>
          <p:nvPr/>
        </p:nvSpPr>
        <p:spPr bwMode="auto">
          <a:xfrm>
            <a:off x="3879176" y="3708125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9" name="Smiley Face 78"/>
          <p:cNvSpPr/>
          <p:nvPr/>
        </p:nvSpPr>
        <p:spPr bwMode="auto">
          <a:xfrm>
            <a:off x="3879176" y="3993877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0" name="Smiley Face 79"/>
          <p:cNvSpPr/>
          <p:nvPr/>
        </p:nvSpPr>
        <p:spPr bwMode="auto">
          <a:xfrm>
            <a:off x="3879176" y="4279629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1" name="Smiley Face 80"/>
          <p:cNvSpPr/>
          <p:nvPr/>
        </p:nvSpPr>
        <p:spPr bwMode="auto">
          <a:xfrm>
            <a:off x="3879176" y="4565381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2" name="Smiley Face 81"/>
          <p:cNvSpPr/>
          <p:nvPr/>
        </p:nvSpPr>
        <p:spPr bwMode="auto">
          <a:xfrm>
            <a:off x="3879176" y="4851133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0" name="Smiley Face 89"/>
          <p:cNvSpPr/>
          <p:nvPr/>
        </p:nvSpPr>
        <p:spPr bwMode="auto">
          <a:xfrm>
            <a:off x="5665126" y="4279629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1" name="Smiley Face 90"/>
          <p:cNvSpPr/>
          <p:nvPr/>
        </p:nvSpPr>
        <p:spPr bwMode="auto">
          <a:xfrm>
            <a:off x="5665126" y="4565381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2" name="Smiley Face 91"/>
          <p:cNvSpPr/>
          <p:nvPr/>
        </p:nvSpPr>
        <p:spPr bwMode="auto">
          <a:xfrm>
            <a:off x="5665126" y="4851133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0" name="Smiley Face 99"/>
          <p:cNvSpPr/>
          <p:nvPr/>
        </p:nvSpPr>
        <p:spPr bwMode="auto">
          <a:xfrm>
            <a:off x="3521986" y="4279629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1" name="Smiley Face 100"/>
          <p:cNvSpPr/>
          <p:nvPr/>
        </p:nvSpPr>
        <p:spPr bwMode="auto">
          <a:xfrm>
            <a:off x="3521986" y="4565381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2" name="Smiley Face 101"/>
          <p:cNvSpPr/>
          <p:nvPr/>
        </p:nvSpPr>
        <p:spPr bwMode="auto">
          <a:xfrm>
            <a:off x="3521986" y="4851133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0" name="Smiley Face 109"/>
          <p:cNvSpPr/>
          <p:nvPr/>
        </p:nvSpPr>
        <p:spPr bwMode="auto">
          <a:xfrm>
            <a:off x="6379506" y="4851133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1" name="Smiley Face 110"/>
          <p:cNvSpPr/>
          <p:nvPr/>
        </p:nvSpPr>
        <p:spPr bwMode="auto">
          <a:xfrm>
            <a:off x="6022316" y="4565381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2" name="Smiley Face 111"/>
          <p:cNvSpPr/>
          <p:nvPr/>
        </p:nvSpPr>
        <p:spPr bwMode="auto">
          <a:xfrm>
            <a:off x="6022316" y="4851133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1" name="Smiley Face 120"/>
          <p:cNvSpPr/>
          <p:nvPr/>
        </p:nvSpPr>
        <p:spPr bwMode="auto">
          <a:xfrm>
            <a:off x="3164796" y="4565381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2" name="Smiley Face 121"/>
          <p:cNvSpPr/>
          <p:nvPr/>
        </p:nvSpPr>
        <p:spPr bwMode="auto">
          <a:xfrm>
            <a:off x="3164796" y="4851133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3" name="Smiley Face 122"/>
          <p:cNvSpPr/>
          <p:nvPr/>
        </p:nvSpPr>
        <p:spPr bwMode="auto">
          <a:xfrm>
            <a:off x="2807606" y="4851133"/>
            <a:ext cx="285752" cy="285752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8" name="Rectangle 14"/>
          <p:cNvSpPr>
            <a:spLocks noChangeArrowheads="1"/>
          </p:cNvSpPr>
          <p:nvPr/>
        </p:nvSpPr>
        <p:spPr bwMode="auto">
          <a:xfrm>
            <a:off x="6078722" y="5300962"/>
            <a:ext cx="336632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sr-Latn-CS" sz="14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17</a:t>
            </a:r>
            <a:endParaRPr lang="en-US" sz="1400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3" name="Rectangle 14"/>
          <p:cNvSpPr>
            <a:spLocks noChangeArrowheads="1"/>
          </p:cNvSpPr>
          <p:nvPr/>
        </p:nvSpPr>
        <p:spPr bwMode="auto">
          <a:xfrm>
            <a:off x="4539827" y="5586641"/>
            <a:ext cx="429606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sr-Latn-CS" sz="14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175</a:t>
            </a:r>
            <a:endParaRPr lang="en-US" sz="1400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4" name="Rectangle 14"/>
          <p:cNvSpPr>
            <a:spLocks noChangeArrowheads="1"/>
          </p:cNvSpPr>
          <p:nvPr/>
        </p:nvSpPr>
        <p:spPr bwMode="auto">
          <a:xfrm>
            <a:off x="5292233" y="5579860"/>
            <a:ext cx="432812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sr-Latn-CS" sz="14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185</a:t>
            </a:r>
            <a:endParaRPr lang="en-US" sz="1400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5" name="Rectangle 14"/>
          <p:cNvSpPr>
            <a:spLocks noChangeArrowheads="1"/>
          </p:cNvSpPr>
          <p:nvPr/>
        </p:nvSpPr>
        <p:spPr bwMode="auto">
          <a:xfrm>
            <a:off x="6751615" y="5579860"/>
            <a:ext cx="461666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sr-Latn-CS" sz="14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205</a:t>
            </a:r>
            <a:endParaRPr lang="en-US" sz="1400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6" name="Rectangle 14"/>
          <p:cNvSpPr>
            <a:spLocks noChangeArrowheads="1"/>
          </p:cNvSpPr>
          <p:nvPr/>
        </p:nvSpPr>
        <p:spPr bwMode="auto">
          <a:xfrm>
            <a:off x="2366451" y="5575786"/>
            <a:ext cx="434415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sr-Latn-CS" sz="14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145</a:t>
            </a:r>
            <a:endParaRPr lang="en-US" sz="1400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7" name="Rectangle 14"/>
          <p:cNvSpPr>
            <a:spLocks noChangeArrowheads="1"/>
          </p:cNvSpPr>
          <p:nvPr/>
        </p:nvSpPr>
        <p:spPr bwMode="auto">
          <a:xfrm>
            <a:off x="3112476" y="5572977"/>
            <a:ext cx="432812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sr-Latn-CS" sz="14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155</a:t>
            </a:r>
            <a:endParaRPr lang="en-US" sz="1400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8" name="Rectangle 14"/>
          <p:cNvSpPr>
            <a:spLocks noChangeArrowheads="1"/>
          </p:cNvSpPr>
          <p:nvPr/>
        </p:nvSpPr>
        <p:spPr bwMode="auto">
          <a:xfrm>
            <a:off x="3779912" y="5586641"/>
            <a:ext cx="432812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sr-Latn-CS" sz="14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165</a:t>
            </a:r>
            <a:endParaRPr lang="en-US" sz="1400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9" name="Rectangle 14"/>
          <p:cNvSpPr>
            <a:spLocks noChangeArrowheads="1"/>
          </p:cNvSpPr>
          <p:nvPr/>
        </p:nvSpPr>
        <p:spPr bwMode="auto">
          <a:xfrm>
            <a:off x="6033036" y="5586641"/>
            <a:ext cx="432812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sr-Latn-CS" sz="14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195</a:t>
            </a:r>
            <a:endParaRPr lang="en-US" sz="1400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3" name="Rectangle 14"/>
          <p:cNvSpPr>
            <a:spLocks noChangeArrowheads="1"/>
          </p:cNvSpPr>
          <p:nvPr/>
        </p:nvSpPr>
        <p:spPr bwMode="auto">
          <a:xfrm>
            <a:off x="1127586" y="5013176"/>
            <a:ext cx="1500198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endParaRPr lang="sr-Latn-CS" sz="1600" i="1" dirty="0" smtClean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r-Latn-CS" sz="2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</a:p>
          <a:p>
            <a:r>
              <a:rPr lang="sr-Latn-CS" sz="14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Skor na testu</a:t>
            </a:r>
            <a:endParaRPr lang="en-US" sz="1400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4" name="Rectangle 14"/>
          <p:cNvSpPr>
            <a:spLocks noChangeArrowheads="1"/>
          </p:cNvSpPr>
          <p:nvPr/>
        </p:nvSpPr>
        <p:spPr bwMode="auto">
          <a:xfrm>
            <a:off x="1127586" y="5572060"/>
            <a:ext cx="1571636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sr-Latn-CS" sz="14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Visina</a:t>
            </a:r>
            <a:endParaRPr lang="en-US" sz="1400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4" name="Rectangle 14"/>
          <p:cNvSpPr>
            <a:spLocks noChangeArrowheads="1"/>
          </p:cNvSpPr>
          <p:nvPr/>
        </p:nvSpPr>
        <p:spPr bwMode="auto">
          <a:xfrm>
            <a:off x="1127586" y="5846428"/>
            <a:ext cx="1571636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sr-Latn-CS" sz="14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Stav</a:t>
            </a:r>
            <a:endParaRPr lang="en-US" sz="1400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6" name="Rectangle 14"/>
          <p:cNvSpPr>
            <a:spLocks noChangeArrowheads="1"/>
          </p:cNvSpPr>
          <p:nvPr/>
        </p:nvSpPr>
        <p:spPr bwMode="auto">
          <a:xfrm>
            <a:off x="4548685" y="5860092"/>
            <a:ext cx="410370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sr-Latn-CS" sz="14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3.0</a:t>
            </a:r>
            <a:endParaRPr lang="en-US" sz="1400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7" name="Rectangle 14"/>
          <p:cNvSpPr>
            <a:spLocks noChangeArrowheads="1"/>
          </p:cNvSpPr>
          <p:nvPr/>
        </p:nvSpPr>
        <p:spPr bwMode="auto">
          <a:xfrm>
            <a:off x="5322571" y="5860092"/>
            <a:ext cx="410370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sr-Latn-CS" sz="14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3.5</a:t>
            </a:r>
            <a:endParaRPr lang="en-US" sz="1400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5" name="Rectangle 14"/>
          <p:cNvSpPr>
            <a:spLocks noChangeArrowheads="1"/>
          </p:cNvSpPr>
          <p:nvPr/>
        </p:nvSpPr>
        <p:spPr bwMode="auto">
          <a:xfrm>
            <a:off x="6776012" y="5851410"/>
            <a:ext cx="410370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sr-Latn-RS" sz="14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4.5</a:t>
            </a:r>
            <a:endParaRPr lang="sr-Latn-CS" sz="1400" dirty="0" smtClean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6" name="Rectangle 14"/>
          <p:cNvSpPr>
            <a:spLocks noChangeArrowheads="1"/>
          </p:cNvSpPr>
          <p:nvPr/>
        </p:nvSpPr>
        <p:spPr bwMode="auto">
          <a:xfrm>
            <a:off x="2376219" y="5850610"/>
            <a:ext cx="37991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sr-Latn-CS" sz="14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1.5</a:t>
            </a:r>
            <a:endParaRPr lang="en-US" sz="1400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7" name="Rectangle 14"/>
          <p:cNvSpPr>
            <a:spLocks noChangeArrowheads="1"/>
          </p:cNvSpPr>
          <p:nvPr/>
        </p:nvSpPr>
        <p:spPr bwMode="auto">
          <a:xfrm>
            <a:off x="3137751" y="5852495"/>
            <a:ext cx="410370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sr-Latn-CS" sz="14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2.0</a:t>
            </a:r>
            <a:endParaRPr lang="en-US" sz="1400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8" name="Rectangle 14"/>
          <p:cNvSpPr>
            <a:spLocks noChangeArrowheads="1"/>
          </p:cNvSpPr>
          <p:nvPr/>
        </p:nvSpPr>
        <p:spPr bwMode="auto">
          <a:xfrm>
            <a:off x="3797036" y="5860092"/>
            <a:ext cx="410370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sr-Latn-CS" sz="14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2.5</a:t>
            </a:r>
            <a:endParaRPr lang="en-US" sz="1400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9" name="Rectangle 14"/>
          <p:cNvSpPr>
            <a:spLocks noChangeArrowheads="1"/>
          </p:cNvSpPr>
          <p:nvPr/>
        </p:nvSpPr>
        <p:spPr bwMode="auto">
          <a:xfrm>
            <a:off x="6060216" y="5860092"/>
            <a:ext cx="410370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sr-Latn-CS" sz="14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4.0</a:t>
            </a:r>
            <a:endParaRPr lang="en-US" sz="1400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3" name="Rectangle 14"/>
          <p:cNvSpPr>
            <a:spLocks noChangeArrowheads="1"/>
          </p:cNvSpPr>
          <p:nvPr/>
        </p:nvSpPr>
        <p:spPr bwMode="auto">
          <a:xfrm>
            <a:off x="234428" y="5441360"/>
            <a:ext cx="1500198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sr-Latn-CS" sz="16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Primeri </a:t>
            </a:r>
          </a:p>
          <a:p>
            <a:r>
              <a:rPr lang="sr-Latn-CS" sz="1600" dirty="0" smtClean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mera</a:t>
            </a:r>
          </a:p>
        </p:txBody>
      </p:sp>
      <p:sp>
        <p:nvSpPr>
          <p:cNvPr id="115" name="Rectangle 2"/>
          <p:cNvSpPr txBox="1">
            <a:spLocks noChangeArrowheads="1"/>
          </p:cNvSpPr>
          <p:nvPr/>
        </p:nvSpPr>
        <p:spPr bwMode="auto">
          <a:xfrm>
            <a:off x="971550" y="115888"/>
            <a:ext cx="784860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6BB1C9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6585CF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1" lang="sr-Latn-RS" altLang="sr-Latn-RS" sz="3600" cap="small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normalna raspodela učestalosti mera</a:t>
            </a:r>
            <a:endParaRPr kumimoji="1" lang="en-US" altLang="sr-Latn-RS" sz="3600" cap="small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8388424" y="6093296"/>
            <a:ext cx="648072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635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HIPOTEZA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88100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Zadatak 2: UTVRDITI STAVOVE ISPITANIKA O IZGARANJU NA POSLU STANDARDIZOVANOM SKALOM PROCENE.</a:t>
            </a:r>
          </a:p>
          <a:p>
            <a:endParaRPr lang="sr-Latn-RS" dirty="0" smtClean="0"/>
          </a:p>
          <a:p>
            <a:r>
              <a:rPr lang="sr-Latn-RS" sz="3200" dirty="0" smtClean="0">
                <a:solidFill>
                  <a:srgbClr val="FF0000"/>
                </a:solidFill>
              </a:rPr>
              <a:t>Hipoteza 2: PRETPOSTAVLJAMO DA SE STAVOVI NASTAVNIKA O IZGARANJU NA POSLU, ISPITANI STANDARDIZOVANOM SKALOM PROCENE, NORMALNO RASPODELJUJU*.</a:t>
            </a:r>
          </a:p>
          <a:p>
            <a:pPr>
              <a:buNone/>
            </a:pPr>
            <a:endParaRPr lang="sr-Latn-RS" sz="3200" dirty="0" smtClean="0">
              <a:solidFill>
                <a:srgbClr val="FF0000"/>
              </a:solidFill>
            </a:endParaRPr>
          </a:p>
          <a:p>
            <a:r>
              <a:rPr lang="sr-Latn-RS" sz="2200" dirty="0" smtClean="0">
                <a:solidFill>
                  <a:srgbClr val="FF0000"/>
                </a:solidFill>
              </a:rPr>
              <a:t>*utvrđuje se KOLMOGOROV-SMIRNOV TESTOM</a:t>
            </a:r>
            <a:endParaRPr lang="en-US" sz="2200" dirty="0" smtClean="0">
              <a:solidFill>
                <a:srgbClr val="FF0000"/>
              </a:solidFill>
            </a:endParaRPr>
          </a:p>
          <a:p>
            <a:endParaRPr lang="sr-Latn-RS" sz="3200" dirty="0" smtClean="0">
              <a:solidFill>
                <a:srgbClr val="FF0000"/>
              </a:solidFill>
            </a:endParaRPr>
          </a:p>
          <a:p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HIPOTEZA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Zadatak 3: ODREDITI ODNOS IZMEĐU GODINA STAROSTI </a:t>
            </a:r>
            <a:r>
              <a:rPr lang="en-US" dirty="0" smtClean="0"/>
              <a:t>I</a:t>
            </a:r>
            <a:r>
              <a:rPr lang="sr-Latn-RS" dirty="0" smtClean="0"/>
              <a:t> STAVOVA NASTAVNIKA O STRESNOSTI OCENJIVANJA.</a:t>
            </a:r>
          </a:p>
          <a:p>
            <a:endParaRPr lang="sr-Latn-RS" dirty="0" smtClean="0"/>
          </a:p>
          <a:p>
            <a:r>
              <a:rPr lang="sr-Latn-RS" sz="3200" dirty="0" smtClean="0">
                <a:solidFill>
                  <a:srgbClr val="FF0000"/>
                </a:solidFill>
              </a:rPr>
              <a:t>Hipoteza 3: PRETPOSTAVLJAMO DA POSTOJI POVEZANOST GODINA STAROSTI I STAVOVA NASTAVNIKA O STRESNOSTI OCENJIVANJA*.</a:t>
            </a:r>
          </a:p>
          <a:p>
            <a:r>
              <a:rPr lang="sr-Latn-RS" sz="3200" dirty="0" smtClean="0">
                <a:solidFill>
                  <a:srgbClr val="7030A0"/>
                </a:solidFill>
              </a:rPr>
              <a:t>*</a:t>
            </a:r>
            <a:r>
              <a:rPr lang="sr-Latn-RS" sz="2400" dirty="0" smtClean="0">
                <a:solidFill>
                  <a:srgbClr val="7030A0"/>
                </a:solidFill>
              </a:rPr>
              <a:t>utvrđujemo je KORELACIJOM (potrebne dve kontinuirane varijable – ovde a)godine starosti, b)stavovi nastavnika)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HIPOTEZA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Zadatak 4: ODREDITI ODNOS IZMEĐU GODINA STAROSTI </a:t>
            </a:r>
            <a:r>
              <a:rPr lang="en-US" dirty="0" smtClean="0"/>
              <a:t>I</a:t>
            </a:r>
            <a:r>
              <a:rPr lang="sr-Latn-RS" dirty="0" smtClean="0"/>
              <a:t> STAVOVA NASTAVNIKA O  IZGARANJU NA POSLU.</a:t>
            </a:r>
          </a:p>
          <a:p>
            <a:endParaRPr lang="sr-Latn-RS" dirty="0" smtClean="0"/>
          </a:p>
          <a:p>
            <a:r>
              <a:rPr lang="sr-Latn-RS" sz="3200" dirty="0" smtClean="0">
                <a:solidFill>
                  <a:srgbClr val="FF0000"/>
                </a:solidFill>
              </a:rPr>
              <a:t>Hipoteza 4: PRETPOSTAVLJAMO DA POSTOJI POVEZANOST GODINA STAROSTI I STAVOVA NASTAVNIKA O IZGARANJU NA POSLU*.</a:t>
            </a:r>
          </a:p>
          <a:p>
            <a:pPr>
              <a:buNone/>
            </a:pPr>
            <a:endParaRPr lang="sr-Latn-RS" sz="3200" dirty="0" smtClean="0">
              <a:solidFill>
                <a:srgbClr val="FF0000"/>
              </a:solidFill>
            </a:endParaRPr>
          </a:p>
          <a:p>
            <a:r>
              <a:rPr lang="sr-Latn-RS" sz="2400" dirty="0" smtClean="0">
                <a:solidFill>
                  <a:srgbClr val="7030A0"/>
                </a:solidFill>
              </a:rPr>
              <a:t>*utvrđujemo je KORELACIJOM (potrebne dve kontinuirane varijable – a)godine starosti, b)stavovi nastavnika)</a:t>
            </a:r>
            <a:endParaRPr lang="en-US" sz="2400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HIPOTEZA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45224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Zadatak 5: ODREDITI DA LI POSTOJI VEZA (STATISTIČKI ZNAČAJNA RAZLIKA) IZMEĐU STAROSTI I VREDNOSTI NA SKALI IZGARANJA NA POSLU.</a:t>
            </a:r>
          </a:p>
          <a:p>
            <a:r>
              <a:rPr lang="sr-Latn-RS" sz="3200" dirty="0" smtClean="0">
                <a:solidFill>
                  <a:srgbClr val="FF0000"/>
                </a:solidFill>
              </a:rPr>
              <a:t>Hipoteza 5: PRETPOSTAVLJAMO DA POSTOJI VEZA (STATISTIČKI ZNAČAJNA RAZLIKA) IZMEĐU STAROSTI I VREDNOSTI NA SKALI IZGARANJA NA POSLU*. </a:t>
            </a:r>
          </a:p>
          <a:p>
            <a:r>
              <a:rPr lang="sr-Latn-RS" sz="2400" dirty="0" smtClean="0">
                <a:solidFill>
                  <a:srgbClr val="7030A0"/>
                </a:solidFill>
              </a:rPr>
              <a:t>*utvrđujemo je HI-KVADRAT TESTOM</a:t>
            </a:r>
            <a:r>
              <a:rPr lang="sr-Latn-RS" sz="2400" dirty="0" smtClean="0">
                <a:solidFill>
                  <a:srgbClr val="FF0000"/>
                </a:solidFill>
              </a:rPr>
              <a:t> </a:t>
            </a:r>
            <a:r>
              <a:rPr lang="sr-Latn-RS" sz="2400" dirty="0" smtClean="0">
                <a:solidFill>
                  <a:srgbClr val="7030A0"/>
                </a:solidFill>
              </a:rPr>
              <a:t>(razlika u procenama na skali izgaranja ispitanika različitog starosnog doba – varijabla sa više od dve kategorije)</a:t>
            </a:r>
          </a:p>
          <a:p>
            <a:pPr>
              <a:buNone/>
            </a:pP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HIPOTEZA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16662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Zadatak 6: UTVRDITI DA LI POSTOJI STATISTIČKI ZNAČAJNA RAZLIKA MUŠKARACA I ŽENA KADA PROCENJUJU IZGARANJE NA POSLU.</a:t>
            </a:r>
          </a:p>
          <a:p>
            <a:r>
              <a:rPr lang="sr-Latn-RS" sz="3200" dirty="0" smtClean="0">
                <a:solidFill>
                  <a:srgbClr val="FF0000"/>
                </a:solidFill>
              </a:rPr>
              <a:t>Hipoteza 6: PRETPOSTAVLJAMO DA POSTOJI STATISTIČKI ZNAČAJNA RAZLIKA MUŠKARACA I ŽENA KADA PROCENJUJU IZGARANJE NA POSLU*.</a:t>
            </a:r>
          </a:p>
          <a:p>
            <a:pPr>
              <a:buNone/>
            </a:pPr>
            <a:endParaRPr lang="sr-Latn-RS" sz="3200" dirty="0" smtClean="0">
              <a:solidFill>
                <a:srgbClr val="FF0000"/>
              </a:solidFill>
            </a:endParaRPr>
          </a:p>
          <a:p>
            <a:r>
              <a:rPr lang="sr-Latn-RS" sz="2400" dirty="0" smtClean="0">
                <a:solidFill>
                  <a:srgbClr val="7030A0"/>
                </a:solidFill>
              </a:rPr>
              <a:t>*utvrđujemo je t-TESTOM</a:t>
            </a:r>
            <a:r>
              <a:rPr lang="sr-Latn-RS" sz="2400" dirty="0" smtClean="0">
                <a:solidFill>
                  <a:srgbClr val="FF0000"/>
                </a:solidFill>
              </a:rPr>
              <a:t> </a:t>
            </a:r>
            <a:r>
              <a:rPr lang="sr-Latn-RS" sz="2400" dirty="0" smtClean="0">
                <a:solidFill>
                  <a:srgbClr val="7030A0"/>
                </a:solidFill>
              </a:rPr>
              <a:t>(razlika u procenama na kategorijskoj varijabli – a)muško, b)žensko)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691025"/>
          </a:xfrm>
        </p:spPr>
        <p:txBody>
          <a:bodyPr>
            <a:normAutofit fontScale="90000"/>
          </a:bodyPr>
          <a:lstStyle/>
          <a:p>
            <a:r>
              <a:rPr lang="en-US" sz="4000" b="0" dirty="0" err="1" smtClean="0">
                <a:latin typeface="Segoe UI Light" pitchFamily="34" charset="0"/>
              </a:rPr>
              <a:t>Metodološki</a:t>
            </a:r>
            <a:r>
              <a:rPr lang="en-US" sz="4000" b="0" dirty="0" smtClean="0">
                <a:latin typeface="Segoe UI Light" pitchFamily="34" charset="0"/>
              </a:rPr>
              <a:t> </a:t>
            </a:r>
            <a:r>
              <a:rPr lang="en-US" sz="4000" b="0" dirty="0" err="1" smtClean="0">
                <a:latin typeface="Segoe UI Light" pitchFamily="34" charset="0"/>
              </a:rPr>
              <a:t>okvir</a:t>
            </a:r>
            <a:r>
              <a:rPr lang="en-US" sz="4000" b="0" dirty="0" smtClean="0">
                <a:latin typeface="Segoe UI Light" pitchFamily="34" charset="0"/>
              </a:rPr>
              <a:t> </a:t>
            </a:r>
            <a:r>
              <a:rPr lang="en-US" sz="4000" b="0" dirty="0" err="1" smtClean="0">
                <a:latin typeface="Segoe UI Light" pitchFamily="34" charset="0"/>
              </a:rPr>
              <a:t>istra</a:t>
            </a:r>
            <a:r>
              <a:rPr lang="sr-Latn-RS" sz="4000" b="0" dirty="0" smtClean="0">
                <a:latin typeface="Segoe UI Light" pitchFamily="34" charset="0"/>
              </a:rPr>
              <a:t>ž</a:t>
            </a:r>
            <a:r>
              <a:rPr lang="en-US" sz="4000" b="0" dirty="0" err="1" smtClean="0">
                <a:latin typeface="Segoe UI Light" pitchFamily="34" charset="0"/>
              </a:rPr>
              <a:t>ivanja</a:t>
            </a:r>
            <a:endParaRPr lang="en-US" sz="4000" b="0" dirty="0">
              <a:latin typeface="Segoe U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0173"/>
            <a:ext cx="7772400" cy="517639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Segoe UI Light" pitchFamily="34" charset="0"/>
              </a:rPr>
              <a:t>Problem </a:t>
            </a:r>
            <a:r>
              <a:rPr lang="en-US" dirty="0" err="1" smtClean="0">
                <a:latin typeface="Segoe UI Light" pitchFamily="34" charset="0"/>
              </a:rPr>
              <a:t>istra</a:t>
            </a:r>
            <a:r>
              <a:rPr lang="sr-Latn-RS" dirty="0" smtClean="0">
                <a:latin typeface="Segoe UI Light" pitchFamily="34" charset="0"/>
              </a:rPr>
              <a:t>ž</a:t>
            </a:r>
            <a:r>
              <a:rPr lang="en-US" dirty="0" err="1" smtClean="0">
                <a:latin typeface="Segoe UI Light" pitchFamily="34" charset="0"/>
              </a:rPr>
              <a:t>ivanja</a:t>
            </a:r>
            <a:r>
              <a:rPr lang="en-US" dirty="0" smtClean="0">
                <a:latin typeface="Segoe UI Light" pitchFamily="34" charset="0"/>
              </a:rPr>
              <a:t> </a:t>
            </a:r>
          </a:p>
          <a:p>
            <a:r>
              <a:rPr lang="en-US" dirty="0" err="1" smtClean="0">
                <a:latin typeface="Segoe UI Light" pitchFamily="34" charset="0"/>
              </a:rPr>
              <a:t>Predmet</a:t>
            </a:r>
            <a:r>
              <a:rPr lang="en-US" dirty="0" smtClean="0">
                <a:latin typeface="Segoe UI Light" pitchFamily="34" charset="0"/>
              </a:rPr>
              <a:t> </a:t>
            </a:r>
            <a:r>
              <a:rPr lang="en-US" dirty="0" err="1" smtClean="0">
                <a:latin typeface="Segoe UI Light" pitchFamily="34" charset="0"/>
              </a:rPr>
              <a:t>istra</a:t>
            </a:r>
            <a:r>
              <a:rPr lang="sr-Latn-RS" dirty="0" smtClean="0">
                <a:latin typeface="Segoe UI Light" pitchFamily="34" charset="0"/>
              </a:rPr>
              <a:t>ž</a:t>
            </a:r>
            <a:r>
              <a:rPr lang="en-US" dirty="0" err="1" smtClean="0">
                <a:latin typeface="Segoe UI Light" pitchFamily="34" charset="0"/>
              </a:rPr>
              <a:t>ivanja</a:t>
            </a:r>
            <a:r>
              <a:rPr lang="en-US" dirty="0" smtClean="0">
                <a:latin typeface="Segoe UI Light" pitchFamily="34" charset="0"/>
              </a:rPr>
              <a:t> </a:t>
            </a:r>
          </a:p>
          <a:p>
            <a:r>
              <a:rPr lang="en-US" dirty="0" err="1" smtClean="0">
                <a:latin typeface="Segoe UI Light" pitchFamily="34" charset="0"/>
              </a:rPr>
              <a:t>Cilj</a:t>
            </a:r>
            <a:r>
              <a:rPr lang="en-US" dirty="0" smtClean="0">
                <a:latin typeface="Segoe UI Light" pitchFamily="34" charset="0"/>
              </a:rPr>
              <a:t> </a:t>
            </a:r>
            <a:r>
              <a:rPr lang="en-US" dirty="0" err="1" smtClean="0">
                <a:latin typeface="Segoe UI Light" pitchFamily="34" charset="0"/>
              </a:rPr>
              <a:t>i</a:t>
            </a:r>
            <a:r>
              <a:rPr lang="en-US" dirty="0" smtClean="0">
                <a:latin typeface="Segoe UI Light" pitchFamily="34" charset="0"/>
              </a:rPr>
              <a:t> </a:t>
            </a:r>
            <a:r>
              <a:rPr lang="en-US" dirty="0" err="1" smtClean="0">
                <a:latin typeface="Segoe UI Light" pitchFamily="34" charset="0"/>
              </a:rPr>
              <a:t>karakter</a:t>
            </a:r>
            <a:r>
              <a:rPr lang="en-US" dirty="0" smtClean="0">
                <a:latin typeface="Segoe UI Light" pitchFamily="34" charset="0"/>
              </a:rPr>
              <a:t> </a:t>
            </a:r>
            <a:r>
              <a:rPr lang="en-US" dirty="0" err="1" smtClean="0">
                <a:latin typeface="Segoe UI Light" pitchFamily="34" charset="0"/>
              </a:rPr>
              <a:t>istra</a:t>
            </a:r>
            <a:r>
              <a:rPr lang="sr-Latn-RS" dirty="0" smtClean="0">
                <a:latin typeface="Segoe UI Light" pitchFamily="34" charset="0"/>
              </a:rPr>
              <a:t>ž</a:t>
            </a:r>
            <a:r>
              <a:rPr lang="en-US" dirty="0" err="1" smtClean="0">
                <a:latin typeface="Segoe UI Light" pitchFamily="34" charset="0"/>
              </a:rPr>
              <a:t>ivanja</a:t>
            </a:r>
            <a:r>
              <a:rPr lang="en-US" dirty="0" smtClean="0">
                <a:latin typeface="Segoe UI Light" pitchFamily="34" charset="0"/>
              </a:rPr>
              <a:t> </a:t>
            </a:r>
          </a:p>
          <a:p>
            <a:r>
              <a:rPr lang="en-US" dirty="0" err="1" smtClean="0">
                <a:latin typeface="Segoe UI Light" pitchFamily="34" charset="0"/>
              </a:rPr>
              <a:t>Zadaci</a:t>
            </a:r>
            <a:r>
              <a:rPr lang="en-US" dirty="0" smtClean="0">
                <a:latin typeface="Segoe UI Light" pitchFamily="34" charset="0"/>
              </a:rPr>
              <a:t> </a:t>
            </a:r>
            <a:r>
              <a:rPr lang="en-US" dirty="0" err="1" smtClean="0">
                <a:latin typeface="Segoe UI Light" pitchFamily="34" charset="0"/>
              </a:rPr>
              <a:t>istra</a:t>
            </a:r>
            <a:r>
              <a:rPr lang="sr-Latn-RS" dirty="0" smtClean="0">
                <a:latin typeface="Segoe UI Light" pitchFamily="34" charset="0"/>
              </a:rPr>
              <a:t>ž</a:t>
            </a:r>
            <a:r>
              <a:rPr lang="en-US" dirty="0" err="1" smtClean="0">
                <a:latin typeface="Segoe UI Light" pitchFamily="34" charset="0"/>
              </a:rPr>
              <a:t>ivanja</a:t>
            </a:r>
            <a:endParaRPr lang="en-US" dirty="0" smtClean="0">
              <a:latin typeface="Segoe UI Light" pitchFamily="34" charset="0"/>
            </a:endParaRPr>
          </a:p>
          <a:p>
            <a:r>
              <a:rPr lang="en-US" dirty="0" err="1" smtClean="0">
                <a:latin typeface="Segoe UI Light" pitchFamily="34" charset="0"/>
              </a:rPr>
              <a:t>Hipoteze</a:t>
            </a:r>
            <a:r>
              <a:rPr lang="en-US" dirty="0" smtClean="0">
                <a:latin typeface="Segoe UI Light" pitchFamily="34" charset="0"/>
              </a:rPr>
              <a:t> u </a:t>
            </a:r>
            <a:r>
              <a:rPr lang="en-US" dirty="0" err="1" smtClean="0">
                <a:latin typeface="Segoe UI Light" pitchFamily="34" charset="0"/>
              </a:rPr>
              <a:t>istra</a:t>
            </a:r>
            <a:r>
              <a:rPr lang="sr-Latn-RS" dirty="0" smtClean="0">
                <a:latin typeface="Segoe UI Light" pitchFamily="34" charset="0"/>
              </a:rPr>
              <a:t>ž</a:t>
            </a:r>
            <a:r>
              <a:rPr lang="en-US" dirty="0" err="1" smtClean="0">
                <a:latin typeface="Segoe UI Light" pitchFamily="34" charset="0"/>
              </a:rPr>
              <a:t>ivanju</a:t>
            </a:r>
            <a:r>
              <a:rPr lang="en-US" dirty="0" smtClean="0">
                <a:latin typeface="Segoe UI Light" pitchFamily="34" charset="0"/>
              </a:rPr>
              <a:t> </a:t>
            </a:r>
          </a:p>
          <a:p>
            <a:r>
              <a:rPr lang="en-US" dirty="0" err="1" smtClean="0">
                <a:latin typeface="Segoe UI Light" pitchFamily="34" charset="0"/>
              </a:rPr>
              <a:t>Varijable</a:t>
            </a:r>
            <a:r>
              <a:rPr lang="en-US" dirty="0" smtClean="0">
                <a:latin typeface="Segoe UI Light" pitchFamily="34" charset="0"/>
              </a:rPr>
              <a:t> u </a:t>
            </a:r>
            <a:r>
              <a:rPr lang="en-US" dirty="0" err="1" smtClean="0">
                <a:latin typeface="Segoe UI Light" pitchFamily="34" charset="0"/>
              </a:rPr>
              <a:t>istra</a:t>
            </a:r>
            <a:r>
              <a:rPr lang="sr-Latn-RS" dirty="0" smtClean="0">
                <a:latin typeface="Segoe UI Light" pitchFamily="34" charset="0"/>
              </a:rPr>
              <a:t>ž</a:t>
            </a:r>
            <a:r>
              <a:rPr lang="en-US" dirty="0" err="1" smtClean="0">
                <a:latin typeface="Segoe UI Light" pitchFamily="34" charset="0"/>
              </a:rPr>
              <a:t>ivanju</a:t>
            </a:r>
            <a:r>
              <a:rPr lang="en-US" dirty="0" smtClean="0">
                <a:latin typeface="Segoe UI Light" pitchFamily="34" charset="0"/>
              </a:rPr>
              <a:t> </a:t>
            </a:r>
          </a:p>
          <a:p>
            <a:r>
              <a:rPr lang="en-US" dirty="0" err="1" smtClean="0">
                <a:latin typeface="Segoe UI Light" pitchFamily="34" charset="0"/>
              </a:rPr>
              <a:t>Metode</a:t>
            </a:r>
            <a:r>
              <a:rPr lang="en-US" dirty="0" smtClean="0">
                <a:latin typeface="Segoe UI Light" pitchFamily="34" charset="0"/>
              </a:rPr>
              <a:t>, </a:t>
            </a:r>
            <a:r>
              <a:rPr lang="en-US" dirty="0" err="1" smtClean="0">
                <a:latin typeface="Segoe UI Light" pitchFamily="34" charset="0"/>
              </a:rPr>
              <a:t>tehnike</a:t>
            </a:r>
            <a:r>
              <a:rPr lang="en-US" dirty="0" smtClean="0">
                <a:latin typeface="Segoe UI Light" pitchFamily="34" charset="0"/>
              </a:rPr>
              <a:t> </a:t>
            </a:r>
            <a:r>
              <a:rPr lang="en-US" dirty="0" err="1" smtClean="0">
                <a:latin typeface="Segoe UI Light" pitchFamily="34" charset="0"/>
              </a:rPr>
              <a:t>i</a:t>
            </a:r>
            <a:r>
              <a:rPr lang="en-US" dirty="0" smtClean="0">
                <a:latin typeface="Segoe UI Light" pitchFamily="34" charset="0"/>
              </a:rPr>
              <a:t> </a:t>
            </a:r>
            <a:r>
              <a:rPr lang="en-US" dirty="0" err="1" smtClean="0">
                <a:latin typeface="Segoe UI Light" pitchFamily="34" charset="0"/>
              </a:rPr>
              <a:t>instrumenti</a:t>
            </a:r>
            <a:r>
              <a:rPr lang="en-US" dirty="0" smtClean="0">
                <a:latin typeface="Segoe UI Light" pitchFamily="34" charset="0"/>
              </a:rPr>
              <a:t> </a:t>
            </a:r>
            <a:r>
              <a:rPr lang="en-US" dirty="0" err="1" smtClean="0">
                <a:latin typeface="Segoe UI Light" pitchFamily="34" charset="0"/>
              </a:rPr>
              <a:t>istra</a:t>
            </a:r>
            <a:r>
              <a:rPr lang="sr-Latn-RS" dirty="0" smtClean="0">
                <a:latin typeface="Segoe UI Light" pitchFamily="34" charset="0"/>
              </a:rPr>
              <a:t>ž</a:t>
            </a:r>
            <a:r>
              <a:rPr lang="en-US" dirty="0" err="1" smtClean="0">
                <a:latin typeface="Segoe UI Light" pitchFamily="34" charset="0"/>
              </a:rPr>
              <a:t>ivanja</a:t>
            </a:r>
            <a:r>
              <a:rPr lang="en-US" dirty="0" smtClean="0">
                <a:latin typeface="Segoe UI Light" pitchFamily="34" charset="0"/>
              </a:rPr>
              <a:t> </a:t>
            </a:r>
          </a:p>
          <a:p>
            <a:r>
              <a:rPr lang="en-US" dirty="0" err="1" smtClean="0">
                <a:latin typeface="Segoe UI Light" pitchFamily="34" charset="0"/>
              </a:rPr>
              <a:t>Populacija</a:t>
            </a:r>
            <a:r>
              <a:rPr lang="en-US" dirty="0" smtClean="0">
                <a:latin typeface="Segoe UI Light" pitchFamily="34" charset="0"/>
              </a:rPr>
              <a:t> </a:t>
            </a:r>
            <a:r>
              <a:rPr lang="en-US" dirty="0" err="1" smtClean="0">
                <a:latin typeface="Segoe UI Light" pitchFamily="34" charset="0"/>
              </a:rPr>
              <a:t>i</a:t>
            </a:r>
            <a:r>
              <a:rPr lang="en-US" dirty="0" smtClean="0">
                <a:latin typeface="Segoe UI Light" pitchFamily="34" charset="0"/>
              </a:rPr>
              <a:t> </a:t>
            </a:r>
            <a:r>
              <a:rPr lang="en-US" dirty="0" err="1" smtClean="0">
                <a:latin typeface="Segoe UI Light" pitchFamily="34" charset="0"/>
              </a:rPr>
              <a:t>uzorak</a:t>
            </a:r>
            <a:r>
              <a:rPr lang="en-US" dirty="0" smtClean="0">
                <a:latin typeface="Segoe UI Light" pitchFamily="34" charset="0"/>
              </a:rPr>
              <a:t> </a:t>
            </a:r>
            <a:r>
              <a:rPr lang="en-US" dirty="0" err="1" smtClean="0">
                <a:latin typeface="Segoe UI Light" pitchFamily="34" charset="0"/>
              </a:rPr>
              <a:t>istra</a:t>
            </a:r>
            <a:r>
              <a:rPr lang="sr-Latn-RS" dirty="0" smtClean="0">
                <a:latin typeface="Segoe UI Light" pitchFamily="34" charset="0"/>
              </a:rPr>
              <a:t>ž</a:t>
            </a:r>
            <a:r>
              <a:rPr lang="en-US" dirty="0" err="1" smtClean="0">
                <a:latin typeface="Segoe UI Light" pitchFamily="34" charset="0"/>
              </a:rPr>
              <a:t>ivanja</a:t>
            </a:r>
            <a:r>
              <a:rPr lang="en-US" dirty="0" smtClean="0">
                <a:latin typeface="Segoe UI Light" pitchFamily="34" charset="0"/>
              </a:rPr>
              <a:t> </a:t>
            </a:r>
          </a:p>
          <a:p>
            <a:r>
              <a:rPr lang="en-US" dirty="0" err="1" smtClean="0">
                <a:latin typeface="Segoe UI Light" pitchFamily="34" charset="0"/>
              </a:rPr>
              <a:t>Statistička</a:t>
            </a:r>
            <a:r>
              <a:rPr lang="en-US" dirty="0" smtClean="0">
                <a:latin typeface="Segoe UI Light" pitchFamily="34" charset="0"/>
              </a:rPr>
              <a:t> </a:t>
            </a:r>
            <a:r>
              <a:rPr lang="en-US" dirty="0" err="1" smtClean="0">
                <a:latin typeface="Segoe UI Light" pitchFamily="34" charset="0"/>
              </a:rPr>
              <a:t>obrada</a:t>
            </a:r>
            <a:r>
              <a:rPr lang="en-US" dirty="0" smtClean="0">
                <a:latin typeface="Segoe UI Light" pitchFamily="34" charset="0"/>
              </a:rPr>
              <a:t> </a:t>
            </a:r>
            <a:r>
              <a:rPr lang="en-US" dirty="0" err="1" smtClean="0">
                <a:latin typeface="Segoe UI Light" pitchFamily="34" charset="0"/>
              </a:rPr>
              <a:t>podataka</a:t>
            </a:r>
            <a:r>
              <a:rPr lang="en-US" dirty="0" smtClean="0">
                <a:latin typeface="Segoe UI Light" pitchFamily="34" charset="0"/>
              </a:rPr>
              <a:t> </a:t>
            </a:r>
          </a:p>
          <a:p>
            <a:r>
              <a:rPr lang="en-US" dirty="0" err="1" smtClean="0">
                <a:latin typeface="Segoe UI Light" pitchFamily="34" charset="0"/>
              </a:rPr>
              <a:t>Organizacija</a:t>
            </a:r>
            <a:r>
              <a:rPr lang="en-US" dirty="0" smtClean="0">
                <a:latin typeface="Segoe UI Light" pitchFamily="34" charset="0"/>
              </a:rPr>
              <a:t> </a:t>
            </a:r>
            <a:r>
              <a:rPr lang="en-US" dirty="0" err="1" smtClean="0">
                <a:latin typeface="Segoe UI Light" pitchFamily="34" charset="0"/>
              </a:rPr>
              <a:t>i</a:t>
            </a:r>
            <a:r>
              <a:rPr lang="en-US" dirty="0" smtClean="0">
                <a:latin typeface="Segoe UI Light" pitchFamily="34" charset="0"/>
              </a:rPr>
              <a:t> </a:t>
            </a:r>
            <a:r>
              <a:rPr lang="en-US" dirty="0" err="1" smtClean="0">
                <a:latin typeface="Segoe UI Light" pitchFamily="34" charset="0"/>
              </a:rPr>
              <a:t>tok</a:t>
            </a:r>
            <a:r>
              <a:rPr lang="en-US" dirty="0" smtClean="0">
                <a:latin typeface="Segoe UI Light" pitchFamily="34" charset="0"/>
              </a:rPr>
              <a:t> </a:t>
            </a:r>
            <a:r>
              <a:rPr lang="en-US" dirty="0" err="1" smtClean="0">
                <a:latin typeface="Segoe UI Light" pitchFamily="34" charset="0"/>
              </a:rPr>
              <a:t>istra</a:t>
            </a:r>
            <a:r>
              <a:rPr lang="sr-Latn-RS" dirty="0" smtClean="0">
                <a:latin typeface="Segoe UI Light" pitchFamily="34" charset="0"/>
              </a:rPr>
              <a:t>ž</a:t>
            </a:r>
            <a:r>
              <a:rPr lang="en-US" dirty="0" err="1" smtClean="0">
                <a:latin typeface="Segoe UI Light" pitchFamily="34" charset="0"/>
              </a:rPr>
              <a:t>ivanja</a:t>
            </a:r>
            <a:r>
              <a:rPr lang="en-US" dirty="0" smtClean="0">
                <a:latin typeface="Segoe UI Light" pitchFamily="34" charset="0"/>
              </a:rPr>
              <a:t> 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Segoe UI Light" pitchFamily="34" charset="0"/>
              </a:rPr>
              <a:t>Struktura</a:t>
            </a:r>
            <a:r>
              <a:rPr lang="en-US" dirty="0" smtClean="0">
                <a:solidFill>
                  <a:srgbClr val="FF0000"/>
                </a:solidFill>
                <a:latin typeface="Segoe UI Light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egoe UI Light" pitchFamily="34" charset="0"/>
              </a:rPr>
              <a:t>izveštaja</a:t>
            </a:r>
            <a:r>
              <a:rPr lang="en-US" dirty="0" smtClean="0">
                <a:solidFill>
                  <a:srgbClr val="FF0000"/>
                </a:solidFill>
                <a:latin typeface="Segoe UI Light" pitchFamily="34" charset="0"/>
              </a:rPr>
              <a:t> o </a:t>
            </a:r>
            <a:r>
              <a:rPr lang="en-US" dirty="0" err="1" smtClean="0">
                <a:solidFill>
                  <a:srgbClr val="FF0000"/>
                </a:solidFill>
                <a:latin typeface="Segoe UI Light" pitchFamily="34" charset="0"/>
              </a:rPr>
              <a:t>istra</a:t>
            </a:r>
            <a:r>
              <a:rPr lang="sr-Latn-RS" dirty="0" smtClean="0">
                <a:solidFill>
                  <a:srgbClr val="FF0000"/>
                </a:solidFill>
                <a:latin typeface="Segoe UI Light" pitchFamily="34" charset="0"/>
              </a:rPr>
              <a:t>ž</a:t>
            </a:r>
            <a:r>
              <a:rPr lang="en-US" dirty="0" err="1" smtClean="0">
                <a:solidFill>
                  <a:srgbClr val="FF0000"/>
                </a:solidFill>
                <a:latin typeface="Segoe UI Light" pitchFamily="34" charset="0"/>
              </a:rPr>
              <a:t>ivanju</a:t>
            </a:r>
            <a:r>
              <a:rPr lang="en-US" dirty="0" smtClean="0">
                <a:solidFill>
                  <a:srgbClr val="FF0000"/>
                </a:solidFill>
                <a:latin typeface="Segoe UI Light" pitchFamily="34" charset="0"/>
              </a:rPr>
              <a:t> 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Segoe UI Light" pitchFamily="34" charset="0"/>
              </a:rPr>
              <a:t>Literatura</a:t>
            </a:r>
            <a:r>
              <a:rPr lang="en-US" dirty="0" smtClean="0">
                <a:solidFill>
                  <a:srgbClr val="FF0000"/>
                </a:solidFill>
                <a:latin typeface="Segoe UI Light" pitchFamily="34" charset="0"/>
              </a:rPr>
              <a:t> 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Segoe UI Light" pitchFamily="34" charset="0"/>
              </a:rPr>
              <a:t>Prilozi</a:t>
            </a:r>
            <a:r>
              <a:rPr lang="en-US" dirty="0" smtClean="0">
                <a:solidFill>
                  <a:srgbClr val="FF0000"/>
                </a:solidFill>
                <a:latin typeface="Segoe UI Light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egoe UI Light" pitchFamily="34" charset="0"/>
              </a:rPr>
              <a:t>projekta</a:t>
            </a:r>
            <a:r>
              <a:rPr lang="en-US" dirty="0" smtClean="0">
                <a:solidFill>
                  <a:srgbClr val="FF0000"/>
                </a:solidFill>
                <a:latin typeface="Segoe UI Light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egoe UI Light" pitchFamily="34" charset="0"/>
              </a:rPr>
              <a:t>istra</a:t>
            </a:r>
            <a:r>
              <a:rPr lang="sr-Latn-RS" dirty="0" smtClean="0">
                <a:solidFill>
                  <a:srgbClr val="FF0000"/>
                </a:solidFill>
                <a:latin typeface="Segoe UI Light" pitchFamily="34" charset="0"/>
              </a:rPr>
              <a:t>ž</a:t>
            </a:r>
            <a:r>
              <a:rPr lang="en-US" dirty="0" err="1" smtClean="0">
                <a:solidFill>
                  <a:srgbClr val="FF0000"/>
                </a:solidFill>
                <a:latin typeface="Segoe UI Light" pitchFamily="34" charset="0"/>
              </a:rPr>
              <a:t>ivanja</a:t>
            </a:r>
            <a:r>
              <a:rPr lang="en-US" dirty="0" smtClean="0">
                <a:solidFill>
                  <a:srgbClr val="FF0000"/>
                </a:solidFill>
                <a:latin typeface="Segoe UI Light" pitchFamily="34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8575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714358"/>
          <a:ext cx="8504238" cy="6003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161"/>
                <a:gridCol w="4071966"/>
                <a:gridCol w="3948111"/>
              </a:tblGrid>
              <a:tr h="56606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ZADACI ISTRAŽIVANJA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POSEBNE ISTRAŽIVAČKE HIPOTEZE</a:t>
                      </a:r>
                      <a:endParaRPr lang="en-US" dirty="0"/>
                    </a:p>
                  </a:txBody>
                  <a:tcPr/>
                </a:tc>
              </a:tr>
              <a:tr h="863598">
                <a:tc>
                  <a:txBody>
                    <a:bodyPr/>
                    <a:lstStyle/>
                    <a:p>
                      <a:r>
                        <a:rPr lang="sr-Latn-R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UTVRDITI</a:t>
                      </a:r>
                      <a:r>
                        <a:rPr lang="sr-Latn-RS" sz="1200" dirty="0" smtClean="0"/>
                        <a:t> STAVOVE ISPITANIKA O STRESNOSTI OCENJIVANJA U NASTAVI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200" dirty="0" smtClean="0">
                          <a:solidFill>
                            <a:schemeClr val="tx1"/>
                          </a:solidFill>
                        </a:rPr>
                        <a:t>PRETPOSTAVLJAMO</a:t>
                      </a:r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 DA SE STAVOVI NASTAVNIKA O STRESNOSTI OCENJIVANJA NORMALNO RASPODELJUJU</a:t>
                      </a:r>
                      <a:endParaRPr lang="en-US" sz="1200" dirty="0"/>
                    </a:p>
                  </a:txBody>
                  <a:tcPr/>
                </a:tc>
              </a:tr>
              <a:tr h="1045302">
                <a:tc>
                  <a:txBody>
                    <a:bodyPr/>
                    <a:lstStyle/>
                    <a:p>
                      <a:r>
                        <a:rPr lang="sr-Latn-R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UTVRDITI</a:t>
                      </a:r>
                      <a:r>
                        <a:rPr lang="sr-Latn-RS" sz="1200" dirty="0" smtClean="0"/>
                        <a:t> STAVOVE ISPITANIKA O IZGARANJU NA POSLU STANDARDIZOVANOM SKALOM PROCENE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200" dirty="0" smtClean="0">
                          <a:solidFill>
                            <a:schemeClr val="tx1"/>
                          </a:solidFill>
                        </a:rPr>
                        <a:t>PRETPOSTAVLJAMO</a:t>
                      </a:r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 DA SE STAVOVI NASTAVNIKA O IZGARANJU NA POSLU, ISPITANI STANDARDIZOVANOM SKALOM PROCENE, NORMALNO RASPODELJUJU</a:t>
                      </a:r>
                      <a:endParaRPr lang="en-US" sz="1200" dirty="0"/>
                    </a:p>
                  </a:txBody>
                  <a:tcPr/>
                </a:tc>
              </a:tr>
              <a:tr h="863598">
                <a:tc>
                  <a:txBody>
                    <a:bodyPr/>
                    <a:lstStyle/>
                    <a:p>
                      <a:r>
                        <a:rPr lang="sr-Latn-R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UTVRDITI</a:t>
                      </a:r>
                      <a:r>
                        <a:rPr lang="sr-Latn-RS" sz="1200" dirty="0" smtClean="0"/>
                        <a:t> ODNOS IZMEĐU GODINA STAROSTI </a:t>
                      </a:r>
                      <a:r>
                        <a:rPr lang="en-US" sz="1200" dirty="0" smtClean="0"/>
                        <a:t>I</a:t>
                      </a:r>
                      <a:r>
                        <a:rPr lang="sr-Latn-RS" sz="1200" dirty="0" smtClean="0"/>
                        <a:t> STAVOVA NASTAVNIKA O STRESNOSTI OCENJIVANJA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200" dirty="0" smtClean="0">
                          <a:solidFill>
                            <a:schemeClr val="tx1"/>
                          </a:solidFill>
                        </a:rPr>
                        <a:t>PRETPOSTAVLJAMO</a:t>
                      </a:r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 DA POSTOJI POVEZANOST GODINA STAROSTI I STAVOVA NASTAVNIKA O STRESNOSTI OCENJIVANJA</a:t>
                      </a:r>
                      <a:endParaRPr lang="en-US" sz="1200" dirty="0"/>
                    </a:p>
                  </a:txBody>
                  <a:tcPr/>
                </a:tc>
              </a:tr>
              <a:tr h="863598">
                <a:tc>
                  <a:txBody>
                    <a:bodyPr/>
                    <a:lstStyle/>
                    <a:p>
                      <a:r>
                        <a:rPr lang="sr-Latn-R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UTVRDITI</a:t>
                      </a:r>
                      <a:r>
                        <a:rPr lang="sr-Latn-RS" sz="1200" dirty="0" smtClean="0"/>
                        <a:t> ODNOS IZMEĐU GODINA STAROSTI </a:t>
                      </a:r>
                      <a:r>
                        <a:rPr lang="en-US" sz="1200" dirty="0" smtClean="0"/>
                        <a:t>I</a:t>
                      </a:r>
                      <a:r>
                        <a:rPr lang="sr-Latn-RS" sz="1200" dirty="0" smtClean="0"/>
                        <a:t> STAVOVA NASTAVNIKA O IZGARANJU NA POSLU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200" dirty="0" smtClean="0">
                          <a:solidFill>
                            <a:schemeClr val="tx1"/>
                          </a:solidFill>
                        </a:rPr>
                        <a:t>PRETPOSTAVLJAMO</a:t>
                      </a:r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 DA POSTOJI POVEZANOST GODINA STAROSTI I STAVOVA NASTAVNIKA O IZGARANJU NA POSLU</a:t>
                      </a:r>
                      <a:endParaRPr lang="en-US" sz="1200" dirty="0"/>
                    </a:p>
                  </a:txBody>
                  <a:tcPr/>
                </a:tc>
              </a:tr>
              <a:tr h="863598">
                <a:tc>
                  <a:txBody>
                    <a:bodyPr/>
                    <a:lstStyle/>
                    <a:p>
                      <a:r>
                        <a:rPr lang="sr-Latn-R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ODREDITI</a:t>
                      </a:r>
                      <a:r>
                        <a:rPr lang="sr-Latn-RS" sz="1200" dirty="0" smtClean="0"/>
                        <a:t> DA LI POSTOJI VEZA (STATISTIČKI ZNAČAJNA RAZLIKA) IZMEĐU STAROSTI I VREDNOSTI NA SKALI IZGARANJA NA POSLU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200" dirty="0" smtClean="0">
                          <a:solidFill>
                            <a:schemeClr val="tx1"/>
                          </a:solidFill>
                        </a:rPr>
                        <a:t>PRETPOSTAVLJAMO</a:t>
                      </a:r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 DA POSTOJI VEZA (STATISTIČKI ZNAČAJNA RAZLIKA) IZMEĐU STAROSTI I VREDNOSTI NA SKALI IZGARANJA NA POSLU</a:t>
                      </a:r>
                      <a:endParaRPr lang="en-US" sz="1200" dirty="0"/>
                    </a:p>
                  </a:txBody>
                  <a:tcPr/>
                </a:tc>
              </a:tr>
              <a:tr h="863598">
                <a:tc>
                  <a:txBody>
                    <a:bodyPr/>
                    <a:lstStyle/>
                    <a:p>
                      <a:r>
                        <a:rPr lang="sr-Latn-RS" dirty="0" smtClean="0"/>
                        <a:t>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UTVRDITI</a:t>
                      </a:r>
                      <a:r>
                        <a:rPr lang="sr-Latn-RS" sz="1200" dirty="0" smtClean="0"/>
                        <a:t> DA LI POSTOJI STATISTIČKI ZNAČAJNA RAZLIKA MUŠKARACA I ŽENA KADA PROCENJUJU IZGARANJE NA POSLU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200" dirty="0" smtClean="0">
                          <a:solidFill>
                            <a:schemeClr val="tx1"/>
                          </a:solidFill>
                        </a:rPr>
                        <a:t>PRETPOSTAVLJAMO</a:t>
                      </a:r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 DA POSTOJI STATISTIČKI ZNAČAJNA RAZLIKA MUŠKARACA I ŽENA KADA PROCENJUJU IZGARANJE NA POSLU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Bahnschrift Light" pitchFamily="34" charset="0"/>
              </a:rPr>
              <a:t>Istraživačke i statističke hipoteze</a:t>
            </a:r>
            <a:endParaRPr lang="en-US" dirty="0">
              <a:latin typeface="Bahnschrift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73786"/>
          </a:xfrm>
        </p:spPr>
        <p:txBody>
          <a:bodyPr>
            <a:normAutofit fontScale="92500"/>
          </a:bodyPr>
          <a:lstStyle/>
          <a:p>
            <a:r>
              <a:rPr lang="sr-Latn-RS" dirty="0" smtClean="0">
                <a:latin typeface="Bahnschrift Light" pitchFamily="34" charset="0"/>
              </a:rPr>
              <a:t>Načelno govoreći - možemo razlikovati:</a:t>
            </a:r>
          </a:p>
          <a:p>
            <a:pPr>
              <a:buNone/>
            </a:pPr>
            <a:endParaRPr lang="sr-Latn-RS" dirty="0" smtClean="0">
              <a:latin typeface="Bahnschrift Light" pitchFamily="34" charset="0"/>
            </a:endParaRPr>
          </a:p>
          <a:p>
            <a:r>
              <a:rPr lang="sr-Latn-RS" b="1" dirty="0" smtClean="0">
                <a:solidFill>
                  <a:srgbClr val="FF0000"/>
                </a:solidFill>
                <a:latin typeface="Bahnschrift Light" pitchFamily="34" charset="0"/>
              </a:rPr>
              <a:t>ISTRAŽIVAČKE HIPOTEZE</a:t>
            </a:r>
          </a:p>
          <a:p>
            <a:r>
              <a:rPr lang="sr-Latn-RS" b="1" dirty="0" smtClean="0">
                <a:latin typeface="Bahnschrift Light" pitchFamily="34" charset="0"/>
              </a:rPr>
              <a:t>opšta</a:t>
            </a:r>
            <a:r>
              <a:rPr lang="sr-Latn-RS" dirty="0" smtClean="0">
                <a:latin typeface="Bahnschrift Light" pitchFamily="34" charset="0"/>
              </a:rPr>
              <a:t> (izvodi se iz cilja istraživanja)</a:t>
            </a:r>
          </a:p>
          <a:p>
            <a:r>
              <a:rPr lang="sr-Latn-RS" b="1" dirty="0" smtClean="0">
                <a:latin typeface="Bahnschrift Light" pitchFamily="34" charset="0"/>
              </a:rPr>
              <a:t>posebne </a:t>
            </a:r>
            <a:r>
              <a:rPr lang="sr-Latn-RS" dirty="0" smtClean="0">
                <a:latin typeface="Bahnschrift Light" pitchFamily="34" charset="0"/>
              </a:rPr>
              <a:t>(izvode se iz zadataka istraživanja)</a:t>
            </a:r>
          </a:p>
          <a:p>
            <a:r>
              <a:rPr lang="sr-Latn-RS" b="1" dirty="0" smtClean="0">
                <a:solidFill>
                  <a:srgbClr val="FF0000"/>
                </a:solidFill>
                <a:latin typeface="Bahnschrift Light" pitchFamily="34" charset="0"/>
              </a:rPr>
              <a:t>STATISTIČKE HIPOTEZE</a:t>
            </a:r>
          </a:p>
          <a:p>
            <a:r>
              <a:rPr lang="sr-Latn-RS" b="1" dirty="0" smtClean="0">
                <a:latin typeface="Bahnschrift Light" pitchFamily="34" charset="0"/>
              </a:rPr>
              <a:t>nulta </a:t>
            </a:r>
            <a:r>
              <a:rPr lang="sr-Latn-RS" dirty="0" smtClean="0">
                <a:latin typeface="Bahnschrift Light" pitchFamily="34" charset="0"/>
              </a:rPr>
              <a:t>(Ho) – M</a:t>
            </a:r>
            <a:r>
              <a:rPr lang="el-GR" dirty="0" smtClean="0">
                <a:latin typeface="Bahnschrift Light" pitchFamily="34" charset="0"/>
              </a:rPr>
              <a:t>₁</a:t>
            </a:r>
            <a:r>
              <a:rPr lang="sr-Latn-RS" dirty="0" smtClean="0">
                <a:latin typeface="Bahnschrift Light" pitchFamily="34" charset="0"/>
              </a:rPr>
              <a:t>=M</a:t>
            </a:r>
            <a:r>
              <a:rPr lang="el-GR" dirty="0" smtClean="0">
                <a:latin typeface="Bahnschrift Light" pitchFamily="34" charset="0"/>
              </a:rPr>
              <a:t>₂</a:t>
            </a:r>
            <a:r>
              <a:rPr lang="sr-Latn-RS" dirty="0" smtClean="0">
                <a:latin typeface="Bahnschrift Light" pitchFamily="34" charset="0"/>
              </a:rPr>
              <a:t>)(nema razlika ... pokazatelji su isti).</a:t>
            </a:r>
          </a:p>
          <a:p>
            <a:r>
              <a:rPr lang="sr-Latn-RS" b="1" dirty="0" smtClean="0">
                <a:latin typeface="Bahnschrift Light" pitchFamily="34" charset="0"/>
              </a:rPr>
              <a:t>alternativna </a:t>
            </a:r>
            <a:r>
              <a:rPr lang="sr-Latn-RS" dirty="0" smtClean="0">
                <a:latin typeface="Bahnschrift Light" pitchFamily="34" charset="0"/>
              </a:rPr>
              <a:t>(H1 )- M</a:t>
            </a:r>
            <a:r>
              <a:rPr lang="el-GR" dirty="0" smtClean="0">
                <a:latin typeface="Bahnschrift Light" pitchFamily="34" charset="0"/>
              </a:rPr>
              <a:t>₁</a:t>
            </a:r>
            <a:r>
              <a:rPr lang="sr-Latn-RS" dirty="0" smtClean="0">
                <a:latin typeface="Bahnschrift Light" pitchFamily="34" charset="0"/>
              </a:rPr>
              <a:t>≠M</a:t>
            </a:r>
            <a:r>
              <a:rPr lang="el-GR" dirty="0" smtClean="0">
                <a:latin typeface="Bahnschrift Light" pitchFamily="34" charset="0"/>
              </a:rPr>
              <a:t>₂</a:t>
            </a:r>
            <a:r>
              <a:rPr lang="sr-Latn-RS" dirty="0" smtClean="0">
                <a:latin typeface="Bahnschrift Light" pitchFamily="34" charset="0"/>
              </a:rPr>
              <a:t>)(ima razlika ...različiti su).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Bahnschrift Light" pitchFamily="34" charset="0"/>
              </a:rPr>
              <a:t>Istraživačku</a:t>
            </a:r>
            <a:r>
              <a:rPr lang="en-US" dirty="0" smtClean="0">
                <a:solidFill>
                  <a:srgbClr val="FF0000"/>
                </a:solidFill>
                <a:latin typeface="Bahnschrift Light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ahnschrift Light" pitchFamily="34" charset="0"/>
              </a:rPr>
              <a:t>hipotezu</a:t>
            </a:r>
            <a:r>
              <a:rPr lang="en-US" dirty="0" smtClean="0">
                <a:solidFill>
                  <a:srgbClr val="FF0000"/>
                </a:solidFill>
                <a:latin typeface="Bahnschrift Light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ahnschrift Light" pitchFamily="34" charset="0"/>
              </a:rPr>
              <a:t>prevodimo</a:t>
            </a:r>
            <a:r>
              <a:rPr lang="en-US" dirty="0" smtClean="0">
                <a:solidFill>
                  <a:srgbClr val="FF0000"/>
                </a:solidFill>
                <a:latin typeface="Bahnschrift Light" pitchFamily="34" charset="0"/>
              </a:rPr>
              <a:t> u </a:t>
            </a:r>
            <a:r>
              <a:rPr lang="en-US" dirty="0" err="1" smtClean="0">
                <a:solidFill>
                  <a:srgbClr val="FF0000"/>
                </a:solidFill>
                <a:latin typeface="Bahnschrift Light" pitchFamily="34" charset="0"/>
              </a:rPr>
              <a:t>statističke</a:t>
            </a:r>
            <a:r>
              <a:rPr lang="en-US" dirty="0" smtClean="0">
                <a:solidFill>
                  <a:srgbClr val="FF0000"/>
                </a:solidFill>
                <a:latin typeface="Bahnschrift Light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ahnschrift Light" pitchFamily="34" charset="0"/>
              </a:rPr>
              <a:t>hipoteze</a:t>
            </a:r>
            <a:r>
              <a:rPr lang="en-US" dirty="0" smtClean="0">
                <a:solidFill>
                  <a:srgbClr val="FF0000"/>
                </a:solidFill>
                <a:latin typeface="Bahnschrift Light" pitchFamily="34" charset="0"/>
              </a:rPr>
              <a:t> </a:t>
            </a:r>
            <a:r>
              <a:rPr lang="sr-Latn-RS" dirty="0" smtClean="0">
                <a:solidFill>
                  <a:srgbClr val="FF0000"/>
                </a:solidFill>
                <a:latin typeface="Bahnschrift Light" pitchFamily="34" charset="0"/>
              </a:rPr>
              <a:t>-</a:t>
            </a:r>
            <a:r>
              <a:rPr lang="en-US" dirty="0" err="1" smtClean="0">
                <a:solidFill>
                  <a:srgbClr val="FF0000"/>
                </a:solidFill>
                <a:latin typeface="Bahnschrift Light" pitchFamily="34" charset="0"/>
              </a:rPr>
              <a:t>kako</a:t>
            </a:r>
            <a:r>
              <a:rPr lang="en-US" dirty="0" smtClean="0">
                <a:solidFill>
                  <a:srgbClr val="FF0000"/>
                </a:solidFill>
                <a:latin typeface="Bahnschrift Light" pitchFamily="34" charset="0"/>
              </a:rPr>
              <a:t> bi </a:t>
            </a:r>
            <a:r>
              <a:rPr lang="en-US" dirty="0" err="1" smtClean="0">
                <a:solidFill>
                  <a:srgbClr val="FF0000"/>
                </a:solidFill>
                <a:latin typeface="Bahnschrift Light" pitchFamily="34" charset="0"/>
              </a:rPr>
              <a:t>mogle</a:t>
            </a:r>
            <a:r>
              <a:rPr lang="en-US" dirty="0" smtClean="0">
                <a:solidFill>
                  <a:srgbClr val="FF0000"/>
                </a:solidFill>
                <a:latin typeface="Bahnschrift Light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ahnschrift Light" pitchFamily="34" charset="0"/>
              </a:rPr>
              <a:t>biti</a:t>
            </a:r>
            <a:r>
              <a:rPr lang="en-US" dirty="0" smtClean="0">
                <a:solidFill>
                  <a:srgbClr val="FF0000"/>
                </a:solidFill>
                <a:latin typeface="Bahnschrift Light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ahnschrift Light" pitchFamily="34" charset="0"/>
              </a:rPr>
              <a:t>testirane</a:t>
            </a:r>
            <a:r>
              <a:rPr lang="en-US" dirty="0" smtClean="0">
                <a:solidFill>
                  <a:srgbClr val="FF0000"/>
                </a:solidFill>
                <a:latin typeface="Bahnschrift Light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ahnschrift Light" pitchFamily="34" charset="0"/>
              </a:rPr>
              <a:t>statističkim</a:t>
            </a:r>
            <a:r>
              <a:rPr lang="en-US" dirty="0" smtClean="0">
                <a:solidFill>
                  <a:srgbClr val="FF0000"/>
                </a:solidFill>
                <a:latin typeface="Bahnschrift Light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ahnschrift Light" pitchFamily="34" charset="0"/>
              </a:rPr>
              <a:t>tehnikama</a:t>
            </a:r>
            <a:r>
              <a:rPr lang="sr-Latn-RS" dirty="0" smtClean="0">
                <a:solidFill>
                  <a:srgbClr val="FF0000"/>
                </a:solidFill>
                <a:latin typeface="Bahnschrift Light" pitchFamily="34" charset="0"/>
              </a:rPr>
              <a:t>.</a:t>
            </a:r>
            <a:endParaRPr lang="en-US" dirty="0" smtClean="0">
              <a:solidFill>
                <a:srgbClr val="FF0000"/>
              </a:solidFill>
              <a:latin typeface="Bahnschrift Light" pitchFamily="34" charset="0"/>
            </a:endParaRPr>
          </a:p>
          <a:p>
            <a:endParaRPr lang="en-US" dirty="0">
              <a:latin typeface="Bahnschrift Light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dirty="0" smtClean="0">
                <a:solidFill>
                  <a:srgbClr val="FF0000"/>
                </a:solidFill>
                <a:latin typeface="Bahnschrift Light" pitchFamily="34" charset="0"/>
              </a:rPr>
              <a:t>Nulta hipoteza (H</a:t>
            </a:r>
            <a:r>
              <a:rPr lang="sr-Latn-RS" dirty="0" smtClean="0">
                <a:solidFill>
                  <a:srgbClr val="FF0000"/>
                </a:solidFill>
                <a:latin typeface="Bahnschrift Light" pitchFamily="34" charset="0"/>
              </a:rPr>
              <a:t>o</a:t>
            </a:r>
            <a:r>
              <a:rPr lang="vi-VN" dirty="0" smtClean="0">
                <a:latin typeface="Bahnschrift Light" pitchFamily="34" charset="0"/>
              </a:rPr>
              <a:t>)je </a:t>
            </a:r>
            <a:r>
              <a:rPr lang="vi-VN" dirty="0" smtClean="0">
                <a:solidFill>
                  <a:srgbClr val="FF0000"/>
                </a:solidFill>
                <a:latin typeface="Bahnschrift Light" pitchFamily="34" charset="0"/>
              </a:rPr>
              <a:t>definisana negativno</a:t>
            </a:r>
            <a:r>
              <a:rPr lang="vi-VN" dirty="0" smtClean="0">
                <a:latin typeface="Bahnschrift Light" pitchFamily="34" charset="0"/>
              </a:rPr>
              <a:t>. Ona uvek govori da između dve grupe ispit</a:t>
            </a:r>
            <a:r>
              <a:rPr lang="sr-Latn-RS" dirty="0" smtClean="0">
                <a:latin typeface="Bahnschrift Light" pitchFamily="34" charset="0"/>
              </a:rPr>
              <a:t>an</a:t>
            </a:r>
            <a:r>
              <a:rPr lang="vi-VN" dirty="0" smtClean="0">
                <a:latin typeface="Bahnschrift Light" pitchFamily="34" charset="0"/>
              </a:rPr>
              <a:t>ika </a:t>
            </a:r>
            <a:r>
              <a:rPr lang="vi-VN" b="1" dirty="0" smtClean="0">
                <a:latin typeface="Bahnschrift Light" pitchFamily="34" charset="0"/>
              </a:rPr>
              <a:t>ne postoje razlike i da naš nalaz (npr. vez</a:t>
            </a:r>
            <a:r>
              <a:rPr lang="sr-Latn-RS" b="1" dirty="0" smtClean="0">
                <a:latin typeface="Bahnschrift Light" pitchFamily="34" charset="0"/>
              </a:rPr>
              <a:t>a </a:t>
            </a:r>
            <a:r>
              <a:rPr lang="vi-VN" b="1" dirty="0" smtClean="0">
                <a:latin typeface="Bahnschrift Light" pitchFamily="34" charset="0"/>
              </a:rPr>
              <a:t>između dve varijable) koji smo pronašli u uzorku </a:t>
            </a:r>
            <a:r>
              <a:rPr lang="sr-Latn-RS" b="1" dirty="0" smtClean="0">
                <a:latin typeface="Bahnschrift Light" pitchFamily="34" charset="0"/>
              </a:rPr>
              <a:t> </a:t>
            </a:r>
            <a:r>
              <a:rPr lang="vi-VN" b="1" dirty="0" smtClean="0">
                <a:latin typeface="Bahnschrift Light" pitchFamily="34" charset="0"/>
              </a:rPr>
              <a:t>ne postoji u populaciji. </a:t>
            </a:r>
            <a:endParaRPr lang="sr-Latn-RS" b="1" dirty="0" smtClean="0">
              <a:latin typeface="Bahnschrift Light" pitchFamily="34" charset="0"/>
            </a:endParaRPr>
          </a:p>
          <a:p>
            <a:r>
              <a:rPr lang="vi-VN" dirty="0" smtClean="0">
                <a:solidFill>
                  <a:srgbClr val="FF0000"/>
                </a:solidFill>
                <a:latin typeface="Bahnschrift Light" pitchFamily="34" charset="0"/>
              </a:rPr>
              <a:t>Alternativna hipoteza(H1</a:t>
            </a:r>
            <a:r>
              <a:rPr lang="vi-VN" dirty="0" smtClean="0">
                <a:latin typeface="Bahnschrift Light" pitchFamily="34" charset="0"/>
              </a:rPr>
              <a:t>)je suprotna nultoj, tj. veza između dve varijable koju</a:t>
            </a:r>
            <a:r>
              <a:rPr lang="sr-Latn-RS" dirty="0" smtClean="0">
                <a:latin typeface="Bahnschrift Light" pitchFamily="34" charset="0"/>
              </a:rPr>
              <a:t> </a:t>
            </a:r>
            <a:r>
              <a:rPr lang="vi-VN" dirty="0" smtClean="0">
                <a:latin typeface="Bahnschrift Light" pitchFamily="34" charset="0"/>
              </a:rPr>
              <a:t>smo negirali u nultoj hipotezi </a:t>
            </a:r>
            <a:r>
              <a:rPr lang="vi-VN" b="1" dirty="0" smtClean="0">
                <a:latin typeface="Bahnschrift Light" pitchFamily="34" charset="0"/>
              </a:rPr>
              <a:t>u alternativnoj hipotezi tvrdimo da postoji</a:t>
            </a:r>
            <a:r>
              <a:rPr lang="vi-VN" dirty="0" smtClean="0">
                <a:latin typeface="Bahnschrift Light" pitchFamily="34" charset="0"/>
              </a:rPr>
              <a:t>. Drugim rečima alternativna hipoteza</a:t>
            </a:r>
            <a:r>
              <a:rPr lang="sr-Latn-RS" dirty="0" smtClean="0">
                <a:latin typeface="Bahnschrift Light" pitchFamily="34" charset="0"/>
              </a:rPr>
              <a:t> </a:t>
            </a:r>
            <a:r>
              <a:rPr lang="vi-VN" dirty="0" smtClean="0">
                <a:latin typeface="Bahnschrift Light" pitchFamily="34" charset="0"/>
              </a:rPr>
              <a:t>je</a:t>
            </a:r>
            <a:r>
              <a:rPr lang="sr-Latn-RS" dirty="0" smtClean="0">
                <a:latin typeface="Bahnschrift Light" pitchFamily="34" charset="0"/>
              </a:rPr>
              <a:t> </a:t>
            </a:r>
            <a:r>
              <a:rPr lang="vi-VN" dirty="0" smtClean="0">
                <a:latin typeface="Bahnschrift Light" pitchFamily="34" charset="0"/>
              </a:rPr>
              <a:t>nulta hipoteza</a:t>
            </a:r>
            <a:r>
              <a:rPr lang="sr-Latn-RS" dirty="0" smtClean="0">
                <a:latin typeface="Bahnschrift Light" pitchFamily="34" charset="0"/>
              </a:rPr>
              <a:t>,</a:t>
            </a:r>
            <a:r>
              <a:rPr lang="vi-VN" dirty="0" smtClean="0">
                <a:latin typeface="Bahnschrift Light" pitchFamily="34" charset="0"/>
              </a:rPr>
              <a:t> ali u potvrdnom obliku.</a:t>
            </a:r>
            <a:endParaRPr lang="en-US" dirty="0">
              <a:latin typeface="Bahnschrift Light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ISTRAŽIVAČKE vs. STATISTIČKE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4"/>
          <a:ext cx="8504238" cy="5116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599"/>
                <a:gridCol w="4071966"/>
                <a:gridCol w="3876673"/>
              </a:tblGrid>
              <a:tr h="4145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ISTRAŽIVAČKE HIPOTEZE </a:t>
                      </a:r>
                      <a:r>
                        <a:rPr lang="sr-Latn-R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Ho</a:t>
                      </a:r>
                      <a:r>
                        <a:rPr lang="sr-Latn-RS" baseline="0" dirty="0" smtClean="0"/>
                        <a:t> – NULTA HIPOTEZA</a:t>
                      </a:r>
                      <a:endParaRPr lang="en-US" dirty="0"/>
                    </a:p>
                  </a:txBody>
                  <a:tcPr/>
                </a:tc>
              </a:tr>
              <a:tr h="715520">
                <a:tc>
                  <a:txBody>
                    <a:bodyPr/>
                    <a:lstStyle/>
                    <a:p>
                      <a:r>
                        <a:rPr lang="sr-Latn-R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PRETPOSTAVLJAMO DA SE STAVOVI NASTAVNIKA O STRESNOSTI OCENJIVANJA </a:t>
                      </a:r>
                      <a:r>
                        <a:rPr lang="sr-Latn-RS" sz="1200" dirty="0" smtClean="0">
                          <a:solidFill>
                            <a:schemeClr val="tx1"/>
                          </a:solidFill>
                        </a:rPr>
                        <a:t>NORMALNO</a:t>
                      </a:r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r-Latn-RS" sz="1200" dirty="0" smtClean="0">
                          <a:solidFill>
                            <a:schemeClr val="tx1"/>
                          </a:solidFill>
                        </a:rPr>
                        <a:t>RASPODELJUJU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200" dirty="0" smtClean="0"/>
                        <a:t>... NE RASPODELJUJU NORMALNO.</a:t>
                      </a:r>
                      <a:endParaRPr lang="en-US" sz="1200" dirty="0"/>
                    </a:p>
                  </a:txBody>
                  <a:tcPr/>
                </a:tc>
              </a:tr>
              <a:tr h="919954">
                <a:tc>
                  <a:txBody>
                    <a:bodyPr/>
                    <a:lstStyle/>
                    <a:p>
                      <a:r>
                        <a:rPr lang="sr-Latn-R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PRETPOSTAVLJAMO DA SE STAVOVI NASTAVNIKA O IZGARANJU NA POSLU, ISPITANI STANDARDIZOVANOM SKALOM PROCENE, </a:t>
                      </a:r>
                      <a:r>
                        <a:rPr lang="sr-Latn-RS" sz="1200" dirty="0" smtClean="0">
                          <a:solidFill>
                            <a:schemeClr val="tx1"/>
                          </a:solidFill>
                        </a:rPr>
                        <a:t>NORMALNO</a:t>
                      </a:r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r-Latn-RS" sz="1200" dirty="0" smtClean="0">
                          <a:solidFill>
                            <a:schemeClr val="tx1"/>
                          </a:solidFill>
                        </a:rPr>
                        <a:t>RASPODELJUJU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200" dirty="0" smtClean="0"/>
                        <a:t>...</a:t>
                      </a:r>
                      <a:r>
                        <a:rPr lang="sr-Latn-RS" sz="1200" baseline="0" dirty="0" smtClean="0"/>
                        <a:t>  NE RASPODELJUJU NORMALNO.</a:t>
                      </a:r>
                      <a:endParaRPr lang="en-US" sz="1200" dirty="0"/>
                    </a:p>
                  </a:txBody>
                  <a:tcPr/>
                </a:tc>
              </a:tr>
              <a:tr h="715520">
                <a:tc>
                  <a:txBody>
                    <a:bodyPr/>
                    <a:lstStyle/>
                    <a:p>
                      <a:r>
                        <a:rPr lang="sr-Latn-R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PRETPOSTAVLJAMO DA </a:t>
                      </a:r>
                      <a:r>
                        <a:rPr lang="sr-Latn-RS" sz="1200" dirty="0" smtClean="0">
                          <a:solidFill>
                            <a:schemeClr val="tx1"/>
                          </a:solidFill>
                        </a:rPr>
                        <a:t>POSTOJI</a:t>
                      </a:r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r-Latn-RS" sz="1200" dirty="0" smtClean="0">
                          <a:solidFill>
                            <a:schemeClr val="tx1"/>
                          </a:solidFill>
                        </a:rPr>
                        <a:t>POVEZANOST</a:t>
                      </a:r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 GODINA STAROSTI I STAVOVA NASTAVNIKA O STRESNOSTI OCENJIVANJA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200" dirty="0" smtClean="0"/>
                        <a:t>...  NE</a:t>
                      </a:r>
                      <a:r>
                        <a:rPr lang="sr-Latn-RS" sz="1200" baseline="0" dirty="0" smtClean="0"/>
                        <a:t> POSTOJI POVEZANOST ...</a:t>
                      </a:r>
                      <a:endParaRPr lang="en-US" sz="1200" dirty="0"/>
                    </a:p>
                  </a:txBody>
                  <a:tcPr/>
                </a:tc>
              </a:tr>
              <a:tr h="715520">
                <a:tc>
                  <a:txBody>
                    <a:bodyPr/>
                    <a:lstStyle/>
                    <a:p>
                      <a:r>
                        <a:rPr lang="sr-Latn-R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PRETPOSTAVLJAMO DA </a:t>
                      </a:r>
                      <a:r>
                        <a:rPr lang="sr-Latn-RS" sz="1200" dirty="0" smtClean="0">
                          <a:solidFill>
                            <a:schemeClr val="tx1"/>
                          </a:solidFill>
                        </a:rPr>
                        <a:t>POSTOJI</a:t>
                      </a:r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r-Latn-RS" sz="1200" dirty="0" smtClean="0">
                          <a:solidFill>
                            <a:schemeClr val="tx1"/>
                          </a:solidFill>
                        </a:rPr>
                        <a:t>POVEZANOST</a:t>
                      </a:r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 GODINA STAROSTI I STAVOVA NASTAVNIKA O IZGARANJU NA POSLU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200" dirty="0" smtClean="0"/>
                        <a:t>... NE POSTOJI POVEZANOST ...</a:t>
                      </a:r>
                      <a:endParaRPr lang="en-US" sz="1200" dirty="0"/>
                    </a:p>
                  </a:txBody>
                  <a:tcPr/>
                </a:tc>
              </a:tr>
              <a:tr h="919954">
                <a:tc>
                  <a:txBody>
                    <a:bodyPr/>
                    <a:lstStyle/>
                    <a:p>
                      <a:r>
                        <a:rPr lang="sr-Latn-R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PRETPOSTAVLJAMO DA </a:t>
                      </a:r>
                      <a:r>
                        <a:rPr lang="sr-Latn-RS" sz="1200" dirty="0" smtClean="0">
                          <a:solidFill>
                            <a:schemeClr val="tx1"/>
                          </a:solidFill>
                        </a:rPr>
                        <a:t>POSTOJI</a:t>
                      </a:r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 VEZA (</a:t>
                      </a:r>
                      <a:r>
                        <a:rPr lang="sr-Latn-RS" sz="1200" dirty="0" smtClean="0">
                          <a:solidFill>
                            <a:schemeClr val="tx1"/>
                          </a:solidFill>
                        </a:rPr>
                        <a:t>STATISTIČKI</a:t>
                      </a:r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r-Latn-RS" sz="1200" dirty="0" smtClean="0">
                          <a:solidFill>
                            <a:schemeClr val="tx1"/>
                          </a:solidFill>
                        </a:rPr>
                        <a:t>ZNAČAJNA</a:t>
                      </a:r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r-Latn-RS" sz="1200" dirty="0" smtClean="0">
                          <a:solidFill>
                            <a:schemeClr val="tx1"/>
                          </a:solidFill>
                        </a:rPr>
                        <a:t>RAZLIKA</a:t>
                      </a:r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) IZMEĐU STAROSTI I VREDNOSTI NA SKALI IZGARANJA NA POSLU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200" dirty="0" smtClean="0"/>
                        <a:t>...</a:t>
                      </a:r>
                      <a:r>
                        <a:rPr lang="sr-Latn-RS" sz="1200" baseline="0" dirty="0" smtClean="0"/>
                        <a:t> NE POSTOJE STATISTIČKI ZNAČAJNE RAZLIKE ...</a:t>
                      </a:r>
                      <a:endParaRPr lang="en-US" sz="1200" dirty="0"/>
                    </a:p>
                  </a:txBody>
                  <a:tcPr/>
                </a:tc>
              </a:tr>
              <a:tr h="715520">
                <a:tc>
                  <a:txBody>
                    <a:bodyPr/>
                    <a:lstStyle/>
                    <a:p>
                      <a:r>
                        <a:rPr lang="sr-Latn-RS" dirty="0" smtClean="0"/>
                        <a:t>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PRETPOSTAVLJAMO DA </a:t>
                      </a:r>
                      <a:r>
                        <a:rPr lang="sr-Latn-RS" sz="1200" dirty="0" smtClean="0">
                          <a:solidFill>
                            <a:schemeClr val="tx1"/>
                          </a:solidFill>
                        </a:rPr>
                        <a:t>POSTOJI</a:t>
                      </a:r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r-Latn-RS" sz="1200" dirty="0" smtClean="0">
                          <a:solidFill>
                            <a:schemeClr val="tx1"/>
                          </a:solidFill>
                        </a:rPr>
                        <a:t>STATISTIČKI</a:t>
                      </a:r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r-Latn-RS" sz="1200" dirty="0" smtClean="0">
                          <a:solidFill>
                            <a:schemeClr val="tx1"/>
                          </a:solidFill>
                        </a:rPr>
                        <a:t>ZNAČAJNA</a:t>
                      </a:r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r-Latn-RS" sz="1200" dirty="0" smtClean="0">
                          <a:solidFill>
                            <a:schemeClr val="tx1"/>
                          </a:solidFill>
                        </a:rPr>
                        <a:t>RAZLIKA</a:t>
                      </a:r>
                      <a:r>
                        <a:rPr lang="sr-Latn-RS" sz="1200" dirty="0" smtClean="0">
                          <a:solidFill>
                            <a:srgbClr val="FF0000"/>
                          </a:solidFill>
                        </a:rPr>
                        <a:t> MUŠKARACA I ŽENA KADA PROCENJUJU IZGARANJE NA POSLU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200" dirty="0" smtClean="0"/>
                        <a:t>...</a:t>
                      </a:r>
                      <a:r>
                        <a:rPr lang="sr-Latn-RS" sz="1200" baseline="0" dirty="0" smtClean="0"/>
                        <a:t> NE POSTOJE STATISTIČKI ZNAČAJNE RAZLIKE ...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tx1"/>
                </a:solidFill>
              </a:rPr>
              <a:t>ZAKLJUČAK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571612"/>
            <a:ext cx="8503920" cy="497378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Bahnschrift Light" pitchFamily="34" charset="0"/>
              </a:rPr>
              <a:t>Istraživačk</a:t>
            </a:r>
            <a:r>
              <a:rPr lang="sr-Latn-RS" sz="4000" dirty="0" smtClean="0">
                <a:solidFill>
                  <a:srgbClr val="FF0000"/>
                </a:solidFill>
                <a:latin typeface="Bahnschrift Light" pitchFamily="34" charset="0"/>
              </a:rPr>
              <a:t>e</a:t>
            </a:r>
            <a:r>
              <a:rPr lang="en-US" sz="4000" dirty="0" smtClean="0">
                <a:solidFill>
                  <a:srgbClr val="FF0000"/>
                </a:solidFill>
                <a:latin typeface="Bahnschrift Light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ahnschrift Light" pitchFamily="34" charset="0"/>
              </a:rPr>
              <a:t>hipotez</a:t>
            </a:r>
            <a:r>
              <a:rPr lang="sr-Latn-RS" sz="4000" dirty="0" smtClean="0">
                <a:solidFill>
                  <a:srgbClr val="FF0000"/>
                </a:solidFill>
                <a:latin typeface="Bahnschrift Light" pitchFamily="34" charset="0"/>
              </a:rPr>
              <a:t>e (izvedene iz cilja istraživanja)</a:t>
            </a:r>
            <a:r>
              <a:rPr lang="en-US" sz="4000" dirty="0" smtClean="0">
                <a:solidFill>
                  <a:srgbClr val="FF0000"/>
                </a:solidFill>
                <a:latin typeface="Bahnschrift Light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ahnschrift Light" pitchFamily="34" charset="0"/>
              </a:rPr>
              <a:t>prevodimo</a:t>
            </a:r>
            <a:r>
              <a:rPr lang="en-US" sz="4000" dirty="0" smtClean="0">
                <a:solidFill>
                  <a:srgbClr val="FF0000"/>
                </a:solidFill>
                <a:latin typeface="Bahnschrift Light" pitchFamily="34" charset="0"/>
              </a:rPr>
              <a:t> u </a:t>
            </a:r>
            <a:r>
              <a:rPr lang="en-US" sz="4000" dirty="0" err="1" smtClean="0">
                <a:latin typeface="Bahnschrift Light" pitchFamily="34" charset="0"/>
              </a:rPr>
              <a:t>statističke</a:t>
            </a:r>
            <a:r>
              <a:rPr lang="en-US" sz="4000" dirty="0" smtClean="0">
                <a:solidFill>
                  <a:srgbClr val="FF0000"/>
                </a:solidFill>
                <a:latin typeface="Bahnschrift Light" pitchFamily="34" charset="0"/>
              </a:rPr>
              <a:t> </a:t>
            </a:r>
            <a:r>
              <a:rPr lang="en-US" sz="4000" dirty="0" err="1" smtClean="0">
                <a:latin typeface="Bahnschrift Light" pitchFamily="34" charset="0"/>
              </a:rPr>
              <a:t>hipoteze</a:t>
            </a:r>
            <a:r>
              <a:rPr lang="en-US" sz="4000" dirty="0" smtClean="0">
                <a:solidFill>
                  <a:srgbClr val="FF0000"/>
                </a:solidFill>
                <a:latin typeface="Bahnschrift Light" pitchFamily="34" charset="0"/>
              </a:rPr>
              <a:t> </a:t>
            </a:r>
            <a:r>
              <a:rPr lang="sr-Latn-RS" sz="4000" dirty="0" smtClean="0">
                <a:solidFill>
                  <a:srgbClr val="FF0000"/>
                </a:solidFill>
                <a:latin typeface="Bahnschrift Light" pitchFamily="34" charset="0"/>
              </a:rPr>
              <a:t>-</a:t>
            </a:r>
            <a:r>
              <a:rPr lang="en-US" sz="4000" u="sng" dirty="0" err="1" smtClean="0">
                <a:solidFill>
                  <a:srgbClr val="FF0000"/>
                </a:solidFill>
                <a:latin typeface="Bahnschrift Light" pitchFamily="34" charset="0"/>
              </a:rPr>
              <a:t>kako</a:t>
            </a:r>
            <a:r>
              <a:rPr lang="en-US" sz="4000" u="sng" dirty="0" smtClean="0">
                <a:solidFill>
                  <a:srgbClr val="FF0000"/>
                </a:solidFill>
                <a:latin typeface="Bahnschrift Light" pitchFamily="34" charset="0"/>
              </a:rPr>
              <a:t> bi </a:t>
            </a:r>
            <a:r>
              <a:rPr lang="en-US" sz="4000" u="sng" dirty="0" err="1" smtClean="0">
                <a:solidFill>
                  <a:srgbClr val="FF0000"/>
                </a:solidFill>
                <a:latin typeface="Bahnschrift Light" pitchFamily="34" charset="0"/>
              </a:rPr>
              <a:t>mogle</a:t>
            </a:r>
            <a:r>
              <a:rPr lang="en-US" sz="4000" u="sng" dirty="0" smtClean="0">
                <a:solidFill>
                  <a:srgbClr val="FF0000"/>
                </a:solidFill>
                <a:latin typeface="Bahnschrift Light" pitchFamily="34" charset="0"/>
              </a:rPr>
              <a:t> </a:t>
            </a:r>
            <a:r>
              <a:rPr lang="en-US" sz="4000" u="sng" dirty="0" err="1" smtClean="0">
                <a:solidFill>
                  <a:srgbClr val="FF0000"/>
                </a:solidFill>
                <a:latin typeface="Bahnschrift Light" pitchFamily="34" charset="0"/>
              </a:rPr>
              <a:t>biti</a:t>
            </a:r>
            <a:r>
              <a:rPr lang="en-US" sz="4000" u="sng" dirty="0" smtClean="0">
                <a:solidFill>
                  <a:srgbClr val="FF0000"/>
                </a:solidFill>
                <a:latin typeface="Bahnschrift Light" pitchFamily="34" charset="0"/>
              </a:rPr>
              <a:t> </a:t>
            </a:r>
            <a:r>
              <a:rPr lang="en-US" sz="4000" u="sng" dirty="0" err="1" smtClean="0">
                <a:solidFill>
                  <a:srgbClr val="FF0000"/>
                </a:solidFill>
                <a:latin typeface="Bahnschrift Light" pitchFamily="34" charset="0"/>
              </a:rPr>
              <a:t>testirane</a:t>
            </a:r>
            <a:r>
              <a:rPr lang="en-US" sz="4000" u="sng" dirty="0" smtClean="0">
                <a:solidFill>
                  <a:srgbClr val="FF0000"/>
                </a:solidFill>
                <a:latin typeface="Bahnschrift Light" pitchFamily="34" charset="0"/>
              </a:rPr>
              <a:t> </a:t>
            </a:r>
            <a:r>
              <a:rPr lang="en-US" sz="4000" u="sng" dirty="0" err="1" smtClean="0">
                <a:solidFill>
                  <a:srgbClr val="FF0000"/>
                </a:solidFill>
                <a:latin typeface="Bahnschrift Light" pitchFamily="34" charset="0"/>
              </a:rPr>
              <a:t>statističkim</a:t>
            </a:r>
            <a:r>
              <a:rPr lang="en-US" sz="4000" u="sng" dirty="0" smtClean="0">
                <a:solidFill>
                  <a:srgbClr val="FF0000"/>
                </a:solidFill>
                <a:latin typeface="Bahnschrift Light" pitchFamily="34" charset="0"/>
              </a:rPr>
              <a:t> </a:t>
            </a:r>
            <a:r>
              <a:rPr lang="en-US" sz="4000" u="sng" dirty="0" err="1" smtClean="0">
                <a:solidFill>
                  <a:srgbClr val="FF0000"/>
                </a:solidFill>
                <a:latin typeface="Bahnschrift Light" pitchFamily="34" charset="0"/>
              </a:rPr>
              <a:t>tehnika</a:t>
            </a:r>
            <a:r>
              <a:rPr lang="sr-Latn-RS" sz="4000" u="sng" smtClean="0">
                <a:solidFill>
                  <a:srgbClr val="FF0000"/>
                </a:solidFill>
                <a:latin typeface="Bahnschrift Light" pitchFamily="34" charset="0"/>
              </a:rPr>
              <a:t>ma.</a:t>
            </a:r>
            <a:endParaRPr lang="sr-Latn-RS" sz="4000" u="sng" dirty="0" smtClean="0">
              <a:solidFill>
                <a:srgbClr val="FF0000"/>
              </a:solidFill>
              <a:latin typeface="Bahnschrift Light" pitchFamily="34" charset="0"/>
            </a:endParaRPr>
          </a:p>
          <a:p>
            <a:pPr algn="ctr"/>
            <a:r>
              <a:rPr lang="sr-Latn-RS" sz="4000" dirty="0" smtClean="0">
                <a:latin typeface="Bahnschrift Light" pitchFamily="34" charset="0"/>
              </a:rPr>
              <a:t>A koje su statističke hipoteze?</a:t>
            </a:r>
          </a:p>
          <a:p>
            <a:pPr algn="ctr"/>
            <a:r>
              <a:rPr lang="sr-Latn-RS" sz="4000" dirty="0" smtClean="0">
                <a:solidFill>
                  <a:srgbClr val="FF0000"/>
                </a:solidFill>
                <a:latin typeface="Bahnschrift Light" pitchFamily="34" charset="0"/>
              </a:rPr>
              <a:t>Nulta i alternativne.</a:t>
            </a:r>
          </a:p>
          <a:p>
            <a:pPr algn="ctr"/>
            <a:r>
              <a:rPr lang="sr-Latn-RS" sz="4000" dirty="0" smtClean="0">
                <a:latin typeface="Bahnschrift Light" pitchFamily="34" charset="0"/>
              </a:rPr>
              <a:t>Ako se pokaže da je </a:t>
            </a:r>
            <a:r>
              <a:rPr lang="sr-Latn-RS" sz="4000" dirty="0" smtClean="0">
                <a:solidFill>
                  <a:srgbClr val="FF0000"/>
                </a:solidFill>
                <a:latin typeface="Bahnschrift Light" pitchFamily="34" charset="0"/>
              </a:rPr>
              <a:t>nemoguće prihvatiti nultu</a:t>
            </a:r>
            <a:r>
              <a:rPr lang="sr-Latn-RS" sz="4000" dirty="0" smtClean="0">
                <a:latin typeface="Bahnschrift Light" pitchFamily="34" charset="0"/>
              </a:rPr>
              <a:t>(ne dokažemo nultu hipotezu tj. odbacujemo je), </a:t>
            </a:r>
            <a:r>
              <a:rPr lang="sr-Latn-RS" sz="4000" dirty="0" smtClean="0">
                <a:solidFill>
                  <a:srgbClr val="FF0000"/>
                </a:solidFill>
                <a:latin typeface="Bahnschrift Light" pitchFamily="34" charset="0"/>
              </a:rPr>
              <a:t>prihvatamo alternativnu hipotez</a:t>
            </a:r>
            <a:r>
              <a:rPr lang="sr-Latn-RS" sz="4000" dirty="0" smtClean="0">
                <a:latin typeface="Bahnschrift Light" pitchFamily="34" charset="0"/>
              </a:rPr>
              <a:t>u.</a:t>
            </a:r>
            <a:endParaRPr lang="en-US" sz="4000" dirty="0" smtClean="0">
              <a:latin typeface="Bahnschrift Light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428736"/>
          </a:xfrm>
        </p:spPr>
        <p:txBody>
          <a:bodyPr>
            <a:normAutofit fontScale="90000"/>
          </a:bodyPr>
          <a:lstStyle/>
          <a:p>
            <a:r>
              <a:rPr lang="sr-Latn-RS" sz="4000" b="0" dirty="0" smtClean="0">
                <a:latin typeface="Segoe UI Light" pitchFamily="34" charset="0"/>
              </a:rPr>
              <a:t/>
            </a:r>
            <a:br>
              <a:rPr lang="sr-Latn-RS" sz="4000" b="0" dirty="0" smtClean="0">
                <a:latin typeface="Segoe UI Light" pitchFamily="34" charset="0"/>
              </a:rPr>
            </a:br>
            <a:r>
              <a:rPr lang="sr-Latn-RS" sz="4000" dirty="0" smtClean="0">
                <a:latin typeface="Segoe UI Light" pitchFamily="34" charset="0"/>
              </a:rPr>
              <a:t/>
            </a:r>
            <a:br>
              <a:rPr lang="sr-Latn-RS" sz="4000" dirty="0" smtClean="0">
                <a:latin typeface="Segoe UI Light" pitchFamily="34" charset="0"/>
              </a:rPr>
            </a:br>
            <a:r>
              <a:rPr lang="sr-Latn-RS" sz="4000" dirty="0" smtClean="0">
                <a:latin typeface="Segoe UI Light" pitchFamily="34" charset="0"/>
              </a:rPr>
              <a:t/>
            </a:r>
            <a:br>
              <a:rPr lang="sr-Latn-RS" sz="4000" dirty="0" smtClean="0">
                <a:latin typeface="Segoe UI Light" pitchFamily="34" charset="0"/>
              </a:rPr>
            </a:br>
            <a:r>
              <a:rPr lang="sr-Latn-RS" sz="4000" dirty="0" smtClean="0">
                <a:latin typeface="Segoe UI Light" pitchFamily="34" charset="0"/>
              </a:rPr>
              <a:t/>
            </a:r>
            <a:br>
              <a:rPr lang="sr-Latn-RS" sz="4000" dirty="0" smtClean="0">
                <a:latin typeface="Segoe UI Light" pitchFamily="34" charset="0"/>
              </a:rPr>
            </a:br>
            <a:r>
              <a:rPr lang="sr-Latn-RS" sz="4000" dirty="0" smtClean="0">
                <a:latin typeface="Segoe UI Light" pitchFamily="34" charset="0"/>
              </a:rPr>
              <a:t/>
            </a:r>
            <a:br>
              <a:rPr lang="sr-Latn-RS" sz="4000" dirty="0" smtClean="0">
                <a:latin typeface="Segoe UI Light" pitchFamily="34" charset="0"/>
              </a:rPr>
            </a:br>
            <a:r>
              <a:rPr lang="sr-Latn-RS" sz="4000" dirty="0" smtClean="0">
                <a:latin typeface="Segoe UI Light" pitchFamily="34" charset="0"/>
              </a:rPr>
              <a:t/>
            </a:r>
            <a:br>
              <a:rPr lang="sr-Latn-RS" sz="4000" dirty="0" smtClean="0">
                <a:latin typeface="Segoe UI Light" pitchFamily="34" charset="0"/>
              </a:rPr>
            </a:br>
            <a:r>
              <a:rPr lang="vi-VN" sz="4000" b="0" dirty="0" smtClean="0">
                <a:latin typeface="Segoe UI Light" pitchFamily="34" charset="0"/>
              </a:rPr>
              <a:t>P</a:t>
            </a:r>
            <a:r>
              <a:rPr lang="sr-Latn-RS" sz="4000" b="0" dirty="0" smtClean="0">
                <a:latin typeface="Segoe UI Light" pitchFamily="34" charset="0"/>
              </a:rPr>
              <a:t>REDMET ISTRAŽIVANJA</a:t>
            </a:r>
            <a:r>
              <a:rPr lang="vi-VN" sz="4000" b="0" dirty="0" smtClean="0">
                <a:latin typeface="Segoe UI Light" pitchFamily="34" charset="0"/>
              </a:rPr>
              <a:t> </a:t>
            </a:r>
            <a:r>
              <a:rPr lang="vi-VN" dirty="0" smtClean="0"/>
              <a:t/>
            </a:r>
            <a:br>
              <a:rPr lang="vi-V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z="3600" dirty="0" smtClean="0">
                <a:latin typeface="Segoe UI Light" pitchFamily="34" charset="0"/>
              </a:rPr>
              <a:t>Određuje se šta se istra</a:t>
            </a:r>
            <a:r>
              <a:rPr lang="sr-Latn-RS" sz="3600" dirty="0" smtClean="0">
                <a:latin typeface="Segoe UI Light" pitchFamily="34" charset="0"/>
              </a:rPr>
              <a:t>ž</a:t>
            </a:r>
            <a:r>
              <a:rPr lang="vi-VN" sz="3600" dirty="0" smtClean="0">
                <a:latin typeface="Segoe UI Light" pitchFamily="34" charset="0"/>
              </a:rPr>
              <a:t>uje, pojava koja se istra</a:t>
            </a:r>
            <a:r>
              <a:rPr lang="sr-Latn-RS" sz="3600" dirty="0" smtClean="0">
                <a:latin typeface="Segoe UI Light" pitchFamily="34" charset="0"/>
              </a:rPr>
              <a:t>ž</a:t>
            </a:r>
            <a:r>
              <a:rPr lang="vi-VN" sz="3600" dirty="0" smtClean="0">
                <a:latin typeface="Segoe UI Light" pitchFamily="34" charset="0"/>
              </a:rPr>
              <a:t>uje i o kojoj se </a:t>
            </a:r>
            <a:r>
              <a:rPr lang="sr-Latn-RS" sz="3600" dirty="0" smtClean="0">
                <a:latin typeface="Segoe UI Light" pitchFamily="34" charset="0"/>
              </a:rPr>
              <a:t>ž</a:t>
            </a:r>
            <a:r>
              <a:rPr lang="vi-VN" sz="3600" dirty="0" smtClean="0">
                <a:latin typeface="Segoe UI Light" pitchFamily="34" charset="0"/>
              </a:rPr>
              <a:t>eli doći do određenog saznanja.</a:t>
            </a:r>
            <a:endParaRPr lang="en-US" sz="3600" dirty="0" smtClean="0">
              <a:latin typeface="Segoe UI Light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b="0" dirty="0" smtClean="0">
                <a:latin typeface="Segoe UI Light" pitchFamily="34" charset="0"/>
              </a:rPr>
              <a:t>PROBLEM ISTRAŽIVANJA</a:t>
            </a:r>
            <a:endParaRPr lang="en-US" sz="4000" b="0" dirty="0">
              <a:latin typeface="Segoe U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>
                <a:latin typeface="Segoe UI Light" pitchFamily="34" charset="0"/>
              </a:rPr>
              <a:t>Najčešće</a:t>
            </a:r>
            <a:r>
              <a:rPr lang="en-US" sz="3600" dirty="0" smtClean="0">
                <a:latin typeface="Segoe UI Light" pitchFamily="34" charset="0"/>
              </a:rPr>
              <a:t> se </a:t>
            </a:r>
            <a:r>
              <a:rPr lang="en-US" sz="3600" dirty="0" err="1" smtClean="0">
                <a:latin typeface="Segoe UI Light" pitchFamily="34" charset="0"/>
              </a:rPr>
              <a:t>formuliše</a:t>
            </a:r>
            <a:r>
              <a:rPr lang="en-US" sz="3600" dirty="0" smtClean="0">
                <a:latin typeface="Segoe UI Light" pitchFamily="34" charset="0"/>
              </a:rPr>
              <a:t> u </a:t>
            </a:r>
            <a:r>
              <a:rPr lang="en-US" sz="3600" dirty="0" err="1" smtClean="0">
                <a:latin typeface="Segoe UI Light" pitchFamily="34" charset="0"/>
              </a:rPr>
              <a:t>obliku</a:t>
            </a:r>
            <a:r>
              <a:rPr lang="en-US" sz="3600" dirty="0" smtClean="0">
                <a:latin typeface="Segoe UI Light" pitchFamily="34" charset="0"/>
              </a:rPr>
              <a:t> </a:t>
            </a:r>
            <a:r>
              <a:rPr lang="en-US" sz="3600" dirty="0" err="1" smtClean="0">
                <a:latin typeface="Segoe UI Light" pitchFamily="34" charset="0"/>
              </a:rPr>
              <a:t>pitanja</a:t>
            </a:r>
            <a:r>
              <a:rPr lang="en-US" sz="3600" dirty="0" smtClean="0">
                <a:latin typeface="Segoe UI Light" pitchFamily="34" charset="0"/>
              </a:rPr>
              <a:t> </a:t>
            </a:r>
            <a:r>
              <a:rPr lang="en-US" sz="3600" dirty="0" err="1" smtClean="0">
                <a:latin typeface="Segoe UI Light" pitchFamily="34" charset="0"/>
              </a:rPr>
              <a:t>i</a:t>
            </a:r>
            <a:r>
              <a:rPr lang="en-US" sz="3600" dirty="0" smtClean="0">
                <a:latin typeface="Segoe UI Light" pitchFamily="34" charset="0"/>
              </a:rPr>
              <a:t> </a:t>
            </a:r>
            <a:r>
              <a:rPr lang="en-US" sz="3600" dirty="0" err="1" smtClean="0">
                <a:latin typeface="Segoe UI Light" pitchFamily="34" charset="0"/>
              </a:rPr>
              <a:t>postaje</a:t>
            </a:r>
            <a:r>
              <a:rPr lang="en-US" sz="3600" dirty="0" smtClean="0">
                <a:latin typeface="Segoe UI Light" pitchFamily="34" charset="0"/>
              </a:rPr>
              <a:t> </a:t>
            </a:r>
            <a:r>
              <a:rPr lang="en-US" sz="3600" dirty="0" err="1" smtClean="0">
                <a:latin typeface="Segoe UI Light" pitchFamily="34" charset="0"/>
              </a:rPr>
              <a:t>osnovna</a:t>
            </a:r>
            <a:r>
              <a:rPr lang="en-US" sz="3600" dirty="0" smtClean="0">
                <a:latin typeface="Segoe UI Light" pitchFamily="34" charset="0"/>
              </a:rPr>
              <a:t> </a:t>
            </a:r>
            <a:r>
              <a:rPr lang="en-US" sz="3600" dirty="0" err="1" smtClean="0">
                <a:latin typeface="Segoe UI Light" pitchFamily="34" charset="0"/>
              </a:rPr>
              <a:t>vodilja</a:t>
            </a:r>
            <a:r>
              <a:rPr lang="en-US" sz="3600" dirty="0" smtClean="0">
                <a:latin typeface="Segoe UI Light" pitchFamily="34" charset="0"/>
              </a:rPr>
              <a:t> u </a:t>
            </a:r>
            <a:r>
              <a:rPr lang="en-US" sz="3600" dirty="0" err="1" smtClean="0">
                <a:latin typeface="Segoe UI Light" pitchFamily="34" charset="0"/>
              </a:rPr>
              <a:t>istra</a:t>
            </a:r>
            <a:r>
              <a:rPr lang="sr-Latn-RS" sz="3600" dirty="0" smtClean="0">
                <a:latin typeface="Segoe UI Light" pitchFamily="34" charset="0"/>
              </a:rPr>
              <a:t>ž</a:t>
            </a:r>
            <a:r>
              <a:rPr lang="en-US" sz="3600" dirty="0" err="1" smtClean="0">
                <a:latin typeface="Segoe UI Light" pitchFamily="34" charset="0"/>
              </a:rPr>
              <a:t>ivanju</a:t>
            </a:r>
            <a:r>
              <a:rPr lang="en-US" sz="3600" dirty="0" smtClean="0">
                <a:latin typeface="Segoe UI Light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4000" b="0" dirty="0" smtClean="0">
                <a:latin typeface="Segoe UI Light" pitchFamily="34" charset="0"/>
              </a:rPr>
              <a:t>CILJ I KARAKTER ISTRAŽIVANJA</a:t>
            </a:r>
            <a:endParaRPr lang="en-US" b="0" dirty="0">
              <a:latin typeface="Segoe U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>
                <a:latin typeface="Segoe UI Light" pitchFamily="34" charset="0"/>
              </a:rPr>
              <a:t>Definiše</a:t>
            </a:r>
            <a:r>
              <a:rPr lang="en-US" sz="3600" dirty="0" smtClean="0">
                <a:latin typeface="Segoe UI Light" pitchFamily="34" charset="0"/>
              </a:rPr>
              <a:t> se </a:t>
            </a:r>
            <a:r>
              <a:rPr lang="en-US" sz="3600" dirty="0" err="1" smtClean="0">
                <a:latin typeface="Segoe UI Light" pitchFamily="34" charset="0"/>
              </a:rPr>
              <a:t>opšta</a:t>
            </a:r>
            <a:r>
              <a:rPr lang="en-US" sz="3600" dirty="0" smtClean="0">
                <a:latin typeface="Segoe UI Light" pitchFamily="34" charset="0"/>
              </a:rPr>
              <a:t> </a:t>
            </a:r>
            <a:r>
              <a:rPr lang="en-US" sz="3600" dirty="0" err="1" smtClean="0">
                <a:latin typeface="Segoe UI Light" pitchFamily="34" charset="0"/>
              </a:rPr>
              <a:t>namera</a:t>
            </a:r>
            <a:r>
              <a:rPr lang="en-US" sz="3600" dirty="0" smtClean="0">
                <a:latin typeface="Segoe UI Light" pitchFamily="34" charset="0"/>
              </a:rPr>
              <a:t> </a:t>
            </a:r>
            <a:r>
              <a:rPr lang="en-US" sz="3600" dirty="0" err="1" smtClean="0">
                <a:latin typeface="Segoe UI Light" pitchFamily="34" charset="0"/>
              </a:rPr>
              <a:t>istra</a:t>
            </a:r>
            <a:r>
              <a:rPr lang="sr-Latn-RS" sz="3600" dirty="0" smtClean="0">
                <a:latin typeface="Segoe UI Light" pitchFamily="34" charset="0"/>
              </a:rPr>
              <a:t>ž</a:t>
            </a:r>
            <a:r>
              <a:rPr lang="en-US" sz="3600" dirty="0" err="1" smtClean="0">
                <a:latin typeface="Segoe UI Light" pitchFamily="34" charset="0"/>
              </a:rPr>
              <a:t>ivanja</a:t>
            </a:r>
            <a:r>
              <a:rPr lang="en-US" sz="3600" dirty="0" smtClean="0">
                <a:latin typeface="Segoe UI Light" pitchFamily="34" charset="0"/>
              </a:rPr>
              <a:t>, </a:t>
            </a:r>
            <a:r>
              <a:rPr lang="sr-Latn-RS" sz="3600" dirty="0" smtClean="0">
                <a:latin typeface="Segoe UI Light" pitchFamily="34" charset="0"/>
              </a:rPr>
              <a:t>ž</a:t>
            </a:r>
            <a:r>
              <a:rPr lang="en-US" sz="3600" dirty="0" err="1" smtClean="0">
                <a:latin typeface="Segoe UI Light" pitchFamily="34" charset="0"/>
              </a:rPr>
              <a:t>eljeno</a:t>
            </a:r>
            <a:r>
              <a:rPr lang="en-US" sz="3600" dirty="0" smtClean="0">
                <a:latin typeface="Segoe UI Light" pitchFamily="34" charset="0"/>
              </a:rPr>
              <a:t> </a:t>
            </a:r>
            <a:r>
              <a:rPr lang="en-US" sz="3600" dirty="0" err="1" smtClean="0">
                <a:latin typeface="Segoe UI Light" pitchFamily="34" charset="0"/>
              </a:rPr>
              <a:t>stanje</a:t>
            </a:r>
            <a:r>
              <a:rPr lang="en-US" sz="3600" dirty="0" smtClean="0">
                <a:latin typeface="Segoe UI Light" pitchFamily="34" charset="0"/>
              </a:rPr>
              <a:t> </a:t>
            </a:r>
            <a:r>
              <a:rPr lang="en-US" sz="3600" dirty="0" err="1" smtClean="0">
                <a:latin typeface="Segoe UI Light" pitchFamily="34" charset="0"/>
              </a:rPr>
              <a:t>na</a:t>
            </a:r>
            <a:r>
              <a:rPr lang="en-US" sz="3600" dirty="0" smtClean="0">
                <a:latin typeface="Segoe UI Light" pitchFamily="34" charset="0"/>
              </a:rPr>
              <a:t> </a:t>
            </a:r>
            <a:r>
              <a:rPr lang="en-US" sz="3600" dirty="0" err="1" smtClean="0">
                <a:latin typeface="Segoe UI Light" pitchFamily="34" charset="0"/>
              </a:rPr>
              <a:t>koje</a:t>
            </a:r>
            <a:r>
              <a:rPr lang="en-US" sz="3600" dirty="0" smtClean="0">
                <a:latin typeface="Segoe UI Light" pitchFamily="34" charset="0"/>
              </a:rPr>
              <a:t> </a:t>
            </a:r>
            <a:r>
              <a:rPr lang="en-US" sz="3600" dirty="0" err="1" smtClean="0">
                <a:latin typeface="Segoe UI Light" pitchFamily="34" charset="0"/>
              </a:rPr>
              <a:t>su</a:t>
            </a:r>
            <a:r>
              <a:rPr lang="en-US" sz="3600" dirty="0" smtClean="0">
                <a:latin typeface="Segoe UI Light" pitchFamily="34" charset="0"/>
              </a:rPr>
              <a:t> </a:t>
            </a:r>
            <a:r>
              <a:rPr lang="en-US" sz="3600" dirty="0" err="1" smtClean="0">
                <a:latin typeface="Segoe UI Light" pitchFamily="34" charset="0"/>
              </a:rPr>
              <a:t>usmerene</a:t>
            </a:r>
            <a:r>
              <a:rPr lang="en-US" sz="3600" dirty="0" smtClean="0">
                <a:latin typeface="Segoe UI Light" pitchFamily="34" charset="0"/>
              </a:rPr>
              <a:t> </a:t>
            </a:r>
            <a:r>
              <a:rPr lang="en-US" sz="3600" dirty="0" err="1" smtClean="0">
                <a:latin typeface="Segoe UI Light" pitchFamily="34" charset="0"/>
              </a:rPr>
              <a:t>istra</a:t>
            </a:r>
            <a:r>
              <a:rPr lang="sr-Latn-RS" sz="3600" dirty="0" smtClean="0">
                <a:latin typeface="Segoe UI Light" pitchFamily="34" charset="0"/>
              </a:rPr>
              <a:t>ž</a:t>
            </a:r>
            <a:r>
              <a:rPr lang="en-US" sz="3600" dirty="0" err="1" smtClean="0">
                <a:latin typeface="Segoe UI Light" pitchFamily="34" charset="0"/>
              </a:rPr>
              <a:t>ivačke</a:t>
            </a:r>
            <a:r>
              <a:rPr lang="en-US" sz="3600" dirty="0" smtClean="0">
                <a:latin typeface="Segoe UI Light" pitchFamily="34" charset="0"/>
              </a:rPr>
              <a:t> </a:t>
            </a:r>
            <a:r>
              <a:rPr lang="en-US" sz="3600" dirty="0" err="1" smtClean="0">
                <a:latin typeface="Segoe UI Light" pitchFamily="34" charset="0"/>
              </a:rPr>
              <a:t>aktivnosti</a:t>
            </a:r>
            <a:r>
              <a:rPr lang="en-US" sz="3600" dirty="0" smtClean="0">
                <a:latin typeface="Segoe UI Light" pitchFamily="34" charset="0"/>
              </a:rPr>
              <a:t>. </a:t>
            </a:r>
            <a:endParaRPr lang="sr-Latn-RS" sz="3600" dirty="0" smtClean="0">
              <a:latin typeface="Segoe UI Light" pitchFamily="34" charset="0"/>
            </a:endParaRPr>
          </a:p>
          <a:p>
            <a:r>
              <a:rPr lang="en-US" sz="3600" dirty="0" err="1" smtClean="0">
                <a:latin typeface="Segoe UI Light" pitchFamily="34" charset="0"/>
              </a:rPr>
              <a:t>Ciljem</a:t>
            </a:r>
            <a:r>
              <a:rPr lang="en-US" sz="3600" dirty="0" smtClean="0">
                <a:latin typeface="Segoe UI Light" pitchFamily="34" charset="0"/>
              </a:rPr>
              <a:t> se </a:t>
            </a:r>
            <a:r>
              <a:rPr lang="en-US" sz="3600" dirty="0" err="1" smtClean="0">
                <a:latin typeface="Segoe UI Light" pitchFamily="34" charset="0"/>
              </a:rPr>
              <a:t>izra</a:t>
            </a:r>
            <a:r>
              <a:rPr lang="sr-Latn-RS" sz="3600" dirty="0" smtClean="0">
                <a:latin typeface="Segoe UI Light" pitchFamily="34" charset="0"/>
              </a:rPr>
              <a:t>ž</a:t>
            </a:r>
            <a:r>
              <a:rPr lang="en-US" sz="3600" dirty="0" err="1" smtClean="0">
                <a:latin typeface="Segoe UI Light" pitchFamily="34" charset="0"/>
              </a:rPr>
              <a:t>ava</a:t>
            </a:r>
            <a:r>
              <a:rPr lang="en-US" sz="3600" dirty="0" smtClean="0">
                <a:latin typeface="Segoe UI Light" pitchFamily="34" charset="0"/>
              </a:rPr>
              <a:t> </a:t>
            </a:r>
            <a:r>
              <a:rPr lang="en-US" sz="3600" dirty="0" err="1" smtClean="0">
                <a:latin typeface="Segoe UI Light" pitchFamily="34" charset="0"/>
              </a:rPr>
              <a:t>svrsishodnost</a:t>
            </a:r>
            <a:r>
              <a:rPr lang="en-US" sz="3600" dirty="0" smtClean="0">
                <a:latin typeface="Segoe UI Light" pitchFamily="34" charset="0"/>
              </a:rPr>
              <a:t> </a:t>
            </a:r>
            <a:r>
              <a:rPr lang="en-US" sz="3600" dirty="0" err="1" smtClean="0">
                <a:latin typeface="Segoe UI Light" pitchFamily="34" charset="0"/>
              </a:rPr>
              <a:t>istra</a:t>
            </a:r>
            <a:r>
              <a:rPr lang="sr-Latn-RS" sz="3600" dirty="0" smtClean="0">
                <a:latin typeface="Segoe UI Light" pitchFamily="34" charset="0"/>
              </a:rPr>
              <a:t>ž</a:t>
            </a:r>
            <a:r>
              <a:rPr lang="en-US" sz="3600" dirty="0" err="1" smtClean="0">
                <a:latin typeface="Segoe UI Light" pitchFamily="34" charset="0"/>
              </a:rPr>
              <a:t>ivačkog</a:t>
            </a:r>
            <a:r>
              <a:rPr lang="en-US" sz="3600" dirty="0" smtClean="0">
                <a:latin typeface="Segoe UI Light" pitchFamily="34" charset="0"/>
              </a:rPr>
              <a:t> </a:t>
            </a:r>
            <a:r>
              <a:rPr lang="en-US" sz="3600" dirty="0" err="1" smtClean="0">
                <a:latin typeface="Segoe UI Light" pitchFamily="34" charset="0"/>
              </a:rPr>
              <a:t>projekta</a:t>
            </a:r>
            <a:r>
              <a:rPr lang="sr-Latn-RS" sz="3600" dirty="0" smtClean="0">
                <a:latin typeface="Segoe UI Light" pitchFamily="34" charset="0"/>
              </a:rPr>
              <a:t> (istraživanja)</a:t>
            </a:r>
            <a:r>
              <a:rPr lang="en-US" sz="3600" dirty="0" smtClean="0">
                <a:latin typeface="Segoe UI Light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b="0" dirty="0" smtClean="0">
                <a:latin typeface="Segoe UI Light" pitchFamily="34" charset="0"/>
              </a:rPr>
              <a:t>ZADACI </a:t>
            </a:r>
            <a:r>
              <a:rPr lang="en-US" sz="4000" b="0" dirty="0" smtClean="0">
                <a:latin typeface="Segoe UI Light" pitchFamily="34" charset="0"/>
              </a:rPr>
              <a:t> </a:t>
            </a:r>
            <a:r>
              <a:rPr lang="sr-Latn-RS" sz="4000" b="0" dirty="0" smtClean="0">
                <a:latin typeface="Segoe UI Light" pitchFamily="34" charset="0"/>
              </a:rPr>
              <a:t>ISTRAŽIVANJA</a:t>
            </a:r>
            <a:endParaRPr lang="en-US" sz="4000" b="0" dirty="0">
              <a:latin typeface="Segoe U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>
                <a:latin typeface="Segoe UI Light" pitchFamily="34" charset="0"/>
              </a:rPr>
              <a:t>Zadaci</a:t>
            </a:r>
            <a:r>
              <a:rPr lang="en-US" sz="3600" dirty="0" smtClean="0">
                <a:latin typeface="Segoe UI Light" pitchFamily="34" charset="0"/>
              </a:rPr>
              <a:t> </a:t>
            </a:r>
            <a:r>
              <a:rPr lang="en-US" sz="3600" dirty="0" err="1" smtClean="0">
                <a:latin typeface="Segoe UI Light" pitchFamily="34" charset="0"/>
              </a:rPr>
              <a:t>istra</a:t>
            </a:r>
            <a:r>
              <a:rPr lang="sr-Latn-RS" sz="3600" dirty="0" smtClean="0">
                <a:latin typeface="Segoe UI Light" pitchFamily="34" charset="0"/>
              </a:rPr>
              <a:t>ž</a:t>
            </a:r>
            <a:r>
              <a:rPr lang="en-US" sz="3600" dirty="0" err="1" smtClean="0">
                <a:latin typeface="Segoe UI Light" pitchFamily="34" charset="0"/>
              </a:rPr>
              <a:t>ivanja</a:t>
            </a:r>
            <a:r>
              <a:rPr lang="en-US" sz="3600" dirty="0" smtClean="0">
                <a:latin typeface="Segoe UI Light" pitchFamily="34" charset="0"/>
              </a:rPr>
              <a:t> – u</a:t>
            </a:r>
            <a:r>
              <a:rPr lang="sr-Latn-RS" sz="3600" dirty="0" smtClean="0">
                <a:latin typeface="Segoe UI Light" pitchFamily="34" charset="0"/>
              </a:rPr>
              <a:t>ž</a:t>
            </a:r>
            <a:r>
              <a:rPr lang="en-US" sz="3600" dirty="0" err="1" smtClean="0">
                <a:latin typeface="Segoe UI Light" pitchFamily="34" charset="0"/>
              </a:rPr>
              <a:t>i</a:t>
            </a:r>
            <a:r>
              <a:rPr lang="en-US" sz="3600" dirty="0" smtClean="0">
                <a:latin typeface="Segoe UI Light" pitchFamily="34" charset="0"/>
              </a:rPr>
              <a:t>, </a:t>
            </a:r>
            <a:r>
              <a:rPr lang="en-US" sz="3600" dirty="0" err="1" smtClean="0">
                <a:latin typeface="Segoe UI Light" pitchFamily="34" charset="0"/>
              </a:rPr>
              <a:t>konkretniji</a:t>
            </a:r>
            <a:r>
              <a:rPr lang="en-US" sz="3600" dirty="0" smtClean="0">
                <a:latin typeface="Segoe UI Light" pitchFamily="34" charset="0"/>
              </a:rPr>
              <a:t>, </a:t>
            </a:r>
            <a:r>
              <a:rPr lang="en-US" sz="3600" dirty="0" err="1" smtClean="0">
                <a:latin typeface="Segoe UI Light" pitchFamily="34" charset="0"/>
              </a:rPr>
              <a:t>operativniji</a:t>
            </a:r>
            <a:endParaRPr lang="en-US" sz="3600" dirty="0" smtClean="0">
              <a:latin typeface="Segoe UI Light" pitchFamily="34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57886" y="399144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dirty="0" smtClean="0">
                <a:latin typeface="Segoe UI Light" pitchFamily="34" charset="0"/>
              </a:rPr>
              <a:t>H</a:t>
            </a:r>
            <a:r>
              <a:rPr lang="sr-Latn-RS" sz="4000" b="0" dirty="0" smtClean="0">
                <a:latin typeface="Segoe UI Light" pitchFamily="34" charset="0"/>
              </a:rPr>
              <a:t>IPOTEZE U ISTRAŽIVANJU</a:t>
            </a:r>
            <a:endParaRPr lang="en-US" sz="4000" b="0" dirty="0">
              <a:latin typeface="Segoe U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02971"/>
            <a:ext cx="7772400" cy="4368800"/>
          </a:xfrm>
        </p:spPr>
        <p:txBody>
          <a:bodyPr>
            <a:normAutofit fontScale="92500" lnSpcReduction="10000"/>
          </a:bodyPr>
          <a:lstStyle/>
          <a:p>
            <a:r>
              <a:rPr lang="vi-VN" sz="3600" dirty="0" smtClean="0">
                <a:latin typeface="Segoe UI Light" pitchFamily="34" charset="0"/>
              </a:rPr>
              <a:t>To su pretpostavke o rešenjima određenih problema. </a:t>
            </a:r>
            <a:endParaRPr lang="sr-Latn-RS" sz="3600" dirty="0" smtClean="0">
              <a:latin typeface="Segoe UI Light" pitchFamily="34" charset="0"/>
            </a:endParaRPr>
          </a:p>
          <a:p>
            <a:r>
              <a:rPr lang="vi-VN" sz="3600" dirty="0" smtClean="0">
                <a:latin typeface="Segoe UI Light" pitchFamily="34" charset="0"/>
              </a:rPr>
              <a:t>Izvode se iz postojećih teorija, sprovedenih istra</a:t>
            </a:r>
            <a:r>
              <a:rPr lang="sr-Latn-RS" sz="3600" dirty="0" smtClean="0">
                <a:latin typeface="Segoe UI Light" pitchFamily="34" charset="0"/>
              </a:rPr>
              <a:t>ž</a:t>
            </a:r>
            <a:r>
              <a:rPr lang="vi-VN" sz="3600" dirty="0" smtClean="0">
                <a:latin typeface="Segoe UI Light" pitchFamily="34" charset="0"/>
              </a:rPr>
              <a:t>ivanja i iskustava istra</a:t>
            </a:r>
            <a:r>
              <a:rPr lang="sr-Latn-RS" sz="3600" dirty="0" smtClean="0">
                <a:latin typeface="Segoe UI Light" pitchFamily="34" charset="0"/>
              </a:rPr>
              <a:t>ž</a:t>
            </a:r>
            <a:r>
              <a:rPr lang="vi-VN" sz="3600" dirty="0" smtClean="0">
                <a:latin typeface="Segoe UI Light" pitchFamily="34" charset="0"/>
              </a:rPr>
              <a:t>ivača. </a:t>
            </a:r>
            <a:endParaRPr lang="sr-Latn-RS" sz="3600" dirty="0" smtClean="0">
              <a:latin typeface="Segoe UI Light" pitchFamily="34" charset="0"/>
            </a:endParaRPr>
          </a:p>
          <a:p>
            <a:r>
              <a:rPr lang="vi-VN" sz="3600" dirty="0" smtClean="0">
                <a:latin typeface="Segoe UI Light" pitchFamily="34" charset="0"/>
              </a:rPr>
              <a:t>Obično se postavlja jedna opšta hipoteza koja proizilazi iz cilja istra</a:t>
            </a:r>
            <a:r>
              <a:rPr lang="sr-Latn-RS" sz="3600" dirty="0" smtClean="0">
                <a:latin typeface="Segoe UI Light" pitchFamily="34" charset="0"/>
              </a:rPr>
              <a:t>ž</a:t>
            </a:r>
            <a:r>
              <a:rPr lang="vi-VN" sz="3600" dirty="0" smtClean="0">
                <a:latin typeface="Segoe UI Light" pitchFamily="34" charset="0"/>
              </a:rPr>
              <a:t>ivanja i više posebnih, koje proizilaze iz zadataka istra</a:t>
            </a:r>
            <a:r>
              <a:rPr lang="sr-Latn-RS" sz="3600" dirty="0" smtClean="0">
                <a:latin typeface="Segoe UI Light" pitchFamily="34" charset="0"/>
              </a:rPr>
              <a:t>ž</a:t>
            </a:r>
            <a:r>
              <a:rPr lang="vi-VN" sz="3600" dirty="0" smtClean="0">
                <a:latin typeface="Segoe UI Light" pitchFamily="34" charset="0"/>
              </a:rPr>
              <a:t>ivanja.</a:t>
            </a:r>
            <a:endParaRPr lang="en-US" sz="3600" dirty="0" smtClean="0">
              <a:latin typeface="Segoe UI Light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b="0" dirty="0" smtClean="0">
                <a:latin typeface="Segoe UI Light" pitchFamily="34" charset="0"/>
              </a:rPr>
              <a:t>VARIJABLE U ISTRAŽIVANJU</a:t>
            </a:r>
            <a:endParaRPr lang="en-US" sz="4000" b="0" dirty="0">
              <a:latin typeface="Segoe U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0743"/>
            <a:ext cx="7772400" cy="4760686"/>
          </a:xfrm>
        </p:spPr>
        <p:txBody>
          <a:bodyPr>
            <a:normAutofit fontScale="55000" lnSpcReduction="20000"/>
          </a:bodyPr>
          <a:lstStyle/>
          <a:p>
            <a:r>
              <a:rPr lang="vi-VN" sz="5100" dirty="0" smtClean="0">
                <a:latin typeface="Segoe UI Light" pitchFamily="34" charset="0"/>
              </a:rPr>
              <a:t>Na osnovu postavljenih hipoteza utvrđuju se, klasifikuju i operacionalizuju varijable u istra</a:t>
            </a:r>
            <a:r>
              <a:rPr lang="sr-Latn-RS" sz="5100" dirty="0" smtClean="0">
                <a:latin typeface="Segoe UI Light" pitchFamily="34" charset="0"/>
              </a:rPr>
              <a:t>ž</a:t>
            </a:r>
            <a:r>
              <a:rPr lang="vi-VN" sz="5100" dirty="0" smtClean="0">
                <a:latin typeface="Segoe UI Light" pitchFamily="34" charset="0"/>
              </a:rPr>
              <a:t>ivanju. </a:t>
            </a:r>
            <a:endParaRPr lang="sr-Latn-RS" sz="5100" dirty="0" smtClean="0">
              <a:latin typeface="Segoe UI Light" pitchFamily="34" charset="0"/>
            </a:endParaRPr>
          </a:p>
          <a:p>
            <a:r>
              <a:rPr lang="vi-VN" sz="5100" i="1" dirty="0" smtClean="0">
                <a:latin typeface="Segoe UI Light" pitchFamily="34" charset="0"/>
              </a:rPr>
              <a:t>Varijabla je karakteristika (svojstvo, obele</a:t>
            </a:r>
            <a:r>
              <a:rPr lang="sr-Latn-RS" sz="5100" i="1" dirty="0" smtClean="0">
                <a:latin typeface="Segoe UI Light" pitchFamily="34" charset="0"/>
              </a:rPr>
              <a:t>ž</a:t>
            </a:r>
            <a:r>
              <a:rPr lang="vi-VN" sz="5100" i="1" dirty="0" smtClean="0">
                <a:latin typeface="Segoe UI Light" pitchFamily="34" charset="0"/>
              </a:rPr>
              <a:t>je) koja se menja i razvija pod određenim uslovima, kako u pojedinačnom slučaju, tako i u masi slučajeva.</a:t>
            </a:r>
            <a:endParaRPr lang="sr-Latn-RS" sz="5100" i="1" dirty="0" smtClean="0">
              <a:latin typeface="Segoe UI Light" pitchFamily="34" charset="0"/>
            </a:endParaRPr>
          </a:p>
          <a:p>
            <a:r>
              <a:rPr lang="vi-VN" sz="5100" dirty="0" smtClean="0">
                <a:latin typeface="Segoe UI Light" pitchFamily="34" charset="0"/>
              </a:rPr>
              <a:t> Obično se navode zavisne i nezavisne varijable. </a:t>
            </a:r>
            <a:endParaRPr lang="sr-Latn-RS" sz="5100" dirty="0" smtClean="0">
              <a:latin typeface="Segoe UI Light" pitchFamily="34" charset="0"/>
            </a:endParaRPr>
          </a:p>
          <a:p>
            <a:r>
              <a:rPr lang="vi-VN" sz="5100" dirty="0" smtClean="0">
                <a:latin typeface="Segoe UI Light" pitchFamily="34" charset="0"/>
              </a:rPr>
              <a:t>Potrebno je definisati zavisnu varijablu i utvrditi indikatore varijabli kao vidljive manifestacije.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681434"/>
          </a:xfrm>
        </p:spPr>
        <p:txBody>
          <a:bodyPr>
            <a:normAutofit lnSpcReduction="10000"/>
          </a:bodyPr>
          <a:lstStyle/>
          <a:p>
            <a:r>
              <a:rPr lang="sr-Latn-RS" sz="1300" dirty="0" smtClean="0"/>
              <a:t>21. NOVEMBAR 2019.GODINE</a:t>
            </a:r>
          </a:p>
          <a:p>
            <a:endParaRPr lang="sr-Latn-RS" sz="1300" dirty="0" smtClean="0"/>
          </a:p>
          <a:p>
            <a:endParaRPr lang="sr-Latn-RS" sz="1300" dirty="0" smtClean="0"/>
          </a:p>
          <a:p>
            <a:endParaRPr lang="sr-Latn-RS" dirty="0" smtClean="0"/>
          </a:p>
          <a:p>
            <a:r>
              <a:rPr lang="sr-Latn-RS" sz="2000" dirty="0" smtClean="0"/>
              <a:t>*na primeru istraživanja:</a:t>
            </a:r>
          </a:p>
          <a:p>
            <a:r>
              <a:rPr lang="sr-Latn-RS" sz="2000" dirty="0" smtClean="0"/>
              <a:t> </a:t>
            </a:r>
            <a:r>
              <a:rPr lang="sr-Latn-RS" sz="2000" dirty="0" smtClean="0">
                <a:solidFill>
                  <a:srgbClr val="C00000"/>
                </a:solidFill>
              </a:rPr>
              <a:t>stavovi nastavnika o ocenjivanju U NASTAVI </a:t>
            </a:r>
            <a:r>
              <a:rPr lang="sr-Latn-RS" sz="2000" dirty="0" smtClean="0">
                <a:solidFill>
                  <a:schemeClr val="bg2">
                    <a:lumMod val="50000"/>
                  </a:schemeClr>
                </a:solidFill>
              </a:rPr>
              <a:t>(1) </a:t>
            </a:r>
            <a:r>
              <a:rPr lang="sr-Latn-RS" sz="2000" dirty="0" smtClean="0">
                <a:solidFill>
                  <a:srgbClr val="C00000"/>
                </a:solidFill>
              </a:rPr>
              <a:t>i sindrom izgaranja na poslu </a:t>
            </a:r>
            <a:r>
              <a:rPr lang="sr-Latn-RS" sz="2000" dirty="0" smtClean="0">
                <a:solidFill>
                  <a:schemeClr val="bg2">
                    <a:lumMod val="50000"/>
                  </a:schemeClr>
                </a:solidFill>
              </a:rPr>
              <a:t>(2</a:t>
            </a:r>
            <a:r>
              <a:rPr lang="sr-Latn-RS" sz="2000" dirty="0" smtClean="0">
                <a:solidFill>
                  <a:srgbClr val="C00000"/>
                </a:solidFill>
              </a:rPr>
              <a:t>)*</a:t>
            </a:r>
          </a:p>
          <a:p>
            <a:endParaRPr lang="sr-Latn-RS" sz="2000" dirty="0" smtClean="0">
              <a:solidFill>
                <a:srgbClr val="C00000"/>
              </a:solidFill>
            </a:endParaRPr>
          </a:p>
          <a:p>
            <a:r>
              <a:rPr lang="sr-Latn-RS" dirty="0" smtClean="0">
                <a:solidFill>
                  <a:srgbClr val="C00000"/>
                </a:solidFill>
              </a:rPr>
              <a:t>*</a:t>
            </a:r>
            <a:r>
              <a:rPr lang="sr-Latn-RS" b="0" dirty="0" smtClean="0">
                <a:solidFill>
                  <a:srgbClr val="C00000"/>
                </a:solidFill>
              </a:rPr>
              <a:t>burnout-syndrome (sindrom izgaranja ili sagorevanja</a:t>
            </a:r>
            <a:r>
              <a:rPr lang="sr-Latn-RS" sz="2000" b="0" dirty="0" smtClean="0">
                <a:solidFill>
                  <a:srgbClr val="C00000"/>
                </a:solidFill>
              </a:rPr>
              <a:t>): </a:t>
            </a:r>
            <a:r>
              <a:rPr lang="sr-Latn-RS" b="0" dirty="0" smtClean="0">
                <a:solidFill>
                  <a:srgbClr val="C00000"/>
                </a:solidFill>
              </a:rPr>
              <a:t>stanje hroničnog stresa koje vodi do fizičke i psihičke iscrpljenosti.</a:t>
            </a:r>
            <a:endParaRPr lang="sr-Latn-RS" dirty="0" smtClean="0">
              <a:solidFill>
                <a:srgbClr val="C00000"/>
              </a:solidFill>
            </a:endParaRPr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928826"/>
          </a:xfrm>
        </p:spPr>
        <p:txBody>
          <a:bodyPr>
            <a:normAutofit/>
          </a:bodyPr>
          <a:lstStyle/>
          <a:p>
            <a:r>
              <a:rPr lang="sr-Latn-RS" sz="2800" dirty="0" smtClean="0"/>
              <a:t>OSNOVNI ELEMENTI METODOLOŠKOG OKVIRA  - CILJ, ZADACI I HIPOTEZE</a:t>
            </a:r>
            <a:br>
              <a:rPr lang="sr-Latn-RS" sz="2800" dirty="0" smtClean="0"/>
            </a:br>
            <a:r>
              <a:rPr lang="sr-Latn-RS" sz="2800" dirty="0" smtClean="0"/>
              <a:t>(STUDIJA PRESEKA JEDNOSTAVNOG KORELACIONOG NACRTA)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269</TotalTime>
  <Words>1458</Words>
  <Application>Microsoft Office PowerPoint</Application>
  <PresentationFormat>On-screen Show (4:3)</PresentationFormat>
  <Paragraphs>190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Civic</vt:lpstr>
      <vt:lpstr>OSNOVNI ELEMENTI METODOLOŠKOG OKVIRA  - CILJ, ZADACI I HIPOTEZE (STUDIJA PRESEKA JEDNOSTAVNOG KORELACIONOG NACRTA)</vt:lpstr>
      <vt:lpstr>Metodološki okvir istraživanja</vt:lpstr>
      <vt:lpstr>      PREDMET ISTRAŽIVANJA  </vt:lpstr>
      <vt:lpstr>PROBLEM ISTRAŽIVANJA</vt:lpstr>
      <vt:lpstr>CILJ I KARAKTER ISTRAŽIVANJA</vt:lpstr>
      <vt:lpstr>ZADACI  ISTRAŽIVANJA</vt:lpstr>
      <vt:lpstr>HIPOTEZE U ISTRAŽIVANJU</vt:lpstr>
      <vt:lpstr>VARIJABLE U ISTRAŽIVANJU</vt:lpstr>
      <vt:lpstr>OSNOVNI ELEMENTI METODOLOŠKOG OKVIRA  - CILJ, ZADACI I HIPOTEZE (STUDIJA PRESEKA JEDNOSTAVNOG KORELACIONOG NACRTA)</vt:lpstr>
      <vt:lpstr>Slide 10</vt:lpstr>
      <vt:lpstr>Slide 11</vt:lpstr>
      <vt:lpstr>Slide 12</vt:lpstr>
      <vt:lpstr>HIPOTEZA 1</vt:lpstr>
      <vt:lpstr>Slide 14</vt:lpstr>
      <vt:lpstr>HIPOTEZA 2</vt:lpstr>
      <vt:lpstr>HIPOTEZA 3</vt:lpstr>
      <vt:lpstr>HIPOTEZA 4</vt:lpstr>
      <vt:lpstr>HIPOTEZA 5</vt:lpstr>
      <vt:lpstr>HIPOTEZA 6</vt:lpstr>
      <vt:lpstr>Slide 20</vt:lpstr>
      <vt:lpstr>Istraživačke i statističke hipoteze</vt:lpstr>
      <vt:lpstr>Slide 22</vt:lpstr>
      <vt:lpstr>ISTRAŽIVAČKE vs. STATISTIČKE</vt:lpstr>
      <vt:lpstr>ZAKLJUČAK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OSNOVNI ELEMENTI METODOLOŠKOG OKVIRA</dc:title>
  <dc:creator>Windows korisnik</dc:creator>
  <cp:lastModifiedBy>Windows korisnik</cp:lastModifiedBy>
  <cp:revision>56</cp:revision>
  <dcterms:created xsi:type="dcterms:W3CDTF">2019-11-17T10:37:13Z</dcterms:created>
  <dcterms:modified xsi:type="dcterms:W3CDTF">2019-11-21T09:34:58Z</dcterms:modified>
</cp:coreProperties>
</file>