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81BB1-CB85-4D2D-80BF-B6186063D35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68CE4-1A61-4803-8894-353DB1C8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68CE4-1A61-4803-8894-353DB1C8C3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B8A27B-5716-46D2-A241-D8F0B138CCD3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6241C-571E-4494-8C85-70E85BFCD2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dirty="0" smtClean="0"/>
              <a:t>Весна Трифуновић</a:t>
            </a:r>
            <a:r>
              <a:rPr lang="sr-Cyrl-RS" sz="4000" smtClean="0"/>
              <a:t/>
            </a:r>
            <a:br>
              <a:rPr lang="sr-Cyrl-RS" sz="4000" smtClean="0"/>
            </a:br>
            <a:r>
              <a:rPr lang="sr-Cyrl-RS" sz="4000" smtClean="0"/>
              <a:t/>
            </a:r>
            <a:br>
              <a:rPr lang="sr-Cyrl-RS" sz="4000" smtClean="0"/>
            </a:br>
            <a:r>
              <a:rPr lang="ru-RU" dirty="0" smtClean="0"/>
              <a:t>С</a:t>
            </a:r>
            <a:r>
              <a:rPr lang="sr-Cyrl-RS" dirty="0" smtClean="0"/>
              <a:t>оциологија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ТЕЛО: ИСХРАНА, БОЛЕСТИ, СТАРЕЊЕ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</a:t>
            </a:r>
            <a:r>
              <a:rPr lang="sr-Cyrl-RS" dirty="0" smtClean="0"/>
              <a:t>дравље и животна средина</a:t>
            </a:r>
            <a:br>
              <a:rPr lang="sr-Cyrl-RS" dirty="0" smtClean="0"/>
            </a:br>
            <a:r>
              <a:rPr lang="sr-Cyrl-RS" dirty="0" smtClean="0"/>
              <a:t>Здравље и старење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Деградација животне средине ствара ризик за здравље</a:t>
            </a:r>
          </a:p>
          <a:p>
            <a:pPr algn="just"/>
            <a:r>
              <a:rPr lang="sr-Cyrl-RS" dirty="0" smtClean="0"/>
              <a:t>Економски развој заснован на експлоатацији природних ресурса прети глобалном екосистему. Сматра се да је више штете нането биосфери у последњих 40 година, од када се глобални развој захуктао, него у протеклих два или три милиона (</a:t>
            </a:r>
            <a:r>
              <a:rPr lang="sr-Latn-RS" dirty="0" smtClean="0"/>
              <a:t>Goldsmit, 1988)</a:t>
            </a:r>
          </a:p>
          <a:p>
            <a:pPr algn="just"/>
            <a:r>
              <a:rPr lang="ru-RU" dirty="0" smtClean="0"/>
              <a:t>П</a:t>
            </a:r>
            <a:r>
              <a:rPr lang="sr-Cyrl-RS" dirty="0" smtClean="0"/>
              <a:t>роблем старости и старијих људи: развијена друштва су стара друштва (проценат старијих од 65 година стално расте)</a:t>
            </a:r>
          </a:p>
          <a:p>
            <a:pPr algn="just"/>
            <a:r>
              <a:rPr lang="ru-RU" dirty="0" smtClean="0"/>
              <a:t>С</a:t>
            </a:r>
            <a:r>
              <a:rPr lang="sr-Cyrl-RS" dirty="0" smtClean="0"/>
              <a:t>тарији људи у модерним друштвима имају неповољнији  положај и мање власти него у прошлим друштвима и културама. Старији су данас мање спремни да прихвате старење као неизбежан процес пропадања тела </a:t>
            </a:r>
          </a:p>
          <a:p>
            <a:pPr algn="just"/>
            <a:r>
              <a:rPr lang="ru-RU" dirty="0" smtClean="0"/>
              <a:t>Ф</a:t>
            </a:r>
            <a:r>
              <a:rPr lang="sr-Cyrl-RS" dirty="0" smtClean="0"/>
              <a:t>изички ефекти старења: већи здравствени проблеми, губитак моћи, старији постају неуочљиви и маргинализовани у друштву</a:t>
            </a:r>
          </a:p>
          <a:p>
            <a:pPr algn="just"/>
            <a:r>
              <a:rPr lang="sr-Cyrl-RS" dirty="0" smtClean="0"/>
              <a:t>Будућност старења:  млади и стари треба да изграде савез и створе друштво у коме неће бити одбацивања због старости (</a:t>
            </a:r>
            <a:r>
              <a:rPr lang="sr-Latn-RS" dirty="0" smtClean="0"/>
              <a:t>Jang i Šaler</a:t>
            </a:r>
            <a:r>
              <a:rPr lang="sr-Cyrl-R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Литература </a:t>
            </a:r>
            <a:br>
              <a:rPr lang="sr-Cyrl-RS" dirty="0" smtClean="0"/>
            </a:br>
            <a:r>
              <a:rPr lang="sr-Cyrl-RS" dirty="0" smtClean="0"/>
              <a:t>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Гиденс, Ентони. (2001). </a:t>
            </a:r>
            <a:r>
              <a:rPr lang="ru-RU" dirty="0" smtClean="0"/>
              <a:t>Т</a:t>
            </a:r>
            <a:r>
              <a:rPr lang="sr-Cyrl-RS" dirty="0" smtClean="0"/>
              <a:t>ело, исхрана, болести, старење, стр. 95 – 107.   </a:t>
            </a:r>
            <a:r>
              <a:rPr lang="sr-Cyrl-RS" i="1" dirty="0" smtClean="0"/>
              <a:t>Социологија. Подгорица: ЦИД</a:t>
            </a:r>
            <a:r>
              <a:rPr lang="sr-Cyrl-RS" dirty="0" smtClean="0"/>
              <a:t> </a:t>
            </a:r>
          </a:p>
          <a:p>
            <a:pPr algn="just">
              <a:buNone/>
            </a:pP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 </a:t>
            </a:r>
          </a:p>
          <a:p>
            <a:pPr algn="just"/>
            <a:r>
              <a:rPr lang="sr-Cyrl-RS" dirty="0" smtClean="0"/>
              <a:t>Објасните како друштвени живот утиче на тело</a:t>
            </a:r>
          </a:p>
          <a:p>
            <a:r>
              <a:rPr lang="ru-RU" dirty="0" smtClean="0"/>
              <a:t>Н</a:t>
            </a:r>
            <a:r>
              <a:rPr lang="sr-Cyrl-RS" dirty="0" smtClean="0"/>
              <a:t>аведите друштвене узроке поремећаја у исхрани у друштвима Запада</a:t>
            </a:r>
          </a:p>
          <a:p>
            <a:r>
              <a:rPr lang="sr-Cyrl-RS" dirty="0" smtClean="0"/>
              <a:t>Шта је анорексија</a:t>
            </a:r>
          </a:p>
          <a:p>
            <a:r>
              <a:rPr lang="sr-Cyrl-RS" dirty="0" smtClean="0"/>
              <a:t>Шта је булимија </a:t>
            </a:r>
          </a:p>
          <a:p>
            <a:r>
              <a:rPr lang="sr-Cyrl-RS" dirty="0" smtClean="0"/>
              <a:t>Зашто су поремећаји у исхрани чешћи код жена</a:t>
            </a:r>
          </a:p>
          <a:p>
            <a:pPr algn="just"/>
            <a:r>
              <a:rPr lang="sr-Cyrl-RS" dirty="0" smtClean="0"/>
              <a:t>Шта се подразумева под фразом </a:t>
            </a:r>
            <a:r>
              <a:rPr lang="sr-Cyrl-RS" i="1" dirty="0" smtClean="0"/>
              <a:t>социјализација природе</a:t>
            </a:r>
          </a:p>
          <a:p>
            <a:pPr algn="just"/>
            <a:r>
              <a:rPr lang="sr-Cyrl-RS" dirty="0" smtClean="0"/>
              <a:t>Шта се подразумева под фразом </a:t>
            </a:r>
            <a:r>
              <a:rPr lang="sr-Cyrl-RS" i="1" dirty="0" smtClean="0"/>
              <a:t>биолошки ниже класе </a:t>
            </a:r>
            <a:endParaRPr lang="sr-Cyrl-RS" dirty="0" smtClean="0"/>
          </a:p>
          <a:p>
            <a:pPr algn="just"/>
            <a:r>
              <a:rPr lang="sr-Cyrl-RS" dirty="0" smtClean="0"/>
              <a:t>Које начело се налази у темељу расправе о прекиду трудноће</a:t>
            </a:r>
          </a:p>
          <a:p>
            <a:pPr algn="just"/>
            <a:r>
              <a:rPr lang="sr-Cyrl-RS" dirty="0" smtClean="0"/>
              <a:t>Наведите најопасније болести у средњем веку</a:t>
            </a:r>
          </a:p>
          <a:p>
            <a:pPr algn="just"/>
            <a:r>
              <a:rPr lang="ru-RU" dirty="0" smtClean="0"/>
              <a:t>Н</a:t>
            </a:r>
            <a:r>
              <a:rPr lang="sr-Cyrl-RS" dirty="0" smtClean="0"/>
              <a:t>аведите  најопасније болести у индустријским земљама</a:t>
            </a:r>
          </a:p>
          <a:p>
            <a:pPr algn="just"/>
            <a:r>
              <a:rPr lang="sr-Cyrl-RS" dirty="0" smtClean="0"/>
              <a:t>Наведите основна обележја здравствене заштите у западним земљама</a:t>
            </a:r>
          </a:p>
          <a:p>
            <a:pPr algn="just"/>
            <a:r>
              <a:rPr lang="sr-Cyrl-RS" dirty="0" smtClean="0"/>
              <a:t>Физички </a:t>
            </a:r>
            <a:r>
              <a:rPr lang="sr-Cyrl-RS" smtClean="0"/>
              <a:t>ефекти старења</a:t>
            </a:r>
            <a:endParaRPr lang="sr-Cyrl-RS" dirty="0" smtClean="0"/>
          </a:p>
          <a:p>
            <a:pPr algn="just"/>
            <a:endParaRPr lang="sr-Cyrl-RS" dirty="0" smtClean="0"/>
          </a:p>
          <a:p>
            <a:pPr algn="just"/>
            <a:endParaRPr lang="sr-Cyrl-R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Тело</a:t>
            </a:r>
            <a:r>
              <a:rPr lang="sr-Cyrl-RS" dirty="0" smtClean="0"/>
              <a:t> и друштво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dirty="0" smtClean="0"/>
              <a:t>Повезаност између друштвеног живота и тела: на наше тело утиче све што доживљавамо у друштву (норме и вредности групе којој припадамо)</a:t>
            </a:r>
          </a:p>
          <a:p>
            <a:pPr algn="just"/>
            <a:r>
              <a:rPr lang="ru-RU" dirty="0" smtClean="0"/>
              <a:t>Прва тема: д</a:t>
            </a:r>
            <a:r>
              <a:rPr lang="sr-Cyrl-RS" dirty="0" smtClean="0"/>
              <a:t>ејство друштвених промена на тело</a:t>
            </a:r>
          </a:p>
          <a:p>
            <a:pPr algn="just"/>
            <a:r>
              <a:rPr lang="ru-RU" dirty="0" smtClean="0"/>
              <a:t>Друга тема: р</a:t>
            </a:r>
            <a:r>
              <a:rPr lang="sr-Cyrl-RS" dirty="0" smtClean="0"/>
              <a:t>аздвајање тела од природе (онога што нам је дато)</a:t>
            </a:r>
          </a:p>
          <a:p>
            <a:pPr algn="just"/>
            <a:r>
              <a:rPr lang="sr-Cyrl-RS" dirty="0" smtClean="0"/>
              <a:t>Трећа тема: утицај науке, технике и технологије на тело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Друштвене промене и тело: </a:t>
            </a:r>
            <a:br>
              <a:rPr lang="sr-Cyrl-RS" dirty="0" smtClean="0"/>
            </a:br>
            <a:r>
              <a:rPr lang="sr-Cyrl-RS" dirty="0" smtClean="0"/>
              <a:t> брига о телу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Пораст броја случајева поремећаја у исхрани у друштвима Запада</a:t>
            </a:r>
          </a:p>
          <a:p>
            <a:pPr algn="just"/>
            <a:r>
              <a:rPr lang="ru-RU" dirty="0" smtClean="0"/>
              <a:t>Утицај: проналазак расхладних уређаја,  контејнерски транспорт, пребацивање хране с једног на други крај света, убрзана глобализација производње хране</a:t>
            </a:r>
          </a:p>
          <a:p>
            <a:pPr algn="just"/>
            <a:r>
              <a:rPr lang="ru-RU" dirty="0" smtClean="0"/>
              <a:t>Храна постаје доступна свима који је могу платити</a:t>
            </a:r>
          </a:p>
          <a:p>
            <a:pPr algn="just"/>
            <a:r>
              <a:rPr lang="ru-RU" dirty="0" smtClean="0"/>
              <a:t>У друштву обиља хране јавља се могућност да своје тело обликујемо у складу са својим стилом живота</a:t>
            </a:r>
          </a:p>
          <a:p>
            <a:pPr algn="just"/>
            <a:r>
              <a:rPr lang="ru-RU" dirty="0" smtClean="0"/>
              <a:t>Дијете: начин исхране – одлучивање о томе шта се једе, колико калорија се уноси храном, да ли је храна усклађена са усвојеним навикама (вежбање)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Поремећаји у исхрани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Cyrl-RS" dirty="0" smtClean="0"/>
              <a:t>Анорексија: болест изгладњивања, тесно повезана са идејом држања дијете и са промењеним погледима на физичку привлачност у модерним друштвима</a:t>
            </a:r>
          </a:p>
          <a:p>
            <a:r>
              <a:rPr lang="sr-Cyrl-RS" dirty="0" smtClean="0"/>
              <a:t>Булимија: ненормално узимање хране праћено намерно изазваним повраћањем</a:t>
            </a:r>
          </a:p>
          <a:p>
            <a:pPr algn="just"/>
            <a:r>
              <a:rPr lang="sr-Cyrl-RS" dirty="0" smtClean="0"/>
              <a:t>Мршавост као идеал лепоте (некада је идеал лепе жене била пуначка и лепо развијена жена приказана, на пример, на Рубенсовим платнима)</a:t>
            </a:r>
          </a:p>
          <a:p>
            <a:pPr algn="just"/>
            <a:r>
              <a:rPr lang="sr-Cyrl-RS" dirty="0" smtClean="0"/>
              <a:t>Младе радно активне жене данас имају значајну улогу у друштву, а њихова успешност се процењује и по њиховом спољном изгледу отуд опседнутост  дијетама и вежбањем</a:t>
            </a:r>
          </a:p>
          <a:p>
            <a:pPr algn="just"/>
            <a:r>
              <a:rPr lang="sr-Cyrl-RS" dirty="0" smtClean="0"/>
              <a:t>Идеал виткости постаје опсесија, а скидање тежине средство “да се ствари доведу у ред”</a:t>
            </a:r>
          </a:p>
          <a:p>
            <a:r>
              <a:rPr lang="sr-Cyrl-RS" dirty="0" smtClean="0"/>
              <a:t>Поремећаји у исхрани раширени су међу богатима и славнима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Медијска слика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Ф</a:t>
            </a:r>
            <a:r>
              <a:rPr lang="sr-Cyrl-RS" dirty="0" smtClean="0"/>
              <a:t>аза гојазности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Фаза претеране мршавости</a:t>
            </a:r>
            <a:endParaRPr lang="en-US" dirty="0"/>
          </a:p>
        </p:txBody>
      </p:sp>
      <p:pic>
        <p:nvPicPr>
          <p:cNvPr id="10" name="Content Placeholder 9" descr="gojazbnost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319054" y="3666712"/>
            <a:ext cx="2316480" cy="1542288"/>
          </a:xfrm>
        </p:spPr>
      </p:pic>
      <p:pic>
        <p:nvPicPr>
          <p:cNvPr id="9" name="Content Placeholder 8" descr="anoreksij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37162" y="3637756"/>
            <a:ext cx="2857500" cy="1600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r>
              <a:rPr lang="sr-Cyrl-RS" dirty="0" smtClean="0"/>
              <a:t>ело и репродукција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sr-Cyrl-RS" dirty="0" smtClean="0"/>
              <a:t>Феномен </a:t>
            </a:r>
            <a:r>
              <a:rPr lang="sr-Cyrl-RS" i="1" dirty="0" smtClean="0"/>
              <a:t>социјализација природе – феномени који су</a:t>
            </a:r>
            <a:r>
              <a:rPr lang="sr-Cyrl-RS" dirty="0" smtClean="0"/>
              <a:t> били природни или дати у природи сада постају друштвени (зависе од наших одлука)</a:t>
            </a:r>
          </a:p>
          <a:p>
            <a:pPr algn="just"/>
            <a:r>
              <a:rPr lang="sr-Cyrl-RS" dirty="0" smtClean="0"/>
              <a:t>Природни процес </a:t>
            </a:r>
            <a:r>
              <a:rPr lang="sr-Cyrl-RS" i="1" dirty="0" smtClean="0"/>
              <a:t>рађања </a:t>
            </a:r>
            <a:r>
              <a:rPr lang="sr-Cyrl-RS" dirty="0" smtClean="0"/>
              <a:t>постаје друштвени процес:  технологија размножавања – напредак контрацептивне технологије омогућио је женама и мушкарцима да одлучују о рађању уопште, броју деце итд.</a:t>
            </a:r>
          </a:p>
          <a:p>
            <a:pPr algn="just"/>
            <a:r>
              <a:rPr lang="ru-RU" dirty="0" smtClean="0"/>
              <a:t>М</a:t>
            </a:r>
            <a:r>
              <a:rPr lang="sr-Cyrl-RS" dirty="0" smtClean="0"/>
              <a:t>едикализација трудноће и порођаја</a:t>
            </a:r>
          </a:p>
          <a:p>
            <a:pPr algn="just"/>
            <a:r>
              <a:rPr lang="sr-Cyrl-RS" dirty="0"/>
              <a:t>П</a:t>
            </a:r>
            <a:r>
              <a:rPr lang="sr-Cyrl-RS" dirty="0" smtClean="0"/>
              <a:t>ренатални тестови: </a:t>
            </a:r>
            <a:r>
              <a:rPr lang="sr-Cyrl-RS" i="1" dirty="0" smtClean="0"/>
              <a:t>сонограм </a:t>
            </a:r>
            <a:r>
              <a:rPr lang="sr-Cyrl-RS" dirty="0" smtClean="0"/>
              <a:t>(слика заметка уз помоћ ултразвучних таласа), </a:t>
            </a:r>
            <a:r>
              <a:rPr lang="sr-Cyrl-RS" i="1" dirty="0" smtClean="0"/>
              <a:t>амниоцентеза </a:t>
            </a:r>
            <a:r>
              <a:rPr lang="sr-Cyrl-RS" dirty="0" smtClean="0"/>
              <a:t>(извлачење течности из водењака око заметка)</a:t>
            </a:r>
          </a:p>
          <a:p>
            <a:pPr algn="just"/>
            <a:r>
              <a:rPr lang="sr-Cyrl-RS" dirty="0" smtClean="0"/>
              <a:t>Етичке и правне дилеме: откривање структуралних и хромозомских ненормалности пре рођења</a:t>
            </a:r>
          </a:p>
          <a:p>
            <a:pPr algn="just"/>
            <a:r>
              <a:rPr lang="ru-RU" dirty="0" smtClean="0"/>
              <a:t>Г</a:t>
            </a:r>
            <a:r>
              <a:rPr lang="sr-Cyrl-RS" dirty="0" smtClean="0"/>
              <a:t>енетски инжењеринг:  бебе по жељи или интервенисање у генетском саставу заметка </a:t>
            </a:r>
          </a:p>
          <a:p>
            <a:pPr algn="just"/>
            <a:r>
              <a:rPr lang="ru-RU" dirty="0" smtClean="0"/>
              <a:t>Н</a:t>
            </a:r>
            <a:r>
              <a:rPr lang="sr-Cyrl-RS" dirty="0" smtClean="0"/>
              <a:t>еједнак приступ генетском инжењерингу (између богатих и сиромашних)  могао би да доведе до  појаве “биолошки ниже класе” </a:t>
            </a:r>
          </a:p>
          <a:p>
            <a:pPr algn="just"/>
            <a:r>
              <a:rPr lang="sr-Cyrl-RS" dirty="0" smtClean="0"/>
              <a:t>Расправе о прекиду трудноће: начело светости људског живота –интереси детета и интереси мајке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ТЕЛО КОЈЕ ДОБРО ФУНКЦИОНИШЕ ФЕНОМЕНИ ЗДРАВЉА И БОЛЕСТИ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“Здравље” и “болест” су друштвено и културно детерминисани </a:t>
            </a:r>
          </a:p>
          <a:p>
            <a:pPr algn="just"/>
            <a:r>
              <a:rPr lang="sr-Cyrl-RS" dirty="0" smtClean="0"/>
              <a:t>У предмодерним друштвима породица је била главна институција која се суочавала са болешћу</a:t>
            </a:r>
          </a:p>
          <a:p>
            <a:pPr algn="just"/>
            <a:r>
              <a:rPr lang="sr-Cyrl-RS" dirty="0" smtClean="0"/>
              <a:t>У модерним друштвима развијају се системи здравствене заштите, болнице су средине у којој се лече болести, медицинска професија је стекла значајну моћ у друштву</a:t>
            </a:r>
          </a:p>
          <a:p>
            <a:pPr algn="just"/>
            <a:r>
              <a:rPr lang="sr-Cyrl-RS" dirty="0" smtClean="0"/>
              <a:t>У средњем веку најопасније су биле заразне болести – туберкулоза, колера, маларија и куга</a:t>
            </a:r>
          </a:p>
          <a:p>
            <a:pPr algn="just"/>
            <a:r>
              <a:rPr lang="sr-Cyrl-RS" dirty="0" smtClean="0"/>
              <a:t>У индустријским земљама најчешћи узрок смрти су неинфективне болести – рак и срчане болести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Здравље и болест у равијеним земљама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У западним земљама за око 70% смртности одговорни су: рак, срчане болести, мождани удар, плућне болести</a:t>
            </a:r>
          </a:p>
          <a:p>
            <a:pPr algn="just"/>
            <a:r>
              <a:rPr lang="sr-Cyrl-RS" dirty="0"/>
              <a:t>П</a:t>
            </a:r>
            <a:r>
              <a:rPr lang="sr-Cyrl-RS" dirty="0" smtClean="0"/>
              <a:t>остоје разлике у раширености главних болести између земаља, региона, друштвених  класа</a:t>
            </a:r>
          </a:p>
          <a:p>
            <a:pPr algn="just"/>
            <a:r>
              <a:rPr lang="sr-Cyrl-RS" dirty="0" smtClean="0"/>
              <a:t>Појединци на вишим друштвеним позицијама у просеку су здравији, виши, јачи и дуговечнији од оних који су ниже на друштвеној лествици</a:t>
            </a:r>
          </a:p>
          <a:p>
            <a:pPr algn="just"/>
            <a:r>
              <a:rPr lang="ru-RU" dirty="0" smtClean="0"/>
              <a:t>Р</a:t>
            </a:r>
            <a:r>
              <a:rPr lang="sr-Cyrl-RS" dirty="0" smtClean="0"/>
              <a:t>азлози: људи из богатијих делова друштва имају бољу исхрану, лакши приступ медицинским услугама, због природе посла мање су изложени повредама и опасним материјама на радном месту</a:t>
            </a:r>
          </a:p>
          <a:p>
            <a:pPr algn="just"/>
            <a:r>
              <a:rPr lang="sr-Cyrl-RS" dirty="0" smtClean="0"/>
              <a:t>Џејк Најман (1993) испитивао повезаност здравља са економском неједнакошћу – решење је “напасти само сиромаштво” и смањити јаз у дохотку између богатих и сиромашних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СИСТЕМИ ЗДРАВСТВЕНЕ ЗАШТИТЕ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Развијене индустријализоване земље, изузев САД, имају развијене јавне службе пружања здравствене заштите</a:t>
            </a:r>
          </a:p>
          <a:p>
            <a:pPr algn="just"/>
            <a:r>
              <a:rPr lang="ru-RU" dirty="0" smtClean="0"/>
              <a:t>Национална здравствена служба у В.Британији (1948) имала је начело да се заштита треба да зависи од медицински индикованих потреба  а не од могућности да се здравствена услуга плати (новац је прикупљан кроз порезе на доходак) – данас је на делу контроверзна реформа система која води ка финансијском осамостаљењу болница и конкуренције медицинских установа. Паралелно са јавном медицинском заштитом постоји и приватна лекарска пракса.</a:t>
            </a:r>
          </a:p>
          <a:p>
            <a:pPr algn="just"/>
            <a:r>
              <a:rPr lang="ru-RU" dirty="0" smtClean="0"/>
              <a:t>Америчке здравствене установе финансирају се према приватним програмима здравственог осигурања, а постоји и државна помоћ тзв. «медикер», а за старе и сиромашне «медикед».тзв.</a:t>
            </a:r>
          </a:p>
          <a:p>
            <a:pPr algn="just"/>
            <a:r>
              <a:rPr lang="ru-RU" dirty="0" smtClean="0"/>
              <a:t>САД се налази доста ниско на мапи показатеља здравља: </a:t>
            </a:r>
            <a:r>
              <a:rPr lang="ru-RU" u="sng" dirty="0" smtClean="0"/>
              <a:t>просечни животни век</a:t>
            </a:r>
            <a:r>
              <a:rPr lang="ru-RU" dirty="0" smtClean="0"/>
              <a:t> је нижи него у већини европских земаља, а </a:t>
            </a:r>
            <a:r>
              <a:rPr lang="ru-RU" u="sng" dirty="0" smtClean="0"/>
              <a:t>стопе смртности одојчади</a:t>
            </a:r>
            <a:r>
              <a:rPr lang="ru-RU" dirty="0" smtClean="0"/>
              <a:t> су више.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ко 37 милиона људи у САД нема приватно здравствено осигурање нити било какав приступ јавној здравственој служби.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</TotalTime>
  <Words>1056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Весна Трифуновић  Социологија </vt:lpstr>
      <vt:lpstr>Тело и друштво</vt:lpstr>
      <vt:lpstr>Друштвене промене и тело:   брига о телу</vt:lpstr>
      <vt:lpstr>Поремећаји у исхрани</vt:lpstr>
      <vt:lpstr>Медијска слика</vt:lpstr>
      <vt:lpstr>Тело и репродукција</vt:lpstr>
      <vt:lpstr>ТЕЛО КОЈЕ ДОБРО ФУНКЦИОНИШЕ ФЕНОМЕНИ ЗДРАВЉА И БОЛЕСТИ</vt:lpstr>
      <vt:lpstr>Здравље и болест у равијеним земљама</vt:lpstr>
      <vt:lpstr>СИСТЕМИ ЗДРАВСТВЕНЕ ЗАШТИТЕ</vt:lpstr>
      <vt:lpstr>Здравље и животна средина Здравље и старење</vt:lpstr>
      <vt:lpstr>Литература  Питања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Социологија март, 2020</dc:title>
  <dc:creator>Vesna</dc:creator>
  <cp:lastModifiedBy>Vesna</cp:lastModifiedBy>
  <cp:revision>50</cp:revision>
  <dcterms:created xsi:type="dcterms:W3CDTF">2020-03-25T14:56:00Z</dcterms:created>
  <dcterms:modified xsi:type="dcterms:W3CDTF">2020-03-25T23:45:17Z</dcterms:modified>
</cp:coreProperties>
</file>