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6" r:id="rId4"/>
    <p:sldId id="257" r:id="rId5"/>
    <p:sldId id="258" r:id="rId6"/>
    <p:sldId id="259" r:id="rId7"/>
    <p:sldId id="281" r:id="rId8"/>
    <p:sldId id="260" r:id="rId9"/>
    <p:sldId id="262" r:id="rId10"/>
    <p:sldId id="316" r:id="rId11"/>
    <p:sldId id="280" r:id="rId12"/>
    <p:sldId id="263" r:id="rId13"/>
    <p:sldId id="264" r:id="rId14"/>
    <p:sldId id="265" r:id="rId15"/>
    <p:sldId id="267" r:id="rId16"/>
    <p:sldId id="275" r:id="rId17"/>
    <p:sldId id="282" r:id="rId18"/>
    <p:sldId id="301" r:id="rId19"/>
    <p:sldId id="311" r:id="rId20"/>
    <p:sldId id="283" r:id="rId21"/>
    <p:sldId id="284" r:id="rId22"/>
    <p:sldId id="286" r:id="rId23"/>
    <p:sldId id="287" r:id="rId24"/>
    <p:sldId id="290" r:id="rId25"/>
    <p:sldId id="291" r:id="rId26"/>
    <p:sldId id="292" r:id="rId27"/>
    <p:sldId id="293" r:id="rId28"/>
    <p:sldId id="294" r:id="rId29"/>
    <p:sldId id="295" r:id="rId30"/>
    <p:sldId id="296" r:id="rId31"/>
    <p:sldId id="300" r:id="rId32"/>
    <p:sldId id="302" r:id="rId33"/>
    <p:sldId id="303" r:id="rId34"/>
    <p:sldId id="304" r:id="rId35"/>
    <p:sldId id="305" r:id="rId36"/>
    <p:sldId id="306" r:id="rId37"/>
    <p:sldId id="307" r:id="rId38"/>
    <p:sldId id="308" r:id="rId39"/>
    <p:sldId id="309" r:id="rId40"/>
    <p:sldId id="312" r:id="rId41"/>
    <p:sldId id="313" r:id="rId42"/>
    <p:sldId id="314" r:id="rId43"/>
    <p:sldId id="317" r:id="rId44"/>
    <p:sldId id="318" r:id="rId45"/>
    <p:sldId id="319" r:id="rId46"/>
    <p:sldId id="320" r:id="rId47"/>
    <p:sldId id="322" r:id="rId48"/>
    <p:sldId id="323" r:id="rId49"/>
    <p:sldId id="285" r:id="rId50"/>
    <p:sldId id="289" r:id="rId51"/>
    <p:sldId id="288" r:id="rId52"/>
    <p:sldId id="297" r:id="rId53"/>
    <p:sldId id="298" r:id="rId54"/>
    <p:sldId id="299" r:id="rId55"/>
    <p:sldId id="310" r:id="rId56"/>
    <p:sldId id="315" r:id="rId57"/>
    <p:sldId id="321" r:id="rId58"/>
    <p:sldId id="324"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5/6/2019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5/6/2019</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5/6/2019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5/6/2019</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5/6/2019</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5/6/2019</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5/6/2019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609600"/>
            <a:ext cx="7086600" cy="3886200"/>
          </a:xfrm>
        </p:spPr>
        <p:txBody>
          <a:bodyPr>
            <a:noAutofit/>
          </a:bodyPr>
          <a:lstStyle/>
          <a:p>
            <a:pPr algn="ctr"/>
            <a:r>
              <a:rPr lang="sr-Cyrl-RS" sz="4800" dirty="0" smtClean="0"/>
              <a:t>Књига за Марка</a:t>
            </a:r>
            <a:br>
              <a:rPr lang="sr-Cyrl-RS" sz="4800" dirty="0" smtClean="0"/>
            </a:br>
            <a:r>
              <a:rPr lang="sr-Cyrl-RS" sz="4800" dirty="0" smtClean="0"/>
              <a:t>Светлана </a:t>
            </a:r>
            <a:r>
              <a:rPr lang="sr-Latn-RS" sz="4800" dirty="0" smtClean="0"/>
              <a:t/>
            </a:r>
            <a:br>
              <a:rPr lang="sr-Latn-RS" sz="4800" dirty="0" smtClean="0"/>
            </a:br>
            <a:r>
              <a:rPr lang="sr-Cyrl-RS" sz="4800" dirty="0" smtClean="0"/>
              <a:t>Велмар</a:t>
            </a:r>
            <a:r>
              <a:rPr lang="sr-Latn-RS" sz="4800" dirty="0" smtClean="0"/>
              <a:t>-</a:t>
            </a:r>
            <a:r>
              <a:rPr lang="sr-Cyrl-RS" sz="4800" dirty="0" smtClean="0"/>
              <a:t>Јанковић</a:t>
            </a:r>
            <a:endParaRPr lang="en-US" sz="4800" dirty="0"/>
          </a:p>
        </p:txBody>
      </p:sp>
      <p:sp>
        <p:nvSpPr>
          <p:cNvPr id="3" name="Subtitle 2"/>
          <p:cNvSpPr>
            <a:spLocks noGrp="1"/>
          </p:cNvSpPr>
          <p:nvPr>
            <p:ph type="subTitle" idx="1"/>
          </p:nvPr>
        </p:nvSpPr>
        <p:spPr>
          <a:xfrm>
            <a:off x="2286000" y="5943600"/>
            <a:ext cx="6172200" cy="431322"/>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6124" y="3733800"/>
            <a:ext cx="2982753" cy="2438400"/>
          </a:xfrm>
          <a:prstGeom prst="rect">
            <a:avLst/>
          </a:prstGeom>
          <a:ln w="57150">
            <a:solidFill>
              <a:schemeClr val="accent1"/>
            </a:solidFill>
          </a:ln>
        </p:spPr>
      </p:pic>
    </p:spTree>
    <p:extLst>
      <p:ext uri="{BB962C8B-B14F-4D97-AF65-F5344CB8AC3E}">
        <p14:creationId xmlns:p14="http://schemas.microsoft.com/office/powerpoint/2010/main" val="25452631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58762"/>
          </a:xfrm>
        </p:spPr>
        <p:txBody>
          <a:bodyPr>
            <a:normAutofit fontScale="90000"/>
          </a:bodyPr>
          <a:lstStyle/>
          <a:p>
            <a:endParaRPr lang="en-US" dirty="0"/>
          </a:p>
        </p:txBody>
      </p:sp>
      <p:sp>
        <p:nvSpPr>
          <p:cNvPr id="3" name="Content Placeholder 2"/>
          <p:cNvSpPr>
            <a:spLocks noGrp="1"/>
          </p:cNvSpPr>
          <p:nvPr>
            <p:ph sz="quarter" idx="1"/>
          </p:nvPr>
        </p:nvSpPr>
        <p:spPr>
          <a:xfrm>
            <a:off x="304800" y="685800"/>
            <a:ext cx="8077200" cy="5943600"/>
          </a:xfrm>
        </p:spPr>
        <p:txBody>
          <a:bodyPr>
            <a:normAutofit/>
          </a:bodyPr>
          <a:lstStyle/>
          <a:p>
            <a:pPr algn="just"/>
            <a:r>
              <a:rPr lang="sr-Cyrl-CS" dirty="0">
                <a:latin typeface="Times New Roman" panose="02020603050405020304" pitchFamily="18" charset="0"/>
                <a:cs typeface="Times New Roman" panose="02020603050405020304" pitchFamily="18" charset="0"/>
              </a:rPr>
              <a:t>Јунаци </a:t>
            </a:r>
            <a:r>
              <a:rPr lang="sr-Cyrl-CS" i="1" dirty="0">
                <a:latin typeface="Times New Roman" panose="02020603050405020304" pitchFamily="18" charset="0"/>
                <a:cs typeface="Times New Roman" panose="02020603050405020304" pitchFamily="18" charset="0"/>
              </a:rPr>
              <a:t>Књиге за Марка </a:t>
            </a:r>
            <a:r>
              <a:rPr lang="sr-Cyrl-CS" dirty="0" smtClean="0">
                <a:latin typeface="Times New Roman" panose="02020603050405020304" pitchFamily="18" charset="0"/>
                <a:cs typeface="Times New Roman" panose="02020603050405020304" pitchFamily="18" charset="0"/>
              </a:rPr>
              <a:t>припадници </a:t>
            </a:r>
            <a:r>
              <a:rPr lang="sr-Cyrl-CS" dirty="0">
                <a:latin typeface="Times New Roman" panose="02020603050405020304" pitchFamily="18" charset="0"/>
                <a:cs typeface="Times New Roman" panose="02020603050405020304" pitchFamily="18" charset="0"/>
              </a:rPr>
              <a:t>су владарске лозе и у причи морају да потврде спремност да прихвате терет те одговорности. Сви су радозналог и истраживачког духа. Суочавају се са сопственим слабостима, стрепњама и страховима, повлаче се у своја склоништа као усамљеници који разумеју колико је свет велике природе моћан и чудотворан. Помагачи су им животиње, птице, бубе и са њима се у овим приповестима савршено добро разумеју језиком погледа, покрета и додира. Захваљујући томе, ови јунаци почињу јасно да разлучују добро од зла и усуђују се да прате позив на пут у непознато. Доказују своју племенитост и храброст кад су доведени у ситуацију да буду делатни и покрену приповедни ток или расплету наративни чвор. </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71300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334962"/>
          </a:xfrm>
        </p:spPr>
        <p:txBody>
          <a:bodyPr>
            <a:normAutofit fontScale="90000"/>
          </a:bodyPr>
          <a:lstStyle/>
          <a:p>
            <a:endParaRPr lang="en-US" dirty="0"/>
          </a:p>
        </p:txBody>
      </p:sp>
      <p:sp>
        <p:nvSpPr>
          <p:cNvPr id="3" name="Content Placeholder 2"/>
          <p:cNvSpPr>
            <a:spLocks noGrp="1"/>
          </p:cNvSpPr>
          <p:nvPr>
            <p:ph sz="quarter" idx="1"/>
          </p:nvPr>
        </p:nvSpPr>
        <p:spPr>
          <a:xfrm>
            <a:off x="457200" y="914400"/>
            <a:ext cx="7467600" cy="5559552"/>
          </a:xfrm>
        </p:spPr>
        <p:txBody>
          <a:bodyPr>
            <a:normAutofit/>
          </a:bodyPr>
          <a:lstStyle/>
          <a:p>
            <a:pPr algn="just"/>
            <a:r>
              <a:rPr lang="sr-Cyrl-CS" sz="3200" dirty="0" smtClean="0">
                <a:latin typeface="Times New Roman" panose="02020603050405020304" pitchFamily="18" charset="0"/>
                <a:cs typeface="Times New Roman" panose="02020603050405020304" pitchFamily="18" charset="0"/>
              </a:rPr>
              <a:t>Свака </a:t>
            </a:r>
            <a:r>
              <a:rPr lang="sr-Cyrl-CS" sz="3200" dirty="0">
                <a:latin typeface="Times New Roman" panose="02020603050405020304" pitchFamily="18" charset="0"/>
                <a:cs typeface="Times New Roman" panose="02020603050405020304" pitchFamily="18" charset="0"/>
              </a:rPr>
              <a:t>приповетка приказује онај кључни </a:t>
            </a:r>
            <a:r>
              <a:rPr lang="sr-Cyrl-CS" sz="3200" dirty="0" smtClean="0">
                <a:latin typeface="Times New Roman" panose="02020603050405020304" pitchFamily="18" charset="0"/>
                <a:cs typeface="Times New Roman" panose="02020603050405020304" pitchFamily="18" charset="0"/>
              </a:rPr>
              <a:t>тренутак </a:t>
            </a:r>
            <a:r>
              <a:rPr lang="sr-Cyrl-CS" sz="3200" dirty="0">
                <a:latin typeface="Times New Roman" panose="02020603050405020304" pitchFamily="18" charset="0"/>
                <a:cs typeface="Times New Roman" panose="02020603050405020304" pitchFamily="18" charset="0"/>
              </a:rPr>
              <a:t>који дечаке обележава као предодређене за велика дела и велика </a:t>
            </a:r>
            <a:r>
              <a:rPr lang="sr-Cyrl-CS" sz="3200" dirty="0" smtClean="0">
                <a:latin typeface="Times New Roman" panose="02020603050405020304" pitchFamily="18" charset="0"/>
                <a:cs typeface="Times New Roman" panose="02020603050405020304" pitchFamily="18" charset="0"/>
              </a:rPr>
              <a:t>страдања.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21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58762"/>
          </a:xfrm>
        </p:spPr>
        <p:txBody>
          <a:bodyPr>
            <a:normAutofit fontScale="90000"/>
          </a:bodyPr>
          <a:lstStyle/>
          <a:p>
            <a:endParaRPr lang="en-US" dirty="0"/>
          </a:p>
        </p:txBody>
      </p:sp>
      <p:sp>
        <p:nvSpPr>
          <p:cNvPr id="3" name="Content Placeholder 2"/>
          <p:cNvSpPr>
            <a:spLocks noGrp="1"/>
          </p:cNvSpPr>
          <p:nvPr>
            <p:ph sz="quarter" idx="1"/>
          </p:nvPr>
        </p:nvSpPr>
        <p:spPr>
          <a:xfrm>
            <a:off x="457200" y="762000"/>
            <a:ext cx="7467600" cy="5711952"/>
          </a:xfrm>
        </p:spPr>
        <p:txBody>
          <a:bodyPr/>
          <a:lstStyle/>
          <a:p>
            <a:pPr algn="just">
              <a:buFont typeface="Wingdings" panose="05000000000000000000" pitchFamily="2" charset="2"/>
              <a:buChar char="v"/>
            </a:pPr>
            <a:r>
              <a:rPr lang="sr-Cyrl-RS" dirty="0" smtClean="0">
                <a:latin typeface="Times New Roman" panose="02020603050405020304" pitchFamily="18" charset="0"/>
                <a:cs typeface="Times New Roman" panose="02020603050405020304" pitchFamily="18" charset="0"/>
              </a:rPr>
              <a:t>Споредни јунаци: византијски цар, татарски хан, бугарски цар; важне су и друге културе и територије изван српске државе...</a:t>
            </a:r>
          </a:p>
          <a:p>
            <a:pPr algn="just">
              <a:buFont typeface="Wingdings" panose="05000000000000000000" pitchFamily="2" charset="2"/>
              <a:buChar char="v"/>
            </a:pPr>
            <a:r>
              <a:rPr lang="sr-Cyrl-RS" dirty="0" smtClean="0">
                <a:latin typeface="Times New Roman" panose="02020603050405020304" pitchFamily="18" charset="0"/>
                <a:cs typeface="Times New Roman" panose="02020603050405020304" pitchFamily="18" charset="0"/>
              </a:rPr>
              <a:t>Оцртана је мапа српске средњовековне државе кроз векове, указано је на њене везе са Византијом и Бугарским царством; указано је на значај српске средњовековне државе у историји, култури и политици тога доба...</a:t>
            </a:r>
          </a:p>
          <a:p>
            <a:pPr algn="just">
              <a:buFont typeface="Wingdings" panose="05000000000000000000" pitchFamily="2" charset="2"/>
              <a:buChar char="v"/>
            </a:pPr>
            <a:r>
              <a:rPr lang="sr-Cyrl-RS" dirty="0" smtClean="0">
                <a:latin typeface="Times New Roman" panose="02020603050405020304" pitchFamily="18" charset="0"/>
                <a:cs typeface="Times New Roman" panose="02020603050405020304" pitchFamily="18" charset="0"/>
              </a:rPr>
              <a:t>„Маркиран“ је тренутак када на историјску сцену ступају Турци.</a:t>
            </a:r>
          </a:p>
          <a:p>
            <a:pPr algn="just">
              <a:buFont typeface="Wingdings" panose="05000000000000000000" pitchFamily="2" charset="2"/>
              <a:buChar char="v"/>
            </a:pPr>
            <a:r>
              <a:rPr lang="sr-Cyrl-RS" dirty="0" smtClean="0">
                <a:latin typeface="Times New Roman" panose="02020603050405020304" pitchFamily="18" charset="0"/>
                <a:cs typeface="Times New Roman" panose="02020603050405020304" pitchFamily="18" charset="0"/>
              </a:rPr>
              <a:t>Смењивање српских средњовековних престоница: Рас, Скопље, Крушевац, Београд, Прилеп. Помињу се и Света Гора и Цариград.</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6593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6362"/>
          </a:xfrm>
        </p:spPr>
        <p:txBody>
          <a:bodyPr>
            <a:normAutofit fontScale="90000"/>
          </a:bodyPr>
          <a:lstStyle/>
          <a:p>
            <a:endParaRPr lang="en-US" dirty="0"/>
          </a:p>
        </p:txBody>
      </p:sp>
      <p:sp>
        <p:nvSpPr>
          <p:cNvPr id="3" name="Content Placeholder 2"/>
          <p:cNvSpPr>
            <a:spLocks noGrp="1"/>
          </p:cNvSpPr>
          <p:nvPr>
            <p:ph sz="quarter" idx="1"/>
          </p:nvPr>
        </p:nvSpPr>
        <p:spPr>
          <a:xfrm>
            <a:off x="457200" y="533400"/>
            <a:ext cx="7467600" cy="5940552"/>
          </a:xfrm>
        </p:spPr>
        <p:txBody>
          <a:bodyPr/>
          <a:lstStyle/>
          <a:p>
            <a:pPr algn="just">
              <a:buFont typeface="Wingdings" panose="05000000000000000000" pitchFamily="2" charset="2"/>
              <a:buChar char="v"/>
            </a:pPr>
            <a:endParaRPr lang="sr-Cyrl-RS" dirty="0" smtClean="0"/>
          </a:p>
          <a:p>
            <a:pPr algn="just">
              <a:buFont typeface="Wingdings" panose="05000000000000000000" pitchFamily="2" charset="2"/>
              <a:buChar char="v"/>
            </a:pPr>
            <a:r>
              <a:rPr lang="sr-Cyrl-RS" dirty="0" smtClean="0">
                <a:latin typeface="Times New Roman" panose="02020603050405020304" pitchFamily="18" charset="0"/>
                <a:cs typeface="Times New Roman" panose="02020603050405020304" pitchFamily="18" charset="0"/>
              </a:rPr>
              <a:t>ИДЕЈА КОНТИНУИТЕТА</a:t>
            </a:r>
          </a:p>
          <a:p>
            <a:pPr algn="just">
              <a:buFont typeface="Wingdings" panose="05000000000000000000" pitchFamily="2" charset="2"/>
              <a:buChar char="v"/>
            </a:pPr>
            <a:r>
              <a:rPr lang="sr-Cyrl-RS" dirty="0" smtClean="0">
                <a:latin typeface="Times New Roman" panose="02020603050405020304" pitchFamily="18" charset="0"/>
                <a:cs typeface="Times New Roman" panose="02020603050405020304" pitchFamily="18" charset="0"/>
              </a:rPr>
              <a:t>Освестити код деце-читалаца истинско припадање одређеној култури, народу, духовности, традицији...</a:t>
            </a:r>
          </a:p>
          <a:p>
            <a:pPr algn="just">
              <a:buFont typeface="Wingdings" panose="05000000000000000000" pitchFamily="2" charset="2"/>
              <a:buChar char="v"/>
            </a:pPr>
            <a:r>
              <a:rPr lang="sr-Cyrl-RS" dirty="0" smtClean="0">
                <a:latin typeface="Times New Roman" panose="02020603050405020304" pitchFamily="18" charset="0"/>
                <a:cs typeface="Times New Roman" panose="02020603050405020304" pitchFamily="18" charset="0"/>
              </a:rPr>
              <a:t>Ми живимо сопствену културну прошлост као (скривени) аспект свог идентитета.</a:t>
            </a:r>
          </a:p>
          <a:p>
            <a:pPr algn="just">
              <a:buFont typeface="Wingdings" panose="05000000000000000000" pitchFamily="2" charset="2"/>
              <a:buChar char="v"/>
            </a:pPr>
            <a:r>
              <a:rPr lang="sr-Cyrl-RS" dirty="0" smtClean="0">
                <a:latin typeface="Times New Roman" panose="02020603050405020304" pitchFamily="18" charset="0"/>
                <a:cs typeface="Times New Roman" panose="02020603050405020304" pitchFamily="18" charset="0"/>
              </a:rPr>
              <a:t>Успоствљањем културног континуитета једног колектива потрвђује се идентитет тог колектива.</a:t>
            </a:r>
          </a:p>
          <a:p>
            <a:pPr algn="just">
              <a:buFont typeface="Wingdings" panose="05000000000000000000" pitchFamily="2" charset="2"/>
              <a:buChar char="v"/>
            </a:pPr>
            <a:r>
              <a:rPr lang="sr-Cyrl-RS" dirty="0" smtClean="0">
                <a:latin typeface="Times New Roman" panose="02020603050405020304" pitchFamily="18" charset="0"/>
                <a:cs typeface="Times New Roman" panose="02020603050405020304" pitchFamily="18" charset="0"/>
              </a:rPr>
              <a:t>Културно памћење не може да сачува прошлост као такву: од прошлости остаје само оно што је једно друштво у стању да реконструише у складу са контекстом.</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0659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82562"/>
          </a:xfrm>
        </p:spPr>
        <p:txBody>
          <a:bodyPr>
            <a:normAutofit fontScale="90000"/>
          </a:bodyPr>
          <a:lstStyle/>
          <a:p>
            <a:endParaRPr lang="en-US" dirty="0"/>
          </a:p>
        </p:txBody>
      </p:sp>
      <p:sp>
        <p:nvSpPr>
          <p:cNvPr id="3" name="Content Placeholder 2"/>
          <p:cNvSpPr>
            <a:spLocks noGrp="1"/>
          </p:cNvSpPr>
          <p:nvPr>
            <p:ph sz="quarter" idx="1"/>
          </p:nvPr>
        </p:nvSpPr>
        <p:spPr>
          <a:xfrm>
            <a:off x="457200" y="685800"/>
            <a:ext cx="8001000" cy="5788152"/>
          </a:xfrm>
        </p:spPr>
        <p:txBody>
          <a:bodyPr/>
          <a:lstStyle/>
          <a:p>
            <a:pPr algn="just">
              <a:buFont typeface="Wingdings" panose="05000000000000000000" pitchFamily="2" charset="2"/>
              <a:buChar char="v"/>
            </a:pPr>
            <a:endParaRPr lang="sr-Cyrl-RS" dirty="0" smtClean="0"/>
          </a:p>
          <a:p>
            <a:pPr algn="just">
              <a:buFont typeface="Wingdings" panose="05000000000000000000" pitchFamily="2" charset="2"/>
              <a:buChar char="v"/>
            </a:pPr>
            <a:endParaRPr lang="sr-Cyrl-RS" sz="28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sr-Cyrl-RS" sz="2800" dirty="0" smtClean="0">
                <a:latin typeface="Times New Roman" panose="02020603050405020304" pitchFamily="18" charset="0"/>
                <a:cs typeface="Times New Roman" panose="02020603050405020304" pitchFamily="18" charset="0"/>
              </a:rPr>
              <a:t>Повратак средњовековној култури за Светлану Велмар-Јанковић јесте повратак сопственој традицији као начин потврђивања властитог идентитета, а причање приче о детињству средњовековних владара – причање о „детињству народа“.</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2760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82562"/>
          </a:xfrm>
        </p:spPr>
        <p:txBody>
          <a:bodyPr>
            <a:normAutofit fontScale="90000"/>
          </a:bodyPr>
          <a:lstStyle/>
          <a:p>
            <a:endParaRPr lang="en-US" dirty="0"/>
          </a:p>
        </p:txBody>
      </p:sp>
      <p:sp>
        <p:nvSpPr>
          <p:cNvPr id="3" name="Content Placeholder 2"/>
          <p:cNvSpPr>
            <a:spLocks noGrp="1"/>
          </p:cNvSpPr>
          <p:nvPr>
            <p:ph sz="quarter" idx="1"/>
          </p:nvPr>
        </p:nvSpPr>
        <p:spPr>
          <a:xfrm>
            <a:off x="228600" y="533400"/>
            <a:ext cx="8382000" cy="5940552"/>
          </a:xfrm>
        </p:spPr>
        <p:txBody>
          <a:bodyPr>
            <a:normAutofit lnSpcReduction="10000"/>
          </a:bodyPr>
          <a:lstStyle/>
          <a:p>
            <a:pPr algn="just">
              <a:buFont typeface="Wingdings" panose="05000000000000000000" pitchFamily="2" charset="2"/>
              <a:buChar char="v"/>
            </a:pPr>
            <a:r>
              <a:rPr lang="sr-Cyrl-RS" dirty="0" smtClean="0">
                <a:latin typeface="Times New Roman" panose="02020603050405020304" pitchFamily="18" charset="0"/>
                <a:cs typeface="Times New Roman" panose="02020603050405020304" pitchFamily="18" charset="0"/>
              </a:rPr>
              <a:t>Познате, парадигматске личности, Светлана Велмар-Јанковић настоји уобличити и у слабо познатим сегментима, каткад и независно од њихове друштвене и легендарне важности, фикцијом дочарати скривени свет психе, интиму, слабости, страхове...</a:t>
            </a:r>
          </a:p>
          <a:p>
            <a:pPr algn="just">
              <a:buFont typeface="Wingdings" panose="05000000000000000000" pitchFamily="2" charset="2"/>
              <a:buChar char="v"/>
            </a:pPr>
            <a:r>
              <a:rPr lang="sr-Cyrl-RS" dirty="0" smtClean="0">
                <a:latin typeface="Times New Roman" panose="02020603050405020304" pitchFamily="18" charset="0"/>
                <a:cs typeface="Times New Roman" panose="02020603050405020304" pitchFamily="18" charset="0"/>
              </a:rPr>
              <a:t>У то приповедање укључени су и елементи натприродног, изузетног и чудесног (мотив немуштог језика; веза са вуком као инкарнацијом врховног хтонског божанства старе религије; риба као симбол цикличног обнављања; веза са соколом као атрибутом витештва, симболом храбрости, полета, јунаштва, светлости; веровање да је змија </a:t>
            </a:r>
            <a:r>
              <a:rPr lang="sr-Cyrl-RS" dirty="0">
                <a:latin typeface="Times New Roman" panose="02020603050405020304" pitchFamily="18" charset="0"/>
                <a:cs typeface="Times New Roman" panose="02020603050405020304" pitchFamily="18" charset="0"/>
              </a:rPr>
              <a:t>сеновита, да познаје травку живота, </a:t>
            </a:r>
            <a:r>
              <a:rPr lang="sr-Cyrl-RS" dirty="0" smtClean="0">
                <a:latin typeface="Times New Roman" panose="02020603050405020304" pitchFamily="18" charset="0"/>
                <a:cs typeface="Times New Roman" panose="02020603050405020304" pitchFamily="18" charset="0"/>
              </a:rPr>
              <a:t>бесмртности, да </a:t>
            </a:r>
            <a:r>
              <a:rPr lang="sr-Cyrl-RS" dirty="0">
                <a:latin typeface="Times New Roman" panose="02020603050405020304" pitchFamily="18" charset="0"/>
                <a:cs typeface="Times New Roman" panose="02020603050405020304" pitchFamily="18" charset="0"/>
              </a:rPr>
              <a:t>зна тајну над тајнама, да лечи, зна где су блага скривена, зна немушти </a:t>
            </a:r>
            <a:r>
              <a:rPr lang="sr-Cyrl-RS" dirty="0" smtClean="0">
                <a:latin typeface="Times New Roman" panose="02020603050405020304" pitchFamily="18" charset="0"/>
                <a:cs typeface="Times New Roman" panose="02020603050405020304" pitchFamily="18" charset="0"/>
              </a:rPr>
              <a:t>језик, и да змија моћ </a:t>
            </a:r>
            <a:r>
              <a:rPr lang="sr-Cyrl-RS" dirty="0">
                <a:latin typeface="Times New Roman" panose="02020603050405020304" pitchFamily="18" charset="0"/>
                <a:cs typeface="Times New Roman" panose="02020603050405020304" pitchFamily="18" charset="0"/>
              </a:rPr>
              <a:t>и заштиту преноси у змијску </a:t>
            </a:r>
            <a:r>
              <a:rPr lang="sr-Cyrl-RS" dirty="0" smtClean="0">
                <a:latin typeface="Times New Roman" panose="02020603050405020304" pitchFamily="18" charset="0"/>
                <a:cs typeface="Times New Roman" panose="02020603050405020304" pitchFamily="18" charset="0"/>
              </a:rPr>
              <a:t>кошуљицу; веровање у тајну везу човека и дрвета и да контакт </a:t>
            </a:r>
            <a:r>
              <a:rPr lang="sr-Cyrl-RS" dirty="0">
                <a:latin typeface="Times New Roman" panose="02020603050405020304" pitchFamily="18" charset="0"/>
                <a:cs typeface="Times New Roman" panose="02020603050405020304" pitchFamily="18" charset="0"/>
              </a:rPr>
              <a:t>с дрветом представља контакт с душом или духом који је у њему </a:t>
            </a:r>
            <a:r>
              <a:rPr lang="sr-Cyrl-RS" dirty="0" smtClean="0">
                <a:latin typeface="Times New Roman" panose="02020603050405020304" pitchFamily="18" charset="0"/>
                <a:cs typeface="Times New Roman" panose="02020603050405020304" pitchFamily="18" charset="0"/>
              </a:rPr>
              <a:t>насељен).</a:t>
            </a:r>
            <a:endParaRPr lang="sr-Cyrl-R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endParaRPr lang="sr-Cyrl-R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endParaRPr lang="sr-Cyrl-R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endParaRPr lang="sr-Cyrl-R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1948544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dirty="0" smtClean="0">
                <a:latin typeface="Times New Roman" panose="02020603050405020304" pitchFamily="18" charset="0"/>
                <a:cs typeface="Times New Roman" panose="02020603050405020304" pitchFamily="18" charset="0"/>
              </a:rPr>
              <a:t>Наивна прича, Петар Пијановић</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lstStyle/>
          <a:p>
            <a:pPr algn="just"/>
            <a:r>
              <a:rPr lang="sr-Cyrl-RS" dirty="0" smtClean="0">
                <a:latin typeface="Times New Roman" panose="02020603050405020304" pitchFamily="18" charset="0"/>
                <a:cs typeface="Times New Roman" panose="02020603050405020304" pitchFamily="18" charset="0"/>
              </a:rPr>
              <a:t>Приповетке Светлане Велмар Јанковић садрже чудесни елемент.</a:t>
            </a:r>
          </a:p>
          <a:p>
            <a:pPr algn="just"/>
            <a:r>
              <a:rPr lang="sr-Cyrl-RS" dirty="0" smtClean="0">
                <a:latin typeface="Times New Roman" panose="02020603050405020304" pitchFamily="18" charset="0"/>
                <a:cs typeface="Times New Roman" panose="02020603050405020304" pitchFamily="18" charset="0"/>
              </a:rPr>
              <a:t>У њима је натприродни догађај надграђен реалистичким оквиром који има и јасне историјске назнаке. </a:t>
            </a:r>
          </a:p>
          <a:p>
            <a:pPr algn="just"/>
            <a:r>
              <a:rPr lang="sr-Cyrl-RS" dirty="0" smtClean="0">
                <a:latin typeface="Times New Roman" panose="02020603050405020304" pitchFamily="18" charset="0"/>
                <a:cs typeface="Times New Roman" panose="02020603050405020304" pitchFamily="18" charset="0"/>
              </a:rPr>
              <a:t>Причајући о неком чудесном детаљу из детињства јунака, ауторка исписује необичну повесницу која по вертикали времена показује како одабрани детаљи из њиховог дечачког живота наговештавају будућу судбину великих људи.</a:t>
            </a:r>
          </a:p>
          <a:p>
            <a:pPr algn="just"/>
            <a:r>
              <a:rPr lang="sr-Cyrl-RS" dirty="0" smtClean="0">
                <a:latin typeface="Times New Roman" panose="02020603050405020304" pitchFamily="18" charset="0"/>
                <a:cs typeface="Times New Roman" panose="02020603050405020304" pitchFamily="18" charset="0"/>
              </a:rPr>
              <a:t>Приче у овој збирци су чудесне приповетке.</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838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pPr algn="ctr"/>
            <a:r>
              <a:rPr lang="sr-Cyrl-RS" dirty="0" smtClean="0">
                <a:latin typeface="Times New Roman" panose="02020603050405020304" pitchFamily="18" charset="0"/>
                <a:cs typeface="Times New Roman" panose="02020603050405020304" pitchFamily="18" charset="0"/>
              </a:rPr>
              <a:t>Почеци прича</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228600" y="1143000"/>
            <a:ext cx="8229600" cy="5330952"/>
          </a:xfrm>
        </p:spPr>
        <p:txBody>
          <a:bodyPr/>
          <a:lstStyle/>
          <a:p>
            <a:pPr marL="0" indent="0" algn="just">
              <a:buNone/>
            </a:pPr>
            <a:r>
              <a:rPr lang="sr-Cyrl-RS" dirty="0" smtClean="0">
                <a:latin typeface="Times New Roman" panose="02020603050405020304" pitchFamily="18" charset="0"/>
                <a:cs typeface="Times New Roman" panose="02020603050405020304" pitchFamily="18" charset="0"/>
              </a:rPr>
              <a:t>„Стајао је пред улазом у пећину.</a:t>
            </a:r>
          </a:p>
          <a:p>
            <a:pPr marL="0" indent="0" algn="just">
              <a:buNone/>
            </a:pPr>
            <a:r>
              <a:rPr lang="sr-Cyrl-RS" dirty="0" smtClean="0">
                <a:latin typeface="Times New Roman" panose="02020603050405020304" pitchFamily="18" charset="0"/>
                <a:cs typeface="Times New Roman" panose="02020603050405020304" pitchFamily="18" charset="0"/>
              </a:rPr>
              <a:t>Једва га је нашао.</a:t>
            </a:r>
          </a:p>
          <a:p>
            <a:pPr marL="0" indent="0" algn="just">
              <a:buNone/>
            </a:pPr>
            <a:r>
              <a:rPr lang="sr-Cyrl-RS" dirty="0" smtClean="0">
                <a:latin typeface="Times New Roman" panose="02020603050405020304" pitchFamily="18" charset="0"/>
                <a:cs typeface="Times New Roman" panose="02020603050405020304" pitchFamily="18" charset="0"/>
              </a:rPr>
              <a:t>У трагању за медвеђим леглом данима се, са браћом, провлачио кроз шибље, пентрао по стрмим стенама, осматрао са дрвећа.“</a:t>
            </a:r>
          </a:p>
          <a:p>
            <a:pPr marL="0" indent="0" algn="just">
              <a:buNone/>
            </a:pPr>
            <a:endParaRPr lang="sr-Cyrl-RS" dirty="0">
              <a:latin typeface="Times New Roman" panose="02020603050405020304" pitchFamily="18" charset="0"/>
              <a:cs typeface="Times New Roman" panose="02020603050405020304" pitchFamily="18" charset="0"/>
            </a:endParaRPr>
          </a:p>
          <a:p>
            <a:pPr marL="0" indent="0" algn="just">
              <a:buNone/>
            </a:pPr>
            <a:r>
              <a:rPr lang="sr-Cyrl-RS" dirty="0" smtClean="0">
                <a:latin typeface="Times New Roman" panose="02020603050405020304" pitchFamily="18" charset="0"/>
                <a:cs typeface="Times New Roman" panose="02020603050405020304" pitchFamily="18" charset="0"/>
              </a:rPr>
              <a:t>Дечак се бојао вукова.</a:t>
            </a:r>
          </a:p>
          <a:p>
            <a:pPr marL="0" indent="0" algn="just">
              <a:buNone/>
            </a:pPr>
            <a:r>
              <a:rPr lang="sr-Cyrl-RS" dirty="0" smtClean="0">
                <a:latin typeface="Times New Roman" panose="02020603050405020304" pitchFamily="18" charset="0"/>
                <a:cs typeface="Times New Roman" panose="02020603050405020304" pitchFamily="18" charset="0"/>
              </a:rPr>
              <a:t>Урликали су, ноћу, из шума око града-тврђаве у којој је живео. Град се звао Рас а дечак Растко. Био је најмлађи син господара града, великог жупана Стефана Немање.</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0396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58762"/>
          </a:xfrm>
        </p:spPr>
        <p:txBody>
          <a:bodyPr>
            <a:normAutofit fontScale="90000"/>
          </a:bodyPr>
          <a:lstStyle/>
          <a:p>
            <a:endParaRPr lang="en-US" dirty="0"/>
          </a:p>
        </p:txBody>
      </p:sp>
      <p:sp>
        <p:nvSpPr>
          <p:cNvPr id="3" name="Content Placeholder 2"/>
          <p:cNvSpPr>
            <a:spLocks noGrp="1"/>
          </p:cNvSpPr>
          <p:nvPr>
            <p:ph sz="quarter" idx="1"/>
          </p:nvPr>
        </p:nvSpPr>
        <p:spPr>
          <a:xfrm>
            <a:off x="228600" y="762000"/>
            <a:ext cx="8229600" cy="5711952"/>
          </a:xfrm>
        </p:spPr>
        <p:txBody>
          <a:bodyPr/>
          <a:lstStyle/>
          <a:p>
            <a:pPr marL="0" indent="0" algn="just">
              <a:buNone/>
            </a:pPr>
            <a:r>
              <a:rPr lang="sr-Cyrl-RS" dirty="0" smtClean="0">
                <a:latin typeface="Times New Roman" panose="02020603050405020304" pitchFamily="18" charset="0"/>
                <a:cs typeface="Times New Roman" panose="02020603050405020304" pitchFamily="18" charset="0"/>
              </a:rPr>
              <a:t>Заронио је руку у извор.</a:t>
            </a:r>
          </a:p>
          <a:p>
            <a:pPr marL="0" indent="0" algn="just">
              <a:buNone/>
            </a:pPr>
            <a:r>
              <a:rPr lang="sr-Cyrl-RS" dirty="0" smtClean="0">
                <a:latin typeface="Times New Roman" panose="02020603050405020304" pitchFamily="18" charset="0"/>
                <a:cs typeface="Times New Roman" panose="02020603050405020304" pitchFamily="18" charset="0"/>
              </a:rPr>
              <a:t>Вода је гргољила преко његове шаке и подлактице, прозрачна и добра. Миловала га је и хладила.</a:t>
            </a:r>
          </a:p>
          <a:p>
            <a:pPr marL="0" indent="0" algn="just">
              <a:buNone/>
            </a:pPr>
            <a:r>
              <a:rPr lang="sr-Cyrl-RS" dirty="0" smtClean="0">
                <a:latin typeface="Times New Roman" panose="02020603050405020304" pitchFamily="18" charset="0"/>
                <a:cs typeface="Times New Roman" panose="02020603050405020304" pitchFamily="18" charset="0"/>
              </a:rPr>
              <a:t>Још је мало подрхтавао, али је знао да ће то проћи. Вода ће извући из њега и страх и бол, као и увек.</a:t>
            </a:r>
          </a:p>
          <a:p>
            <a:pPr marL="0" indent="0" algn="just">
              <a:buNone/>
            </a:pPr>
            <a:endParaRPr lang="sr-Cyrl-RS" dirty="0">
              <a:latin typeface="Times New Roman" panose="02020603050405020304" pitchFamily="18" charset="0"/>
              <a:cs typeface="Times New Roman" panose="02020603050405020304" pitchFamily="18" charset="0"/>
            </a:endParaRPr>
          </a:p>
          <a:p>
            <a:pPr marL="0" indent="0" algn="just">
              <a:buNone/>
            </a:pPr>
            <a:r>
              <a:rPr lang="sr-Cyrl-RS" dirty="0" smtClean="0">
                <a:latin typeface="Times New Roman" panose="02020603050405020304" pitchFamily="18" charset="0"/>
                <a:cs typeface="Times New Roman" panose="02020603050405020304" pitchFamily="18" charset="0"/>
              </a:rPr>
              <a:t>Никада није знао да ли га отац види или га не види.</a:t>
            </a:r>
          </a:p>
          <a:p>
            <a:pPr marL="0" indent="0" algn="just">
              <a:buNone/>
            </a:pPr>
            <a:r>
              <a:rPr lang="sr-Cyrl-RS" dirty="0" smtClean="0">
                <a:latin typeface="Times New Roman" panose="02020603050405020304" pitchFamily="18" charset="0"/>
                <a:cs typeface="Times New Roman" panose="02020603050405020304" pitchFamily="18" charset="0"/>
              </a:rPr>
              <a:t>Гледао га је својим угашеним очима, а Душан би у желуцу осећао као да му неко леденом шаком заврће целу утробу.</a:t>
            </a:r>
          </a:p>
          <a:p>
            <a:pPr marL="0" indent="0" algn="just">
              <a:buNone/>
            </a:pPr>
            <a:r>
              <a:rPr lang="sr-Cyrl-RS" dirty="0" smtClean="0">
                <a:latin typeface="Times New Roman" panose="02020603050405020304" pitchFamily="18" charset="0"/>
                <a:cs typeface="Times New Roman" panose="02020603050405020304" pitchFamily="18" charset="0"/>
              </a:rPr>
              <a:t>Притом, отац је био благ. Душан се није сећао да је икада подигао глас на њега или на његовог брата, Душицу,</a:t>
            </a:r>
          </a:p>
          <a:p>
            <a:pPr marL="0" indent="0" algn="just">
              <a:buNone/>
            </a:pPr>
            <a:r>
              <a:rPr lang="sr-Cyrl-RS" dirty="0" smtClean="0">
                <a:latin typeface="Times New Roman" panose="02020603050405020304" pitchFamily="18" charset="0"/>
                <a:cs typeface="Times New Roman" panose="02020603050405020304" pitchFamily="18" charset="0"/>
              </a:rPr>
              <a:t>Али је Душан знао да се оно што отац каже мора послушати или ће се десити нешто страшно.</a:t>
            </a:r>
          </a:p>
          <a:p>
            <a:pPr marL="0" indent="0" algn="just">
              <a:buNone/>
            </a:pPr>
            <a:endParaRPr lang="sr-Cyrl-RS"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9058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6362"/>
          </a:xfrm>
        </p:spPr>
        <p:txBody>
          <a:bodyPr>
            <a:normAutofit fontScale="90000"/>
          </a:bodyPr>
          <a:lstStyle/>
          <a:p>
            <a:endParaRPr lang="en-US" dirty="0"/>
          </a:p>
        </p:txBody>
      </p:sp>
      <p:sp>
        <p:nvSpPr>
          <p:cNvPr id="3" name="Content Placeholder 2"/>
          <p:cNvSpPr>
            <a:spLocks noGrp="1"/>
          </p:cNvSpPr>
          <p:nvPr>
            <p:ph sz="quarter" idx="1"/>
          </p:nvPr>
        </p:nvSpPr>
        <p:spPr>
          <a:xfrm>
            <a:off x="457200" y="609600"/>
            <a:ext cx="7467600" cy="5864352"/>
          </a:xfrm>
        </p:spPr>
        <p:txBody>
          <a:bodyPr/>
          <a:lstStyle/>
          <a:p>
            <a:pPr marL="0" indent="0" algn="just">
              <a:buNone/>
            </a:pPr>
            <a:r>
              <a:rPr lang="sr-Cyrl-RS" dirty="0" smtClean="0">
                <a:latin typeface="Times New Roman" panose="02020603050405020304" pitchFamily="18" charset="0"/>
                <a:cs typeface="Times New Roman" panose="02020603050405020304" pitchFamily="18" charset="0"/>
              </a:rPr>
              <a:t>Није могао ни да окуси јело које је волео.</a:t>
            </a:r>
          </a:p>
          <a:p>
            <a:pPr marL="0" indent="0" algn="just">
              <a:buNone/>
            </a:pPr>
            <a:r>
              <a:rPr lang="sr-Cyrl-RS" dirty="0" smtClean="0">
                <a:latin typeface="Times New Roman" panose="02020603050405020304" pitchFamily="18" charset="0"/>
                <a:cs typeface="Times New Roman" panose="02020603050405020304" pitchFamily="18" charset="0"/>
              </a:rPr>
              <a:t>– Шта ти је, Лазаре? Да ниси болестан? – питала је мајка.</a:t>
            </a:r>
          </a:p>
          <a:p>
            <a:pPr marL="0" indent="0" algn="just">
              <a:buNone/>
            </a:pPr>
            <a:endParaRPr lang="sr-Cyrl-RS" dirty="0">
              <a:latin typeface="Times New Roman" panose="02020603050405020304" pitchFamily="18" charset="0"/>
              <a:cs typeface="Times New Roman" panose="02020603050405020304" pitchFamily="18" charset="0"/>
            </a:endParaRPr>
          </a:p>
          <a:p>
            <a:pPr marL="0" indent="0" algn="just">
              <a:buNone/>
            </a:pPr>
            <a:r>
              <a:rPr lang="sr-Cyrl-RS" dirty="0" smtClean="0">
                <a:latin typeface="Times New Roman" panose="02020603050405020304" pitchFamily="18" charset="0"/>
                <a:cs typeface="Times New Roman" panose="02020603050405020304" pitchFamily="18" charset="0"/>
              </a:rPr>
              <a:t>Ово је прича о томе како је један Стефан упознао своје дрво. Један необичан Стефан једно необично дрво. Догађа се у граду Крушевцу, пре много, много година.</a:t>
            </a:r>
          </a:p>
          <a:p>
            <a:pPr marL="0" indent="0" algn="just">
              <a:buNone/>
            </a:pPr>
            <a:endParaRPr lang="sr-Cyrl-RS" dirty="0">
              <a:latin typeface="Times New Roman" panose="02020603050405020304" pitchFamily="18" charset="0"/>
              <a:cs typeface="Times New Roman" panose="02020603050405020304" pitchFamily="18" charset="0"/>
            </a:endParaRPr>
          </a:p>
          <a:p>
            <a:pPr marL="0" indent="0" algn="just">
              <a:buNone/>
            </a:pPr>
            <a:r>
              <a:rPr lang="sr-Cyrl-RS" dirty="0" smtClean="0">
                <a:latin typeface="Times New Roman" panose="02020603050405020304" pitchFamily="18" charset="0"/>
                <a:cs typeface="Times New Roman" panose="02020603050405020304" pitchFamily="18" charset="0"/>
              </a:rPr>
              <a:t>Киша је падала већ пети дан.</a:t>
            </a:r>
          </a:p>
          <a:p>
            <a:pPr marL="0" indent="0" algn="just">
              <a:buNone/>
            </a:pPr>
            <a:r>
              <a:rPr lang="sr-Cyrl-RS" dirty="0" smtClean="0">
                <a:latin typeface="Times New Roman" panose="02020603050405020304" pitchFamily="18" charset="0"/>
                <a:cs typeface="Times New Roman" panose="02020603050405020304" pitchFamily="18" charset="0"/>
              </a:rPr>
              <a:t>Није падала – лила је. Ни нос ниси могао да промолиш напоље, а камоли да изађеш.</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9853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036" y="76200"/>
            <a:ext cx="4637964" cy="6611566"/>
          </a:xfrm>
          <a:prstGeom prst="rect">
            <a:avLst/>
          </a:prstGeom>
          <a:ln w="57150">
            <a:solidFill>
              <a:schemeClr val="accent2">
                <a:lumMod val="40000"/>
                <a:lumOff val="60000"/>
              </a:schemeClr>
            </a:solidFill>
          </a:ln>
        </p:spPr>
      </p:pic>
    </p:spTree>
    <p:extLst>
      <p:ext uri="{BB962C8B-B14F-4D97-AF65-F5344CB8AC3E}">
        <p14:creationId xmlns:p14="http://schemas.microsoft.com/office/powerpoint/2010/main" val="1591677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dirty="0" smtClean="0">
                <a:latin typeface="Times New Roman" panose="02020603050405020304" pitchFamily="18" charset="0"/>
                <a:cs typeface="Times New Roman" panose="02020603050405020304" pitchFamily="18" charset="0"/>
              </a:rPr>
              <a:t>Јунаци  </a:t>
            </a:r>
            <a:br>
              <a:rPr lang="sr-Cyrl-RS" dirty="0" smtClean="0">
                <a:latin typeface="Times New Roman" panose="02020603050405020304" pitchFamily="18" charset="0"/>
                <a:cs typeface="Times New Roman" panose="02020603050405020304" pitchFamily="18" charset="0"/>
              </a:rPr>
            </a:br>
            <a:r>
              <a:rPr lang="sr-Cyrl-RS" i="1" dirty="0" smtClean="0">
                <a:latin typeface="Times New Roman" panose="02020603050405020304" pitchFamily="18" charset="0"/>
                <a:cs typeface="Times New Roman" panose="02020603050405020304" pitchFamily="18" charset="0"/>
              </a:rPr>
              <a:t>Биљка-чудотворка</a:t>
            </a:r>
            <a:r>
              <a:rPr lang="sr-Cyrl-R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lstStyle/>
          <a:p>
            <a:pPr algn="just"/>
            <a:r>
              <a:rPr lang="sr-Cyrl-RS" dirty="0" smtClean="0">
                <a:latin typeface="Times New Roman" panose="02020603050405020304" pitchFamily="18" charset="0"/>
                <a:cs typeface="Times New Roman" panose="02020603050405020304" pitchFamily="18" charset="0"/>
              </a:rPr>
              <a:t>Немања је био најсмелији и најбржи. Он им је био вођа.</a:t>
            </a:r>
          </a:p>
          <a:p>
            <a:pPr algn="just"/>
            <a:r>
              <a:rPr lang="sr-Cyrl-RS" dirty="0" smtClean="0">
                <a:latin typeface="Times New Roman" panose="02020603050405020304" pitchFamily="18" charset="0"/>
                <a:cs typeface="Times New Roman" panose="02020603050405020304" pitchFamily="18" charset="0"/>
              </a:rPr>
              <a:t>Брз а готово нечујан, дечак се смандрљао низ стрмину па успузао уз дрво.</a:t>
            </a:r>
          </a:p>
          <a:p>
            <a:pPr algn="just"/>
            <a:r>
              <a:rPr lang="sr-Cyrl-RS" dirty="0" smtClean="0">
                <a:latin typeface="Times New Roman" panose="02020603050405020304" pitchFamily="18" charset="0"/>
                <a:cs typeface="Times New Roman" panose="02020603050405020304" pitchFamily="18" charset="0"/>
              </a:rPr>
              <a:t>Није смео да излаже браћу толикој опасности. Он је одговарао за њих. Шта би му отац рекао да зна за све ово?</a:t>
            </a:r>
          </a:p>
          <a:p>
            <a:pPr algn="just"/>
            <a:r>
              <a:rPr lang="sr-Cyrl-RS" dirty="0" smtClean="0">
                <a:latin typeface="Times New Roman" panose="02020603050405020304" pitchFamily="18" charset="0"/>
                <a:cs typeface="Times New Roman" panose="02020603050405020304" pitchFamily="18" charset="0"/>
              </a:rPr>
              <a:t>Желео је то мече и дочепаће га се.</a:t>
            </a:r>
          </a:p>
          <a:p>
            <a:pPr algn="just"/>
            <a:r>
              <a:rPr lang="sr-Cyrl-RS" dirty="0" smtClean="0">
                <a:latin typeface="Times New Roman" panose="02020603050405020304" pitchFamily="18" charset="0"/>
                <a:cs typeface="Times New Roman" panose="02020603050405020304" pitchFamily="18" charset="0"/>
              </a:rPr>
              <a:t>Бринуо се да отац, моћни Завида, нешто о свему овом не сазна јер би га строго казнио што је изложио опасности и браћу и себе.</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2425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6362"/>
          </a:xfrm>
        </p:spPr>
        <p:txBody>
          <a:bodyPr>
            <a:normAutofit fontScale="90000"/>
          </a:bodyPr>
          <a:lstStyle/>
          <a:p>
            <a:endParaRPr lang="en-US" dirty="0"/>
          </a:p>
        </p:txBody>
      </p:sp>
      <p:sp>
        <p:nvSpPr>
          <p:cNvPr id="3" name="Content Placeholder 2"/>
          <p:cNvSpPr>
            <a:spLocks noGrp="1"/>
          </p:cNvSpPr>
          <p:nvPr>
            <p:ph sz="quarter" idx="1"/>
          </p:nvPr>
        </p:nvSpPr>
        <p:spPr>
          <a:xfrm>
            <a:off x="457200" y="609600"/>
            <a:ext cx="7467600" cy="5864352"/>
          </a:xfrm>
        </p:spPr>
        <p:txBody>
          <a:bodyPr/>
          <a:lstStyle/>
          <a:p>
            <a:pPr algn="just"/>
            <a:r>
              <a:rPr lang="sr-Cyrl-RS" dirty="0" smtClean="0">
                <a:latin typeface="Times New Roman" panose="02020603050405020304" pitchFamily="18" charset="0"/>
                <a:cs typeface="Times New Roman" panose="02020603050405020304" pitchFamily="18" charset="0"/>
              </a:rPr>
              <a:t>Али у себи, Немања је био немиран: била га је заокупила жеља да се дочепа мечета и ни о чему другом није могао да мисли. Што је дуже мислио и правио планове, то је бивао све незадовољнији: ниједан план му није изгледао довољно добро смишљен па, према томе, ни довољно успешан.</a:t>
            </a:r>
          </a:p>
          <a:p>
            <a:pPr algn="just"/>
            <a:r>
              <a:rPr lang="sr-Cyrl-RS" dirty="0" smtClean="0">
                <a:latin typeface="Times New Roman" panose="02020603050405020304" pitchFamily="18" charset="0"/>
                <a:cs typeface="Times New Roman" panose="02020603050405020304" pitchFamily="18" charset="0"/>
              </a:rPr>
              <a:t>Сок се сливао у Немањино грло и он је уживао. Одједном као да више није био ни нестрпљив, ни обесан, ни незадовољан због своје незадовољене жеље за мечетом. Напротив: постао је смирен и весео.</a:t>
            </a:r>
          </a:p>
          <a:p>
            <a:pPr algn="just"/>
            <a:r>
              <a:rPr lang="sr-Cyrl-RS" dirty="0" smtClean="0">
                <a:latin typeface="Times New Roman" panose="02020603050405020304" pitchFamily="18" charset="0"/>
                <a:cs typeface="Times New Roman" panose="02020603050405020304" pitchFamily="18" charset="0"/>
              </a:rPr>
              <a:t>„Мрави баш не мисле лепо о људима“, помисли Немања. И помисли, први пут, како то људи можда и заслужују.</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172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82562"/>
          </a:xfrm>
        </p:spPr>
        <p:txBody>
          <a:bodyPr>
            <a:normAutofit fontScale="90000"/>
          </a:bodyPr>
          <a:lstStyle/>
          <a:p>
            <a:endParaRPr lang="en-US" dirty="0"/>
          </a:p>
        </p:txBody>
      </p:sp>
      <p:sp>
        <p:nvSpPr>
          <p:cNvPr id="3" name="Content Placeholder 2"/>
          <p:cNvSpPr>
            <a:spLocks noGrp="1"/>
          </p:cNvSpPr>
          <p:nvPr>
            <p:ph sz="quarter" idx="1"/>
          </p:nvPr>
        </p:nvSpPr>
        <p:spPr>
          <a:xfrm>
            <a:off x="228600" y="457200"/>
            <a:ext cx="8534400" cy="5943600"/>
          </a:xfrm>
        </p:spPr>
        <p:txBody>
          <a:bodyPr>
            <a:normAutofit lnSpcReduction="10000"/>
          </a:bodyPr>
          <a:lstStyle/>
          <a:p>
            <a:pPr algn="just"/>
            <a:r>
              <a:rPr lang="sr-Cyrl-RS" dirty="0" smtClean="0">
                <a:latin typeface="Times New Roman" panose="02020603050405020304" pitchFamily="18" charset="0"/>
                <a:cs typeface="Times New Roman" panose="02020603050405020304" pitchFamily="18" charset="0"/>
              </a:rPr>
              <a:t>Спусти руку да би је поново узео из траве али, баш у том тренутку, слети мала шарена птица, узе биљку у кљун и одлете.</a:t>
            </a:r>
          </a:p>
          <a:p>
            <a:pPr marL="0" indent="0" algn="just">
              <a:buNone/>
            </a:pPr>
            <a:r>
              <a:rPr lang="sr-Cyrl-RS" dirty="0">
                <a:latin typeface="Times New Roman" panose="02020603050405020304" pitchFamily="18" charset="0"/>
                <a:cs typeface="Times New Roman" panose="02020603050405020304" pitchFamily="18" charset="0"/>
              </a:rPr>
              <a:t>–</a:t>
            </a:r>
            <a:r>
              <a:rPr lang="sr-Cyrl-RS" dirty="0" smtClean="0">
                <a:latin typeface="Times New Roman" panose="02020603050405020304" pitchFamily="18" charset="0"/>
                <a:cs typeface="Times New Roman" panose="02020603050405020304" pitchFamily="18" charset="0"/>
              </a:rPr>
              <a:t> Хеј! Па то је моје! – викну Немања, али је мала птица већ била далеко.</a:t>
            </a:r>
          </a:p>
          <a:p>
            <a:pPr marL="0" indent="0" algn="just">
              <a:buNone/>
            </a:pPr>
            <a:r>
              <a:rPr lang="sr-Cyrl-RS" dirty="0" smtClean="0">
                <a:latin typeface="Times New Roman" panose="02020603050405020304" pitchFamily="18" charset="0"/>
                <a:cs typeface="Times New Roman" panose="02020603050405020304" pitchFamily="18" charset="0"/>
              </a:rPr>
              <a:t>– Да ли је твоје? – чу.</a:t>
            </a:r>
          </a:p>
          <a:p>
            <a:pPr marL="0" indent="0" algn="just">
              <a:buNone/>
            </a:pPr>
            <a:r>
              <a:rPr lang="sr-Cyrl-RS" dirty="0" smtClean="0">
                <a:latin typeface="Times New Roman" panose="02020603050405020304" pitchFamily="18" charset="0"/>
                <a:cs typeface="Times New Roman" panose="02020603050405020304" pitchFamily="18" charset="0"/>
              </a:rPr>
              <a:t>Погледа шаку. На врху његовог кажипрста, стајао је мрав.</a:t>
            </a:r>
          </a:p>
          <a:p>
            <a:pPr marL="0" indent="0" algn="just">
              <a:buNone/>
            </a:pPr>
            <a:r>
              <a:rPr lang="sr-Cyrl-RS" dirty="0" smtClean="0">
                <a:latin typeface="Times New Roman" panose="02020603050405020304" pitchFamily="18" charset="0"/>
                <a:cs typeface="Times New Roman" panose="02020603050405020304" pitchFamily="18" charset="0"/>
              </a:rPr>
              <a:t>– Јесте, моја је. Ја сам је нашао, убрао и сисао – рече Немања мраву.</a:t>
            </a:r>
          </a:p>
          <a:p>
            <a:pPr marL="0" indent="0" algn="just">
              <a:buNone/>
            </a:pPr>
            <a:r>
              <a:rPr lang="sr-Cyrl-RS" dirty="0" smtClean="0">
                <a:latin typeface="Times New Roman" panose="02020603050405020304" pitchFamily="18" charset="0"/>
                <a:cs typeface="Times New Roman" panose="02020603050405020304" pitchFamily="18" charset="0"/>
              </a:rPr>
              <a:t>– То је биљка-хранитељка – рече мрав. – Није ни твоја, ни моја. Није ничија, јер припада свима, сви пијемо њен сок.</a:t>
            </a:r>
          </a:p>
          <a:p>
            <a:pPr marL="0" indent="0" algn="just">
              <a:buNone/>
            </a:pPr>
            <a:r>
              <a:rPr lang="sr-Cyrl-RS" dirty="0" smtClean="0">
                <a:latin typeface="Times New Roman" panose="02020603050405020304" pitchFamily="18" charset="0"/>
                <a:cs typeface="Times New Roman" panose="02020603050405020304" pitchFamily="18" charset="0"/>
              </a:rPr>
              <a:t>– Али ја сам је нашао.</a:t>
            </a:r>
          </a:p>
          <a:p>
            <a:pPr marL="0" indent="0" algn="just">
              <a:buNone/>
            </a:pPr>
            <a:r>
              <a:rPr lang="sr-Cyrl-RS" dirty="0" smtClean="0">
                <a:latin typeface="Times New Roman" panose="02020603050405020304" pitchFamily="18" charset="0"/>
                <a:cs typeface="Times New Roman" panose="02020603050405020304" pitchFamily="18" charset="0"/>
              </a:rPr>
              <a:t>– Зато што је она хтела да је ти нађеш.</a:t>
            </a:r>
          </a:p>
          <a:p>
            <a:pPr marL="0" indent="0" algn="just">
              <a:buNone/>
            </a:pPr>
            <a:r>
              <a:rPr lang="sr-Cyrl-RS" dirty="0" smtClean="0">
                <a:latin typeface="Times New Roman" panose="02020603050405020304" pitchFamily="18" charset="0"/>
                <a:cs typeface="Times New Roman" panose="02020603050405020304" pitchFamily="18" charset="0"/>
              </a:rPr>
              <a:t>– Биљка хтела? – насмеја се Немања. – Зашто би то хтела?</a:t>
            </a:r>
          </a:p>
          <a:p>
            <a:pPr marL="0" indent="0" algn="just">
              <a:buNone/>
            </a:pPr>
            <a:r>
              <a:rPr lang="sr-Cyrl-RS" dirty="0" smtClean="0">
                <a:latin typeface="Times New Roman" panose="02020603050405020304" pitchFamily="18" charset="0"/>
                <a:cs typeface="Times New Roman" panose="02020603050405020304" pitchFamily="18" charset="0"/>
              </a:rPr>
              <a:t>– Отриј сам. У томе ти не могу помоћи. (...)</a:t>
            </a:r>
          </a:p>
          <a:p>
            <a:pPr marL="0" indent="0" algn="just">
              <a:buNone/>
            </a:pPr>
            <a:endParaRPr lang="en-US" dirty="0"/>
          </a:p>
        </p:txBody>
      </p:sp>
    </p:spTree>
    <p:extLst>
      <p:ext uri="{BB962C8B-B14F-4D97-AF65-F5344CB8AC3E}">
        <p14:creationId xmlns:p14="http://schemas.microsoft.com/office/powerpoint/2010/main" val="2419633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58762"/>
          </a:xfrm>
        </p:spPr>
        <p:txBody>
          <a:bodyPr>
            <a:normAutofit fontScale="90000"/>
          </a:bodyPr>
          <a:lstStyle/>
          <a:p>
            <a:endParaRPr lang="en-US" dirty="0"/>
          </a:p>
        </p:txBody>
      </p:sp>
      <p:sp>
        <p:nvSpPr>
          <p:cNvPr id="3" name="Content Placeholder 2"/>
          <p:cNvSpPr>
            <a:spLocks noGrp="1"/>
          </p:cNvSpPr>
          <p:nvPr>
            <p:ph sz="quarter" idx="1"/>
          </p:nvPr>
        </p:nvSpPr>
        <p:spPr>
          <a:xfrm>
            <a:off x="304800" y="762000"/>
            <a:ext cx="7848600" cy="5562600"/>
          </a:xfrm>
        </p:spPr>
        <p:txBody>
          <a:bodyPr/>
          <a:lstStyle/>
          <a:p>
            <a:pPr algn="just"/>
            <a:r>
              <a:rPr lang="sr-Cyrl-RS" dirty="0" smtClean="0">
                <a:latin typeface="Times New Roman" panose="02020603050405020304" pitchFamily="18" charset="0"/>
                <a:cs typeface="Times New Roman" panose="02020603050405020304" pitchFamily="18" charset="0"/>
              </a:rPr>
              <a:t>–</a:t>
            </a:r>
            <a:r>
              <a:rPr lang="sr-Cyrl-RS" dirty="0" smtClean="0"/>
              <a:t> </a:t>
            </a:r>
            <a:r>
              <a:rPr lang="sr-Cyrl-RS" dirty="0" smtClean="0">
                <a:latin typeface="Times New Roman" panose="02020603050405020304" pitchFamily="18" charset="0"/>
                <a:cs typeface="Times New Roman" panose="02020603050405020304" pitchFamily="18" charset="0"/>
              </a:rPr>
              <a:t>Па да, ја сам исти онај који је пре неки дан стајао пред твојом пећином, али веруј ми да и нисам сасвим исти. Онда сам желео да ти украдем мече, а сад то уопште више не желим. </a:t>
            </a:r>
          </a:p>
          <a:p>
            <a:pPr algn="just"/>
            <a:r>
              <a:rPr lang="sr-Cyrl-RS" dirty="0" smtClean="0">
                <a:latin typeface="Times New Roman" panose="02020603050405020304" pitchFamily="18" charset="0"/>
                <a:cs typeface="Times New Roman" panose="02020603050405020304" pitchFamily="18" charset="0"/>
              </a:rPr>
              <a:t>(...) – Боже, ово сам хтео да покварим – рече Немања. – Како сам само могао то да пожелим?</a:t>
            </a:r>
          </a:p>
          <a:p>
            <a:pPr marL="0" indent="0" algn="just">
              <a:buNone/>
            </a:pPr>
            <a:r>
              <a:rPr lang="sr-Cyrl-RS" dirty="0" smtClean="0">
                <a:latin typeface="Times New Roman" panose="02020603050405020304" pitchFamily="18" charset="0"/>
                <a:cs typeface="Times New Roman" panose="02020603050405020304" pitchFamily="18" charset="0"/>
              </a:rPr>
              <a:t>– Зар више не желиш? – упита га мрав, на његовом десном увету.</a:t>
            </a:r>
          </a:p>
          <a:p>
            <a:pPr marL="0" indent="0" algn="just">
              <a:buNone/>
            </a:pPr>
            <a:r>
              <a:rPr lang="sr-Cyrl-RS" dirty="0" smtClean="0">
                <a:latin typeface="Times New Roman" panose="02020603050405020304" pitchFamily="18" charset="0"/>
                <a:cs typeface="Times New Roman" panose="02020603050405020304" pitchFamily="18" charset="0"/>
              </a:rPr>
              <a:t>– Не, уопште. Спасен сам од те жеље. А био сам спреман да учиним тежак грех, да украдем мече од мајке. Хвала ти што си ми помогао да то не учиним. Хвала вам свима.</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8108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i="1" dirty="0" smtClean="0">
                <a:latin typeface="Times New Roman" panose="02020603050405020304" pitchFamily="18" charset="0"/>
                <a:cs typeface="Times New Roman" panose="02020603050405020304" pitchFamily="18" charset="0"/>
              </a:rPr>
              <a:t>Златно</a:t>
            </a:r>
            <a:r>
              <a:rPr lang="sr-Cyrl-RS" dirty="0" smtClean="0"/>
              <a:t> </a:t>
            </a:r>
            <a:r>
              <a:rPr lang="sr-Cyrl-RS" i="1" dirty="0" smtClean="0">
                <a:latin typeface="Times New Roman" panose="02020603050405020304" pitchFamily="18" charset="0"/>
                <a:cs typeface="Times New Roman" panose="02020603050405020304" pitchFamily="18" charset="0"/>
              </a:rPr>
              <a:t>јагње</a:t>
            </a:r>
            <a:endParaRPr lang="en-US"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457200" y="1600200"/>
            <a:ext cx="7772400" cy="4873752"/>
          </a:xfrm>
        </p:spPr>
        <p:txBody>
          <a:bodyPr>
            <a:normAutofit lnSpcReduction="10000"/>
          </a:bodyPr>
          <a:lstStyle/>
          <a:p>
            <a:pPr algn="just"/>
            <a:r>
              <a:rPr lang="sr-Cyrl-RS" dirty="0" smtClean="0">
                <a:latin typeface="Times New Roman" panose="02020603050405020304" pitchFamily="18" charset="0"/>
                <a:cs typeface="Times New Roman" panose="02020603050405020304" pitchFamily="18" charset="0"/>
              </a:rPr>
              <a:t>Дечак је, сав укочен, лежао испод покривача. Срце му је ударало као војнички бубањ: </a:t>
            </a:r>
            <a:r>
              <a:rPr lang="sr-Cyrl-RS" dirty="0" smtClean="0">
                <a:latin typeface="Times New Roman" panose="02020603050405020304" pitchFamily="18" charset="0"/>
                <a:cs typeface="Times New Roman" panose="02020603050405020304" pitchFamily="18" charset="0"/>
              </a:rPr>
              <a:t>бум-бам</a:t>
            </a:r>
            <a:r>
              <a:rPr lang="sr-Cyrl-RS" dirty="0" smtClean="0">
                <a:latin typeface="Times New Roman" panose="02020603050405020304" pitchFamily="18" charset="0"/>
                <a:cs typeface="Times New Roman" panose="02020603050405020304" pitchFamily="18" charset="0"/>
              </a:rPr>
              <a:t>, бум-бам. А вук је стајао пред вратима и дахтао, јесте, дечак је јасно чуо.</a:t>
            </a:r>
          </a:p>
          <a:p>
            <a:pPr algn="just"/>
            <a:r>
              <a:rPr lang="sr-Cyrl-RS" dirty="0" smtClean="0">
                <a:latin typeface="Times New Roman" panose="02020603050405020304" pitchFamily="18" charset="0"/>
                <a:cs typeface="Times New Roman" panose="02020603050405020304" pitchFamily="18" charset="0"/>
              </a:rPr>
              <a:t>Хтео је да им верује, али није могао. Страх је био већи од поверења. Смирио се и успео да заспи тек </a:t>
            </a:r>
            <a:r>
              <a:rPr lang="sr-Cyrl-RS" dirty="0" smtClean="0">
                <a:latin typeface="Times New Roman" panose="02020603050405020304" pitchFamily="18" charset="0"/>
                <a:cs typeface="Times New Roman" panose="02020603050405020304" pitchFamily="18" charset="0"/>
              </a:rPr>
              <a:t>кад </a:t>
            </a:r>
            <a:r>
              <a:rPr lang="sr-Cyrl-RS" dirty="0" smtClean="0">
                <a:latin typeface="Times New Roman" panose="02020603050405020304" pitchFamily="18" charset="0"/>
                <a:cs typeface="Times New Roman" panose="02020603050405020304" pitchFamily="18" charset="0"/>
              </a:rPr>
              <a:t>је чуо да је његов отац (...) наредио да један од стражара, и то баш онај највиши и најјачи, сву ноћ остане пред вратима њихове собе.</a:t>
            </a:r>
          </a:p>
          <a:p>
            <a:pPr algn="just"/>
            <a:r>
              <a:rPr lang="sr-Cyrl-RS" dirty="0" smtClean="0">
                <a:latin typeface="Times New Roman" panose="02020603050405020304" pitchFamily="18" charset="0"/>
                <a:cs typeface="Times New Roman" panose="02020603050405020304" pitchFamily="18" charset="0"/>
              </a:rPr>
              <a:t>Сутрадан није могао да се одбрани од подсмеха. (...) Стидели су се због његове ноћашње вриске и узбуне коју је био подигао. Зар се тако понаша син великог жупана? Сигурно је и отац несрећан што му је најмлађи син такав страшљивац. (...) Јако су га презирали.</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8693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58762"/>
          </a:xfrm>
        </p:spPr>
        <p:txBody>
          <a:bodyPr>
            <a:normAutofit fontScale="90000"/>
          </a:bodyPr>
          <a:lstStyle/>
          <a:p>
            <a:endParaRPr lang="en-US" dirty="0"/>
          </a:p>
        </p:txBody>
      </p:sp>
      <p:sp>
        <p:nvSpPr>
          <p:cNvPr id="3" name="Content Placeholder 2"/>
          <p:cNvSpPr>
            <a:spLocks noGrp="1"/>
          </p:cNvSpPr>
          <p:nvPr>
            <p:ph sz="quarter" idx="1"/>
          </p:nvPr>
        </p:nvSpPr>
        <p:spPr>
          <a:xfrm>
            <a:off x="457200" y="762000"/>
            <a:ext cx="7467600" cy="5711952"/>
          </a:xfrm>
        </p:spPr>
        <p:txBody>
          <a:bodyPr>
            <a:normAutofit/>
          </a:bodyPr>
          <a:lstStyle/>
          <a:p>
            <a:pPr algn="just"/>
            <a:r>
              <a:rPr lang="sr-Cyrl-RS" dirty="0" smtClean="0">
                <a:latin typeface="Times New Roman" panose="02020603050405020304" pitchFamily="18" charset="0"/>
                <a:cs typeface="Times New Roman" panose="02020603050405020304" pitchFamily="18" charset="0"/>
              </a:rPr>
              <a:t>Ућутао је и осетио како се повлачи дубоко у себе, као пуж у кућицу. Да, разликовао се од своје браће – они су храбри, он није. Они су умели да буду достојни синови свога оца, он није. Урадио је нешто што се не ради: не само што се плашио, него је и свима открио и да се плаши и чега се плаши.</a:t>
            </a:r>
          </a:p>
          <a:p>
            <a:pPr algn="just"/>
            <a:r>
              <a:rPr lang="sr-Cyrl-RS" dirty="0" smtClean="0">
                <a:latin typeface="Times New Roman" panose="02020603050405020304" pitchFamily="18" charset="0"/>
                <a:cs typeface="Times New Roman" panose="02020603050405020304" pitchFamily="18" charset="0"/>
              </a:rPr>
              <a:t>Од тада су браћа избегавала да се играју с њим.</a:t>
            </a:r>
          </a:p>
          <a:p>
            <a:pPr algn="just"/>
            <a:r>
              <a:rPr lang="sr-Cyrl-RS" dirty="0" smtClean="0">
                <a:latin typeface="Times New Roman" panose="02020603050405020304" pitchFamily="18" charset="0"/>
                <a:cs typeface="Times New Roman" panose="02020603050405020304" pitchFamily="18" charset="0"/>
              </a:rPr>
              <a:t>Надао се да га бар његов отац разуме (...). За време заједничких обеда, ручка и вечере, покушавао је да ухвати очев поглед. (...) Али, шта се догађало? Растко је упорно, неколико дана, тражио очев поглед, настојао да га сусретне. Није успевао. Отац је гледао у Вукана, у Стефана, али у њега није. Није га видео, као да Растко не постоји!</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0664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334962"/>
          </a:xfrm>
        </p:spPr>
        <p:txBody>
          <a:bodyPr>
            <a:normAutofit fontScale="90000"/>
          </a:bodyPr>
          <a:lstStyle/>
          <a:p>
            <a:endParaRPr lang="en-US" dirty="0"/>
          </a:p>
        </p:txBody>
      </p:sp>
      <p:sp>
        <p:nvSpPr>
          <p:cNvPr id="3" name="Content Placeholder 2"/>
          <p:cNvSpPr>
            <a:spLocks noGrp="1"/>
          </p:cNvSpPr>
          <p:nvPr>
            <p:ph sz="quarter" idx="1"/>
          </p:nvPr>
        </p:nvSpPr>
        <p:spPr>
          <a:xfrm>
            <a:off x="228600" y="838200"/>
            <a:ext cx="8305800" cy="5635752"/>
          </a:xfrm>
        </p:spPr>
        <p:txBody>
          <a:bodyPr/>
          <a:lstStyle/>
          <a:p>
            <a:pPr algn="just"/>
            <a:r>
              <a:rPr lang="sr-Cyrl-RS" dirty="0" smtClean="0">
                <a:latin typeface="Times New Roman" panose="02020603050405020304" pitchFamily="18" charset="0"/>
                <a:cs typeface="Times New Roman" panose="02020603050405020304" pitchFamily="18" charset="0"/>
              </a:rPr>
              <a:t>Био је ужасно несрећан: браћа га нису хтела, отац га није примећивао.</a:t>
            </a:r>
          </a:p>
          <a:p>
            <a:pPr algn="just"/>
            <a:r>
              <a:rPr lang="sr-Cyrl-RS" dirty="0" smtClean="0">
                <a:latin typeface="Times New Roman" panose="02020603050405020304" pitchFamily="18" charset="0"/>
                <a:cs typeface="Times New Roman" panose="02020603050405020304" pitchFamily="18" charset="0"/>
              </a:rPr>
              <a:t>Уз њега је остала само мајка. Само га се она није одрицала.</a:t>
            </a:r>
          </a:p>
          <a:p>
            <a:pPr algn="just"/>
            <a:r>
              <a:rPr lang="sr-Cyrl-RS" dirty="0" smtClean="0">
                <a:latin typeface="Times New Roman" panose="02020603050405020304" pitchFamily="18" charset="0"/>
                <a:cs typeface="Times New Roman" panose="02020603050405020304" pitchFamily="18" charset="0"/>
              </a:rPr>
              <a:t>Осећао је да само у овој одаји може да предахне, да је само ту заштићен од свега. Још није знао сасвим добро да чита, али је узимао свитке, развијао их и гледао у та сјајна, крупна, дивно исписана слова. (...) Имао је утисак да га слова, док их посматра одгонетајући их, смирују и теше. Била су му најбољи другари, једини, у ствари. Није баш увек разумевао шта казују, али је осећао да је добро све што казују, јер уче о Богу.</a:t>
            </a:r>
          </a:p>
          <a:p>
            <a:pPr algn="just"/>
            <a:r>
              <a:rPr lang="sr-Cyrl-RS" dirty="0" smtClean="0">
                <a:latin typeface="Times New Roman" panose="02020603050405020304" pitchFamily="18" charset="0"/>
                <a:cs typeface="Times New Roman" panose="02020603050405020304" pitchFamily="18" charset="0"/>
              </a:rPr>
              <a:t>Зато му је Бог, у књижници, био некако близу.</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5691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82562"/>
          </a:xfrm>
        </p:spPr>
        <p:txBody>
          <a:bodyPr>
            <a:normAutofit fontScale="90000"/>
          </a:bodyPr>
          <a:lstStyle/>
          <a:p>
            <a:endParaRPr lang="en-US" dirty="0"/>
          </a:p>
        </p:txBody>
      </p:sp>
      <p:sp>
        <p:nvSpPr>
          <p:cNvPr id="3" name="Content Placeholder 2"/>
          <p:cNvSpPr>
            <a:spLocks noGrp="1"/>
          </p:cNvSpPr>
          <p:nvPr>
            <p:ph sz="quarter" idx="1"/>
          </p:nvPr>
        </p:nvSpPr>
        <p:spPr>
          <a:xfrm>
            <a:off x="457200" y="762000"/>
            <a:ext cx="7467600" cy="5711952"/>
          </a:xfrm>
        </p:spPr>
        <p:txBody>
          <a:bodyPr/>
          <a:lstStyle/>
          <a:p>
            <a:pPr algn="just"/>
            <a:r>
              <a:rPr lang="sr-Cyrl-RS" dirty="0" smtClean="0">
                <a:latin typeface="Times New Roman" panose="02020603050405020304" pitchFamily="18" charset="0"/>
                <a:cs typeface="Times New Roman" panose="02020603050405020304" pitchFamily="18" charset="0"/>
              </a:rPr>
              <a:t>Молио му се. Преклињао га је да га не оставља самог јер је он, Растко, обичан мали дечак пун страха, недостојан и свога оца и своје браће која нису ни мало милосрдна према њему, нарочито није Вукан. (...) Растко се молио Богу да им, свима, опрости. И да им, свима, подари више разумевања за друге. Па и за њега, Растка, који је један плашљивко.</a:t>
            </a:r>
          </a:p>
          <a:p>
            <a:pPr algn="just"/>
            <a:r>
              <a:rPr lang="sr-Cyrl-RS" dirty="0" smtClean="0">
                <a:latin typeface="Times New Roman" panose="02020603050405020304" pitchFamily="18" charset="0"/>
                <a:cs typeface="Times New Roman" panose="02020603050405020304" pitchFamily="18" charset="0"/>
              </a:rPr>
              <a:t>Кад је завршио молитву, више није био ни тужан, ни уплашен.</a:t>
            </a:r>
          </a:p>
          <a:p>
            <a:pPr algn="just"/>
            <a:r>
              <a:rPr lang="sr-Cyrl-RS" dirty="0" smtClean="0">
                <a:latin typeface="Times New Roman" panose="02020603050405020304" pitchFamily="18" charset="0"/>
                <a:cs typeface="Times New Roman" panose="02020603050405020304" pitchFamily="18" charset="0"/>
              </a:rPr>
              <a:t>Одједном, у сну, угледа лопту сву од чудесног сјаја како се котрља према њему. Што му је бивала ближа, то је он постајао радоснији. Гле, па то и није лопта него оно мало златно јагње, које се невероватном брзином премеће преко главе.</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2096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334962"/>
          </a:xfrm>
        </p:spPr>
        <p:txBody>
          <a:bodyPr>
            <a:normAutofit fontScale="90000"/>
          </a:bodyPr>
          <a:lstStyle/>
          <a:p>
            <a:endParaRPr lang="en-US" dirty="0"/>
          </a:p>
        </p:txBody>
      </p:sp>
      <p:sp>
        <p:nvSpPr>
          <p:cNvPr id="3" name="Content Placeholder 2"/>
          <p:cNvSpPr>
            <a:spLocks noGrp="1"/>
          </p:cNvSpPr>
          <p:nvPr>
            <p:ph sz="quarter" idx="1"/>
          </p:nvPr>
        </p:nvSpPr>
        <p:spPr>
          <a:xfrm>
            <a:off x="228600" y="762000"/>
            <a:ext cx="8229600" cy="5410200"/>
          </a:xfrm>
        </p:spPr>
        <p:txBody>
          <a:bodyPr>
            <a:normAutofit/>
          </a:bodyPr>
          <a:lstStyle/>
          <a:p>
            <a:pPr algn="just"/>
            <a:r>
              <a:rPr lang="sr-Cyrl-RS" dirty="0" smtClean="0">
                <a:latin typeface="Times New Roman" panose="02020603050405020304" pitchFamily="18" charset="0"/>
                <a:cs typeface="Times New Roman" panose="02020603050405020304" pitchFamily="18" charset="0"/>
              </a:rPr>
              <a:t>И сутра ће бити диван дан. Немој да останеш у књижници. Изађи да се играш с лоптом и играј се сам. У подне, капије града ће се (...) отворити да приме гласнике и путнике намернике. Ти неопажено истрчи, у игри, за лоптом и, исто тако у игри, приближи се шуми. Лопта ће се откотрљати у шуму а ти потрчи за њом. Слободно. Не бој се. Кад се нађеш у шуми, испред тебе ће изићи велик и страшан вук. Искезиће зубе и грдно ће зарежати. Пожелећеш да побегнеш, али то никако не смеш да учиниш. Савладај свој страх како знаш и умеш, примакни се вуку, погледај га у очи и мирно му заповеди да седне као да није вук него обичан пас. Ако будеш миран и одлучан – а ја знам да ћеш бити – вук ће те послушати. Али, ако му окренеш леђа и почнеш бежати, стићи ће те и онда ти нема спаса.</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7866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82562"/>
          </a:xfrm>
        </p:spPr>
        <p:txBody>
          <a:bodyPr>
            <a:normAutofit fontScale="90000"/>
          </a:bodyPr>
          <a:lstStyle/>
          <a:p>
            <a:endParaRPr lang="en-US" dirty="0"/>
          </a:p>
        </p:txBody>
      </p:sp>
      <p:sp>
        <p:nvSpPr>
          <p:cNvPr id="3" name="Content Placeholder 2"/>
          <p:cNvSpPr>
            <a:spLocks noGrp="1"/>
          </p:cNvSpPr>
          <p:nvPr>
            <p:ph sz="quarter" idx="1"/>
          </p:nvPr>
        </p:nvSpPr>
        <p:spPr>
          <a:xfrm>
            <a:off x="304800" y="533400"/>
            <a:ext cx="8153400" cy="5715000"/>
          </a:xfrm>
        </p:spPr>
        <p:txBody>
          <a:bodyPr>
            <a:normAutofit lnSpcReduction="10000"/>
          </a:bodyPr>
          <a:lstStyle/>
          <a:p>
            <a:pPr algn="just"/>
            <a:r>
              <a:rPr lang="sr-Cyrl-RS" dirty="0" smtClean="0">
                <a:latin typeface="Times New Roman" panose="02020603050405020304" pitchFamily="18" charset="0"/>
                <a:cs typeface="Times New Roman" panose="02020603050405020304" pitchFamily="18" charset="0"/>
              </a:rPr>
              <a:t>Кад се пробудио. Растко је одмах осетио да је некако јачи у себи. (...) Још једном се загледао </a:t>
            </a:r>
            <a:r>
              <a:rPr lang="sr-Cyrl-RS" dirty="0" smtClean="0">
                <a:latin typeface="Times New Roman" panose="02020603050405020304" pitchFamily="18" charset="0"/>
                <a:cs typeface="Times New Roman" panose="02020603050405020304" pitchFamily="18" charset="0"/>
              </a:rPr>
              <a:t>у </a:t>
            </a:r>
            <a:r>
              <a:rPr lang="sr-Cyrl-RS" dirty="0" smtClean="0">
                <a:latin typeface="Times New Roman" panose="02020603050405020304" pitchFamily="18" charset="0"/>
                <a:cs typeface="Times New Roman" panose="02020603050405020304" pitchFamily="18" charset="0"/>
              </a:rPr>
              <a:t>себе: да, био је спреман да уради све што му је јагње наложило.</a:t>
            </a:r>
          </a:p>
          <a:p>
            <a:pPr algn="just"/>
            <a:r>
              <a:rPr lang="sr-Cyrl-RS" dirty="0" smtClean="0">
                <a:latin typeface="Times New Roman" panose="02020603050405020304" pitchFamily="18" charset="0"/>
                <a:cs typeface="Times New Roman" panose="02020603050405020304" pitchFamily="18" charset="0"/>
              </a:rPr>
              <a:t>Обузет чудном снагом, Растко га (вука) погледа право у очи.</a:t>
            </a:r>
          </a:p>
          <a:p>
            <a:pPr marL="0" indent="0" algn="just">
              <a:buNone/>
            </a:pPr>
            <a:r>
              <a:rPr lang="sr-Cyrl-RS" dirty="0" smtClean="0">
                <a:latin typeface="Times New Roman" panose="02020603050405020304" pitchFamily="18" charset="0"/>
                <a:cs typeface="Times New Roman" panose="02020603050405020304" pitchFamily="18" charset="0"/>
              </a:rPr>
              <a:t>Вук престаде да режи, мада је још кезио огромне зубе. Затим се сасвим примири.</a:t>
            </a:r>
          </a:p>
          <a:p>
            <a:pPr marL="0" indent="0" algn="just">
              <a:buNone/>
            </a:pPr>
            <a:r>
              <a:rPr lang="sr-Cyrl-RS" dirty="0" smtClean="0">
                <a:latin typeface="Times New Roman" panose="02020603050405020304" pitchFamily="18" charset="0"/>
                <a:cs typeface="Times New Roman" panose="02020603050405020304" pitchFamily="18" charset="0"/>
              </a:rPr>
              <a:t>Гласом који као да није био његов, Растко му заповеди:</a:t>
            </a:r>
          </a:p>
          <a:p>
            <a:pPr marL="0" indent="0" algn="just">
              <a:buNone/>
            </a:pPr>
            <a:r>
              <a:rPr lang="sr-Cyrl-RS" dirty="0">
                <a:latin typeface="Times New Roman" panose="02020603050405020304" pitchFamily="18" charset="0"/>
                <a:cs typeface="Times New Roman" panose="02020603050405020304" pitchFamily="18" charset="0"/>
              </a:rPr>
              <a:t>–</a:t>
            </a:r>
            <a:r>
              <a:rPr lang="sr-Cyrl-RS" dirty="0" smtClean="0">
                <a:latin typeface="Times New Roman" panose="02020603050405020304" pitchFamily="18" charset="0"/>
                <a:cs typeface="Times New Roman" panose="02020603050405020304" pitchFamily="18" charset="0"/>
              </a:rPr>
              <a:t> Седи. Седи доле.</a:t>
            </a:r>
          </a:p>
          <a:p>
            <a:pPr marL="0" indent="0" algn="just">
              <a:buNone/>
            </a:pPr>
            <a:r>
              <a:rPr lang="sr-Cyrl-RS" dirty="0" smtClean="0">
                <a:latin typeface="Times New Roman" panose="02020603050405020304" pitchFamily="18" charset="0"/>
                <a:cs typeface="Times New Roman" panose="02020603050405020304" pitchFamily="18" charset="0"/>
              </a:rPr>
              <a:t>Огроман вук је гледао у дечака а дечак у вука. Онда звер послушно обори главу и седе.</a:t>
            </a:r>
          </a:p>
          <a:p>
            <a:pPr marL="0" indent="0" algn="just">
              <a:buNone/>
            </a:pPr>
            <a:r>
              <a:rPr lang="sr-Cyrl-RS" dirty="0" smtClean="0">
                <a:latin typeface="Times New Roman" panose="02020603050405020304" pitchFamily="18" charset="0"/>
                <a:cs typeface="Times New Roman" panose="02020603050405020304" pitchFamily="18" charset="0"/>
              </a:rPr>
              <a:t>Растко му приђе, подиже својом малом руком која је још подрхтавала опасну вукову губицу и мирно рече:</a:t>
            </a:r>
          </a:p>
          <a:p>
            <a:pPr marL="0" indent="0" algn="just">
              <a:buNone/>
            </a:pPr>
            <a:r>
              <a:rPr lang="sr-Cyrl-RS" dirty="0">
                <a:latin typeface="Times New Roman" panose="02020603050405020304" pitchFamily="18" charset="0"/>
                <a:cs typeface="Times New Roman" panose="02020603050405020304" pitchFamily="18" charset="0"/>
              </a:rPr>
              <a:t>–</a:t>
            </a:r>
            <a:r>
              <a:rPr lang="sr-Cyrl-RS" dirty="0" smtClean="0">
                <a:latin typeface="Times New Roman" panose="02020603050405020304" pitchFamily="18" charset="0"/>
                <a:cs typeface="Times New Roman" panose="02020603050405020304" pitchFamily="18" charset="0"/>
              </a:rPr>
              <a:t> Пођи са мном. Ти си мој. И ти си добар.</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8775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8700" y="304800"/>
            <a:ext cx="4343400" cy="6134745"/>
          </a:xfrm>
          <a:prstGeom prst="rect">
            <a:avLst/>
          </a:prstGeom>
          <a:ln w="57150">
            <a:solidFill>
              <a:schemeClr val="accent1"/>
            </a:solidFill>
          </a:ln>
        </p:spPr>
      </p:pic>
    </p:spTree>
    <p:extLst>
      <p:ext uri="{BB962C8B-B14F-4D97-AF65-F5344CB8AC3E}">
        <p14:creationId xmlns:p14="http://schemas.microsoft.com/office/powerpoint/2010/main" val="483860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82562"/>
          </a:xfrm>
        </p:spPr>
        <p:txBody>
          <a:bodyPr>
            <a:normAutofit fontScale="90000"/>
          </a:bodyPr>
          <a:lstStyle/>
          <a:p>
            <a:endParaRPr lang="en-US" dirty="0"/>
          </a:p>
        </p:txBody>
      </p:sp>
      <p:sp>
        <p:nvSpPr>
          <p:cNvPr id="3" name="Content Placeholder 2"/>
          <p:cNvSpPr>
            <a:spLocks noGrp="1"/>
          </p:cNvSpPr>
          <p:nvPr>
            <p:ph sz="quarter" idx="1"/>
          </p:nvPr>
        </p:nvSpPr>
        <p:spPr>
          <a:xfrm>
            <a:off x="457200" y="609600"/>
            <a:ext cx="7467600" cy="5638800"/>
          </a:xfrm>
        </p:spPr>
        <p:txBody>
          <a:bodyPr/>
          <a:lstStyle/>
          <a:p>
            <a:pPr algn="just"/>
            <a:r>
              <a:rPr lang="sr-Cyrl-RS" dirty="0" smtClean="0">
                <a:latin typeface="Times New Roman" panose="02020603050405020304" pitchFamily="18" charset="0"/>
                <a:cs typeface="Times New Roman" panose="02020603050405020304" pitchFamily="18" charset="0"/>
              </a:rPr>
              <a:t>Истовремено се свима чинило да је Растко нагло порастао, иако је био још онај исти мали дечак, само што је сада нека моћ зрачила из њега.</a:t>
            </a:r>
          </a:p>
          <a:p>
            <a:pPr algn="just"/>
            <a:r>
              <a:rPr lang="sr-Cyrl-RS" dirty="0" smtClean="0">
                <a:latin typeface="Times New Roman" panose="02020603050405020304" pitchFamily="18" charset="0"/>
                <a:cs typeface="Times New Roman" panose="02020603050405020304" pitchFamily="18" charset="0"/>
              </a:rPr>
              <a:t>Велики жупан Стефан Немања чекао је своје синове. Већ су га били известили о необичном догађају.</a:t>
            </a:r>
          </a:p>
          <a:p>
            <a:pPr marL="0" indent="0" algn="just">
              <a:buNone/>
            </a:pPr>
            <a:r>
              <a:rPr lang="sr-Cyrl-RS" dirty="0" smtClean="0">
                <a:latin typeface="Times New Roman" panose="02020603050405020304" pitchFamily="18" charset="0"/>
                <a:cs typeface="Times New Roman" panose="02020603050405020304" pitchFamily="18" charset="0"/>
              </a:rPr>
              <a:t>– Победио си свој страх – рекао је свом најмлађем сину и узео га на крило. – То је велика победа и ја ти честитам. Мајка и ја се поносимо тобом...</a:t>
            </a:r>
          </a:p>
          <a:p>
            <a:pPr marL="0" indent="0">
              <a:buNone/>
            </a:pPr>
            <a:endParaRPr lang="sr-Cyrl-RS"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319199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pPr algn="ctr"/>
            <a:r>
              <a:rPr lang="sr-Cyrl-RS" i="1" dirty="0" smtClean="0">
                <a:latin typeface="Times New Roman" panose="02020603050405020304" pitchFamily="18" charset="0"/>
                <a:cs typeface="Times New Roman" panose="02020603050405020304" pitchFamily="18" charset="0"/>
              </a:rPr>
              <a:t>Плаветна рибица</a:t>
            </a:r>
            <a:endParaRPr lang="en-US"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304800" y="1143000"/>
            <a:ext cx="8077200" cy="5330952"/>
          </a:xfrm>
        </p:spPr>
        <p:txBody>
          <a:bodyPr>
            <a:normAutofit/>
          </a:bodyPr>
          <a:lstStyle/>
          <a:p>
            <a:pPr algn="just"/>
            <a:r>
              <a:rPr lang="sr-Cyrl-RS" dirty="0" smtClean="0">
                <a:latin typeface="Times New Roman" panose="02020603050405020304" pitchFamily="18" charset="0"/>
                <a:cs typeface="Times New Roman" panose="02020603050405020304" pitchFamily="18" charset="0"/>
              </a:rPr>
              <a:t>Ту, у удубљењу испод црвенкастоцрне стене-громаде избијала је, у моћним млазевима, прелепа вода. Урош ју је назвао бисерницом, јер му се чинило да ситно и крупно бисерје израња из дубина па се, на врховима млазева, рони у мали </a:t>
            </a:r>
            <a:r>
              <a:rPr lang="sr-Cyrl-RS" dirty="0" smtClean="0">
                <a:latin typeface="Times New Roman" panose="02020603050405020304" pitchFamily="18" charset="0"/>
                <a:cs typeface="Times New Roman" panose="02020603050405020304" pitchFamily="18" charset="0"/>
              </a:rPr>
              <a:t>камени </a:t>
            </a:r>
            <a:r>
              <a:rPr lang="sr-Cyrl-RS" dirty="0" smtClean="0">
                <a:latin typeface="Times New Roman" panose="02020603050405020304" pitchFamily="18" charset="0"/>
                <a:cs typeface="Times New Roman" panose="02020603050405020304" pitchFamily="18" charset="0"/>
              </a:rPr>
              <a:t>басен који је вода издубила.</a:t>
            </a:r>
          </a:p>
          <a:p>
            <a:pPr marL="0" indent="0" algn="just">
              <a:buNone/>
            </a:pPr>
            <a:r>
              <a:rPr lang="sr-Cyrl-RS" dirty="0" smtClean="0">
                <a:latin typeface="Times New Roman" panose="02020603050405020304" pitchFamily="18" charset="0"/>
                <a:cs typeface="Times New Roman" panose="02020603050405020304" pitchFamily="18" charset="0"/>
              </a:rPr>
              <a:t>Његова мајка, српска краљица Ана, носила је само бисере, имала их је свуда по себи: у коси, око врата, у ушима, на одећи од меких тканина, на обући.</a:t>
            </a:r>
          </a:p>
          <a:p>
            <a:pPr marL="0" indent="0" algn="just">
              <a:buNone/>
            </a:pPr>
            <a:r>
              <a:rPr lang="sr-Cyrl-RS" dirty="0" smtClean="0">
                <a:latin typeface="Times New Roman" panose="02020603050405020304" pitchFamily="18" charset="0"/>
                <a:cs typeface="Times New Roman" panose="02020603050405020304" pitchFamily="18" charset="0"/>
              </a:rPr>
              <a:t>И он је била сва светла, као бисер.</a:t>
            </a:r>
          </a:p>
          <a:p>
            <a:pPr marL="0" indent="0" algn="just">
              <a:buNone/>
            </a:pPr>
            <a:r>
              <a:rPr lang="sr-Cyrl-RS" dirty="0" smtClean="0">
                <a:latin typeface="Times New Roman" panose="02020603050405020304" pitchFamily="18" charset="0"/>
                <a:cs typeface="Times New Roman" panose="02020603050405020304" pitchFamily="18" charset="0"/>
              </a:rPr>
              <a:t>То му је најтеже падало: што већ тако много месеци није видео мајку и што не зна кад ће је опет видети.</a:t>
            </a:r>
          </a:p>
          <a:p>
            <a:pPr marL="0" indent="0" algn="just">
              <a:buNone/>
            </a:pPr>
            <a:r>
              <a:rPr lang="sr-Cyrl-RS" dirty="0" smtClean="0">
                <a:latin typeface="Times New Roman" panose="02020603050405020304" pitchFamily="18" charset="0"/>
                <a:cs typeface="Times New Roman" panose="02020603050405020304" pitchFamily="18" charset="0"/>
              </a:rPr>
              <a:t>Мислио је на њу нарочито увече, кад би полазио на починак.</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5019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58762"/>
          </a:xfrm>
        </p:spPr>
        <p:txBody>
          <a:bodyPr>
            <a:normAutofit fontScale="90000"/>
          </a:bodyPr>
          <a:lstStyle/>
          <a:p>
            <a:endParaRPr lang="en-US" dirty="0"/>
          </a:p>
        </p:txBody>
      </p:sp>
      <p:sp>
        <p:nvSpPr>
          <p:cNvPr id="3" name="Content Placeholder 2"/>
          <p:cNvSpPr>
            <a:spLocks noGrp="1"/>
          </p:cNvSpPr>
          <p:nvPr>
            <p:ph sz="quarter" idx="1"/>
          </p:nvPr>
        </p:nvSpPr>
        <p:spPr>
          <a:xfrm>
            <a:off x="304800" y="762000"/>
            <a:ext cx="8153400" cy="5867400"/>
          </a:xfrm>
        </p:spPr>
        <p:txBody>
          <a:bodyPr>
            <a:normAutofit lnSpcReduction="10000"/>
          </a:bodyPr>
          <a:lstStyle/>
          <a:p>
            <a:pPr algn="just"/>
            <a:r>
              <a:rPr lang="sr-Cyrl-RS" dirty="0" smtClean="0">
                <a:latin typeface="Times New Roman" panose="02020603050405020304" pitchFamily="18" charset="0"/>
                <a:cs typeface="Times New Roman" panose="02020603050405020304" pitchFamily="18" charset="0"/>
              </a:rPr>
              <a:t>(...) кад би се спустила тама, хватала га је чежња за домом и за мајком. Ноћу, кад би се изненада пробудио, у мраку и тишини, навирале су му сузе које је гутао. Врутко је спавао с њим у истој одаји, али се Урош осећао усамљеним. Био је далеко од мајке, у врлетним и црним бугарским планинама, заточеник моћног хана Ногаја, који је сад господарио и великим делом Бугарске. Никад га неће пустити да оде.</a:t>
            </a:r>
          </a:p>
          <a:p>
            <a:pPr algn="just"/>
            <a:r>
              <a:rPr lang="sr-Cyrl-RS" dirty="0" smtClean="0">
                <a:latin typeface="Times New Roman" panose="02020603050405020304" pitchFamily="18" charset="0"/>
                <a:cs typeface="Times New Roman" panose="02020603050405020304" pitchFamily="18" charset="0"/>
              </a:rPr>
              <a:t>Чак ни Врутку није могао да каже оно што га је мучило. Осећао је да га отац не воли. (...) отац није хану дао Константина него њега, Уроша, који тек што је превалио десету. Зато што за Константина мари а за њега, Уроша, не мари. Константин му је први син и први наследник. А он, Урош, син из трећег брака. Колико је мајка плакала и молила оца да га не шаље хану, да га још не одваја од ње – па није вредело.</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4375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82562"/>
          </a:xfrm>
        </p:spPr>
        <p:txBody>
          <a:bodyPr>
            <a:normAutofit fontScale="90000"/>
          </a:bodyPr>
          <a:lstStyle/>
          <a:p>
            <a:endParaRPr lang="en-US" dirty="0"/>
          </a:p>
        </p:txBody>
      </p:sp>
      <p:sp>
        <p:nvSpPr>
          <p:cNvPr id="3" name="Content Placeholder 2"/>
          <p:cNvSpPr>
            <a:spLocks noGrp="1"/>
          </p:cNvSpPr>
          <p:nvPr>
            <p:ph sz="quarter" idx="1"/>
          </p:nvPr>
        </p:nvSpPr>
        <p:spPr>
          <a:xfrm>
            <a:off x="457200" y="609600"/>
            <a:ext cx="8153400" cy="5864352"/>
          </a:xfrm>
        </p:spPr>
        <p:txBody>
          <a:bodyPr/>
          <a:lstStyle/>
          <a:p>
            <a:pPr algn="just"/>
            <a:r>
              <a:rPr lang="sr-Cyrl-RS" dirty="0" smtClean="0">
                <a:latin typeface="Times New Roman" panose="02020603050405020304" pitchFamily="18" charset="0"/>
                <a:cs typeface="Times New Roman" panose="02020603050405020304" pitchFamily="18" charset="0"/>
              </a:rPr>
              <a:t>Отац је – то Урош никада неће моћи да заборави – био хладнији и од самог хана Ногаја док му је говорио: </a:t>
            </a:r>
          </a:p>
          <a:p>
            <a:pPr marL="0" indent="0" algn="just">
              <a:buNone/>
            </a:pPr>
            <a:r>
              <a:rPr lang="sr-Cyrl-RS" dirty="0">
                <a:latin typeface="Times New Roman" panose="02020603050405020304" pitchFamily="18" charset="0"/>
                <a:cs typeface="Times New Roman" panose="02020603050405020304" pitchFamily="18" charset="0"/>
              </a:rPr>
              <a:t>–</a:t>
            </a:r>
            <a:r>
              <a:rPr lang="sr-Cyrl-RS" dirty="0" smtClean="0">
                <a:latin typeface="Times New Roman" panose="02020603050405020304" pitchFamily="18" charset="0"/>
                <a:cs typeface="Times New Roman" panose="02020603050405020304" pitchFamily="18" charset="0"/>
              </a:rPr>
              <a:t> Одлазиш код татарског хана, у заточеништво. Даћу ти добру пратњу и све што ти треба. Поверавам ти важну дужност. Зато ни реч нећу да чујем ни сузу да ти видим.</a:t>
            </a:r>
            <a:endParaRPr lang="sr-Latn-RS" dirty="0" smtClean="0">
              <a:latin typeface="Times New Roman" panose="02020603050405020304" pitchFamily="18" charset="0"/>
              <a:cs typeface="Times New Roman" panose="02020603050405020304" pitchFamily="18" charset="0"/>
            </a:endParaRPr>
          </a:p>
          <a:p>
            <a:pPr marL="0" indent="0" algn="just">
              <a:buNone/>
            </a:pPr>
            <a:endParaRPr lang="sr-Latn-RS" dirty="0">
              <a:latin typeface="Times New Roman" panose="02020603050405020304" pitchFamily="18" charset="0"/>
              <a:cs typeface="Times New Roman" panose="02020603050405020304" pitchFamily="18" charset="0"/>
            </a:endParaRPr>
          </a:p>
          <a:p>
            <a:pPr algn="just"/>
            <a:r>
              <a:rPr lang="sr-Cyrl-RS" dirty="0" smtClean="0">
                <a:latin typeface="Times New Roman" panose="02020603050405020304" pitchFamily="18" charset="0"/>
                <a:cs typeface="Times New Roman" panose="02020603050405020304" pitchFamily="18" charset="0"/>
              </a:rPr>
              <a:t>То је било највеће Урошево задовољство. Док је, брзим и оштрим покретима, пресецао ту прозрачнотамну ледену воду, док је зарањао у тај полусмрзнути бисер – сва </a:t>
            </a:r>
            <a:r>
              <a:rPr lang="sr-Cyrl-RS" dirty="0" smtClean="0">
                <a:latin typeface="Times New Roman" panose="02020603050405020304" pitchFamily="18" charset="0"/>
                <a:cs typeface="Times New Roman" panose="02020603050405020304" pitchFamily="18" charset="0"/>
              </a:rPr>
              <a:t>туга </a:t>
            </a:r>
            <a:r>
              <a:rPr lang="sr-Cyrl-RS" dirty="0" smtClean="0">
                <a:latin typeface="Times New Roman" panose="02020603050405020304" pitchFamily="18" charset="0"/>
                <a:cs typeface="Times New Roman" panose="02020603050405020304" pitchFamily="18" charset="0"/>
              </a:rPr>
              <a:t>је нестајала из њега. Отицала је у дубину језерцета. И он, Урош, као да је постајао лак и прозрачан. Радост је цаклила и у тој води и у њему.</a:t>
            </a:r>
          </a:p>
          <a:p>
            <a:pPr algn="just"/>
            <a:r>
              <a:rPr lang="sr-Cyrl-RS" dirty="0" smtClean="0">
                <a:latin typeface="Times New Roman" panose="02020603050405020304" pitchFamily="18" charset="0"/>
                <a:cs typeface="Times New Roman" panose="02020603050405020304" pitchFamily="18" charset="0"/>
              </a:rPr>
              <a:t>–</a:t>
            </a:r>
            <a:r>
              <a:rPr lang="sr-Latn-RS" dirty="0">
                <a:latin typeface="Times New Roman" panose="02020603050405020304" pitchFamily="18" charset="0"/>
                <a:cs typeface="Times New Roman" panose="02020603050405020304" pitchFamily="18" charset="0"/>
              </a:rPr>
              <a:t> </a:t>
            </a:r>
            <a:r>
              <a:rPr lang="sr-Cyrl-RS" dirty="0" smtClean="0">
                <a:latin typeface="Times New Roman" panose="02020603050405020304" pitchFamily="18" charset="0"/>
                <a:cs typeface="Times New Roman" panose="02020603050405020304" pitchFamily="18" charset="0"/>
              </a:rPr>
              <a:t>Молим те, немој никад да пожелиш да постанеш краљ као твој отац. Жеља за круном донеће ти велику несрећу.</a:t>
            </a:r>
          </a:p>
          <a:p>
            <a:pPr marL="0" indent="0" algn="just">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3580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pPr algn="ctr"/>
            <a:r>
              <a:rPr lang="sr-Cyrl-RS" i="1" dirty="0" smtClean="0"/>
              <a:t>Дечак и соко</a:t>
            </a:r>
            <a:endParaRPr lang="en-US" i="1" dirty="0"/>
          </a:p>
        </p:txBody>
      </p:sp>
      <p:sp>
        <p:nvSpPr>
          <p:cNvPr id="3" name="Content Placeholder 2"/>
          <p:cNvSpPr>
            <a:spLocks noGrp="1"/>
          </p:cNvSpPr>
          <p:nvPr>
            <p:ph sz="quarter" idx="1"/>
          </p:nvPr>
        </p:nvSpPr>
        <p:spPr>
          <a:xfrm>
            <a:off x="228600" y="1066800"/>
            <a:ext cx="8534400" cy="5407152"/>
          </a:xfrm>
        </p:spPr>
        <p:txBody>
          <a:bodyPr>
            <a:normAutofit fontScale="92500"/>
          </a:bodyPr>
          <a:lstStyle/>
          <a:p>
            <a:pPr algn="just"/>
            <a:r>
              <a:rPr lang="sr-Cyrl-RS" dirty="0" smtClean="0">
                <a:latin typeface="Times New Roman" panose="02020603050405020304" pitchFamily="18" charset="0"/>
                <a:cs typeface="Times New Roman" panose="02020603050405020304" pitchFamily="18" charset="0"/>
              </a:rPr>
              <a:t>Био му је забранио (отац) да изађе на улицу сам, без пратње. Никако није смео сам у град – а то је Душан желео више од свега.</a:t>
            </a:r>
          </a:p>
          <a:p>
            <a:pPr algn="just"/>
            <a:r>
              <a:rPr lang="sr-Cyrl-RS" dirty="0" smtClean="0">
                <a:latin typeface="Times New Roman" panose="02020603050405020304" pitchFamily="18" charset="0"/>
                <a:cs typeface="Times New Roman" panose="02020603050405020304" pitchFamily="18" charset="0"/>
              </a:rPr>
              <a:t>Огроман и тајанствен, Цариград га је призивао.</a:t>
            </a:r>
          </a:p>
          <a:p>
            <a:pPr algn="just"/>
            <a:r>
              <a:rPr lang="sr-Cyrl-RS" dirty="0" smtClean="0">
                <a:latin typeface="Times New Roman" panose="02020603050405020304" pitchFamily="18" charset="0"/>
                <a:cs typeface="Times New Roman" panose="02020603050405020304" pitchFamily="18" charset="0"/>
              </a:rPr>
              <a:t>Душан је осећао да је нека опасност увек око њих. Нарочито док су још боравили у Скопљу али и док су, дуго, путовали за Цариград.</a:t>
            </a:r>
          </a:p>
          <a:p>
            <a:pPr algn="just"/>
            <a:r>
              <a:rPr lang="sr-Cyrl-RS" dirty="0" smtClean="0">
                <a:latin typeface="Times New Roman" panose="02020603050405020304" pitchFamily="18" charset="0"/>
                <a:cs typeface="Times New Roman" panose="02020603050405020304" pitchFamily="18" charset="0"/>
              </a:rPr>
              <a:t>Али, ко их је то прогонио? И зашто?</a:t>
            </a:r>
          </a:p>
          <a:p>
            <a:pPr algn="just"/>
            <a:endParaRPr lang="sr-Cyrl-RS" dirty="0">
              <a:latin typeface="Times New Roman" panose="02020603050405020304" pitchFamily="18" charset="0"/>
              <a:cs typeface="Times New Roman" panose="02020603050405020304" pitchFamily="18" charset="0"/>
            </a:endParaRPr>
          </a:p>
          <a:p>
            <a:pPr algn="just"/>
            <a:r>
              <a:rPr lang="sr-Cyrl-RS" dirty="0" smtClean="0">
                <a:latin typeface="Times New Roman" panose="02020603050405020304" pitchFamily="18" charset="0"/>
                <a:cs typeface="Times New Roman" panose="02020603050405020304" pitchFamily="18" charset="0"/>
              </a:rPr>
              <a:t>Душан је волео да учи. Грчки и латински био је готово већ савладао, а италијански и француски је вредно учио уз свог учитеља из Млетака. Није имао тешкоћа ни са науком о бројевима, ни са учењем о звездама. Ни са вештинама – мачевање, гађање копљем и стрелом, а нарочито пуцање из самострела, па јахање, пливање, трчање – све то му је баш полазило за руком.</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5228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58762"/>
          </a:xfrm>
        </p:spPr>
        <p:txBody>
          <a:bodyPr>
            <a:normAutofit fontScale="90000"/>
          </a:bodyPr>
          <a:lstStyle/>
          <a:p>
            <a:endParaRPr lang="en-US" dirty="0"/>
          </a:p>
        </p:txBody>
      </p:sp>
      <p:sp>
        <p:nvSpPr>
          <p:cNvPr id="3" name="Content Placeholder 2"/>
          <p:cNvSpPr>
            <a:spLocks noGrp="1"/>
          </p:cNvSpPr>
          <p:nvPr>
            <p:ph sz="quarter" idx="1"/>
          </p:nvPr>
        </p:nvSpPr>
        <p:spPr>
          <a:xfrm>
            <a:off x="381000" y="685800"/>
            <a:ext cx="8229600" cy="5711952"/>
          </a:xfrm>
        </p:spPr>
        <p:txBody>
          <a:bodyPr/>
          <a:lstStyle/>
          <a:p>
            <a:pPr algn="just"/>
            <a:r>
              <a:rPr lang="sr-Cyrl-RS" dirty="0" smtClean="0">
                <a:latin typeface="Times New Roman" panose="02020603050405020304" pitchFamily="18" charset="0"/>
                <a:cs typeface="Times New Roman" panose="02020603050405020304" pitchFamily="18" charset="0"/>
              </a:rPr>
              <a:t>Жели да учи турски и арапски: </a:t>
            </a:r>
          </a:p>
          <a:p>
            <a:pPr marL="0" indent="0" algn="just">
              <a:buNone/>
            </a:pPr>
            <a:r>
              <a:rPr lang="sr-Cyrl-RS" dirty="0" smtClean="0">
                <a:latin typeface="Times New Roman" panose="02020603050405020304" pitchFamily="18" charset="0"/>
                <a:cs typeface="Times New Roman" panose="02020603050405020304" pitchFamily="18" charset="0"/>
              </a:rPr>
              <a:t>– Да бих схватио како мисле и шта намеравају. Све их је више и у овом граду, оче, престоници источног хришћанства. Све их је више свуда око нас.</a:t>
            </a:r>
          </a:p>
          <a:p>
            <a:pPr marL="0" indent="0" algn="just">
              <a:buNone/>
            </a:pPr>
            <a:endParaRPr lang="sr-Cyrl-RS" dirty="0">
              <a:latin typeface="Times New Roman" panose="02020603050405020304" pitchFamily="18" charset="0"/>
              <a:cs typeface="Times New Roman" panose="02020603050405020304" pitchFamily="18" charset="0"/>
            </a:endParaRPr>
          </a:p>
          <a:p>
            <a:pPr marL="0" indent="0" algn="just">
              <a:buNone/>
            </a:pPr>
            <a:r>
              <a:rPr lang="sr-Cyrl-RS" dirty="0" smtClean="0">
                <a:latin typeface="Times New Roman" panose="02020603050405020304" pitchFamily="18" charset="0"/>
                <a:cs typeface="Times New Roman" panose="02020603050405020304" pitchFamily="18" charset="0"/>
              </a:rPr>
              <a:t>Тајна коју је чуо од Врутка (да је њихов прогонитељ краљ Милутин), уселила се у дечака као нека црна грудва. Стално је била ту, испод груди: и кад је учио, и кад је јахао или пливао у пратњи учитеља и слугу, и кад се вежбао у мачевању или у гађању луком и стрелом и самострелом, и кад се играо, с болешљивим братом, у врту. Била је у њему чак и док је спавао.</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4692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58762"/>
          </a:xfrm>
        </p:spPr>
        <p:txBody>
          <a:bodyPr>
            <a:normAutofit fontScale="90000"/>
          </a:bodyPr>
          <a:lstStyle/>
          <a:p>
            <a:endParaRPr lang="en-US" dirty="0"/>
          </a:p>
        </p:txBody>
      </p:sp>
      <p:sp>
        <p:nvSpPr>
          <p:cNvPr id="3" name="Content Placeholder 2"/>
          <p:cNvSpPr>
            <a:spLocks noGrp="1"/>
          </p:cNvSpPr>
          <p:nvPr>
            <p:ph sz="quarter" idx="1"/>
          </p:nvPr>
        </p:nvSpPr>
        <p:spPr>
          <a:xfrm>
            <a:off x="457200" y="762000"/>
            <a:ext cx="7467600" cy="5711952"/>
          </a:xfrm>
        </p:spPr>
        <p:txBody>
          <a:bodyPr/>
          <a:lstStyle/>
          <a:p>
            <a:pPr algn="just"/>
            <a:r>
              <a:rPr lang="sr-Cyrl-RS" dirty="0" smtClean="0">
                <a:latin typeface="Times New Roman" panose="02020603050405020304" pitchFamily="18" charset="0"/>
                <a:cs typeface="Times New Roman" panose="02020603050405020304" pitchFamily="18" charset="0"/>
              </a:rPr>
              <a:t>(Сан о нападачу са главом змије) Тај сан га је плашио. Изненада би га се сетио и усред дана. Кад је са учитељима ишао уским цариградским улицама, кроз гужву и вреву, често се освртао. Проверавао је да ли их неко следи. (...) Сада је примећивао како су ходници у дворцу дуги и изукрштани, пуни неочекиваних удубљења која су лако могла постати и скривалишта.</a:t>
            </a:r>
          </a:p>
          <a:p>
            <a:pPr algn="just"/>
            <a:r>
              <a:rPr lang="sr-Cyrl-RS" dirty="0" smtClean="0">
                <a:latin typeface="Times New Roman" panose="02020603050405020304" pitchFamily="18" charset="0"/>
                <a:cs typeface="Times New Roman" panose="02020603050405020304" pitchFamily="18" charset="0"/>
              </a:rPr>
              <a:t>Почео је да носи, свуда, свој мали мач.</a:t>
            </a:r>
          </a:p>
          <a:p>
            <a:pPr algn="just"/>
            <a:endParaRPr lang="sr-Cyrl-RS" dirty="0">
              <a:latin typeface="Times New Roman" panose="02020603050405020304" pitchFamily="18" charset="0"/>
              <a:cs typeface="Times New Roman" panose="02020603050405020304" pitchFamily="18" charset="0"/>
            </a:endParaRPr>
          </a:p>
          <a:p>
            <a:pPr algn="just"/>
            <a:r>
              <a:rPr lang="sr-Cyrl-RS" dirty="0" smtClean="0">
                <a:latin typeface="Times New Roman" panose="02020603050405020304" pitchFamily="18" charset="0"/>
                <a:cs typeface="Times New Roman" panose="02020603050405020304" pitchFamily="18" charset="0"/>
              </a:rPr>
              <a:t>У Душану блесну радост. Добиће сокола! Таквој награди није могао да се нада. </a:t>
            </a:r>
            <a:endParaRPr lang="sr-Cyrl-RS" dirty="0">
              <a:latin typeface="Times New Roman" panose="02020603050405020304" pitchFamily="18" charset="0"/>
              <a:cs typeface="Times New Roman" panose="02020603050405020304" pitchFamily="18" charset="0"/>
            </a:endParaRPr>
          </a:p>
          <a:p>
            <a:pPr algn="just"/>
            <a:r>
              <a:rPr lang="sr-Cyrl-RS" dirty="0" smtClean="0">
                <a:latin typeface="Times New Roman" panose="02020603050405020304" pitchFamily="18" charset="0"/>
                <a:cs typeface="Times New Roman" panose="02020603050405020304" pitchFamily="18" charset="0"/>
              </a:rPr>
              <a:t>– Зваћу га Муња. Ти си Муња – рече дечак соколу. – Мој Муња.</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0291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334962"/>
          </a:xfrm>
        </p:spPr>
        <p:txBody>
          <a:bodyPr>
            <a:normAutofit fontScale="90000"/>
          </a:bodyPr>
          <a:lstStyle/>
          <a:p>
            <a:endParaRPr lang="en-US" dirty="0"/>
          </a:p>
        </p:txBody>
      </p:sp>
      <p:sp>
        <p:nvSpPr>
          <p:cNvPr id="3" name="Content Placeholder 2"/>
          <p:cNvSpPr>
            <a:spLocks noGrp="1"/>
          </p:cNvSpPr>
          <p:nvPr>
            <p:ph sz="quarter" idx="1"/>
          </p:nvPr>
        </p:nvSpPr>
        <p:spPr>
          <a:xfrm>
            <a:off x="457200" y="762000"/>
            <a:ext cx="7467600" cy="5711952"/>
          </a:xfrm>
        </p:spPr>
        <p:txBody>
          <a:bodyPr/>
          <a:lstStyle/>
          <a:p>
            <a:pPr algn="just"/>
            <a:r>
              <a:rPr lang="sr-Cyrl-RS" dirty="0" smtClean="0">
                <a:latin typeface="Times New Roman" panose="02020603050405020304" pitchFamily="18" charset="0"/>
                <a:cs typeface="Times New Roman" panose="02020603050405020304" pitchFamily="18" charset="0"/>
              </a:rPr>
              <a:t>....уз Муњу, дечак је полако заборављао на опрезност. Опет је почео да мисли о томе како да се, непримећен и без пратње, искраде и, сасвим сам, прошврља Цариградом.</a:t>
            </a:r>
          </a:p>
          <a:p>
            <a:pPr algn="just"/>
            <a:r>
              <a:rPr lang="sr-Cyrl-RS" dirty="0" smtClean="0">
                <a:latin typeface="Times New Roman" panose="02020603050405020304" pitchFamily="18" charset="0"/>
                <a:cs typeface="Times New Roman" panose="02020603050405020304" pitchFamily="18" charset="0"/>
              </a:rPr>
              <a:t>(Успео је да се искраде.)</a:t>
            </a:r>
          </a:p>
          <a:p>
            <a:pPr algn="just"/>
            <a:r>
              <a:rPr lang="sr-Cyrl-RS" dirty="0" smtClean="0">
                <a:latin typeface="Times New Roman" panose="02020603050405020304" pitchFamily="18" charset="0"/>
                <a:cs typeface="Times New Roman" panose="02020603050405020304" pitchFamily="18" charset="0"/>
              </a:rPr>
              <a:t>Одједном му се учинило да чује, јасно изговорено у његово лево уво:</a:t>
            </a:r>
          </a:p>
          <a:p>
            <a:pPr marL="0" indent="0" algn="just">
              <a:buNone/>
            </a:pPr>
            <a:r>
              <a:rPr lang="sr-Cyrl-RS" dirty="0" smtClean="0">
                <a:latin typeface="Times New Roman" panose="02020603050405020304" pitchFamily="18" charset="0"/>
                <a:cs typeface="Times New Roman" panose="02020603050405020304" pitchFamily="18" charset="0"/>
              </a:rPr>
              <a:t>„Не треба ово да радимо. Ајде да се вратимо.“</a:t>
            </a:r>
          </a:p>
          <a:p>
            <a:pPr marL="0" indent="0" algn="just">
              <a:buNone/>
            </a:pPr>
            <a:r>
              <a:rPr lang="sr-Cyrl-RS" dirty="0" smtClean="0">
                <a:latin typeface="Times New Roman" panose="02020603050405020304" pitchFamily="18" charset="0"/>
                <a:cs typeface="Times New Roman" panose="02020603050405020304" pitchFamily="18" charset="0"/>
              </a:rPr>
              <a:t>Згранут, дечак се окрете према Муњи:</a:t>
            </a:r>
          </a:p>
          <a:p>
            <a:pPr marL="0" indent="0" algn="just">
              <a:buNone/>
            </a:pPr>
            <a:r>
              <a:rPr lang="sr-Cyrl-RS" dirty="0" smtClean="0">
                <a:latin typeface="Times New Roman" panose="02020603050405020304" pitchFamily="18" charset="0"/>
                <a:cs typeface="Times New Roman" panose="02020603050405020304" pitchFamily="18" charset="0"/>
              </a:rPr>
              <a:t>– Шта, ти говориш?</a:t>
            </a:r>
          </a:p>
          <a:p>
            <a:pPr marL="0" indent="0" algn="just">
              <a:buNone/>
            </a:pPr>
            <a:r>
              <a:rPr lang="sr-Cyrl-RS" dirty="0" smtClean="0">
                <a:latin typeface="Times New Roman" panose="02020603050405020304" pitchFamily="18" charset="0"/>
                <a:cs typeface="Times New Roman" panose="02020603050405020304" pitchFamily="18" charset="0"/>
              </a:rPr>
              <a:t>Соко га је гледао право у очи, као да га опомиње.</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55741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58762"/>
          </a:xfrm>
        </p:spPr>
        <p:txBody>
          <a:bodyPr>
            <a:normAutofit fontScale="90000"/>
          </a:bodyPr>
          <a:lstStyle/>
          <a:p>
            <a:endParaRPr lang="en-US" dirty="0"/>
          </a:p>
        </p:txBody>
      </p:sp>
      <p:sp>
        <p:nvSpPr>
          <p:cNvPr id="3" name="Content Placeholder 2"/>
          <p:cNvSpPr>
            <a:spLocks noGrp="1"/>
          </p:cNvSpPr>
          <p:nvPr>
            <p:ph sz="quarter" idx="1"/>
          </p:nvPr>
        </p:nvSpPr>
        <p:spPr>
          <a:xfrm>
            <a:off x="152400" y="304800"/>
            <a:ext cx="8534400" cy="6169152"/>
          </a:xfrm>
        </p:spPr>
        <p:txBody>
          <a:bodyPr>
            <a:normAutofit fontScale="92500" lnSpcReduction="10000"/>
          </a:bodyPr>
          <a:lstStyle/>
          <a:p>
            <a:pPr algn="just"/>
            <a:r>
              <a:rPr lang="sr-Cyrl-RS" dirty="0" smtClean="0">
                <a:latin typeface="Times New Roman" panose="02020603050405020304" pitchFamily="18" charset="0"/>
                <a:cs typeface="Times New Roman" panose="02020603050405020304" pitchFamily="18" charset="0"/>
              </a:rPr>
              <a:t>Више није био сигуран којим правцем треба да крене ка манастиру. Стајао је, изгубљен, у тајанственом сплету небројених цариградских улица.</a:t>
            </a:r>
          </a:p>
          <a:p>
            <a:pPr marL="0" indent="0" algn="just">
              <a:buNone/>
            </a:pPr>
            <a:r>
              <a:rPr lang="sr-Cyrl-RS" dirty="0" smtClean="0">
                <a:latin typeface="Times New Roman" panose="02020603050405020304" pitchFamily="18" charset="0"/>
                <a:cs typeface="Times New Roman" panose="02020603050405020304" pitchFamily="18" charset="0"/>
              </a:rPr>
              <a:t>Шчепао га је страх.</a:t>
            </a:r>
          </a:p>
          <a:p>
            <a:pPr marL="0" indent="0" algn="just">
              <a:buNone/>
            </a:pPr>
            <a:r>
              <a:rPr lang="sr-Cyrl-RS" dirty="0" smtClean="0">
                <a:latin typeface="Times New Roman" panose="02020603050405020304" pitchFamily="18" charset="0"/>
                <a:cs typeface="Times New Roman" panose="02020603050405020304" pitchFamily="18" charset="0"/>
              </a:rPr>
              <a:t>Па све је то он већ доживео у сну. У оном сну!</a:t>
            </a:r>
          </a:p>
          <a:p>
            <a:pPr marL="0" indent="0" algn="just">
              <a:buNone/>
            </a:pPr>
            <a:r>
              <a:rPr lang="sr-Cyrl-RS" dirty="0" smtClean="0">
                <a:latin typeface="Times New Roman" panose="02020603050405020304" pitchFamily="18" charset="0"/>
                <a:cs typeface="Times New Roman" panose="02020603050405020304" pitchFamily="18" charset="0"/>
              </a:rPr>
              <a:t>Помислио је да ће заплакати. Црна грудва му се била попела у само грло и гушила га је.</a:t>
            </a:r>
          </a:p>
          <a:p>
            <a:pPr marL="0" indent="0" algn="just">
              <a:buNone/>
            </a:pPr>
            <a:r>
              <a:rPr lang="sr-Cyrl-RS" dirty="0" smtClean="0">
                <a:latin typeface="Times New Roman" panose="02020603050405020304" pitchFamily="18" charset="0"/>
                <a:cs typeface="Times New Roman" panose="02020603050405020304" pitchFamily="18" charset="0"/>
              </a:rPr>
              <a:t>Муња се подиже са његовог рамена и полете. Душану се опет причини да чује: „Прати ме!“</a:t>
            </a:r>
          </a:p>
          <a:p>
            <a:pPr marL="0" indent="0" algn="just">
              <a:buNone/>
            </a:pPr>
            <a:r>
              <a:rPr lang="sr-Cyrl-RS" dirty="0" smtClean="0">
                <a:latin typeface="Times New Roman" panose="02020603050405020304" pitchFamily="18" charset="0"/>
                <a:cs typeface="Times New Roman" panose="02020603050405020304" pitchFamily="18" charset="0"/>
              </a:rPr>
              <a:t>(...)</a:t>
            </a:r>
          </a:p>
          <a:p>
            <a:pPr marL="0" indent="0" algn="just">
              <a:buNone/>
            </a:pPr>
            <a:r>
              <a:rPr lang="sr-Cyrl-RS" dirty="0" smtClean="0">
                <a:latin typeface="Times New Roman" panose="02020603050405020304" pitchFamily="18" charset="0"/>
                <a:cs typeface="Times New Roman" panose="02020603050405020304" pitchFamily="18" charset="0"/>
              </a:rPr>
              <a:t>Као у оном сну, дечак извади свој мали мач, врисну „Муњо!“ и окрете се на пети па јурну на свог гониоца.</a:t>
            </a:r>
          </a:p>
          <a:p>
            <a:pPr marL="0" indent="0" algn="just">
              <a:buNone/>
            </a:pPr>
            <a:r>
              <a:rPr lang="sr-Cyrl-RS" dirty="0" smtClean="0">
                <a:latin typeface="Times New Roman" panose="02020603050405020304" pitchFamily="18" charset="0"/>
                <a:cs typeface="Times New Roman" panose="02020603050405020304" pitchFamily="18" charset="0"/>
              </a:rPr>
              <a:t>Изненађени прогонитељ одскочи у страну покушавајући да шчепа дечака. Али је Душан тако вешто баратао мачем да је израњавио нападачеве руке. (...) Успео је најзад да зграби дечака (...). Онда је заурлао и нагло испустио Душана, који се дочекао на ноге. То се Муња био свом силином спустио на нападачеву главу и свој кљун му зарио у око.</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7315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a:bodyPr>
          <a:lstStyle/>
          <a:p>
            <a:pPr algn="ctr"/>
            <a:r>
              <a:rPr lang="sr-Cyrl-RS" i="1" dirty="0" smtClean="0"/>
              <a:t>Змијска кошуљица</a:t>
            </a:r>
            <a:endParaRPr lang="en-US" i="1" dirty="0"/>
          </a:p>
        </p:txBody>
      </p:sp>
      <p:sp>
        <p:nvSpPr>
          <p:cNvPr id="3" name="Content Placeholder 2"/>
          <p:cNvSpPr>
            <a:spLocks noGrp="1"/>
          </p:cNvSpPr>
          <p:nvPr>
            <p:ph sz="quarter" idx="1"/>
          </p:nvPr>
        </p:nvSpPr>
        <p:spPr>
          <a:xfrm>
            <a:off x="457200" y="1143000"/>
            <a:ext cx="8001000" cy="5330952"/>
          </a:xfrm>
        </p:spPr>
        <p:txBody>
          <a:bodyPr>
            <a:normAutofit lnSpcReduction="10000"/>
          </a:bodyPr>
          <a:lstStyle/>
          <a:p>
            <a:pPr algn="just"/>
            <a:r>
              <a:rPr lang="sr-Cyrl-RS" dirty="0" smtClean="0">
                <a:latin typeface="Times New Roman" panose="02020603050405020304" pitchFamily="18" charset="0"/>
                <a:cs typeface="Times New Roman" panose="02020603050405020304" pitchFamily="18" charset="0"/>
              </a:rPr>
              <a:t>Лазар је био румен и снажан дечак, сав преплануо, бистрих очију, брзих покрета.</a:t>
            </a:r>
          </a:p>
          <a:p>
            <a:pPr algn="just"/>
            <a:r>
              <a:rPr lang="sr-Cyrl-RS" dirty="0" smtClean="0">
                <a:latin typeface="Times New Roman" panose="02020603050405020304" pitchFamily="18" charset="0"/>
                <a:cs typeface="Times New Roman" panose="02020603050405020304" pitchFamily="18" charset="0"/>
              </a:rPr>
              <a:t>Дечак истрча и брзо стиже до свог омиљеног места. Ту, на самом завијутку планинске речице, на стрмој обали, заклоњеној грмљем и шибљем, било му је скровиште. Један велики, пљоснат камен, удобан као царски престо, дизао се над речицом – седиште на стени. (...) та његова осматрачница је била смештена изнад једног поприличног удубљења у стени, мале скровите пећине. У том је удубљењу дечак од сувог лишћа и сламе направио нешто налик на постељу. То је било његово склониште и од кише, и од ветра, и од јаког сунца али и од људских погледа.</a:t>
            </a:r>
          </a:p>
          <a:p>
            <a:pPr algn="just"/>
            <a:r>
              <a:rPr lang="sr-Cyrl-RS" dirty="0" smtClean="0">
                <a:latin typeface="Times New Roman" panose="02020603050405020304" pitchFamily="18" charset="0"/>
                <a:cs typeface="Times New Roman" panose="02020603050405020304" pitchFamily="18" charset="0"/>
              </a:rPr>
              <a:t>Осећао је да боље уме са зверима него са људима.</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2518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Cyrl-RS" sz="4000" i="1" dirty="0" smtClean="0">
                <a:latin typeface="Times New Roman" panose="02020603050405020304" pitchFamily="18" charset="0"/>
                <a:cs typeface="Times New Roman" panose="02020603050405020304" pitchFamily="18" charset="0"/>
              </a:rPr>
              <a:t>Књига за Марка</a:t>
            </a:r>
            <a:endParaRPr lang="en-US" sz="4000"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457200" y="1600200"/>
            <a:ext cx="8001000" cy="4873752"/>
          </a:xfrm>
        </p:spPr>
        <p:txBody>
          <a:bodyPr>
            <a:normAutofit fontScale="92500"/>
          </a:bodyPr>
          <a:lstStyle/>
          <a:p>
            <a:pPr algn="just">
              <a:buFont typeface="Wingdings" panose="05000000000000000000" pitchFamily="2" charset="2"/>
              <a:buChar char="v"/>
            </a:pPr>
            <a:r>
              <a:rPr lang="sr-Cyrl-RS" sz="2800" dirty="0" smtClean="0">
                <a:latin typeface="Times New Roman" panose="02020603050405020304" pitchFamily="18" charset="0"/>
                <a:cs typeface="Times New Roman" panose="02020603050405020304" pitchFamily="18" charset="0"/>
              </a:rPr>
              <a:t>Збирка прича објављена први пут 1998.</a:t>
            </a:r>
          </a:p>
          <a:p>
            <a:pPr algn="just">
              <a:buFont typeface="Wingdings" panose="05000000000000000000" pitchFamily="2" charset="2"/>
              <a:buChar char="v"/>
            </a:pPr>
            <a:r>
              <a:rPr lang="sr-Cyrl-RS" sz="2800" dirty="0" smtClean="0">
                <a:latin typeface="Times New Roman" panose="02020603050405020304" pitchFamily="18" charset="0"/>
                <a:cs typeface="Times New Roman" panose="02020603050405020304" pitchFamily="18" charset="0"/>
              </a:rPr>
              <a:t>Седам прича о детињству знаменитих личности српског средњег века</a:t>
            </a:r>
            <a:r>
              <a:rPr lang="sr-Latn-RS" sz="2800" dirty="0" smtClean="0">
                <a:latin typeface="Times New Roman" panose="02020603050405020304" pitchFamily="18" charset="0"/>
                <a:cs typeface="Times New Roman" panose="02020603050405020304" pitchFamily="18" charset="0"/>
              </a:rPr>
              <a:t>, </a:t>
            </a:r>
            <a:r>
              <a:rPr lang="sr-Cyrl-RS" sz="2800" dirty="0" smtClean="0">
                <a:latin typeface="Times New Roman" panose="02020603050405020304" pitchFamily="18" charset="0"/>
                <a:cs typeface="Times New Roman" panose="02020603050405020304" pitchFamily="18" charset="0"/>
              </a:rPr>
              <a:t>односно наше националне културе и историје – Стефана Немање, Светог Саве, Стефана Дечанског, цара Душана, кнеза Лазара, деспота Стефана Лазаревића и Марка Краљевића</a:t>
            </a:r>
          </a:p>
          <a:p>
            <a:pPr algn="just">
              <a:buFont typeface="Wingdings" panose="05000000000000000000" pitchFamily="2" charset="2"/>
              <a:buChar char="v"/>
            </a:pPr>
            <a:r>
              <a:rPr lang="sr-Cyrl-CS" sz="2800" dirty="0" smtClean="0">
                <a:latin typeface="Times New Roman" panose="02020603050405020304" pitchFamily="18" charset="0"/>
                <a:cs typeface="Times New Roman" panose="02020603050405020304" pitchFamily="18" charset="0"/>
              </a:rPr>
              <a:t>Број </a:t>
            </a:r>
            <a:r>
              <a:rPr lang="sr-Cyrl-CS" sz="2800" dirty="0">
                <a:latin typeface="Times New Roman" panose="02020603050405020304" pitchFamily="18" charset="0"/>
                <a:cs typeface="Times New Roman" panose="02020603050405020304" pitchFamily="18" charset="0"/>
              </a:rPr>
              <a:t>седам </a:t>
            </a:r>
            <a:r>
              <a:rPr lang="sr-Cyrl-CS" sz="2800" dirty="0" smtClean="0">
                <a:latin typeface="Times New Roman" panose="02020603050405020304" pitchFamily="18" charset="0"/>
                <a:cs typeface="Times New Roman" panose="02020603050405020304" pitchFamily="18" charset="0"/>
              </a:rPr>
              <a:t>има </a:t>
            </a:r>
            <a:r>
              <a:rPr lang="sr-Cyrl-CS" sz="2800" dirty="0" smtClean="0">
                <a:latin typeface="Times New Roman" panose="02020603050405020304" pitchFamily="18" charset="0"/>
                <a:cs typeface="Times New Roman" panose="02020603050405020304" pitchFamily="18" charset="0"/>
              </a:rPr>
              <a:t>симболичк</a:t>
            </a:r>
            <a:r>
              <a:rPr lang="sr-Cyrl-RS" sz="2800" dirty="0" smtClean="0">
                <a:latin typeface="Times New Roman" panose="02020603050405020304" pitchFamily="18" charset="0"/>
                <a:cs typeface="Times New Roman" panose="02020603050405020304" pitchFamily="18" charset="0"/>
              </a:rPr>
              <a:t>у</a:t>
            </a:r>
            <a:r>
              <a:rPr lang="sr-Cyrl-CS" sz="2800" dirty="0" smtClean="0">
                <a:latin typeface="Times New Roman" panose="02020603050405020304" pitchFamily="18" charset="0"/>
                <a:cs typeface="Times New Roman" panose="02020603050405020304" pitchFamily="18" charset="0"/>
              </a:rPr>
              <a:t> </a:t>
            </a:r>
            <a:r>
              <a:rPr lang="sr-Cyrl-CS" sz="2800" dirty="0">
                <a:latin typeface="Times New Roman" panose="02020603050405020304" pitchFamily="18" charset="0"/>
                <a:cs typeface="Times New Roman" panose="02020603050405020304" pitchFamily="18" charset="0"/>
              </a:rPr>
              <a:t>вредност: указује на потпун циклус, свеукупност времена, простора и свеукупност моралног </a:t>
            </a:r>
            <a:r>
              <a:rPr lang="sr-Cyrl-CS" sz="2800" dirty="0" smtClean="0">
                <a:latin typeface="Times New Roman" panose="02020603050405020304" pitchFamily="18" charset="0"/>
                <a:cs typeface="Times New Roman" panose="02020603050405020304" pitchFamily="18" charset="0"/>
              </a:rPr>
              <a:t>живота (Шевалије 2007: 816). </a:t>
            </a:r>
            <a:endParaRPr lang="sr-Cyrl-CS" sz="2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sr-Cyrl-RS" sz="2800" dirty="0" smtClean="0">
                <a:latin typeface="Times New Roman" panose="02020603050405020304" pitchFamily="18" charset="0"/>
                <a:cs typeface="Times New Roman" panose="02020603050405020304" pitchFamily="18" charset="0"/>
              </a:rPr>
              <a:t>Деци-читаоцима посредује националну историју и гради националну свест.</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69064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334962"/>
          </a:xfrm>
        </p:spPr>
        <p:txBody>
          <a:bodyPr>
            <a:normAutofit fontScale="90000"/>
          </a:bodyPr>
          <a:lstStyle/>
          <a:p>
            <a:endParaRPr lang="en-US" dirty="0"/>
          </a:p>
        </p:txBody>
      </p:sp>
      <p:sp>
        <p:nvSpPr>
          <p:cNvPr id="3" name="Content Placeholder 2"/>
          <p:cNvSpPr>
            <a:spLocks noGrp="1"/>
          </p:cNvSpPr>
          <p:nvPr>
            <p:ph sz="quarter" idx="1"/>
          </p:nvPr>
        </p:nvSpPr>
        <p:spPr>
          <a:xfrm>
            <a:off x="304800" y="685800"/>
            <a:ext cx="8077200" cy="5788152"/>
          </a:xfrm>
        </p:spPr>
        <p:txBody>
          <a:bodyPr>
            <a:normAutofit/>
          </a:bodyPr>
          <a:lstStyle/>
          <a:p>
            <a:pPr algn="just"/>
            <a:r>
              <a:rPr lang="sr-Cyrl-RS" dirty="0" smtClean="0">
                <a:latin typeface="Times New Roman" panose="02020603050405020304" pitchFamily="18" charset="0"/>
                <a:cs typeface="Times New Roman" panose="02020603050405020304" pitchFamily="18" charset="0"/>
              </a:rPr>
              <a:t>Дао је реч да ником ништа неће рећи а дата реч, научио га је отац, не сме се ни по коју цену погазити. Дата реч је вреднија од живота.</a:t>
            </a:r>
          </a:p>
          <a:p>
            <a:pPr algn="just"/>
            <a:endParaRPr lang="sr-Cyrl-RS" dirty="0">
              <a:latin typeface="Times New Roman" panose="02020603050405020304" pitchFamily="18" charset="0"/>
              <a:cs typeface="Times New Roman" panose="02020603050405020304" pitchFamily="18" charset="0"/>
            </a:endParaRPr>
          </a:p>
          <a:p>
            <a:pPr marL="0" indent="0" algn="just">
              <a:buNone/>
            </a:pPr>
            <a:r>
              <a:rPr lang="sr-Cyrl-RS" dirty="0" smtClean="0">
                <a:latin typeface="Times New Roman" panose="02020603050405020304" pitchFamily="18" charset="0"/>
                <a:cs typeface="Times New Roman" panose="02020603050405020304" pitchFamily="18" charset="0"/>
              </a:rPr>
              <a:t>– Молим те, Краљице, немој да га убијеш.</a:t>
            </a:r>
          </a:p>
          <a:p>
            <a:pPr marL="0" indent="0" algn="just">
              <a:buNone/>
            </a:pPr>
            <a:r>
              <a:rPr lang="sr-Cyrl-RS" dirty="0" smtClean="0">
                <a:latin typeface="Times New Roman" panose="02020603050405020304" pitchFamily="18" charset="0"/>
                <a:cs typeface="Times New Roman" panose="02020603050405020304" pitchFamily="18" charset="0"/>
              </a:rPr>
              <a:t>Змије опет зашишташе и Лазару се учини да разуме шта му говоре.</a:t>
            </a:r>
          </a:p>
          <a:p>
            <a:pPr marL="0" indent="0" algn="just">
              <a:buNone/>
            </a:pPr>
            <a:r>
              <a:rPr lang="sr-Cyrl-RS" dirty="0" smtClean="0">
                <a:latin typeface="Times New Roman" panose="02020603050405020304" pitchFamily="18" charset="0"/>
                <a:cs typeface="Times New Roman" panose="02020603050405020304" pitchFamily="18" charset="0"/>
              </a:rPr>
              <a:t>„Ако ми не убијемо њега, он ће тебе. Он ти је непријатељ.“</a:t>
            </a:r>
          </a:p>
          <a:p>
            <a:pPr marL="0" indent="0" algn="just">
              <a:buNone/>
            </a:pPr>
            <a:r>
              <a:rPr lang="sr-Cyrl-RS" dirty="0" smtClean="0">
                <a:latin typeface="Times New Roman" panose="02020603050405020304" pitchFamily="18" charset="0"/>
                <a:cs typeface="Times New Roman" panose="02020603050405020304" pitchFamily="18" charset="0"/>
              </a:rPr>
              <a:t>– Ти си ми непријатељ? – упита Лазар.</a:t>
            </a:r>
          </a:p>
          <a:p>
            <a:pPr marL="0" indent="0" algn="just">
              <a:buNone/>
            </a:pPr>
            <a:r>
              <a:rPr lang="sr-Cyrl-RS" dirty="0" smtClean="0">
                <a:latin typeface="Times New Roman" panose="02020603050405020304" pitchFamily="18" charset="0"/>
                <a:cs typeface="Times New Roman" panose="02020603050405020304" pitchFamily="18" charset="0"/>
              </a:rPr>
              <a:t>– Можда сам био – промуца рањеник. – Али више нисам. Молим те, спаси ме.</a:t>
            </a:r>
          </a:p>
          <a:p>
            <a:pPr marL="0" indent="0" algn="just">
              <a:buNone/>
            </a:pPr>
            <a:r>
              <a:rPr lang="sr-Cyrl-RS" dirty="0" smtClean="0">
                <a:latin typeface="Times New Roman" panose="02020603050405020304" pitchFamily="18" charset="0"/>
                <a:cs typeface="Times New Roman" panose="02020603050405020304" pitchFamily="18" charset="0"/>
              </a:rPr>
              <a:t>Лазар погледа Краљицу, а она је шиштала:</a:t>
            </a:r>
          </a:p>
          <a:p>
            <a:pPr marL="0" indent="0" algn="just">
              <a:buNone/>
            </a:pPr>
            <a:r>
              <a:rPr lang="sr-Cyrl-RS" dirty="0" smtClean="0">
                <a:latin typeface="Times New Roman" panose="02020603050405020304" pitchFamily="18" charset="0"/>
                <a:cs typeface="Times New Roman" panose="02020603050405020304" pitchFamily="18" charset="0"/>
              </a:rPr>
              <a:t>„Не веруј му.“</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80669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1162"/>
          </a:xfrm>
        </p:spPr>
        <p:txBody>
          <a:bodyPr>
            <a:normAutofit fontScale="90000"/>
          </a:bodyPr>
          <a:lstStyle/>
          <a:p>
            <a:endParaRPr lang="en-US" dirty="0"/>
          </a:p>
        </p:txBody>
      </p:sp>
      <p:sp>
        <p:nvSpPr>
          <p:cNvPr id="3" name="Content Placeholder 2"/>
          <p:cNvSpPr>
            <a:spLocks noGrp="1"/>
          </p:cNvSpPr>
          <p:nvPr>
            <p:ph sz="quarter" idx="1"/>
          </p:nvPr>
        </p:nvSpPr>
        <p:spPr>
          <a:xfrm>
            <a:off x="457200" y="914400"/>
            <a:ext cx="7467600" cy="5559552"/>
          </a:xfrm>
        </p:spPr>
        <p:txBody>
          <a:bodyPr/>
          <a:lstStyle/>
          <a:p>
            <a:pPr marL="0" indent="0">
              <a:buNone/>
            </a:pPr>
            <a:r>
              <a:rPr lang="sr-Cyrl-RS" dirty="0" smtClean="0">
                <a:latin typeface="Times New Roman" panose="02020603050405020304" pitchFamily="18" charset="0"/>
                <a:cs typeface="Times New Roman" panose="02020603050405020304" pitchFamily="18" charset="0"/>
              </a:rPr>
              <a:t>– Дај ми реч да ме нећеш издати – рече рањеник. – Да нећеш никоме рећи ни речи о томе да сам овде. Одмах би ме убили.</a:t>
            </a:r>
          </a:p>
          <a:p>
            <a:pPr marL="0" indent="0">
              <a:buNone/>
            </a:pPr>
            <a:r>
              <a:rPr lang="sr-Cyrl-RS" dirty="0" smtClean="0">
                <a:latin typeface="Times New Roman" panose="02020603050405020304" pitchFamily="18" charset="0"/>
                <a:cs typeface="Times New Roman" panose="02020603050405020304" pitchFamily="18" charset="0"/>
              </a:rPr>
              <a:t>У знак опомене, змије су зашиштале.</a:t>
            </a:r>
          </a:p>
          <a:p>
            <a:pPr marL="0" indent="0">
              <a:buNone/>
            </a:pPr>
            <a:r>
              <a:rPr lang="sr-Cyrl-RS" dirty="0" smtClean="0">
                <a:latin typeface="Times New Roman" panose="02020603050405020304" pitchFamily="18" charset="0"/>
                <a:cs typeface="Times New Roman" panose="02020603050405020304" pitchFamily="18" charset="0"/>
              </a:rPr>
              <a:t>Али овог пута дечак их није послушао.</a:t>
            </a:r>
          </a:p>
          <a:p>
            <a:pPr marL="0" indent="0">
              <a:buNone/>
            </a:pPr>
            <a:r>
              <a:rPr lang="sr-Cyrl-RS" dirty="0" smtClean="0">
                <a:latin typeface="Times New Roman" panose="02020603050405020304" pitchFamily="18" charset="0"/>
                <a:cs typeface="Times New Roman" panose="02020603050405020304" pitchFamily="18" charset="0"/>
              </a:rPr>
              <a:t>– Нећу те издати.</a:t>
            </a:r>
          </a:p>
          <a:p>
            <a:pPr marL="0" indent="0">
              <a:buNone/>
            </a:pPr>
            <a:r>
              <a:rPr lang="sr-Cyrl-RS" dirty="0" smtClean="0">
                <a:latin typeface="Times New Roman" panose="02020603050405020304" pitchFamily="18" charset="0"/>
                <a:cs typeface="Times New Roman" panose="02020603050405020304" pitchFamily="18" charset="0"/>
              </a:rPr>
              <a:t>– Дајеш реч?</a:t>
            </a:r>
          </a:p>
          <a:p>
            <a:pPr marL="0" indent="0">
              <a:buNone/>
            </a:pPr>
            <a:r>
              <a:rPr lang="sr-Cyrl-RS" dirty="0" smtClean="0">
                <a:latin typeface="Times New Roman" panose="02020603050405020304" pitchFamily="18" charset="0"/>
                <a:cs typeface="Times New Roman" panose="02020603050405020304" pitchFamily="18" charset="0"/>
              </a:rPr>
              <a:t>– Дајем ти реч.</a:t>
            </a:r>
          </a:p>
          <a:p>
            <a:pPr marL="0" indent="0">
              <a:buNone/>
            </a:pPr>
            <a:endParaRPr lang="sr-Cyrl-RS" dirty="0">
              <a:latin typeface="Times New Roman" panose="02020603050405020304" pitchFamily="18" charset="0"/>
              <a:cs typeface="Times New Roman" panose="02020603050405020304" pitchFamily="18" charset="0"/>
            </a:endParaRPr>
          </a:p>
          <a:p>
            <a:pPr marL="0" indent="0">
              <a:buNone/>
            </a:pPr>
            <a:r>
              <a:rPr lang="sr-Cyrl-RS" dirty="0" smtClean="0">
                <a:latin typeface="Times New Roman" panose="02020603050405020304" pitchFamily="18" charset="0"/>
                <a:cs typeface="Times New Roman" panose="02020603050405020304" pitchFamily="18" charset="0"/>
              </a:rPr>
              <a:t>(...)</a:t>
            </a:r>
            <a:r>
              <a:rPr lang="sr-Cyrl-RS" dirty="0">
                <a:latin typeface="Times New Roman" panose="02020603050405020304" pitchFamily="18" charset="0"/>
                <a:cs typeface="Times New Roman" panose="02020603050405020304" pitchFamily="18" charset="0"/>
              </a:rPr>
              <a:t> </a:t>
            </a:r>
            <a:r>
              <a:rPr lang="sr-Cyrl-RS" dirty="0" smtClean="0">
                <a:latin typeface="Times New Roman" panose="02020603050405020304" pitchFamily="18" charset="0"/>
                <a:cs typeface="Times New Roman" panose="02020603050405020304" pitchFamily="18" charset="0"/>
              </a:rPr>
              <a:t>– Па не могу ваљда да издам рањеног човека. </a:t>
            </a:r>
          </a:p>
          <a:p>
            <a:pPr marL="0" indent="0">
              <a:buNone/>
            </a:pPr>
            <a:endParaRPr lang="sr-Cyrl-R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877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58762"/>
          </a:xfrm>
        </p:spPr>
        <p:txBody>
          <a:bodyPr>
            <a:normAutofit fontScale="90000"/>
          </a:bodyPr>
          <a:lstStyle/>
          <a:p>
            <a:endParaRPr lang="en-US" dirty="0"/>
          </a:p>
        </p:txBody>
      </p:sp>
      <p:sp>
        <p:nvSpPr>
          <p:cNvPr id="3" name="Content Placeholder 2"/>
          <p:cNvSpPr>
            <a:spLocks noGrp="1"/>
          </p:cNvSpPr>
          <p:nvPr>
            <p:ph sz="quarter" idx="1"/>
          </p:nvPr>
        </p:nvSpPr>
        <p:spPr>
          <a:xfrm>
            <a:off x="304800" y="838200"/>
            <a:ext cx="8153400" cy="5635752"/>
          </a:xfrm>
        </p:spPr>
        <p:txBody>
          <a:bodyPr>
            <a:normAutofit/>
          </a:bodyPr>
          <a:lstStyle/>
          <a:p>
            <a:pPr algn="just"/>
            <a:r>
              <a:rPr lang="sr-Cyrl-RS" dirty="0" smtClean="0">
                <a:latin typeface="Times New Roman" panose="02020603050405020304" pitchFamily="18" charset="0"/>
                <a:cs typeface="Times New Roman" panose="02020603050405020304" pitchFamily="18" charset="0"/>
              </a:rPr>
              <a:t>Одједном му прсти, који су још тражили оружје испод хрпе од лишћа и сламе, напипаше нешто танушно, свиленкасто и шуштаво. Лазар разгрну хрпу и угледа, на тлу, потпуно целу змијску кошуљицу, змијин свлак.</a:t>
            </a:r>
          </a:p>
          <a:p>
            <a:pPr algn="just"/>
            <a:r>
              <a:rPr lang="sr-Cyrl-RS" dirty="0" smtClean="0">
                <a:latin typeface="Times New Roman" panose="02020603050405020304" pitchFamily="18" charset="0"/>
                <a:cs typeface="Times New Roman" panose="02020603050405020304" pitchFamily="18" charset="0"/>
              </a:rPr>
              <a:t>Никада нешто тако лепо, танано и прозрачно, није видео.</a:t>
            </a:r>
          </a:p>
          <a:p>
            <a:pPr algn="just"/>
            <a:r>
              <a:rPr lang="sr-Cyrl-RS" dirty="0" smtClean="0">
                <a:latin typeface="Times New Roman" panose="02020603050405020304" pitchFamily="18" charset="0"/>
                <a:cs typeface="Times New Roman" panose="02020603050405020304" pitchFamily="18" charset="0"/>
              </a:rPr>
              <a:t>Краљица му је оставила поруку!</a:t>
            </a:r>
          </a:p>
          <a:p>
            <a:pPr algn="just"/>
            <a:r>
              <a:rPr lang="sr-Cyrl-RS" dirty="0" smtClean="0">
                <a:latin typeface="Times New Roman" panose="02020603050405020304" pitchFamily="18" charset="0"/>
                <a:cs typeface="Times New Roman" panose="02020603050405020304" pitchFamily="18" charset="0"/>
              </a:rPr>
              <a:t>Сетио се свега што је, од како памти, слушао о змијској кошуљици. (...) Онај човек који пронађе змијин свлак, сматра се да је нашао своју срећу. Причао му је Радан и да се о оним јунацима о којима се казује да их копље и стрела не погађају а сабља не сече – мисли да на грудима носе змијску кошуљицу и да их она штити од сваког зла.</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42103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pPr algn="ctr"/>
            <a:r>
              <a:rPr lang="sr-Cyrl-RS" i="1" dirty="0" smtClean="0"/>
              <a:t>Стефаново дрво </a:t>
            </a:r>
            <a:endParaRPr lang="en-US" i="1" dirty="0"/>
          </a:p>
        </p:txBody>
      </p:sp>
      <p:sp>
        <p:nvSpPr>
          <p:cNvPr id="3" name="Content Placeholder 2"/>
          <p:cNvSpPr>
            <a:spLocks noGrp="1"/>
          </p:cNvSpPr>
          <p:nvPr>
            <p:ph sz="quarter" idx="1"/>
          </p:nvPr>
        </p:nvSpPr>
        <p:spPr>
          <a:xfrm>
            <a:off x="457200" y="1447800"/>
            <a:ext cx="7924800" cy="5026152"/>
          </a:xfrm>
        </p:spPr>
        <p:txBody>
          <a:bodyPr>
            <a:normAutofit/>
          </a:bodyPr>
          <a:lstStyle/>
          <a:p>
            <a:pPr algn="just"/>
            <a:r>
              <a:rPr lang="sr-Cyrl-RS" dirty="0" smtClean="0">
                <a:latin typeface="Times New Roman" panose="02020603050405020304" pitchFamily="18" charset="0"/>
                <a:cs typeface="Times New Roman" panose="02020603050405020304" pitchFamily="18" charset="0"/>
              </a:rPr>
              <a:t>Стефан је старији од свога брата Вука али није и јачи. Последњих недеља све се чешће догађа да га, у њиховим јутарњим или вечерњим тучама, кад их нико не гледа, Вук победи. И то брзо и лако.</a:t>
            </a:r>
          </a:p>
          <a:p>
            <a:pPr algn="just"/>
            <a:r>
              <a:rPr lang="sr-Cyrl-RS" dirty="0" smtClean="0">
                <a:latin typeface="Times New Roman" panose="02020603050405020304" pitchFamily="18" charset="0"/>
                <a:cs typeface="Times New Roman" panose="02020603050405020304" pitchFamily="18" charset="0"/>
              </a:rPr>
              <a:t>... Стефан је узнемирен јер је незадовољан собом.</a:t>
            </a:r>
          </a:p>
          <a:p>
            <a:pPr algn="just"/>
            <a:r>
              <a:rPr lang="sr-Cyrl-RS" dirty="0" smtClean="0">
                <a:latin typeface="Times New Roman" panose="02020603050405020304" pitchFamily="18" charset="0"/>
                <a:cs typeface="Times New Roman" panose="02020603050405020304" pitchFamily="18" charset="0"/>
              </a:rPr>
              <a:t>Завукао се у једно удубљење у дну западног градског зида: ту се осећао добро кад год би бивао нерасположен.</a:t>
            </a:r>
          </a:p>
          <a:p>
            <a:pPr algn="just"/>
            <a:r>
              <a:rPr lang="sr-Cyrl-RS" dirty="0" smtClean="0">
                <a:latin typeface="Times New Roman" panose="02020603050405020304" pitchFamily="18" charset="0"/>
                <a:cs typeface="Times New Roman" panose="02020603050405020304" pitchFamily="18" charset="0"/>
              </a:rPr>
              <a:t>Његов отац, господар града, кнез Лазар Хребељановић, био је врло строг. Никада није викао, ни грдио. Говорио је мирним, равним гласом а опомињао погледом. Само, тај поглед је знао да ошине јаче од бича.</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99202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82562"/>
          </a:xfrm>
        </p:spPr>
        <p:txBody>
          <a:bodyPr>
            <a:normAutofit fontScale="90000"/>
          </a:bodyPr>
          <a:lstStyle/>
          <a:p>
            <a:endParaRPr lang="en-US" dirty="0"/>
          </a:p>
        </p:txBody>
      </p:sp>
      <p:sp>
        <p:nvSpPr>
          <p:cNvPr id="3" name="Content Placeholder 2"/>
          <p:cNvSpPr>
            <a:spLocks noGrp="1"/>
          </p:cNvSpPr>
          <p:nvPr>
            <p:ph sz="quarter" idx="1"/>
          </p:nvPr>
        </p:nvSpPr>
        <p:spPr>
          <a:xfrm>
            <a:off x="457200" y="762000"/>
            <a:ext cx="8001000" cy="5711952"/>
          </a:xfrm>
        </p:spPr>
        <p:txBody>
          <a:bodyPr>
            <a:normAutofit lnSpcReduction="10000"/>
          </a:bodyPr>
          <a:lstStyle/>
          <a:p>
            <a:pPr algn="just"/>
            <a:r>
              <a:rPr lang="sr-Cyrl-RS" dirty="0" smtClean="0">
                <a:latin typeface="Times New Roman" panose="02020603050405020304" pitchFamily="18" charset="0"/>
                <a:cs typeface="Times New Roman" panose="02020603050405020304" pitchFamily="18" charset="0"/>
              </a:rPr>
              <a:t>Учитељ је заиста био добар: стрпљиво је покушавао да научи Стефана основним покретима у руковању мачем. Није ишло. Никако није ишло. Од тежине мача, Стефана је све јаче болела рука, мач му је стално испадао, и он се расплака.</a:t>
            </a:r>
          </a:p>
          <a:p>
            <a:pPr algn="just"/>
            <a:r>
              <a:rPr lang="sr-Cyrl-RS" dirty="0" smtClean="0">
                <a:latin typeface="Times New Roman" panose="02020603050405020304" pitchFamily="18" charset="0"/>
                <a:cs typeface="Times New Roman" panose="02020603050405020304" pitchFamily="18" charset="0"/>
              </a:rPr>
              <a:t>... Стефан је био очајан. Био је уверен да се то не догађа сваком дечаку. Стрепео је да ће увек остати тако невешт и слаб, да никад неће научити да се мачује. Ужасно ће разочарати свог оца, који се, знао је, узда у њега, Стефана, не само као у сина него и у достојног наследника. А отац је умео да се мачује, и те како! Био је најбољи мачевалац међу свим српским витезовима.</a:t>
            </a:r>
          </a:p>
          <a:p>
            <a:pPr algn="just"/>
            <a:r>
              <a:rPr lang="sr-Cyrl-RS" dirty="0" smtClean="0">
                <a:latin typeface="Times New Roman" panose="02020603050405020304" pitchFamily="18" charset="0"/>
                <a:cs typeface="Times New Roman" panose="02020603050405020304" pitchFamily="18" charset="0"/>
              </a:rPr>
              <a:t>... Стефан је осећао како му се стрепња, као некакав гвоздени прстен, стеже око срца. Кад би се пробудио, прстен је већ био ту. (...) Толико га је стезао и притискао да више није могао ни да дубоко удахне.</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50404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58762"/>
          </a:xfrm>
        </p:spPr>
        <p:txBody>
          <a:bodyPr>
            <a:normAutofit fontScale="90000"/>
          </a:bodyPr>
          <a:lstStyle/>
          <a:p>
            <a:endParaRPr lang="en-US" dirty="0"/>
          </a:p>
        </p:txBody>
      </p:sp>
      <p:sp>
        <p:nvSpPr>
          <p:cNvPr id="3" name="Content Placeholder 2"/>
          <p:cNvSpPr>
            <a:spLocks noGrp="1"/>
          </p:cNvSpPr>
          <p:nvPr>
            <p:ph sz="quarter" idx="1"/>
          </p:nvPr>
        </p:nvSpPr>
        <p:spPr>
          <a:xfrm>
            <a:off x="457200" y="762000"/>
            <a:ext cx="7467600" cy="5711952"/>
          </a:xfrm>
        </p:spPr>
        <p:txBody>
          <a:bodyPr/>
          <a:lstStyle/>
          <a:p>
            <a:pPr algn="just"/>
            <a:r>
              <a:rPr lang="sr-Cyrl-RS" dirty="0" smtClean="0">
                <a:latin typeface="Times New Roman" panose="02020603050405020304" pitchFamily="18" charset="0"/>
                <a:cs typeface="Times New Roman" panose="02020603050405020304" pitchFamily="18" charset="0"/>
              </a:rPr>
              <a:t>Желео је да га нико не гледа, нико ништа не запита, да лежи у кревету и да га сви пусте на миру.</a:t>
            </a:r>
          </a:p>
          <a:p>
            <a:pPr algn="just"/>
            <a:r>
              <a:rPr lang="sr-Cyrl-RS" dirty="0" smtClean="0">
                <a:latin typeface="Times New Roman" panose="02020603050405020304" pitchFamily="18" charset="0"/>
                <a:cs typeface="Times New Roman" panose="02020603050405020304" pitchFamily="18" charset="0"/>
              </a:rPr>
              <a:t>Убледео је и ослабио.</a:t>
            </a:r>
          </a:p>
          <a:p>
            <a:pPr algn="just"/>
            <a:endParaRPr lang="sr-Cyrl-RS" dirty="0">
              <a:latin typeface="Times New Roman" panose="02020603050405020304" pitchFamily="18" charset="0"/>
              <a:cs typeface="Times New Roman" panose="02020603050405020304" pitchFamily="18" charset="0"/>
            </a:endParaRPr>
          </a:p>
          <a:p>
            <a:pPr algn="just"/>
            <a:r>
              <a:rPr lang="sr-Cyrl-RS" dirty="0" smtClean="0">
                <a:latin typeface="Times New Roman" panose="02020603050405020304" pitchFamily="18" charset="0"/>
                <a:cs typeface="Times New Roman" panose="02020603050405020304" pitchFamily="18" charset="0"/>
              </a:rPr>
              <a:t>– Мораш да се ослободиш тог прстена: име му је стрепња. (...) Твоја слабост је излечива, а лечи се стрпљивом вежбом. </a:t>
            </a:r>
          </a:p>
          <a:p>
            <a:pPr algn="just"/>
            <a:r>
              <a:rPr lang="sr-Cyrl-RS" dirty="0" smtClean="0">
                <a:latin typeface="Times New Roman" panose="02020603050405020304" pitchFamily="18" charset="0"/>
                <a:cs typeface="Times New Roman" panose="02020603050405020304" pitchFamily="18" charset="0"/>
              </a:rPr>
              <a:t>– Уђи у шуму, али се не удаљуј одвише. Ја ћу те чекати на овом месту, са Трчком. Ту, у шуми, има једно дрво којем можеш поверити све што те тишти. Потражи га. Умећеш да га препознаш. Реци му оно што никоме не би рекао, чак ни мени. Не бој се. Дрво ће ти помоћи да скинеш камен са срца.</a:t>
            </a:r>
          </a:p>
          <a:p>
            <a:pPr algn="just"/>
            <a:endParaRPr lang="sr-Cyrl-R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62611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82562"/>
          </a:xfrm>
        </p:spPr>
        <p:txBody>
          <a:bodyPr>
            <a:normAutofit fontScale="90000"/>
          </a:bodyPr>
          <a:lstStyle/>
          <a:p>
            <a:endParaRPr lang="en-US" dirty="0"/>
          </a:p>
        </p:txBody>
      </p:sp>
      <p:sp>
        <p:nvSpPr>
          <p:cNvPr id="3" name="Content Placeholder 2"/>
          <p:cNvSpPr>
            <a:spLocks noGrp="1"/>
          </p:cNvSpPr>
          <p:nvPr>
            <p:ph sz="quarter" idx="1"/>
          </p:nvPr>
        </p:nvSpPr>
        <p:spPr>
          <a:xfrm>
            <a:off x="304800" y="762000"/>
            <a:ext cx="8153400" cy="5711952"/>
          </a:xfrm>
        </p:spPr>
        <p:txBody>
          <a:bodyPr>
            <a:normAutofit lnSpcReduction="10000"/>
          </a:bodyPr>
          <a:lstStyle/>
          <a:p>
            <a:pPr algn="just"/>
            <a:r>
              <a:rPr lang="sr-Cyrl-RS" dirty="0" smtClean="0">
                <a:latin typeface="Times New Roman" panose="02020603050405020304" pitchFamily="18" charset="0"/>
                <a:cs typeface="Times New Roman" panose="02020603050405020304" pitchFamily="18" charset="0"/>
              </a:rPr>
              <a:t>У подножју дрвета, код самог огромног корења, Стефан угледа мајушног човечуљка с брадом.</a:t>
            </a:r>
          </a:p>
          <a:p>
            <a:pPr algn="just"/>
            <a:r>
              <a:rPr lang="sr-Cyrl-RS" dirty="0" smtClean="0">
                <a:latin typeface="Times New Roman" panose="02020603050405020304" pitchFamily="18" charset="0"/>
                <a:cs typeface="Times New Roman" panose="02020603050405020304" pitchFamily="18" charset="0"/>
              </a:rPr>
              <a:t>– Ја сам чувар овог дрвета. Живим у њему. Молим те, наслони лице и руке на кору, затвори очи и покушај да испричаш шта те то мучи.</a:t>
            </a:r>
          </a:p>
          <a:p>
            <a:pPr algn="just"/>
            <a:r>
              <a:rPr lang="sr-Cyrl-RS" dirty="0" smtClean="0">
                <a:latin typeface="Times New Roman" panose="02020603050405020304" pitchFamily="18" charset="0"/>
                <a:cs typeface="Times New Roman" panose="02020603050405020304" pitchFamily="18" charset="0"/>
              </a:rPr>
              <a:t>Док је гледао </a:t>
            </a:r>
            <a:r>
              <a:rPr lang="sr-Cyrl-RS" dirty="0" smtClean="0">
                <a:latin typeface="Times New Roman" panose="02020603050405020304" pitchFamily="18" charset="0"/>
                <a:cs typeface="Times New Roman" panose="02020603050405020304" pitchFamily="18" charset="0"/>
              </a:rPr>
              <a:t>и слушао </a:t>
            </a:r>
            <a:r>
              <a:rPr lang="sr-Cyrl-RS" dirty="0" smtClean="0">
                <a:latin typeface="Times New Roman" panose="02020603050405020304" pitchFamily="18" charset="0"/>
                <a:cs typeface="Times New Roman" panose="02020603050405020304" pitchFamily="18" charset="0"/>
              </a:rPr>
              <a:t>човечуљка, Стефан осети велико поверење. </a:t>
            </a:r>
          </a:p>
          <a:p>
            <a:pPr algn="just"/>
            <a:r>
              <a:rPr lang="sr-Cyrl-RS" dirty="0" smtClean="0">
                <a:latin typeface="Times New Roman" panose="02020603050405020304" pitchFamily="18" charset="0"/>
                <a:cs typeface="Times New Roman" panose="02020603050405020304" pitchFamily="18" charset="0"/>
              </a:rPr>
              <a:t>Шумски дух га саветује како да ојача.</a:t>
            </a:r>
          </a:p>
          <a:p>
            <a:pPr algn="just"/>
            <a:r>
              <a:rPr lang="sr-Cyrl-RS" dirty="0" smtClean="0">
                <a:latin typeface="Times New Roman" panose="02020603050405020304" pitchFamily="18" charset="0"/>
                <a:cs typeface="Times New Roman" panose="02020603050405020304" pitchFamily="18" charset="0"/>
              </a:rPr>
              <a:t>Бићеш ти добар мачевалац, видећеш, и чудићеш се својој некадашњој неспретности. Ако ме послушаш и будеш стрпљив и истрајан у вежбама, отац ће се поносити тобом. (...) Кад постанеш најбољи у мачевању и у другим вештинама, обећај ми да се никада нећеш подсмевати невештијима од себе. И да никад нећеш нападати сиромашне.</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68748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i="1" dirty="0" smtClean="0">
                <a:latin typeface="Times New Roman" panose="02020603050405020304" pitchFamily="18" charset="0"/>
                <a:cs typeface="Times New Roman" panose="02020603050405020304" pitchFamily="18" charset="0"/>
              </a:rPr>
              <a:t>Сирото ждребе</a:t>
            </a:r>
            <a:endParaRPr lang="en-US"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457200" y="1600200"/>
            <a:ext cx="8001000" cy="4873752"/>
          </a:xfrm>
        </p:spPr>
        <p:txBody>
          <a:bodyPr/>
          <a:lstStyle/>
          <a:p>
            <a:pPr algn="just"/>
            <a:r>
              <a:rPr lang="sr-Cyrl-RS" dirty="0" smtClean="0">
                <a:latin typeface="Times New Roman" panose="02020603050405020304" pitchFamily="18" charset="0"/>
                <a:cs typeface="Times New Roman" panose="02020603050405020304" pitchFamily="18" charset="0"/>
              </a:rPr>
              <a:t>...често је цео дан лутао по оближњим брдима.</a:t>
            </a:r>
          </a:p>
          <a:p>
            <a:pPr algn="just"/>
            <a:r>
              <a:rPr lang="sr-Cyrl-RS" dirty="0" smtClean="0">
                <a:latin typeface="Times New Roman" panose="02020603050405020304" pitchFamily="18" charset="0"/>
                <a:cs typeface="Times New Roman" panose="02020603050405020304" pitchFamily="18" charset="0"/>
              </a:rPr>
              <a:t>Да, познавао је сваку стазу, сваку стену, сваки завијутак. Чинило му се да у шумамам познаје већ и свако дрво.</a:t>
            </a:r>
          </a:p>
          <a:p>
            <a:pPr algn="just"/>
            <a:r>
              <a:rPr lang="sr-Cyrl-RS" dirty="0" smtClean="0">
                <a:latin typeface="Times New Roman" panose="02020603050405020304" pitchFamily="18" charset="0"/>
                <a:cs typeface="Times New Roman" panose="02020603050405020304" pitchFamily="18" charset="0"/>
              </a:rPr>
              <a:t>Ничега се није бојао. Ни змија, ни вукова, ни медведа.</a:t>
            </a:r>
          </a:p>
          <a:p>
            <a:pPr algn="just"/>
            <a:r>
              <a:rPr lang="sr-Cyrl-RS" dirty="0" smtClean="0">
                <a:latin typeface="Times New Roman" panose="02020603050405020304" pitchFamily="18" charset="0"/>
                <a:cs typeface="Times New Roman" panose="02020603050405020304" pitchFamily="18" charset="0"/>
              </a:rPr>
              <a:t>Тајно склониште за које није знао нико (пећина); открила му га је једна шарена, необична птица.</a:t>
            </a:r>
          </a:p>
          <a:p>
            <a:pPr algn="just"/>
            <a:r>
              <a:rPr lang="sr-Cyrl-RS" dirty="0" smtClean="0">
                <a:latin typeface="Times New Roman" panose="02020603050405020304" pitchFamily="18" charset="0"/>
                <a:cs typeface="Times New Roman" panose="02020603050405020304" pitchFamily="18" charset="0"/>
              </a:rPr>
              <a:t>...у скровишту је држао мало исцрпљено ждребе. Нашао га је пре нешто више од две недеље, поред липсале мајке. (...) Дрхтало је од страха, хладноће и исцрпљености. Било је то једно усамљено, сирото ждребе које је Марко одмах заволео. Положио га је на свој лежај од лишћа, напојио водом – било је жедно – и утоплио покривачем.</a:t>
            </a:r>
          </a:p>
        </p:txBody>
      </p:sp>
    </p:spTree>
    <p:extLst>
      <p:ext uri="{BB962C8B-B14F-4D97-AF65-F5344CB8AC3E}">
        <p14:creationId xmlns:p14="http://schemas.microsoft.com/office/powerpoint/2010/main" val="2904830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58762"/>
          </a:xfrm>
        </p:spPr>
        <p:txBody>
          <a:bodyPr>
            <a:normAutofit fontScale="90000"/>
          </a:bodyPr>
          <a:lstStyle/>
          <a:p>
            <a:endParaRPr lang="en-US" dirty="0"/>
          </a:p>
        </p:txBody>
      </p:sp>
      <p:sp>
        <p:nvSpPr>
          <p:cNvPr id="3" name="Content Placeholder 2"/>
          <p:cNvSpPr>
            <a:spLocks noGrp="1"/>
          </p:cNvSpPr>
          <p:nvPr>
            <p:ph sz="quarter" idx="1"/>
          </p:nvPr>
        </p:nvSpPr>
        <p:spPr>
          <a:xfrm>
            <a:off x="457200" y="685800"/>
            <a:ext cx="7467600" cy="5788152"/>
          </a:xfrm>
        </p:spPr>
        <p:txBody>
          <a:bodyPr/>
          <a:lstStyle/>
          <a:p>
            <a:r>
              <a:rPr lang="sr-Cyrl-RS" dirty="0" smtClean="0">
                <a:latin typeface="Times New Roman" panose="02020603050405020304" pitchFamily="18" charset="0"/>
                <a:cs typeface="Times New Roman" panose="02020603050405020304" pitchFamily="18" charset="0"/>
              </a:rPr>
              <a:t>Птица му помаже и да пронађе младу дивокозу са два јарета.</a:t>
            </a:r>
          </a:p>
          <a:p>
            <a:r>
              <a:rPr lang="sr-Cyrl-RS" dirty="0" smtClean="0">
                <a:latin typeface="Times New Roman" panose="02020603050405020304" pitchFamily="18" charset="0"/>
                <a:cs typeface="Times New Roman" panose="02020603050405020304" pitchFamily="18" charset="0"/>
              </a:rPr>
              <a:t>Ждребе је порасло.</a:t>
            </a:r>
          </a:p>
          <a:p>
            <a:r>
              <a:rPr lang="sr-Cyrl-RS" dirty="0" smtClean="0">
                <a:latin typeface="Times New Roman" panose="02020603050405020304" pitchFamily="18" charset="0"/>
                <a:cs typeface="Times New Roman" panose="02020603050405020304" pitchFamily="18" charset="0"/>
              </a:rPr>
              <a:t>Долазак турских ухода.</a:t>
            </a:r>
          </a:p>
          <a:p>
            <a:r>
              <a:rPr lang="sr-Cyrl-RS" dirty="0" smtClean="0">
                <a:latin typeface="Times New Roman" panose="02020603050405020304" pitchFamily="18" charset="0"/>
                <a:cs typeface="Times New Roman" panose="02020603050405020304" pitchFamily="18" charset="0"/>
              </a:rPr>
              <a:t>Ждребе и птичица га избављају.</a:t>
            </a:r>
          </a:p>
          <a:p>
            <a:endParaRPr lang="sr-Cyrl-RS" dirty="0">
              <a:latin typeface="Times New Roman" panose="02020603050405020304" pitchFamily="18" charset="0"/>
              <a:cs typeface="Times New Roman" panose="02020603050405020304" pitchFamily="18" charset="0"/>
            </a:endParaRPr>
          </a:p>
          <a:p>
            <a:r>
              <a:rPr lang="sr-Cyrl-RS" dirty="0" smtClean="0">
                <a:latin typeface="Times New Roman" panose="02020603050405020304" pitchFamily="18" charset="0"/>
                <a:cs typeface="Times New Roman" panose="02020603050405020304" pitchFamily="18" charset="0"/>
              </a:rPr>
              <a:t>– Знаш шта – рекао му је. – Ти више ниси никакво сирото ждребе. Ти си мој моћни, опасни Шарац!</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17269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pPr algn="ctr"/>
            <a:r>
              <a:rPr lang="sr-Cyrl-RS" dirty="0" smtClean="0">
                <a:latin typeface="Times New Roman" panose="02020603050405020304" pitchFamily="18" charset="0"/>
                <a:cs typeface="Times New Roman" panose="02020603050405020304" pitchFamily="18" charset="0"/>
              </a:rPr>
              <a:t>Историјске реалије</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228600" y="1066800"/>
            <a:ext cx="8382000" cy="5407152"/>
          </a:xfrm>
        </p:spPr>
        <p:txBody>
          <a:bodyPr>
            <a:normAutofit fontScale="92500"/>
          </a:bodyPr>
          <a:lstStyle/>
          <a:p>
            <a:pPr algn="just"/>
            <a:r>
              <a:rPr lang="sr-Cyrl-RS" dirty="0" smtClean="0">
                <a:latin typeface="Times New Roman" panose="02020603050405020304" pitchFamily="18" charset="0"/>
                <a:cs typeface="Times New Roman" panose="02020603050405020304" pitchFamily="18" charset="0"/>
              </a:rPr>
              <a:t>Одлазак у лов (у којем се остаја неколико дана)</a:t>
            </a:r>
          </a:p>
          <a:p>
            <a:pPr algn="just"/>
            <a:r>
              <a:rPr lang="sr-Cyrl-RS" dirty="0" smtClean="0">
                <a:latin typeface="Times New Roman" panose="02020603050405020304" pitchFamily="18" charset="0"/>
                <a:cs typeface="Times New Roman" panose="02020603050405020304" pitchFamily="18" charset="0"/>
              </a:rPr>
              <a:t>Не заборавите да се све дешава у првој половини </a:t>
            </a:r>
            <a:r>
              <a:rPr lang="en-US" dirty="0" smtClean="0">
                <a:latin typeface="Times New Roman" panose="02020603050405020304" pitchFamily="18" charset="0"/>
                <a:cs typeface="Times New Roman" panose="02020603050405020304" pitchFamily="18" charset="0"/>
              </a:rPr>
              <a:t>XII</a:t>
            </a:r>
            <a:r>
              <a:rPr lang="sr-Cyrl-RS" dirty="0" smtClean="0">
                <a:latin typeface="Times New Roman" panose="02020603050405020304" pitchFamily="18" charset="0"/>
                <a:cs typeface="Times New Roman" panose="02020603050405020304" pitchFamily="18" charset="0"/>
              </a:rPr>
              <a:t> века (градска капија – тешке вратнице и покретни мост, заповедник страже).</a:t>
            </a:r>
          </a:p>
          <a:p>
            <a:pPr algn="just"/>
            <a:r>
              <a:rPr lang="sr-Cyrl-RS" dirty="0" smtClean="0">
                <a:latin typeface="Times New Roman" panose="02020603050405020304" pitchFamily="18" charset="0"/>
                <a:cs typeface="Times New Roman" panose="02020603050405020304" pitchFamily="18" charset="0"/>
              </a:rPr>
              <a:t>Соба на врху куле, кружног облика, овчије коже на поду</a:t>
            </a:r>
          </a:p>
          <a:p>
            <a:pPr algn="just"/>
            <a:r>
              <a:rPr lang="sr-Cyrl-RS" dirty="0" smtClean="0">
                <a:latin typeface="Times New Roman" panose="02020603050405020304" pitchFamily="18" charset="0"/>
                <a:cs typeface="Times New Roman" panose="02020603050405020304" pitchFamily="18" charset="0"/>
              </a:rPr>
              <a:t>Како ли су им споро пролазиле (дуге зимске ноћи), питамо се данас, у то време кад људи нису знали ни за радио, ни за телевизију, ни за видео-касете, ни за компјутерске игрие, ни а какву забаву те врсте? А напољу су владале дуге ноћи, велике хладноће и дубоки снегови. Стварно, шта су радили у зимске вечери ти људи из прошлих векова? Грејали се уз огњиште и причали приче? Вежбали се у читању слова уз помоћ неког калуђера? То је могуће – јер, не заборавите, у то време није било школа па није било ни много оних који су знали да читају и пишу. Много је више било оних који су умели да занимљиво причају.</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8325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6362"/>
          </a:xfrm>
        </p:spPr>
        <p:txBody>
          <a:bodyPr>
            <a:normAutofit fontScale="90000"/>
          </a:bodyPr>
          <a:lstStyle/>
          <a:p>
            <a:endParaRPr lang="en-US" dirty="0"/>
          </a:p>
        </p:txBody>
      </p:sp>
      <p:sp>
        <p:nvSpPr>
          <p:cNvPr id="3" name="Content Placeholder 2"/>
          <p:cNvSpPr>
            <a:spLocks noGrp="1"/>
          </p:cNvSpPr>
          <p:nvPr>
            <p:ph sz="quarter" idx="1"/>
          </p:nvPr>
        </p:nvSpPr>
        <p:spPr>
          <a:xfrm>
            <a:off x="457200" y="762000"/>
            <a:ext cx="7924800" cy="5711952"/>
          </a:xfrm>
        </p:spPr>
        <p:txBody>
          <a:bodyPr/>
          <a:lstStyle/>
          <a:p>
            <a:pPr algn="just">
              <a:buFont typeface="Wingdings" panose="05000000000000000000" pitchFamily="2" charset="2"/>
              <a:buChar char="v"/>
            </a:pPr>
            <a:endParaRPr lang="sr-Cyrl-RS" dirty="0" smtClean="0"/>
          </a:p>
          <a:p>
            <a:pPr algn="just">
              <a:buFont typeface="Wingdings" panose="05000000000000000000" pitchFamily="2" charset="2"/>
              <a:buChar char="v"/>
            </a:pPr>
            <a:r>
              <a:rPr lang="sr-Cyrl-RS" sz="2800" dirty="0" smtClean="0">
                <a:latin typeface="Times New Roman" panose="02020603050405020304" pitchFamily="18" charset="0"/>
                <a:cs typeface="Times New Roman" panose="02020603050405020304" pitchFamily="18" charset="0"/>
              </a:rPr>
              <a:t>Посредује деци културу средњег века на различите начине. Пре свега тако што у своје приповедање уводи знања из такозване историје приватног живота: описује средњовековне дворове, оружје и оруђе, улице средњовековних градова, правила понашања на владарском двору итд.</a:t>
            </a:r>
          </a:p>
          <a:p>
            <a:pPr algn="just">
              <a:buFont typeface="Wingdings" panose="05000000000000000000" pitchFamily="2" charset="2"/>
              <a:buChar char="v"/>
            </a:pPr>
            <a:r>
              <a:rPr lang="sr-Cyrl-RS" sz="2800" dirty="0" smtClean="0">
                <a:latin typeface="Times New Roman" panose="02020603050405020304" pitchFamily="18" charset="0"/>
                <a:cs typeface="Times New Roman" panose="02020603050405020304" pitchFamily="18" charset="0"/>
              </a:rPr>
              <a:t>Историографски подаци тако постају занимљиви и пријемчиви.</a:t>
            </a:r>
          </a:p>
          <a:p>
            <a:pPr algn="just">
              <a:buFont typeface="Wingdings" panose="05000000000000000000" pitchFamily="2" charset="2"/>
              <a:buChar char="v"/>
            </a:pPr>
            <a:r>
              <a:rPr lang="sr-Cyrl-RS" sz="2800" dirty="0" smtClean="0">
                <a:latin typeface="Times New Roman" panose="02020603050405020304" pitchFamily="18" charset="0"/>
                <a:cs typeface="Times New Roman" panose="02020603050405020304" pitchFamily="18" charset="0"/>
              </a:rPr>
              <a:t>Посебну улогу у томе има и дијалошка природа књиге.</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57436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58762"/>
          </a:xfrm>
        </p:spPr>
        <p:txBody>
          <a:bodyPr>
            <a:normAutofit fontScale="90000"/>
          </a:bodyPr>
          <a:lstStyle/>
          <a:p>
            <a:endParaRPr lang="en-US" dirty="0"/>
          </a:p>
        </p:txBody>
      </p:sp>
      <p:sp>
        <p:nvSpPr>
          <p:cNvPr id="3" name="Content Placeholder 2"/>
          <p:cNvSpPr>
            <a:spLocks noGrp="1"/>
          </p:cNvSpPr>
          <p:nvPr>
            <p:ph sz="quarter" idx="1"/>
          </p:nvPr>
        </p:nvSpPr>
        <p:spPr>
          <a:xfrm>
            <a:off x="457200" y="685800"/>
            <a:ext cx="8001000" cy="5788152"/>
          </a:xfrm>
        </p:spPr>
        <p:txBody>
          <a:bodyPr/>
          <a:lstStyle/>
          <a:p>
            <a:pPr algn="just"/>
            <a:r>
              <a:rPr lang="sr-Cyrl-RS" dirty="0" smtClean="0">
                <a:latin typeface="Times New Roman" panose="02020603050405020304" pitchFamily="18" charset="0"/>
                <a:cs typeface="Times New Roman" panose="02020603050405020304" pitchFamily="18" charset="0"/>
              </a:rPr>
              <a:t>...свитци, од пергамента. У то време о којем причамо ти исписани свитци су представљали књиге. </a:t>
            </a:r>
          </a:p>
          <a:p>
            <a:pPr algn="just"/>
            <a:r>
              <a:rPr lang="sr-Cyrl-RS" dirty="0" smtClean="0">
                <a:latin typeface="Times New Roman" panose="02020603050405020304" pitchFamily="18" charset="0"/>
                <a:cs typeface="Times New Roman" panose="02020603050405020304" pitchFamily="18" charset="0"/>
              </a:rPr>
              <a:t>Бакље направљене од празних јеленских рогова, густе смеше од смоле, струготине и уситњеног сувог лишћа </a:t>
            </a:r>
            <a:endParaRPr lang="sr-Latn-RS" dirty="0" smtClean="0">
              <a:latin typeface="Times New Roman" panose="02020603050405020304" pitchFamily="18" charset="0"/>
              <a:cs typeface="Times New Roman" panose="02020603050405020304" pitchFamily="18" charset="0"/>
            </a:endParaRPr>
          </a:p>
          <a:p>
            <a:pPr algn="just"/>
            <a:r>
              <a:rPr lang="sr-Cyrl-RS" dirty="0" smtClean="0">
                <a:latin typeface="Times New Roman" panose="02020603050405020304" pitchFamily="18" charset="0"/>
                <a:cs typeface="Times New Roman" panose="02020603050405020304" pitchFamily="18" charset="0"/>
              </a:rPr>
              <a:t>Надметање у мачевању, у гађању из лукова, бацању копља и камена с рамена</a:t>
            </a:r>
          </a:p>
          <a:p>
            <a:pPr algn="just"/>
            <a:endParaRPr lang="sr-Cyrl-RS" dirty="0" smtClean="0">
              <a:latin typeface="Times New Roman" panose="02020603050405020304" pitchFamily="18" charset="0"/>
              <a:cs typeface="Times New Roman" panose="02020603050405020304" pitchFamily="18" charset="0"/>
            </a:endParaRPr>
          </a:p>
          <a:p>
            <a:pPr algn="just"/>
            <a:endParaRPr lang="sr-Cyrl-R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09924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pPr algn="ctr"/>
            <a:r>
              <a:rPr lang="sr-Cyrl-RS" dirty="0" smtClean="0">
                <a:latin typeface="Times New Roman" panose="02020603050405020304" pitchFamily="18" charset="0"/>
                <a:cs typeface="Times New Roman" panose="02020603050405020304" pitchFamily="18" charset="0"/>
              </a:rPr>
              <a:t>Завршеци</a:t>
            </a:r>
            <a:r>
              <a:rPr lang="sr-Cyrl-RS" dirty="0" smtClean="0"/>
              <a:t> </a:t>
            </a:r>
            <a:endParaRPr lang="en-US" dirty="0"/>
          </a:p>
        </p:txBody>
      </p:sp>
      <p:sp>
        <p:nvSpPr>
          <p:cNvPr id="3" name="Content Placeholder 2"/>
          <p:cNvSpPr>
            <a:spLocks noGrp="1"/>
          </p:cNvSpPr>
          <p:nvPr>
            <p:ph sz="quarter" idx="1"/>
          </p:nvPr>
        </p:nvSpPr>
        <p:spPr>
          <a:xfrm>
            <a:off x="152400" y="1143000"/>
            <a:ext cx="8305800" cy="5330952"/>
          </a:xfrm>
        </p:spPr>
        <p:txBody>
          <a:bodyPr>
            <a:normAutofit fontScale="92500" lnSpcReduction="10000"/>
          </a:bodyPr>
          <a:lstStyle/>
          <a:p>
            <a:pPr algn="just"/>
            <a:r>
              <a:rPr lang="sr-Cyrl-RS" dirty="0" smtClean="0">
                <a:latin typeface="Times New Roman" panose="02020603050405020304" pitchFamily="18" charset="0"/>
                <a:cs typeface="Times New Roman" panose="02020603050405020304" pitchFamily="18" charset="0"/>
              </a:rPr>
              <a:t>Ви сте се, свакако, досетили да је, кад је порастао, овај дечак Немања постао баш онај славни српски жупан Стефан Немања, који је створио прву српску државу и династију Немањића. Знате и то да је по Србији подигао многе манастрире а са својим најмлађим сином, Светим Савом, изградио Хиландар на Светој Гори. У Хиландару је и умро, као монах Симеон, 26. фебруара 1200. године. По њему се и данас зову сви они, стари и млади, који носе име Немања. Али можда још нисте чули да Стефан Немања, док је био велики жупан, никада није ишао у лов. Волео је да одлази сам у шуму и да тамо седи, грицкајући једну кратку биљку, широких листова, пуну беличастог сока. Његова браћа су говорила да је он зове биљком-чудотворком док су људи из његове пратње шапутали да велики жупан понекад као да уме да разговара, немуштим језиком, не само са птицама и зечевима, него и са мравима, и пчелама. Чак и са медведима који су знали да му дођу у помоћ, у тешким биткама.</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05130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82562"/>
          </a:xfrm>
        </p:spPr>
        <p:txBody>
          <a:bodyPr>
            <a:normAutofit fontScale="90000"/>
          </a:bodyPr>
          <a:lstStyle/>
          <a:p>
            <a:endParaRPr lang="en-US" dirty="0"/>
          </a:p>
        </p:txBody>
      </p:sp>
      <p:sp>
        <p:nvSpPr>
          <p:cNvPr id="3" name="Content Placeholder 2"/>
          <p:cNvSpPr>
            <a:spLocks noGrp="1"/>
          </p:cNvSpPr>
          <p:nvPr>
            <p:ph sz="quarter" idx="1"/>
          </p:nvPr>
        </p:nvSpPr>
        <p:spPr>
          <a:xfrm>
            <a:off x="457200" y="609600"/>
            <a:ext cx="7924800" cy="5864352"/>
          </a:xfrm>
        </p:spPr>
        <p:txBody>
          <a:bodyPr>
            <a:normAutofit lnSpcReduction="10000"/>
          </a:bodyPr>
          <a:lstStyle/>
          <a:p>
            <a:pPr algn="just"/>
            <a:r>
              <a:rPr lang="sr-Cyrl-RS" dirty="0" smtClean="0">
                <a:latin typeface="Times New Roman" panose="02020603050405020304" pitchFamily="18" charset="0"/>
                <a:cs typeface="Times New Roman" panose="02020603050405020304" pitchFamily="18" charset="0"/>
              </a:rPr>
              <a:t>Знам, драги читаоци, да одавно претпостављате да је овај дечак Растко онај исти млади Растко Немањић који је, једне ноћи, оставио и оца, и мајку, и браћу, и град Рас и отишао, пешице, са грчим калуђерима, на Свету Гору. (...) Постао је први српски архиепископ и просветитељ а због силног добра које је чинио људима и велики светитељ, Свети Сава.</a:t>
            </a:r>
          </a:p>
          <a:p>
            <a:pPr algn="just"/>
            <a:r>
              <a:rPr lang="sr-Cyrl-RS" dirty="0" smtClean="0">
                <a:latin typeface="Times New Roman" panose="02020603050405020304" pitchFamily="18" charset="0"/>
                <a:cs typeface="Times New Roman" panose="02020603050405020304" pitchFamily="18" charset="0"/>
              </a:rPr>
              <a:t>Шта је, уопште, просветитељ? То је онај који учи људе да свет не гледају само својим телесним него и својим духовним очима. Духовне, невидљиве, унутарње очи има свако од нас у себи, али их свако не држи отворене и не уме да гледа њима, оне се отварају ако разумемо и прихватамо да богатство у новцу и у имању никако није и највеће богатство. Оно друго, које човек стекне у свом уму и срцу, много је веће а нико га не може ни опљачкати, ни отети.</a:t>
            </a:r>
          </a:p>
          <a:p>
            <a:pPr algn="just"/>
            <a:r>
              <a:rPr lang="sr-Cyrl-RS" dirty="0" smtClean="0">
                <a:latin typeface="Times New Roman" panose="02020603050405020304" pitchFamily="18" charset="0"/>
                <a:cs typeface="Times New Roman" panose="02020603050405020304" pitchFamily="18" charset="0"/>
              </a:rPr>
              <a:t>Тако је учио Свети сава.</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06305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58762"/>
          </a:xfrm>
        </p:spPr>
        <p:txBody>
          <a:bodyPr>
            <a:normAutofit fontScale="90000"/>
          </a:bodyPr>
          <a:lstStyle/>
          <a:p>
            <a:endParaRPr lang="en-US"/>
          </a:p>
        </p:txBody>
      </p:sp>
      <p:sp>
        <p:nvSpPr>
          <p:cNvPr id="3" name="Content Placeholder 2"/>
          <p:cNvSpPr>
            <a:spLocks noGrp="1"/>
          </p:cNvSpPr>
          <p:nvPr>
            <p:ph sz="quarter" idx="1"/>
          </p:nvPr>
        </p:nvSpPr>
        <p:spPr>
          <a:xfrm>
            <a:off x="228600" y="685800"/>
            <a:ext cx="8077200" cy="5788152"/>
          </a:xfrm>
        </p:spPr>
        <p:txBody>
          <a:bodyPr/>
          <a:lstStyle/>
          <a:p>
            <a:pPr algn="just"/>
            <a:r>
              <a:rPr lang="sr-Cyrl-RS" dirty="0" smtClean="0">
                <a:latin typeface="Times New Roman" panose="02020603050405020304" pitchFamily="18" charset="0"/>
                <a:cs typeface="Times New Roman" panose="02020603050405020304" pitchFamily="18" charset="0"/>
              </a:rPr>
              <a:t>На крају ћу вам испричати и једну легенду која се преносила у српском народу са колена на колено. Та легеда каже да је Светог Саву, на његовим дугим и тешким путовањима, увек пратио огромни сиви вук од кога је, изгледа, Свети Сава научио не само језик вукова него и свих других животиња. (...) Али оно најважније о чему казује иста легенда, ово је: у тренутку када је, у манастиру на Светој Гори, млади кнежевић Растко, вршећи свети обред постајао монах Сава, у простору изнад себе угледао је оно мало, златно јагње које му се, некад, јавило у сну. Лебдело је изнад њега и зачуо је глас и речи: „На теби је да сваком живом створу на земљи чиниш добро, јер слободан си од сваког страха осим страха од Бога живога.“</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47686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endParaRPr lang="en-US" dirty="0"/>
          </a:p>
        </p:txBody>
      </p:sp>
      <p:sp>
        <p:nvSpPr>
          <p:cNvPr id="3" name="Content Placeholder 2"/>
          <p:cNvSpPr>
            <a:spLocks noGrp="1"/>
          </p:cNvSpPr>
          <p:nvPr>
            <p:ph sz="quarter" idx="1"/>
          </p:nvPr>
        </p:nvSpPr>
        <p:spPr>
          <a:xfrm>
            <a:off x="457200" y="1066800"/>
            <a:ext cx="7467600" cy="5407152"/>
          </a:xfrm>
        </p:spPr>
        <p:txBody>
          <a:bodyPr/>
          <a:lstStyle/>
          <a:p>
            <a:pPr algn="just"/>
            <a:r>
              <a:rPr lang="sr-Cyrl-RS" dirty="0" smtClean="0">
                <a:latin typeface="Times New Roman" panose="02020603050405020304" pitchFamily="18" charset="0"/>
                <a:cs typeface="Times New Roman" panose="02020603050405020304" pitchFamily="18" charset="0"/>
              </a:rPr>
              <a:t>Ова наша прича има срећан крај али прича о даљем Урошевом животу није срећна прича. Кад је одрастао, ипак је пожелео да постане краљ, да понесе круну. Памтио је добро шта га је плава рибица молила, али је жеља била јача.</a:t>
            </a:r>
          </a:p>
          <a:p>
            <a:pPr algn="just"/>
            <a:r>
              <a:rPr lang="sr-Cyrl-RS" dirty="0" smtClean="0">
                <a:latin typeface="Times New Roman" panose="02020603050405020304" pitchFamily="18" charset="0"/>
                <a:cs typeface="Times New Roman" panose="02020603050405020304" pitchFamily="18" charset="0"/>
              </a:rPr>
              <a:t>Немојте да вас збуни што сви наши краљеви у средњем веку, из лозе Немањића, носе име Стефан. То име значи, на грчком, </a:t>
            </a:r>
            <a:r>
              <a:rPr lang="sr-Cyrl-RS" i="1" dirty="0" smtClean="0">
                <a:latin typeface="Times New Roman" panose="02020603050405020304" pitchFamily="18" charset="0"/>
                <a:cs typeface="Times New Roman" panose="02020603050405020304" pitchFamily="18" charset="0"/>
              </a:rPr>
              <a:t>круном овенчан</a:t>
            </a:r>
            <a:r>
              <a:rPr lang="sr-Cyrl-R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47838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334962"/>
          </a:xfrm>
        </p:spPr>
        <p:txBody>
          <a:bodyPr>
            <a:normAutofit fontScale="90000"/>
          </a:bodyPr>
          <a:lstStyle/>
          <a:p>
            <a:endParaRPr lang="en-US" dirty="0"/>
          </a:p>
        </p:txBody>
      </p:sp>
      <p:sp>
        <p:nvSpPr>
          <p:cNvPr id="3" name="Content Placeholder 2"/>
          <p:cNvSpPr>
            <a:spLocks noGrp="1"/>
          </p:cNvSpPr>
          <p:nvPr>
            <p:ph sz="quarter" idx="1"/>
          </p:nvPr>
        </p:nvSpPr>
        <p:spPr>
          <a:xfrm>
            <a:off x="228600" y="685800"/>
            <a:ext cx="8305800" cy="5788152"/>
          </a:xfrm>
        </p:spPr>
        <p:txBody>
          <a:bodyPr>
            <a:normAutofit/>
          </a:bodyPr>
          <a:lstStyle/>
          <a:p>
            <a:pPr algn="just"/>
            <a:r>
              <a:rPr lang="sr-Cyrl-RS" dirty="0" smtClean="0">
                <a:latin typeface="Times New Roman" panose="02020603050405020304" pitchFamily="18" charset="0"/>
                <a:cs typeface="Times New Roman" panose="02020603050405020304" pitchFamily="18" charset="0"/>
              </a:rPr>
              <a:t>Прича се да је српски цар Стефан Душан Силни увек, на левом рамену, носио сокола који се звао Муња. (...) Ти знаш, драги читаоче, да је дечак из ове приче постао тај цар, први кога смо имали. Знаш и то да је његов отац, Стефан Урош </a:t>
            </a:r>
            <a:r>
              <a:rPr lang="en-US" dirty="0" smtClean="0">
                <a:latin typeface="Times New Roman"/>
                <a:cs typeface="Times New Roman"/>
              </a:rPr>
              <a:t>III</a:t>
            </a:r>
            <a:r>
              <a:rPr lang="sr-Cyrl-RS" dirty="0" smtClean="0">
                <a:latin typeface="Times New Roman"/>
                <a:cs typeface="Times New Roman"/>
              </a:rPr>
              <a:t>, прогледао и био изгласан за краља. Кад се он 1321. године крунисао, као његов савладар и млади краљ крунисан је и Душан. Тада је имао 13 а кад је проглашен за цара, 1346, 38 година.</a:t>
            </a:r>
          </a:p>
          <a:p>
            <a:pPr algn="just"/>
            <a:r>
              <a:rPr lang="sr-Cyrl-RS" dirty="0" smtClean="0">
                <a:latin typeface="Times New Roman"/>
                <a:cs typeface="Times New Roman"/>
              </a:rPr>
              <a:t>Цар Душан је био најмоћнији српски владар пре него што су Турци почели да освајају Балкан. Владао је 24 године и за то време је створио велику српску државу. Већу него што ће бити било кад касније. Освојио је и покрајине које сада припадају другим земљама: Бугарској, Грчкој, Македонији, Албанији, Босни. Саставио је чувени Душанов законик...</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10206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82562"/>
          </a:xfrm>
        </p:spPr>
        <p:txBody>
          <a:bodyPr>
            <a:normAutofit fontScale="90000"/>
          </a:bodyPr>
          <a:lstStyle/>
          <a:p>
            <a:endParaRPr lang="en-US" dirty="0"/>
          </a:p>
        </p:txBody>
      </p:sp>
      <p:sp>
        <p:nvSpPr>
          <p:cNvPr id="3" name="Content Placeholder 2"/>
          <p:cNvSpPr>
            <a:spLocks noGrp="1"/>
          </p:cNvSpPr>
          <p:nvPr>
            <p:ph sz="quarter" idx="1"/>
          </p:nvPr>
        </p:nvSpPr>
        <p:spPr>
          <a:xfrm>
            <a:off x="304800" y="609600"/>
            <a:ext cx="8305800" cy="5864352"/>
          </a:xfrm>
        </p:spPr>
        <p:txBody>
          <a:bodyPr>
            <a:normAutofit fontScale="92500"/>
          </a:bodyPr>
          <a:lstStyle/>
          <a:p>
            <a:pPr algn="just"/>
            <a:r>
              <a:rPr lang="sr-Cyrl-RS" dirty="0" smtClean="0">
                <a:latin typeface="Times New Roman" panose="02020603050405020304" pitchFamily="18" charset="0"/>
                <a:cs typeface="Times New Roman" panose="02020603050405020304" pitchFamily="18" charset="0"/>
              </a:rPr>
              <a:t>Дечак из ове приче одрастао је – погађате, зар не? – у оног неустрашивог кнеза Лазара који је предводио и многе битке и Бој на Косову.</a:t>
            </a:r>
          </a:p>
          <a:p>
            <a:pPr marL="0" indent="0" algn="just">
              <a:buNone/>
            </a:pPr>
            <a:r>
              <a:rPr lang="sr-Cyrl-RS" dirty="0" smtClean="0">
                <a:latin typeface="Times New Roman" panose="02020603050405020304" pitchFamily="18" charset="0"/>
                <a:cs typeface="Times New Roman" panose="02020603050405020304" pitchFamily="18" charset="0"/>
              </a:rPr>
              <a:t>(...) Али ни књегиња Милица није сазнала оно што је шездесетогодишњи кнез Лазар био приметио у рано јутро 15. јуна 1389. године, по старом календару. Тек је свитало, умивао се. Одједном је, после више од пола века, са његових груди, као танушна копрена, склизнула змијска кошуљица. Утонула је, сва, у његову крупну шаку, склупчала се па распала у невидљив прах.</a:t>
            </a:r>
          </a:p>
          <a:p>
            <a:pPr marL="0" indent="0" algn="just">
              <a:buNone/>
            </a:pPr>
            <a:r>
              <a:rPr lang="sr-Cyrl-RS" dirty="0" smtClean="0">
                <a:latin typeface="Times New Roman" panose="02020603050405020304" pitchFamily="18" charset="0"/>
                <a:cs typeface="Times New Roman" panose="02020603050405020304" pitchFamily="18" charset="0"/>
              </a:rPr>
              <a:t>– Дуго си ме и чувала, Краљице – прошапутао је кнез. – Хвала ти на свему, заувек.</a:t>
            </a:r>
          </a:p>
          <a:p>
            <a:pPr marL="0" indent="0" algn="just">
              <a:buNone/>
            </a:pPr>
            <a:r>
              <a:rPr lang="sr-Cyrl-RS" dirty="0" smtClean="0">
                <a:latin typeface="Times New Roman" panose="02020603050405020304" pitchFamily="18" charset="0"/>
                <a:cs typeface="Times New Roman" panose="02020603050405020304" pitchFamily="18" charset="0"/>
              </a:rPr>
              <a:t>Осмехнуо се, прекрстио и повео своје витезове и храбру малу војску прво у цркву, на последње причешће, па у Бој из којег се жив није вратио.</a:t>
            </a:r>
          </a:p>
          <a:p>
            <a:pPr marL="0" indent="0" algn="just">
              <a:buNone/>
            </a:pPr>
            <a:r>
              <a:rPr lang="sr-Cyrl-RS" dirty="0" smtClean="0">
                <a:latin typeface="Times New Roman" panose="02020603050405020304" pitchFamily="18" charset="0"/>
                <a:cs typeface="Times New Roman" panose="02020603050405020304" pitchFamily="18" charset="0"/>
              </a:rPr>
              <a:t>Остао је да живи, као највећи ратник, у свим повестима и песмама о Боју на Косову. И у српској историји.</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90965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82562"/>
          </a:xfrm>
        </p:spPr>
        <p:txBody>
          <a:bodyPr>
            <a:normAutofit fontScale="90000"/>
          </a:bodyPr>
          <a:lstStyle/>
          <a:p>
            <a:endParaRPr lang="en-US" dirty="0"/>
          </a:p>
        </p:txBody>
      </p:sp>
      <p:sp>
        <p:nvSpPr>
          <p:cNvPr id="3" name="Content Placeholder 2"/>
          <p:cNvSpPr>
            <a:spLocks noGrp="1"/>
          </p:cNvSpPr>
          <p:nvPr>
            <p:ph sz="quarter" idx="1"/>
          </p:nvPr>
        </p:nvSpPr>
        <p:spPr>
          <a:xfrm>
            <a:off x="457200" y="609600"/>
            <a:ext cx="7467600" cy="5864352"/>
          </a:xfrm>
        </p:spPr>
        <p:txBody>
          <a:bodyPr/>
          <a:lstStyle/>
          <a:p>
            <a:pPr algn="just"/>
            <a:r>
              <a:rPr lang="sr-Cyrl-RS" dirty="0" smtClean="0">
                <a:latin typeface="Times New Roman" panose="02020603050405020304" pitchFamily="18" charset="0"/>
                <a:cs typeface="Times New Roman" panose="02020603050405020304" pitchFamily="18" charset="0"/>
              </a:rPr>
              <a:t>Шта је све млади Стефан Лазаревић морао да истрпи после страшног пораза српске војске на Косову (...) испричаће вам други приповедачи. Моје је да вам кажем да је трпео и претрпео много више него што је могао и да замисли. У жељи да заштити своје поражено племе и свој дом морао је да подноси надмоћ и силу победника (...). Морао је, једно време, да буде и у њиховој служби. Ипак је, после свих тих грдних мука, телесних и душевних, доживео да, још једном, уједини многе српске крајеве у јаку државу. Добио је, од грчког цара, титулу деспота и (...) владао Београдом. Тада је први пут Београд постао српска престоница од које је, како је записано, деспот Стефан направио праву рајску башту.</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91323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82562"/>
          </a:xfrm>
        </p:spPr>
        <p:txBody>
          <a:bodyPr>
            <a:normAutofit fontScale="90000"/>
          </a:bodyPr>
          <a:lstStyle/>
          <a:p>
            <a:endParaRPr lang="en-US" dirty="0"/>
          </a:p>
        </p:txBody>
      </p:sp>
      <p:sp>
        <p:nvSpPr>
          <p:cNvPr id="3" name="Content Placeholder 2"/>
          <p:cNvSpPr>
            <a:spLocks noGrp="1"/>
          </p:cNvSpPr>
          <p:nvPr>
            <p:ph sz="quarter" idx="1"/>
          </p:nvPr>
        </p:nvSpPr>
        <p:spPr>
          <a:xfrm>
            <a:off x="457200" y="838200"/>
            <a:ext cx="7467600" cy="5635752"/>
          </a:xfrm>
        </p:spPr>
        <p:txBody>
          <a:bodyPr/>
          <a:lstStyle/>
          <a:p>
            <a:pPr algn="just"/>
            <a:r>
              <a:rPr lang="sr-Cyrl-RS" dirty="0" smtClean="0">
                <a:latin typeface="Times New Roman" panose="02020603050405020304" pitchFamily="18" charset="0"/>
                <a:cs typeface="Times New Roman" panose="02020603050405020304" pitchFamily="18" charset="0"/>
              </a:rPr>
              <a:t>Тако се завршава ова наша прича о дечаку Марку, који ће, кад одрасте, постати чувени Краљевић Марко. Наша историја га памти и као краља Марка. О њему и његовом коњу Шарцу српски народ, али и други балкански народи, испевали су много песама. Оне све говоре о томе како се велики јунак Краљевић Марко, уз помоћ свог коња Шарца, борио против Турака кад су они освојили балканске земље. (...) У тим песмама се помиње и вила Равијојла као Маркова посестрима, али само ми знамо да је то, у ствари, она лепа шарена птица из ове приче.</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2296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58762"/>
          </a:xfrm>
        </p:spPr>
        <p:txBody>
          <a:bodyPr>
            <a:normAutofit fontScale="90000"/>
          </a:bodyPr>
          <a:lstStyle/>
          <a:p>
            <a:endParaRPr lang="en-US" dirty="0"/>
          </a:p>
        </p:txBody>
      </p:sp>
      <p:sp>
        <p:nvSpPr>
          <p:cNvPr id="3" name="Content Placeholder 2"/>
          <p:cNvSpPr>
            <a:spLocks noGrp="1"/>
          </p:cNvSpPr>
          <p:nvPr>
            <p:ph sz="quarter" idx="1"/>
          </p:nvPr>
        </p:nvSpPr>
        <p:spPr>
          <a:xfrm>
            <a:off x="228600" y="685800"/>
            <a:ext cx="8382000" cy="5788152"/>
          </a:xfrm>
        </p:spPr>
        <p:txBody>
          <a:bodyPr>
            <a:noAutofit/>
          </a:bodyPr>
          <a:lstStyle/>
          <a:p>
            <a:pPr algn="just">
              <a:buFont typeface="Wingdings" panose="05000000000000000000" pitchFamily="2" charset="2"/>
              <a:buChar char="v"/>
            </a:pPr>
            <a:r>
              <a:rPr lang="sr-Cyrl-RS" sz="2800" dirty="0" smtClean="0">
                <a:latin typeface="Times New Roman" panose="02020603050405020304" pitchFamily="18" charset="0"/>
                <a:cs typeface="Times New Roman" panose="02020603050405020304" pitchFamily="18" charset="0"/>
              </a:rPr>
              <a:t>У исто време, ова књига, поред историјског, открива и оно што је универзално, заједничко сваком детету до дана данашњег, због чега је то збирка о „одрастању и људској еманципацији“ (Љуштановић 1999: 538).</a:t>
            </a:r>
            <a:endParaRPr lang="sr-Latn-RS" sz="28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sr-Latn-RS" sz="2800" dirty="0" smtClean="0">
                <a:latin typeface="Times New Roman" panose="02020603050405020304" pitchFamily="18" charset="0"/>
                <a:cs typeface="Times New Roman" panose="02020603050405020304" pitchFamily="18" charset="0"/>
              </a:rPr>
              <a:t>„</a:t>
            </a:r>
            <a:r>
              <a:rPr lang="sr-Cyrl-RS" sz="2800" dirty="0">
                <a:latin typeface="Times New Roman" panose="02020603050405020304" pitchFamily="18" charset="0"/>
                <a:cs typeface="Times New Roman" panose="02020603050405020304" pitchFamily="18" charset="0"/>
              </a:rPr>
              <a:t>Ј</a:t>
            </a:r>
            <a:r>
              <a:rPr lang="sr-Cyrl-RS" sz="2800" dirty="0" smtClean="0">
                <a:latin typeface="Times New Roman" panose="02020603050405020304" pitchFamily="18" charset="0"/>
                <a:cs typeface="Times New Roman" panose="02020603050405020304" pitchFamily="18" charset="0"/>
              </a:rPr>
              <a:t>ош нешто, у поверењу: сва деца о којој се овде прича, стварно су постојала. Живели су у оним временима у којима се није знало ни за аутомобиле, ни за авионе, чак ни за електрично осветљење. Па, разуме се, ни за телефоне, лифтове, цртане филмове. Живела су та деца давно и друкчије а ипак се, видећете, нису много разликовала од вас данас.“</a:t>
            </a:r>
          </a:p>
        </p:txBody>
      </p:sp>
    </p:spTree>
    <p:extLst>
      <p:ext uri="{BB962C8B-B14F-4D97-AF65-F5344CB8AC3E}">
        <p14:creationId xmlns:p14="http://schemas.microsoft.com/office/powerpoint/2010/main" val="1209461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467600" cy="457200"/>
          </a:xfrm>
        </p:spPr>
        <p:txBody>
          <a:bodyPr>
            <a:normAutofit fontScale="90000"/>
          </a:bodyPr>
          <a:lstStyle/>
          <a:p>
            <a:endParaRPr lang="en-US" dirty="0"/>
          </a:p>
        </p:txBody>
      </p:sp>
      <p:sp>
        <p:nvSpPr>
          <p:cNvPr id="3" name="Content Placeholder 2"/>
          <p:cNvSpPr>
            <a:spLocks noGrp="1"/>
          </p:cNvSpPr>
          <p:nvPr>
            <p:ph sz="quarter" idx="1"/>
          </p:nvPr>
        </p:nvSpPr>
        <p:spPr>
          <a:xfrm>
            <a:off x="457200" y="914400"/>
            <a:ext cx="8077200" cy="5559552"/>
          </a:xfrm>
        </p:spPr>
        <p:txBody>
          <a:bodyPr/>
          <a:lstStyle/>
          <a:p>
            <a:pPr algn="just">
              <a:buFont typeface="Wingdings" panose="05000000000000000000" pitchFamily="2" charset="2"/>
              <a:buChar char="v"/>
            </a:pPr>
            <a:r>
              <a:rPr lang="sr-Cyrl-RS" sz="2800" dirty="0">
                <a:latin typeface="Times New Roman" panose="02020603050405020304" pitchFamily="18" charset="0"/>
                <a:cs typeface="Times New Roman" panose="02020603050405020304" pitchFamily="18" charset="0"/>
              </a:rPr>
              <a:t>Приче се завршавају историјским чињеницама о главним јунацима, које су изван главног тока приче, односно изван основне фабуле приче. Тиме се појачава дидактички ефекат самих прича.</a:t>
            </a:r>
            <a:endParaRPr lang="sr-Latn-RS" sz="2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sr-Cyrl-RS" sz="2800" dirty="0">
                <a:latin typeface="Times New Roman" panose="02020603050405020304" pitchFamily="18" charset="0"/>
                <a:cs typeface="Times New Roman" panose="02020603050405020304" pitchFamily="18" charset="0"/>
              </a:rPr>
              <a:t>Реч је о „истанчаном поступку поучавања и упућивања младих у културну историју свог народа, која се не своди искључиво на издвајање историјских података у завршници, већ се највише налази у нуђењу могућности да се поука сама открива“ (Шаранчић Чутура 2006: 94)</a:t>
            </a:r>
            <a:endParaRPr lang="en-US"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61194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82562"/>
          </a:xfrm>
        </p:spPr>
        <p:txBody>
          <a:bodyPr>
            <a:normAutofit fontScale="90000"/>
          </a:bodyPr>
          <a:lstStyle/>
          <a:p>
            <a:endParaRPr lang="en-US" dirty="0"/>
          </a:p>
        </p:txBody>
      </p:sp>
      <p:sp>
        <p:nvSpPr>
          <p:cNvPr id="3" name="Content Placeholder 2"/>
          <p:cNvSpPr>
            <a:spLocks noGrp="1"/>
          </p:cNvSpPr>
          <p:nvPr>
            <p:ph sz="quarter" idx="1"/>
          </p:nvPr>
        </p:nvSpPr>
        <p:spPr>
          <a:xfrm>
            <a:off x="228600" y="765048"/>
            <a:ext cx="8001000" cy="5788152"/>
          </a:xfrm>
        </p:spPr>
        <p:txBody>
          <a:bodyPr/>
          <a:lstStyle/>
          <a:p>
            <a:pPr algn="just">
              <a:buFont typeface="Wingdings" panose="05000000000000000000" pitchFamily="2" charset="2"/>
              <a:buChar char="v"/>
            </a:pPr>
            <a:r>
              <a:rPr lang="sr-Cyrl-RS" dirty="0" smtClean="0">
                <a:latin typeface="Times New Roman" panose="02020603050405020304" pitchFamily="18" charset="0"/>
                <a:cs typeface="Times New Roman" panose="02020603050405020304" pitchFamily="18" charset="0"/>
              </a:rPr>
              <a:t>Систем вредности који се гради пажљиво и </a:t>
            </a:r>
            <a:r>
              <a:rPr lang="sr-Cyrl-RS" dirty="0" smtClean="0">
                <a:latin typeface="Times New Roman" panose="02020603050405020304" pitchFamily="18" charset="0"/>
                <a:cs typeface="Times New Roman" panose="02020603050405020304" pitchFamily="18" charset="0"/>
              </a:rPr>
              <a:t>поступно</a:t>
            </a:r>
            <a:endParaRPr lang="sr-Cyrl-RS"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sr-Cyrl-RS" dirty="0" smtClean="0">
                <a:latin typeface="Times New Roman" panose="02020603050405020304" pitchFamily="18" charset="0"/>
                <a:cs typeface="Times New Roman" panose="02020603050405020304" pitchFamily="18" charset="0"/>
              </a:rPr>
              <a:t>Сагласје с природом</a:t>
            </a:r>
          </a:p>
          <a:p>
            <a:pPr algn="just">
              <a:buFont typeface="Wingdings" panose="05000000000000000000" pitchFamily="2" charset="2"/>
              <a:buChar char="v"/>
            </a:pPr>
            <a:r>
              <a:rPr lang="sr-Cyrl-RS" dirty="0" smtClean="0">
                <a:latin typeface="Times New Roman" panose="02020603050405020304" pitchFamily="18" charset="0"/>
                <a:cs typeface="Times New Roman" panose="02020603050405020304" pitchFamily="18" charset="0"/>
              </a:rPr>
              <a:t>Емпатија, човекољубље, правдољубље</a:t>
            </a:r>
          </a:p>
          <a:p>
            <a:pPr algn="just">
              <a:buFont typeface="Wingdings" panose="05000000000000000000" pitchFamily="2" charset="2"/>
              <a:buChar char="v"/>
            </a:pPr>
            <a:r>
              <a:rPr lang="sr-Cyrl-RS" dirty="0" smtClean="0">
                <a:latin typeface="Times New Roman" panose="02020603050405020304" pitchFamily="18" charset="0"/>
                <a:cs typeface="Times New Roman" panose="02020603050405020304" pitchFamily="18" charset="0"/>
              </a:rPr>
              <a:t>Вера у уметност и образовање </a:t>
            </a:r>
          </a:p>
          <a:p>
            <a:pPr algn="just">
              <a:buFont typeface="Wingdings" panose="05000000000000000000" pitchFamily="2" charset="2"/>
              <a:buChar char="v"/>
            </a:pPr>
            <a:r>
              <a:rPr lang="sr-Cyrl-RS" dirty="0" smtClean="0">
                <a:latin typeface="Times New Roman" panose="02020603050405020304" pitchFamily="18" charset="0"/>
                <a:cs typeface="Times New Roman" panose="02020603050405020304" pitchFamily="18" charset="0"/>
              </a:rPr>
              <a:t>Поуздање у веру</a:t>
            </a:r>
          </a:p>
          <a:p>
            <a:pPr algn="just">
              <a:buFont typeface="Wingdings" panose="05000000000000000000" pitchFamily="2" charset="2"/>
              <a:buChar char="v"/>
            </a:pPr>
            <a:r>
              <a:rPr lang="sr-Cyrl-RS" dirty="0" smtClean="0">
                <a:latin typeface="Times New Roman" panose="02020603050405020304" pitchFamily="18" charset="0"/>
                <a:cs typeface="Times New Roman" panose="02020603050405020304" pitchFamily="18" charset="0"/>
              </a:rPr>
              <a:t>Поштовање дате речи и витешког моралног кодекса</a:t>
            </a:r>
          </a:p>
          <a:p>
            <a:pPr algn="just">
              <a:buFont typeface="Wingdings" panose="05000000000000000000" pitchFamily="2" charset="2"/>
              <a:buChar char="v"/>
            </a:pPr>
            <a:endParaRPr lang="sr-Cyrl-R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sr-Cyrl-RS" dirty="0" smtClean="0">
                <a:latin typeface="Times New Roman" panose="02020603050405020304" pitchFamily="18" charset="0"/>
                <a:cs typeface="Times New Roman" panose="02020603050405020304" pitchFamily="18" charset="0"/>
              </a:rPr>
              <a:t>Тај систем се открива и одабиром јунака и структуром збирке, одн. њеном композицијом</a:t>
            </a:r>
          </a:p>
          <a:p>
            <a:pPr algn="just">
              <a:buFont typeface="Wingdings" panose="05000000000000000000" pitchFamily="2" charset="2"/>
              <a:buChar char="v"/>
            </a:pPr>
            <a:r>
              <a:rPr lang="sr-Cyrl-RS" dirty="0" smtClean="0">
                <a:latin typeface="Times New Roman" panose="02020603050405020304" pitchFamily="18" charset="0"/>
                <a:cs typeface="Times New Roman" panose="02020603050405020304" pitchFamily="18" charset="0"/>
              </a:rPr>
              <a:t>Историјске личности које су „јунаци“ не само историје, већ и народних легенди и предања</a:t>
            </a:r>
          </a:p>
          <a:p>
            <a:pPr algn="just">
              <a:buFont typeface="Wingdings" panose="05000000000000000000" pitchFamily="2" charset="2"/>
              <a:buChar char="v"/>
            </a:pPr>
            <a:r>
              <a:rPr lang="sr-Cyrl-RS" dirty="0" smtClean="0">
                <a:latin typeface="Times New Roman" panose="02020603050405020304" pitchFamily="18" charset="0"/>
                <a:cs typeface="Times New Roman" panose="02020603050405020304" pitchFamily="18" charset="0"/>
              </a:rPr>
              <a:t>Три пара отац–син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3364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82562"/>
          </a:xfrm>
        </p:spPr>
        <p:txBody>
          <a:bodyPr>
            <a:normAutofit fontScale="90000"/>
          </a:bodyPr>
          <a:lstStyle/>
          <a:p>
            <a:endParaRPr lang="en-US" dirty="0"/>
          </a:p>
        </p:txBody>
      </p:sp>
      <p:sp>
        <p:nvSpPr>
          <p:cNvPr id="3" name="Content Placeholder 2"/>
          <p:cNvSpPr>
            <a:spLocks noGrp="1"/>
          </p:cNvSpPr>
          <p:nvPr>
            <p:ph sz="quarter" idx="1"/>
          </p:nvPr>
        </p:nvSpPr>
        <p:spPr>
          <a:xfrm>
            <a:off x="228600" y="685800"/>
            <a:ext cx="8458200" cy="5638800"/>
          </a:xfrm>
        </p:spPr>
        <p:txBody>
          <a:bodyPr>
            <a:normAutofit lnSpcReduction="10000"/>
          </a:bodyPr>
          <a:lstStyle/>
          <a:p>
            <a:pPr algn="just">
              <a:buFont typeface="Wingdings" panose="05000000000000000000" pitchFamily="2" charset="2"/>
              <a:buChar char="v"/>
            </a:pPr>
            <a:r>
              <a:rPr lang="sr-Cyrl-RS" sz="3200" dirty="0" smtClean="0">
                <a:latin typeface="Times New Roman" panose="02020603050405020304" pitchFamily="18" charset="0"/>
                <a:cs typeface="Times New Roman" panose="02020603050405020304" pitchFamily="18" charset="0"/>
              </a:rPr>
              <a:t>На различите начине истиче се мотив поштовања према оцу и његовог снажног ауторитета; очево мишљење је јако важно; синови се труде да их не разочарају, да заслуже њихово поверење...</a:t>
            </a:r>
          </a:p>
          <a:p>
            <a:pPr algn="just">
              <a:buFont typeface="Wingdings" panose="05000000000000000000" pitchFamily="2" charset="2"/>
              <a:buChar char="v"/>
            </a:pPr>
            <a:r>
              <a:rPr lang="sr-Cyrl-RS" sz="3200" dirty="0" smtClean="0">
                <a:latin typeface="Times New Roman" panose="02020603050405020304" pitchFamily="18" charset="0"/>
                <a:cs typeface="Times New Roman" panose="02020603050405020304" pitchFamily="18" charset="0"/>
              </a:rPr>
              <a:t>Јако важна је и фигура мајке.</a:t>
            </a:r>
          </a:p>
          <a:p>
            <a:pPr algn="just">
              <a:buFont typeface="Wingdings" panose="05000000000000000000" pitchFamily="2" charset="2"/>
              <a:buChar char="v"/>
            </a:pPr>
            <a:r>
              <a:rPr lang="sr-Cyrl-RS" sz="3200" dirty="0" smtClean="0">
                <a:latin typeface="Times New Roman" panose="02020603050405020304" pitchFamily="18" charset="0"/>
                <a:cs typeface="Times New Roman" panose="02020603050405020304" pitchFamily="18" charset="0"/>
              </a:rPr>
              <a:t>Мајке увек и једине </a:t>
            </a:r>
            <a:r>
              <a:rPr lang="sr-Cyrl-RS" sz="3200" dirty="0" smtClean="0">
                <a:latin typeface="Times New Roman" panose="02020603050405020304" pitchFamily="18" charset="0"/>
                <a:cs typeface="Times New Roman" panose="02020603050405020304" pitchFamily="18" charset="0"/>
              </a:rPr>
              <a:t>имају </a:t>
            </a:r>
            <a:r>
              <a:rPr lang="sr-Cyrl-RS" sz="3200" dirty="0" smtClean="0">
                <a:latin typeface="Times New Roman" panose="02020603050405020304" pitchFamily="18" charset="0"/>
                <a:cs typeface="Times New Roman" panose="02020603050405020304" pitchFamily="18" charset="0"/>
              </a:rPr>
              <a:t>разумевање за проблеме деце-јунака и безусловна су им подршка.</a:t>
            </a:r>
          </a:p>
          <a:p>
            <a:pPr algn="just">
              <a:buFont typeface="Wingdings" panose="05000000000000000000" pitchFamily="2" charset="2"/>
              <a:buChar char="v"/>
            </a:pPr>
            <a:r>
              <a:rPr lang="sr-Cyrl-RS" sz="3200" dirty="0">
                <a:latin typeface="Times New Roman" panose="02020603050405020304" pitchFamily="18" charset="0"/>
                <a:cs typeface="Times New Roman" panose="02020603050405020304" pitchFamily="18" charset="0"/>
              </a:rPr>
              <a:t>Важна тема – тема породице, односно порекла</a:t>
            </a:r>
          </a:p>
          <a:p>
            <a:pPr algn="just">
              <a:buFont typeface="Wingdings" panose="05000000000000000000" pitchFamily="2" charset="2"/>
              <a:buChar char="v"/>
            </a:pPr>
            <a:endParaRPr lang="sr-Cyrl-RS" dirty="0" smtClean="0"/>
          </a:p>
          <a:p>
            <a:pPr>
              <a:buFont typeface="Wingdings" panose="05000000000000000000" pitchFamily="2" charset="2"/>
              <a:buChar char="v"/>
            </a:pPr>
            <a:endParaRPr lang="sr-Cyrl-RS" dirty="0" smtClean="0"/>
          </a:p>
          <a:p>
            <a:pPr>
              <a:buFont typeface="Wingdings" panose="05000000000000000000" pitchFamily="2" charset="2"/>
              <a:buChar char="v"/>
            </a:pPr>
            <a:endParaRPr lang="en-US" dirty="0"/>
          </a:p>
        </p:txBody>
      </p:sp>
    </p:spTree>
    <p:extLst>
      <p:ext uri="{BB962C8B-B14F-4D97-AF65-F5344CB8AC3E}">
        <p14:creationId xmlns:p14="http://schemas.microsoft.com/office/powerpoint/2010/main" val="22138275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3504</TotalTime>
  <Words>6574</Words>
  <Application>Microsoft Office PowerPoint</Application>
  <PresentationFormat>On-screen Show (4:3)</PresentationFormat>
  <Paragraphs>249</Paragraphs>
  <Slides>58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Century Schoolbook</vt:lpstr>
      <vt:lpstr>Times New Roman</vt:lpstr>
      <vt:lpstr>Wingdings</vt:lpstr>
      <vt:lpstr>Wingdings 2</vt:lpstr>
      <vt:lpstr>Oriel</vt:lpstr>
      <vt:lpstr>Књига за Марка Светлана  Велмар-Јанковић</vt:lpstr>
      <vt:lpstr>PowerPoint Presentation</vt:lpstr>
      <vt:lpstr>PowerPoint Presentation</vt:lpstr>
      <vt:lpstr>Књига за Марка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Наивна прича, Петар Пијановић</vt:lpstr>
      <vt:lpstr>Почеци прича</vt:lpstr>
      <vt:lpstr>PowerPoint Presentation</vt:lpstr>
      <vt:lpstr>PowerPoint Presentation</vt:lpstr>
      <vt:lpstr>Јунаци   Биљка-чудотворка </vt:lpstr>
      <vt:lpstr>PowerPoint Presentation</vt:lpstr>
      <vt:lpstr>PowerPoint Presentation</vt:lpstr>
      <vt:lpstr>PowerPoint Presentation</vt:lpstr>
      <vt:lpstr>Златно јагње</vt:lpstr>
      <vt:lpstr>PowerPoint Presentation</vt:lpstr>
      <vt:lpstr>PowerPoint Presentation</vt:lpstr>
      <vt:lpstr>PowerPoint Presentation</vt:lpstr>
      <vt:lpstr>PowerPoint Presentation</vt:lpstr>
      <vt:lpstr>PowerPoint Presentation</vt:lpstr>
      <vt:lpstr>PowerPoint Presentation</vt:lpstr>
      <vt:lpstr>Плаветна рибица</vt:lpstr>
      <vt:lpstr>PowerPoint Presentation</vt:lpstr>
      <vt:lpstr>PowerPoint Presentation</vt:lpstr>
      <vt:lpstr>Дечак и соко</vt:lpstr>
      <vt:lpstr>PowerPoint Presentation</vt:lpstr>
      <vt:lpstr>PowerPoint Presentation</vt:lpstr>
      <vt:lpstr>PowerPoint Presentation</vt:lpstr>
      <vt:lpstr>PowerPoint Presentation</vt:lpstr>
      <vt:lpstr>Змијска кошуљица</vt:lpstr>
      <vt:lpstr>PowerPoint Presentation</vt:lpstr>
      <vt:lpstr>PowerPoint Presentation</vt:lpstr>
      <vt:lpstr>PowerPoint Presentation</vt:lpstr>
      <vt:lpstr>Стефаново дрво </vt:lpstr>
      <vt:lpstr>PowerPoint Presentation</vt:lpstr>
      <vt:lpstr>PowerPoint Presentation</vt:lpstr>
      <vt:lpstr>PowerPoint Presentation</vt:lpstr>
      <vt:lpstr>Сирото ждребе</vt:lpstr>
      <vt:lpstr>PowerPoint Presentation</vt:lpstr>
      <vt:lpstr>Историјске реалије</vt:lpstr>
      <vt:lpstr>PowerPoint Presentation</vt:lpstr>
      <vt:lpstr>Завршеци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Књига за Марка Светлана Велмар Јанковић</dc:title>
  <dc:creator>Sneza</dc:creator>
  <cp:lastModifiedBy>Windows User</cp:lastModifiedBy>
  <cp:revision>63</cp:revision>
  <dcterms:created xsi:type="dcterms:W3CDTF">2006-08-16T00:00:00Z</dcterms:created>
  <dcterms:modified xsi:type="dcterms:W3CDTF">2019-05-06T21:44:36Z</dcterms:modified>
</cp:coreProperties>
</file>