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6.jpg" ContentType="image/gif"/>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0" r:id="rId3"/>
    <p:sldId id="340" r:id="rId4"/>
    <p:sldId id="257" r:id="rId5"/>
    <p:sldId id="258" r:id="rId6"/>
    <p:sldId id="307" r:id="rId7"/>
    <p:sldId id="259" r:id="rId8"/>
    <p:sldId id="260" r:id="rId9"/>
    <p:sldId id="321" r:id="rId10"/>
    <p:sldId id="261" r:id="rId11"/>
    <p:sldId id="262" r:id="rId12"/>
    <p:sldId id="308" r:id="rId13"/>
    <p:sldId id="309" r:id="rId14"/>
    <p:sldId id="310" r:id="rId15"/>
    <p:sldId id="311" r:id="rId16"/>
    <p:sldId id="312" r:id="rId17"/>
    <p:sldId id="263" r:id="rId18"/>
    <p:sldId id="313" r:id="rId19"/>
    <p:sldId id="314" r:id="rId20"/>
    <p:sldId id="315" r:id="rId21"/>
    <p:sldId id="316" r:id="rId22"/>
    <p:sldId id="322" r:id="rId23"/>
    <p:sldId id="323" r:id="rId24"/>
    <p:sldId id="264" r:id="rId25"/>
    <p:sldId id="317" r:id="rId26"/>
    <p:sldId id="268" r:id="rId27"/>
    <p:sldId id="324" r:id="rId28"/>
    <p:sldId id="325" r:id="rId29"/>
    <p:sldId id="326" r:id="rId30"/>
    <p:sldId id="327" r:id="rId31"/>
    <p:sldId id="328" r:id="rId32"/>
    <p:sldId id="329" r:id="rId33"/>
    <p:sldId id="330" r:id="rId34"/>
    <p:sldId id="331" r:id="rId35"/>
    <p:sldId id="332" r:id="rId36"/>
    <p:sldId id="270" r:id="rId37"/>
    <p:sldId id="333" r:id="rId38"/>
    <p:sldId id="334" r:id="rId39"/>
    <p:sldId id="335" r:id="rId40"/>
    <p:sldId id="272" r:id="rId41"/>
    <p:sldId id="336" r:id="rId42"/>
    <p:sldId id="337" r:id="rId43"/>
    <p:sldId id="338" r:id="rId44"/>
    <p:sldId id="339" r:id="rId45"/>
    <p:sldId id="342" r:id="rId46"/>
    <p:sldId id="305" r:id="rId47"/>
    <p:sldId id="278" r:id="rId48"/>
    <p:sldId id="279" r:id="rId49"/>
    <p:sldId id="280" r:id="rId50"/>
    <p:sldId id="343" r:id="rId51"/>
    <p:sldId id="281" r:id="rId52"/>
    <p:sldId id="282" r:id="rId53"/>
    <p:sldId id="283" r:id="rId54"/>
    <p:sldId id="284" r:id="rId55"/>
    <p:sldId id="344" r:id="rId56"/>
    <p:sldId id="285" r:id="rId57"/>
    <p:sldId id="286" r:id="rId58"/>
    <p:sldId id="345" r:id="rId59"/>
    <p:sldId id="287" r:id="rId60"/>
    <p:sldId id="288" r:id="rId61"/>
    <p:sldId id="289" r:id="rId62"/>
    <p:sldId id="291" r:id="rId63"/>
    <p:sldId id="292" r:id="rId64"/>
    <p:sldId id="293" r:id="rId65"/>
    <p:sldId id="346" r:id="rId66"/>
    <p:sldId id="295" r:id="rId67"/>
    <p:sldId id="347" r:id="rId68"/>
    <p:sldId id="296" r:id="rId69"/>
    <p:sldId id="297" r:id="rId70"/>
    <p:sldId id="352" r:id="rId71"/>
    <p:sldId id="353" r:id="rId72"/>
    <p:sldId id="354" r:id="rId73"/>
    <p:sldId id="355" r:id="rId74"/>
    <p:sldId id="301" r:id="rId75"/>
    <p:sldId id="348" r:id="rId76"/>
    <p:sldId id="349" r:id="rId77"/>
    <p:sldId id="350" r:id="rId78"/>
    <p:sldId id="351" r:id="rId79"/>
    <p:sldId id="302" r:id="rId80"/>
    <p:sldId id="356" r:id="rId81"/>
    <p:sldId id="357"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4/10/2018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4/10/2018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4.xml"/><Relationship Id="rId5" Type="http://schemas.openxmlformats.org/officeDocument/2006/relationships/image" Target="../media/image8.jpg"/><Relationship Id="rId4" Type="http://schemas.openxmlformats.org/officeDocument/2006/relationships/image" Target="../media/image7.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447800"/>
          </a:xfrm>
        </p:spPr>
        <p:txBody>
          <a:bodyPr/>
          <a:lstStyle/>
          <a:p>
            <a:r>
              <a:rPr lang="sr-Cyrl-RS" dirty="0" smtClean="0">
                <a:solidFill>
                  <a:schemeClr val="tx2">
                    <a:lumMod val="50000"/>
                  </a:schemeClr>
                </a:solidFill>
              </a:rPr>
              <a:t>Ћопићева проза за децу</a:t>
            </a:r>
            <a:endParaRPr lang="en-US" dirty="0">
              <a:solidFill>
                <a:schemeClr val="tx2">
                  <a:lumMod val="50000"/>
                </a:schemeClr>
              </a:solidFill>
            </a:endParaRPr>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2664402"/>
            <a:ext cx="5372100" cy="3638550"/>
          </a:xfrm>
          <a:prstGeom prst="rect">
            <a:avLst/>
          </a:prstGeom>
          <a:ln w="57150">
            <a:solidFill>
              <a:schemeClr val="tx2">
                <a:lumMod val="50000"/>
              </a:schemeClr>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228600" y="914400"/>
            <a:ext cx="8686800" cy="5638800"/>
          </a:xfrm>
        </p:spPr>
        <p:txBody>
          <a:bodyPr>
            <a:normAutofit/>
          </a:bodyPr>
          <a:lstStyle/>
          <a:p>
            <a:pPr marL="0" indent="0" algn="just">
              <a:buNone/>
            </a:pPr>
            <a:r>
              <a:rPr lang="sr-Cyrl-RS" sz="3200" dirty="0" smtClean="0"/>
              <a:t>Безброј се чудних ствари види кад се над земљом рашире крила свемоћног и свевидећег змаја Фантазије.</a:t>
            </a:r>
          </a:p>
          <a:p>
            <a:pPr marL="0" indent="0" algn="just">
              <a:buNone/>
            </a:pPr>
            <a:r>
              <a:rPr lang="sr-Cyrl-RS" sz="3200" dirty="0" smtClean="0"/>
              <a:t>Ја онда не будем лијен, већ, сједећи у оној корпи под крилима змаја, забиљежим све што сам видио и чуо и – ето ти – испаде читава књига.</a:t>
            </a:r>
          </a:p>
          <a:p>
            <a:pPr marL="0" indent="0" algn="just">
              <a:buNone/>
            </a:pPr>
            <a:r>
              <a:rPr lang="sr-Cyrl-RS" sz="3200" dirty="0" smtClean="0"/>
              <a:t>Нећеш ми вјеровати, али кажем ти: много истине има у овим причама покупљеним испод змајевих крила.</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pPr algn="ctr"/>
            <a:r>
              <a:rPr lang="sr-Cyrl-RS" dirty="0" smtClean="0"/>
              <a:t>Чудноват свјетски путник</a:t>
            </a:r>
            <a:endParaRPr lang="en-US" dirty="0"/>
          </a:p>
        </p:txBody>
      </p:sp>
      <p:sp>
        <p:nvSpPr>
          <p:cNvPr id="3" name="Content Placeholder 2"/>
          <p:cNvSpPr>
            <a:spLocks noGrp="1"/>
          </p:cNvSpPr>
          <p:nvPr>
            <p:ph idx="1"/>
          </p:nvPr>
        </p:nvSpPr>
        <p:spPr>
          <a:xfrm>
            <a:off x="228600" y="1524000"/>
            <a:ext cx="8763000" cy="5105400"/>
          </a:xfrm>
        </p:spPr>
        <p:txBody>
          <a:bodyPr>
            <a:normAutofit/>
          </a:bodyPr>
          <a:lstStyle/>
          <a:p>
            <a:pPr marL="0" indent="0" algn="just">
              <a:buNone/>
            </a:pPr>
            <a:r>
              <a:rPr lang="sr-Cyrl-RS" sz="3200" dirty="0"/>
              <a:t>Неки малишан, безбрижан, плав и весео, познат под надимком „Зимски лептир“, писао је писмо свом добром дједу Брадоњи Бркићу у село Кокошју Погибију, задња пошта Лисичјак, срез Тужни Пијетао. У писму му је честитао стоти рођендан и молио га да му пошаље једног питомог зеца, голуба гаћана и мало љешника. Кад је писмо било готово, Зимски Лептир написа адресу: „Моме добром дједу“ и баци писмо у поштанско сандуче.</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228600" y="990600"/>
            <a:ext cx="8686800" cy="5638800"/>
          </a:xfrm>
        </p:spPr>
        <p:txBody>
          <a:bodyPr>
            <a:normAutofit fontScale="92500"/>
          </a:bodyPr>
          <a:lstStyle/>
          <a:p>
            <a:pPr marL="0" indent="0" algn="just">
              <a:buNone/>
            </a:pPr>
            <a:r>
              <a:rPr lang="ru-RU" dirty="0"/>
              <a:t>Ево ти сјутрадан поштара. Узе оно писмо, прочита адресу „Моме добром дједу“ и узвикну:</a:t>
            </a:r>
          </a:p>
          <a:p>
            <a:pPr marL="0" indent="0" algn="just">
              <a:buNone/>
            </a:pPr>
            <a:r>
              <a:rPr lang="ru-RU" dirty="0"/>
              <a:t>– Пази, ко ли ово пише моме дједу? Е, баш ће се чича силно обрадовати!</a:t>
            </a:r>
          </a:p>
          <a:p>
            <a:pPr marL="0" indent="0" algn="just">
              <a:buNone/>
            </a:pPr>
            <a:r>
              <a:rPr lang="ru-RU" dirty="0"/>
              <a:t>Његов је дјед становао у једној оближњој вароши, па поштар, онако на брзину, даде писмо неком шоферу који је управо тамо кретао.</a:t>
            </a:r>
          </a:p>
          <a:p>
            <a:pPr marL="0" indent="0" algn="just">
              <a:buNone/>
            </a:pPr>
            <a:r>
              <a:rPr lang="ru-RU" dirty="0"/>
              <a:t>– Шоферу, дедер, молим те, уручи тамо у вароши ово писмо.</a:t>
            </a:r>
          </a:p>
          <a:p>
            <a:pPr marL="0" indent="0" algn="just">
              <a:buNone/>
            </a:pPr>
            <a:r>
              <a:rPr lang="ru-RU" dirty="0"/>
              <a:t>Шофер узе писмо, сједе у ауто и зу-зу-зу-зу дојури у ону варош, узе писмо и прочита адресу: „Моме добром дједу“.</a:t>
            </a:r>
          </a:p>
          <a:p>
            <a:pPr marL="0" indent="0" algn="just">
              <a:buNone/>
            </a:pPr>
            <a:r>
              <a:rPr lang="ru-RU" dirty="0"/>
              <a:t>– Видидер, ђаво му гуме пробушио, па он и не каже да је ово писмо за мог дједа – повесели се он. – Морам брзо да му га пошаљем до Улциња; тамо мој дјед сједи у врућем пијеску и лијечи реуму.</a:t>
            </a:r>
          </a:p>
          <a:p>
            <a:pPr marL="0" indent="0">
              <a:buNone/>
            </a:pPr>
            <a:endParaRPr lang="en-US" dirty="0"/>
          </a:p>
        </p:txBody>
      </p:sp>
    </p:spTree>
    <p:extLst>
      <p:ext uri="{BB962C8B-B14F-4D97-AF65-F5344CB8AC3E}">
        <p14:creationId xmlns:p14="http://schemas.microsoft.com/office/powerpoint/2010/main" val="936682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228600" y="1143000"/>
            <a:ext cx="8686800" cy="5410200"/>
          </a:xfrm>
        </p:spPr>
        <p:txBody>
          <a:bodyPr/>
          <a:lstStyle/>
          <a:p>
            <a:pPr algn="just"/>
            <a:endParaRPr lang="sr-Cyrl-RS" dirty="0" smtClean="0"/>
          </a:p>
          <a:p>
            <a:pPr algn="just"/>
            <a:r>
              <a:rPr lang="sr-Cyrl-RS" dirty="0" smtClean="0"/>
              <a:t>Писмо путује из Улциња у Венецију, одатле на Северни пол, затим у Бразил, Аргентину (ту га проналази син једног говедара, пореклом из Далмације, и он га шаље свом деди у Југославију); писмо завршава у боци, коју прогута једна ајкула; тако стиже до Тихог океана; морнари су уловили ајкулу, распорили је и пронашли боцу са писмом; писмо стиже у Кореју, затим у Кину (са заробљеним војником који га носи), и у Индију</a:t>
            </a:r>
            <a:r>
              <a:rPr lang="sr-Latn-RS" dirty="0" smtClean="0"/>
              <a:t>.</a:t>
            </a:r>
            <a:endParaRPr lang="sr-Cyrl-RS" dirty="0" smtClean="0"/>
          </a:p>
        </p:txBody>
      </p:sp>
    </p:spTree>
    <p:extLst>
      <p:ext uri="{BB962C8B-B14F-4D97-AF65-F5344CB8AC3E}">
        <p14:creationId xmlns:p14="http://schemas.microsoft.com/office/powerpoint/2010/main" val="3558136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endParaRPr lang="en-US" dirty="0"/>
          </a:p>
        </p:txBody>
      </p:sp>
      <p:sp>
        <p:nvSpPr>
          <p:cNvPr id="3" name="Content Placeholder 2"/>
          <p:cNvSpPr>
            <a:spLocks noGrp="1"/>
          </p:cNvSpPr>
          <p:nvPr>
            <p:ph idx="1"/>
          </p:nvPr>
        </p:nvSpPr>
        <p:spPr>
          <a:xfrm>
            <a:off x="228600" y="762000"/>
            <a:ext cx="8763000" cy="5867400"/>
          </a:xfrm>
        </p:spPr>
        <p:txBody>
          <a:bodyPr>
            <a:normAutofit fontScale="92500" lnSpcReduction="10000"/>
          </a:bodyPr>
          <a:lstStyle/>
          <a:p>
            <a:pPr marL="0" indent="0" algn="just">
              <a:buNone/>
            </a:pPr>
            <a:r>
              <a:rPr lang="ru-RU" dirty="0"/>
              <a:t>– Овај Кинез носи у џепу писмо из кога зраче искрене жеље и мисли једног дјечака – рекао је чаробњак. – Хајде да га узмем и упутим у правом смјеру, јер ми се чини да оно већ одавно лута.</a:t>
            </a:r>
          </a:p>
          <a:p>
            <a:pPr marL="0" indent="0" algn="just">
              <a:buNone/>
            </a:pPr>
            <a:r>
              <a:rPr lang="ru-RU" dirty="0"/>
              <a:t>Чаробњак неопазице извуче писмо из војничког џепа и хајд, хајд, хајд – донесе га управо пред југословенско посланство у Индији и ту га спусти на степенице.</a:t>
            </a:r>
          </a:p>
          <a:p>
            <a:pPr marL="0" indent="0" algn="just">
              <a:buNone/>
            </a:pPr>
            <a:r>
              <a:rPr lang="ru-RU" dirty="0"/>
              <a:t>– Осјећам да му је овуда прави пут – рече он у себи.</a:t>
            </a:r>
          </a:p>
          <a:p>
            <a:pPr marL="0" indent="0" algn="just">
              <a:buNone/>
            </a:pPr>
            <a:r>
              <a:rPr lang="ru-RU" dirty="0"/>
              <a:t>Те године наш посланик у Индији био је... био је... па да, био је главом друг Ђерђа.</a:t>
            </a:r>
          </a:p>
          <a:p>
            <a:pPr marL="0" indent="0" algn="just">
              <a:buNone/>
            </a:pPr>
            <a:r>
              <a:rPr lang="ru-RU" dirty="0"/>
              <a:t>Нађе, дакле, друг Ђерђа то писмо, погледа га, прочита адресу и насмијеши се:</a:t>
            </a:r>
          </a:p>
          <a:p>
            <a:pPr marL="0" indent="0" algn="just">
              <a:buNone/>
            </a:pPr>
            <a:r>
              <a:rPr lang="ru-RU" dirty="0"/>
              <a:t>– Види ти, молим те, на писму је жиг београдске поште, упућено је нечијем дједу, а ево: стигло у Индију. Тако ти је то кад је адреса непотпуна. Могло је да залута чак и на Марс поред овакве адресе, неком дједу марсијанцу.</a:t>
            </a:r>
          </a:p>
          <a:p>
            <a:pPr marL="0" indent="0">
              <a:buNone/>
            </a:pPr>
            <a:endParaRPr lang="en-US" dirty="0"/>
          </a:p>
        </p:txBody>
      </p:sp>
    </p:spTree>
    <p:extLst>
      <p:ext uri="{BB962C8B-B14F-4D97-AF65-F5344CB8AC3E}">
        <p14:creationId xmlns:p14="http://schemas.microsoft.com/office/powerpoint/2010/main" val="2656920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endParaRPr lang="en-US" dirty="0"/>
          </a:p>
        </p:txBody>
      </p:sp>
      <p:sp>
        <p:nvSpPr>
          <p:cNvPr id="3" name="Content Placeholder 2"/>
          <p:cNvSpPr>
            <a:spLocks noGrp="1"/>
          </p:cNvSpPr>
          <p:nvPr>
            <p:ph idx="1"/>
          </p:nvPr>
        </p:nvSpPr>
        <p:spPr>
          <a:xfrm>
            <a:off x="228600" y="381000"/>
            <a:ext cx="8763000" cy="6324600"/>
          </a:xfrm>
        </p:spPr>
        <p:txBody>
          <a:bodyPr>
            <a:normAutofit fontScale="85000" lnSpcReduction="10000"/>
          </a:bodyPr>
          <a:lstStyle/>
          <a:p>
            <a:pPr marL="0" indent="0" algn="just">
              <a:buNone/>
            </a:pPr>
            <a:r>
              <a:rPr lang="ru-RU" dirty="0"/>
              <a:t>Воз је управо пуном паром јурио крај малог села Кокошје Погибије, кад један снажан налет вјетра истрже писмо из курирових руку, завитла га увис и понесе према сеоској кући.</a:t>
            </a:r>
          </a:p>
          <a:p>
            <a:pPr marL="0" indent="0" algn="just">
              <a:buNone/>
            </a:pPr>
            <a:r>
              <a:rPr lang="ru-RU" dirty="0"/>
              <a:t>– Стој, бре, није тамо пошта број два! – повика за њим курир, али брзи воз однесе за тили час и њега и његов глас, а писмо паде баш пред кућу старог Брадоње </a:t>
            </a:r>
            <a:r>
              <a:rPr lang="ru-RU" dirty="0" smtClean="0"/>
              <a:t>Бр</a:t>
            </a:r>
            <a:r>
              <a:rPr lang="ru-RU" dirty="0" smtClean="0"/>
              <a:t>кића</a:t>
            </a:r>
            <a:r>
              <a:rPr lang="ru-RU" dirty="0"/>
              <a:t>, дјечаковог дједа.</a:t>
            </a:r>
          </a:p>
          <a:p>
            <a:pPr marL="0" indent="0" algn="just">
              <a:buNone/>
            </a:pPr>
            <a:r>
              <a:rPr lang="ru-RU" dirty="0"/>
              <a:t>Дјед је баш тај дан прослављао свој сто први рођендан и писмо му је, значи, стигло послије годину дана лутања по свијету.</a:t>
            </a:r>
          </a:p>
          <a:p>
            <a:pPr marL="0" indent="0" algn="just">
              <a:buNone/>
            </a:pPr>
            <a:r>
              <a:rPr lang="ru-RU" dirty="0"/>
              <a:t>– Гле, ено неко писмо паде у двориште! – повика он, истрча, подиже га, а кад прочита адресу, одмах познаде рукопис свог унука, Зимског Лептира, и рече разњежено:</a:t>
            </a:r>
          </a:p>
          <a:p>
            <a:pPr marL="0" indent="0" algn="just">
              <a:buNone/>
            </a:pPr>
            <a:r>
              <a:rPr lang="ru-RU" dirty="0"/>
              <a:t>– Види ти њега, а лани ми се није јавио.</a:t>
            </a:r>
          </a:p>
          <a:p>
            <a:pPr marL="0" indent="0" algn="just">
              <a:buNone/>
            </a:pPr>
            <a:r>
              <a:rPr lang="ru-RU" dirty="0"/>
              <a:t>Кад је најзад прочитао честитку, он се продера:</a:t>
            </a:r>
          </a:p>
          <a:p>
            <a:pPr marL="0" indent="0" algn="just">
              <a:buNone/>
            </a:pPr>
            <a:r>
              <a:rPr lang="ru-RU" dirty="0"/>
              <a:t>– Гле ти мајчиног рачунџије! Честита ми стоти рођендан, а ја данас прослављам сто први. Забунио се момак за читаву годину.</a:t>
            </a:r>
          </a:p>
          <a:p>
            <a:pPr marL="0" indent="0" algn="just">
              <a:buNone/>
            </a:pPr>
            <a:r>
              <a:rPr lang="ru-RU" dirty="0"/>
              <a:t>Дјед још једном прочита адресу, па се истом лупи по челу:</a:t>
            </a:r>
          </a:p>
          <a:p>
            <a:pPr marL="0" indent="0" algn="just">
              <a:buNone/>
            </a:pPr>
            <a:r>
              <a:rPr lang="ru-RU" dirty="0"/>
              <a:t>– Али како ли је само стигло писмо с овако лошом адресом? Да га није он сам, лопов један, убацио у двориште, па се негдје сакрио?</a:t>
            </a:r>
          </a:p>
          <a:p>
            <a:endParaRPr lang="en-US" dirty="0"/>
          </a:p>
        </p:txBody>
      </p:sp>
    </p:spTree>
    <p:extLst>
      <p:ext uri="{BB962C8B-B14F-4D97-AF65-F5344CB8AC3E}">
        <p14:creationId xmlns:p14="http://schemas.microsoft.com/office/powerpoint/2010/main" val="372871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pPr marL="0" indent="0" algn="just">
              <a:buNone/>
            </a:pPr>
            <a:r>
              <a:rPr lang="ru-RU" dirty="0"/>
              <a:t>Ипак је добри дјед послао Зимском лептиру зеца, голуба и доста љешника, а писмо је пољубио и ставио под свој јастук.</a:t>
            </a:r>
          </a:p>
          <a:p>
            <a:pPr marL="0" indent="0" algn="just">
              <a:buNone/>
            </a:pPr>
            <a:r>
              <a:rPr lang="ru-RU" dirty="0"/>
              <a:t>Од тога дана дјед Брадоња сања све некакве чудновате снове: час да се вози у гондоли, час да се карта у леденој колиби с некаквим у чупавој капи, сад га опет у сну јуре ајкуле и Кинези, други пут га чаробњаци претварају у магаре и тако све нешто да то ни у сну не може повјеровати.</a:t>
            </a:r>
          </a:p>
          <a:p>
            <a:pPr marL="0" indent="0" algn="just">
              <a:buNone/>
            </a:pPr>
            <a:r>
              <a:rPr lang="ru-RU" dirty="0"/>
              <a:t>Једанпут је чак сањао и то како се обрео у некаквом туђем граду, кад ли однекуд испаде света крава, зграби му с главе нову новцату шубару и узе да једе.</a:t>
            </a:r>
          </a:p>
          <a:p>
            <a:endParaRPr lang="en-US" dirty="0"/>
          </a:p>
        </p:txBody>
      </p:sp>
    </p:spTree>
    <p:extLst>
      <p:ext uri="{BB962C8B-B14F-4D97-AF65-F5344CB8AC3E}">
        <p14:creationId xmlns:p14="http://schemas.microsoft.com/office/powerpoint/2010/main" val="2447084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fontScale="90000"/>
          </a:bodyPr>
          <a:lstStyle/>
          <a:p>
            <a:pPr algn="ctr"/>
            <a:r>
              <a:rPr lang="sr-Cyrl-RS" dirty="0" smtClean="0"/>
              <a:t>Доживљаји чича Зимоње</a:t>
            </a:r>
            <a:endParaRPr lang="en-US" dirty="0"/>
          </a:p>
        </p:txBody>
      </p:sp>
      <p:sp>
        <p:nvSpPr>
          <p:cNvPr id="3" name="Content Placeholder 2"/>
          <p:cNvSpPr>
            <a:spLocks noGrp="1"/>
          </p:cNvSpPr>
          <p:nvPr>
            <p:ph idx="1"/>
          </p:nvPr>
        </p:nvSpPr>
        <p:spPr>
          <a:xfrm>
            <a:off x="152400" y="1219200"/>
            <a:ext cx="8839200" cy="5410200"/>
          </a:xfrm>
        </p:spPr>
        <p:txBody>
          <a:bodyPr>
            <a:normAutofit fontScale="92500" lnSpcReduction="10000"/>
          </a:bodyPr>
          <a:lstStyle/>
          <a:p>
            <a:pPr marL="0" indent="0" algn="just">
              <a:buNone/>
            </a:pPr>
            <a:r>
              <a:rPr lang="ru-RU" dirty="0"/>
              <a:t>– Ало, ало, има ли каквих знакова да се Прољеће приближује? – виче на телефон љутити чича Зимоња, а с друге стране жице; срдито пјевуцкајући, одговара му вјетар Сјеверац:</a:t>
            </a:r>
          </a:p>
          <a:p>
            <a:pPr marL="0" indent="0" algn="just">
              <a:buNone/>
            </a:pPr>
            <a:r>
              <a:rPr lang="ru-RU" dirty="0"/>
              <a:t>– Ништа особито, драги чича. Једино се на падини бријега сњежни покривач подерао на два мјеста, али већ му је и вријеме, стар је. Имаш ли коју нову сњежну крпу да га закрпимо?</a:t>
            </a:r>
          </a:p>
          <a:p>
            <a:pPr marL="0" indent="0" algn="just">
              <a:buNone/>
            </a:pPr>
            <a:r>
              <a:rPr lang="ru-RU" dirty="0"/>
              <a:t>Чича Зимоња забоде нос у своје рачунске књиге, узе да мрмља и одговори:</a:t>
            </a:r>
          </a:p>
          <a:p>
            <a:pPr marL="0" indent="0" algn="just">
              <a:buNone/>
            </a:pPr>
            <a:r>
              <a:rPr lang="ru-RU" dirty="0"/>
              <a:t>– Ало, ало, потрошио сам све, и најмању сњежну звјездицу, и то недавно, кад нас је оне ноћи опљачкао вјетар Југо и подерао нам све огртаче по бреговима. Имам у остави само нешто иња, али то ми треба за украшавање моје рођене браде.</a:t>
            </a:r>
          </a:p>
          <a:p>
            <a:pPr marL="0" indent="0" algn="just">
              <a:buNone/>
            </a:pPr>
            <a:r>
              <a:rPr lang="ru-RU" dirty="0"/>
              <a:t>– Е, онда смо обрали леденице! – просикта забринут Сјеверац.</a:t>
            </a:r>
          </a:p>
          <a:p>
            <a:pPr marL="0" indent="0">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152400" y="838200"/>
            <a:ext cx="8839200" cy="5943600"/>
          </a:xfrm>
        </p:spPr>
        <p:txBody>
          <a:bodyPr>
            <a:normAutofit/>
          </a:bodyPr>
          <a:lstStyle/>
          <a:p>
            <a:pPr marL="0" indent="0" algn="just">
              <a:buNone/>
            </a:pPr>
            <a:r>
              <a:rPr lang="sr-Cyrl-RS" dirty="0"/>
              <a:t>У </a:t>
            </a:r>
            <a:r>
              <a:rPr lang="sr-Cyrl-RS" dirty="0" smtClean="0"/>
              <a:t>јануару </a:t>
            </a:r>
            <a:r>
              <a:rPr lang="sr-Cyrl-RS" dirty="0"/>
              <a:t>је чича Зимоња најбоље расположен. Фијуче, звиждука и тресе сребрним прапорцима хладног Сјеверца, вијори сњежном заставом, и по прозорским окнима слика блиставе хладне шуме. Али чим сунце малчице ојача и укажу се прве мрље окопњеле земље, чича се узнемири и покуњи.</a:t>
            </a:r>
          </a:p>
          <a:p>
            <a:pPr marL="0" indent="0" algn="just">
              <a:buNone/>
            </a:pPr>
            <a:r>
              <a:rPr lang="sr-Cyrl-RS" dirty="0"/>
              <a:t>Ево га, и сад је узнемирен. Чека га велика битка с младим веселим јунаком Прољећем</a:t>
            </a:r>
            <a:r>
              <a:rPr lang="sr-Cyrl-RS" dirty="0" smtClean="0"/>
              <a:t>. (...)</a:t>
            </a:r>
            <a:endParaRPr lang="sr-Cyrl-RS" dirty="0"/>
          </a:p>
          <a:p>
            <a:pPr marL="0" indent="0" algn="just">
              <a:buNone/>
            </a:pPr>
            <a:r>
              <a:rPr lang="sr-Cyrl-RS" dirty="0"/>
              <a:t>– Ја ћу те осветити – рече му Сјеверац. – Сјутра ћу ономе дјечаку отети капу и однијети је чак до села Недођина, само ако ме послужи снага. Знаш, окашљао сам, а то је први знак да се примиче мој смртни непријатељ, вјетар Југо. </a:t>
            </a:r>
            <a:endParaRPr lang="en-US" dirty="0"/>
          </a:p>
        </p:txBody>
      </p:sp>
    </p:spTree>
    <p:extLst>
      <p:ext uri="{BB962C8B-B14F-4D97-AF65-F5344CB8AC3E}">
        <p14:creationId xmlns:p14="http://schemas.microsoft.com/office/powerpoint/2010/main" val="2731990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endParaRPr lang="en-US" dirty="0"/>
          </a:p>
        </p:txBody>
      </p:sp>
      <p:sp>
        <p:nvSpPr>
          <p:cNvPr id="3" name="Content Placeholder 2"/>
          <p:cNvSpPr>
            <a:spLocks noGrp="1"/>
          </p:cNvSpPr>
          <p:nvPr>
            <p:ph idx="1"/>
          </p:nvPr>
        </p:nvSpPr>
        <p:spPr>
          <a:xfrm>
            <a:off x="457200" y="1371600"/>
            <a:ext cx="8229600" cy="4953000"/>
          </a:xfrm>
        </p:spPr>
        <p:txBody>
          <a:bodyPr/>
          <a:lstStyle/>
          <a:p>
            <a:pPr marL="0" indent="0" algn="just">
              <a:buNone/>
            </a:pPr>
            <a:r>
              <a:rPr lang="ru-RU" dirty="0"/>
              <a:t>– Погледај, брате Сјеверче, сву ми бунду појео сунчев мољац. Ево, крпим је свако јутро, али се до подне овај мразов конац сав искида.</a:t>
            </a:r>
          </a:p>
          <a:p>
            <a:pPr marL="0" indent="0" algn="just">
              <a:buNone/>
            </a:pPr>
            <a:r>
              <a:rPr lang="ru-RU" dirty="0"/>
              <a:t>– Мани га, и са мном ти је зло! – прошишта Сјеверац. – Био сам ноћас кренуо на море, на промјену ваздуха, али ме иза првих планина дочека Југо и тако ми испраши леђа да ме и сад тресе топла грозница.</a:t>
            </a:r>
          </a:p>
          <a:p>
            <a:pPr marL="0" indent="0">
              <a:buNone/>
            </a:pPr>
            <a:endParaRPr lang="en-US" dirty="0"/>
          </a:p>
        </p:txBody>
      </p:sp>
    </p:spTree>
    <p:extLst>
      <p:ext uri="{BB962C8B-B14F-4D97-AF65-F5344CB8AC3E}">
        <p14:creationId xmlns:p14="http://schemas.microsoft.com/office/powerpoint/2010/main" val="1384606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endParaRPr lang="en-US" dirty="0"/>
          </a:p>
        </p:txBody>
      </p:sp>
      <p:sp>
        <p:nvSpPr>
          <p:cNvPr id="3" name="Content Placeholder 2"/>
          <p:cNvSpPr>
            <a:spLocks noGrp="1"/>
          </p:cNvSpPr>
          <p:nvPr>
            <p:ph sz="half" idx="1"/>
          </p:nvPr>
        </p:nvSpPr>
        <p:spPr>
          <a:xfrm>
            <a:off x="304800" y="1295400"/>
            <a:ext cx="5257800" cy="5059525"/>
          </a:xfrm>
          <a:ln w="38100">
            <a:solidFill>
              <a:schemeClr val="bg2">
                <a:lumMod val="50000"/>
              </a:schemeClr>
            </a:solidFill>
          </a:ln>
        </p:spPr>
        <p:txBody>
          <a:bodyPr>
            <a:normAutofit/>
          </a:bodyPr>
          <a:lstStyle/>
          <a:p>
            <a:pPr marL="0" indent="0" algn="just">
              <a:buNone/>
            </a:pPr>
            <a:r>
              <a:rPr lang="sr-Latn-RS" dirty="0"/>
              <a:t>„</a:t>
            </a:r>
            <a:r>
              <a:rPr lang="sr-Cyrl-RS" dirty="0"/>
              <a:t>Детињство ми је дало основни материјал за стваралаштво, дало му одређену боју...“</a:t>
            </a:r>
          </a:p>
          <a:p>
            <a:pPr marL="0" indent="0" algn="just">
              <a:buNone/>
            </a:pPr>
            <a:endParaRPr lang="sr-Cyrl-RS" dirty="0"/>
          </a:p>
          <a:p>
            <a:pPr marL="0" indent="0" algn="just">
              <a:buNone/>
            </a:pPr>
            <a:r>
              <a:rPr lang="sr-Cyrl-RS" dirty="0"/>
              <a:t>„Детињство ми је пружило све изворе литературе... Волим да пишем књиге о детињству, књиге за децу... А кад завршим једну такву књигу, ја се осећам весео и расположен као да се враћам са неке свечаности.“</a:t>
            </a:r>
            <a:endParaRPr lang="en-US" dirty="0"/>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19800" y="1295400"/>
            <a:ext cx="2819400" cy="5059363"/>
          </a:xfrm>
          <a:ln w="28575">
            <a:solidFill>
              <a:schemeClr val="bg2">
                <a:lumMod val="50000"/>
              </a:schemeClr>
            </a:solidFill>
          </a:ln>
        </p:spPr>
      </p:pic>
    </p:spTree>
    <p:extLst>
      <p:ext uri="{BB962C8B-B14F-4D97-AF65-F5344CB8AC3E}">
        <p14:creationId xmlns:p14="http://schemas.microsoft.com/office/powerpoint/2010/main" val="3757867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152400" y="685800"/>
            <a:ext cx="8839200" cy="6096000"/>
          </a:xfrm>
        </p:spPr>
        <p:txBody>
          <a:bodyPr>
            <a:normAutofit fontScale="77500" lnSpcReduction="20000"/>
          </a:bodyPr>
          <a:lstStyle/>
          <a:p>
            <a:pPr marL="0" indent="0" algn="just">
              <a:buNone/>
            </a:pPr>
            <a:r>
              <a:rPr lang="ru-RU" dirty="0"/>
              <a:t>Тог дана Сјеверац и чича Зимоња одоше на врх планине и куком на леду написаше ову објаву:</a:t>
            </a:r>
          </a:p>
          <a:p>
            <a:pPr marL="0" indent="0" algn="just">
              <a:buNone/>
            </a:pPr>
            <a:r>
              <a:rPr lang="ru-RU" i="1" dirty="0"/>
              <a:t>СТРАШНА ОПОМЕНА</a:t>
            </a:r>
            <a:endParaRPr lang="ru-RU" dirty="0"/>
          </a:p>
          <a:p>
            <a:pPr marL="0" indent="0" algn="just">
              <a:buNone/>
            </a:pPr>
            <a:r>
              <a:rPr lang="ru-RU" i="1" dirty="0"/>
              <a:t>Преко ове планине најстрожије се забрањује прелажење двојици непознатих скитница номадског поријекла, а то су:</a:t>
            </a:r>
            <a:endParaRPr lang="ru-RU" dirty="0"/>
          </a:p>
          <a:p>
            <a:pPr marL="0" indent="0" algn="just">
              <a:buNone/>
            </a:pPr>
            <a:r>
              <a:rPr lang="ru-RU" i="1" dirty="0"/>
              <a:t>1) Прољеће, дјечак плаве косе, модрих очију, бркова нема, носи шарену кошуљу, бос и без капе, воли да се игра „школе“ и „шапца-лапца“, једе ране трешње и спанаћ и без престанка се смије као луд. Особити знаци: воли да кити дрвеће.</a:t>
            </a:r>
            <a:endParaRPr lang="ru-RU" dirty="0"/>
          </a:p>
          <a:p>
            <a:pPr marL="0" indent="0" algn="just">
              <a:buNone/>
            </a:pPr>
            <a:r>
              <a:rPr lang="ru-RU" i="1" dirty="0"/>
              <a:t>2) Југо, боја очију и косе непозната, јер је истоимени невидљив, бркове и браду вјероватно има, јер шкакља пролазнике иза врата, свира на неку справу непознатог облика и величине, једе снијег и лед у друштву са Сунцем. Особити знаци: дотични је вјероватно завршио падобрански курс (провјерити у Земуну код авијатичара Стипе Буторца, друга врата десно!)</a:t>
            </a:r>
            <a:endParaRPr lang="ru-RU" dirty="0"/>
          </a:p>
          <a:p>
            <a:pPr marL="0" indent="0" algn="just">
              <a:buNone/>
            </a:pPr>
            <a:r>
              <a:rPr lang="ru-RU" i="1" dirty="0"/>
              <a:t>Ко дотичне протуве укеба, ухвати или улови, нека им одузме исправе, веже их и нек их стражарно спроведе у садашњи главни штаб чича Зимоње на највишем врху планине. Југа треба допремити у затвореном сандуку без иједне рупе да се не би извукао и побјегао заједно с Промајом.</a:t>
            </a:r>
            <a:endParaRPr lang="ru-RU" dirty="0"/>
          </a:p>
          <a:p>
            <a:pPr marL="0" indent="0" algn="just">
              <a:buNone/>
            </a:pPr>
            <a:r>
              <a:rPr lang="ru-RU" i="1" dirty="0"/>
              <a:t>Награда за хватача: три мјесеца бесплатног зимовања у Смрзнутом Цвокотанцу, бунда од иња и дозвола за играње у Сњежној Олуји (свира дувачки оркестар капелмајстора Сјеверца).</a:t>
            </a:r>
            <a:endParaRPr lang="ru-RU" dirty="0"/>
          </a:p>
          <a:p>
            <a:pPr marL="0" indent="0">
              <a:buNone/>
            </a:pPr>
            <a:endParaRPr lang="en-US" dirty="0"/>
          </a:p>
        </p:txBody>
      </p:sp>
    </p:spTree>
    <p:extLst>
      <p:ext uri="{BB962C8B-B14F-4D97-AF65-F5344CB8AC3E}">
        <p14:creationId xmlns:p14="http://schemas.microsoft.com/office/powerpoint/2010/main" val="3237187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endParaRPr lang="en-US" dirty="0"/>
          </a:p>
        </p:txBody>
      </p:sp>
      <p:sp>
        <p:nvSpPr>
          <p:cNvPr id="3" name="Content Placeholder 2"/>
          <p:cNvSpPr>
            <a:spLocks noGrp="1"/>
          </p:cNvSpPr>
          <p:nvPr>
            <p:ph idx="1"/>
          </p:nvPr>
        </p:nvSpPr>
        <p:spPr>
          <a:xfrm>
            <a:off x="457200" y="1371600"/>
            <a:ext cx="8229600" cy="4953000"/>
          </a:xfrm>
        </p:spPr>
        <p:txBody>
          <a:bodyPr/>
          <a:lstStyle/>
          <a:p>
            <a:pPr marL="0" indent="0" algn="just">
              <a:buNone/>
            </a:pPr>
            <a:r>
              <a:rPr lang="ru-RU" dirty="0" smtClean="0"/>
              <a:t>Нажалост</a:t>
            </a:r>
            <a:r>
              <a:rPr lang="ru-RU" dirty="0"/>
              <a:t>, први који је прочитао ту објаву било је само Сунце. Док је оно срицало и читало незграпна Зимоњина слова, лед се сасвим отопио, а с њим нестаде и опомене.</a:t>
            </a:r>
          </a:p>
          <a:p>
            <a:pPr marL="0" indent="0" algn="just">
              <a:buNone/>
            </a:pPr>
            <a:r>
              <a:rPr lang="ru-RU" dirty="0"/>
              <a:t>Убрзо на то мјесто стигоше Југо и Прољеће и свуда около, под ниским жбуњем, пробудише разноразно цвијеће. Замириса читав крај.</a:t>
            </a:r>
          </a:p>
          <a:p>
            <a:pPr marL="0" indent="0" algn="just">
              <a:buNone/>
            </a:pPr>
            <a:r>
              <a:rPr lang="ru-RU" dirty="0"/>
              <a:t>Те исте ноћи, у једној студеној пећини на врху планине, чича Зимоња се трже иза сна, омириса ваздух и намршти се.</a:t>
            </a:r>
          </a:p>
          <a:p>
            <a:pPr marL="0" indent="0">
              <a:buNone/>
            </a:pPr>
            <a:endParaRPr lang="en-US" dirty="0"/>
          </a:p>
        </p:txBody>
      </p:sp>
    </p:spTree>
    <p:extLst>
      <p:ext uri="{BB962C8B-B14F-4D97-AF65-F5344CB8AC3E}">
        <p14:creationId xmlns:p14="http://schemas.microsoft.com/office/powerpoint/2010/main" val="2195882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81000"/>
          </a:xfrm>
        </p:spPr>
        <p:txBody>
          <a:bodyPr>
            <a:normAutofit fontScale="90000"/>
          </a:bodyPr>
          <a:lstStyle/>
          <a:p>
            <a:endParaRPr lang="en-US" dirty="0"/>
          </a:p>
        </p:txBody>
      </p:sp>
      <p:sp>
        <p:nvSpPr>
          <p:cNvPr id="3" name="Content Placeholder 2"/>
          <p:cNvSpPr>
            <a:spLocks noGrp="1"/>
          </p:cNvSpPr>
          <p:nvPr>
            <p:ph idx="1"/>
          </p:nvPr>
        </p:nvSpPr>
        <p:spPr>
          <a:xfrm>
            <a:off x="152400" y="609600"/>
            <a:ext cx="8839200" cy="6096000"/>
          </a:xfrm>
        </p:spPr>
        <p:txBody>
          <a:bodyPr>
            <a:normAutofit fontScale="92500" lnSpcReduction="10000"/>
          </a:bodyPr>
          <a:lstStyle/>
          <a:p>
            <a:pPr marL="0" indent="0" algn="just">
              <a:buNone/>
            </a:pPr>
            <a:endParaRPr lang="ru-RU" sz="2800" dirty="0" smtClean="0"/>
          </a:p>
          <a:p>
            <a:pPr marL="0" indent="0" algn="just">
              <a:buNone/>
            </a:pPr>
            <a:r>
              <a:rPr lang="ru-RU" sz="2800" dirty="0" smtClean="0"/>
              <a:t>Ујутро </a:t>
            </a:r>
            <a:r>
              <a:rPr lang="ru-RU" sz="2800" dirty="0"/>
              <a:t>обојица скочише и брзо одјурише оној својој табли на планинском превоју, али умјесто ледене плоче нађоше језерце бистре воде, горско око, у коме су се огледали искидани бијели облачићи. Око језерца шаренио се весео оквир од цвијећа: то је у ствари био један оглас, исписан азбуком Прољећа, у коме је прољеће објављивало читавој природи да су дошли весели дани Буђења и опште радости. У томе огласу била је и једна мала забрана:</a:t>
            </a:r>
          </a:p>
          <a:p>
            <a:pPr marL="0" indent="0" algn="just">
              <a:buNone/>
            </a:pPr>
            <a:r>
              <a:rPr lang="ru-RU" sz="2800" dirty="0"/>
              <a:t>„Забрањује се дријемање, чмавање; протезање, цмиздрење, бурење, дурење и мрштење. Нико се не смије укипити као липов светац и укочити као дрвен бог. Строго се кажњавају дјеца која се не играју, не скачу, не вичу, не пењу се на дрвеће и не јуре са лоптом. Ко се ухвати у зимском капуту, мора пет минута дубити на глави.“</a:t>
            </a:r>
          </a:p>
          <a:p>
            <a:endParaRPr lang="en-US" dirty="0"/>
          </a:p>
        </p:txBody>
      </p:sp>
    </p:spTree>
    <p:extLst>
      <p:ext uri="{BB962C8B-B14F-4D97-AF65-F5344CB8AC3E}">
        <p14:creationId xmlns:p14="http://schemas.microsoft.com/office/powerpoint/2010/main" val="3139293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5105400"/>
          </a:xfrm>
        </p:spPr>
        <p:txBody>
          <a:bodyPr/>
          <a:lstStyle/>
          <a:p>
            <a:pPr marL="0" indent="0" algn="just">
              <a:buNone/>
            </a:pPr>
            <a:r>
              <a:rPr lang="ru-RU" dirty="0"/>
              <a:t>И тако су те године, негдје првих дана марта, чича Зимоња и Сјеверац отпутовали у Сибир. Уз пут, негдје иза Москве, обојица су се напили вотке, руске ракије па су им у возу украли бунде. То је било још лањске године, па је зато ове године чича Зимоња дошао без своје дебеле бијеле бунде и због тога код нас није готово ни било снијега.</a:t>
            </a:r>
          </a:p>
          <a:p>
            <a:pPr marL="0" indent="0" algn="just">
              <a:buNone/>
            </a:pPr>
            <a:r>
              <a:rPr lang="ru-RU" dirty="0"/>
              <a:t>Прекјуче сам опет сусрео на станици чича Зимоњу. Ове године он путује у Норвешку јер тамо се, вели, не краде. Гдје год нешто изгубиш, ондје те и чека.</a:t>
            </a:r>
          </a:p>
          <a:p>
            <a:pPr algn="just"/>
            <a:endParaRPr lang="en-US" dirty="0"/>
          </a:p>
        </p:txBody>
      </p:sp>
    </p:spTree>
    <p:extLst>
      <p:ext uri="{BB962C8B-B14F-4D97-AF65-F5344CB8AC3E}">
        <p14:creationId xmlns:p14="http://schemas.microsoft.com/office/powerpoint/2010/main" val="1550399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pPr algn="ctr"/>
            <a:r>
              <a:rPr lang="sr-Cyrl-RS" dirty="0" smtClean="0"/>
              <a:t>Доживљаји једног чворка</a:t>
            </a:r>
            <a:endParaRPr lang="en-US" dirty="0"/>
          </a:p>
        </p:txBody>
      </p:sp>
      <p:sp>
        <p:nvSpPr>
          <p:cNvPr id="3" name="Content Placeholder 2"/>
          <p:cNvSpPr>
            <a:spLocks noGrp="1"/>
          </p:cNvSpPr>
          <p:nvPr>
            <p:ph idx="1"/>
          </p:nvPr>
        </p:nvSpPr>
        <p:spPr>
          <a:xfrm>
            <a:off x="152400" y="1219200"/>
            <a:ext cx="8839200" cy="5638800"/>
          </a:xfrm>
        </p:spPr>
        <p:txBody>
          <a:bodyPr>
            <a:normAutofit fontScale="92500" lnSpcReduction="20000"/>
          </a:bodyPr>
          <a:lstStyle/>
          <a:p>
            <a:pPr marL="0" indent="0" algn="just">
              <a:buNone/>
            </a:pPr>
            <a:r>
              <a:rPr lang="ru-RU" dirty="0"/>
              <a:t>– У овом крају баш нигдје нема грожђа. Зашто га људи не гаје? – упита чворак скитница свог случајног познаника врапца с којим се тога јутра нашао на огради пред школом.</a:t>
            </a:r>
          </a:p>
          <a:p>
            <a:pPr marL="0" indent="0" algn="just">
              <a:buNone/>
            </a:pPr>
            <a:r>
              <a:rPr lang="ru-RU" dirty="0"/>
              <a:t>– Не знам, брате – одговори врабац. – За такву врсту јела никад ни чуо нисам, а живим овдје већ врло дуго. Од мог рођења двапут су трешње поцрвењеле, двапут пшеница пожутјела, тридесет пута се мачак пењао на школски таван, а ја сам појео море жита.</a:t>
            </a:r>
          </a:p>
          <a:p>
            <a:pPr marL="0" indent="0" algn="just">
              <a:buNone/>
            </a:pPr>
            <a:r>
              <a:rPr lang="ru-RU" dirty="0"/>
              <a:t>– Охо, па колико си ти то стар? – зачуди се чворак.</a:t>
            </a:r>
          </a:p>
          <a:p>
            <a:pPr marL="0" indent="0" algn="just">
              <a:buNone/>
            </a:pPr>
            <a:r>
              <a:rPr lang="ru-RU" dirty="0"/>
              <a:t>– Ето, па рачунај – рече врабац. – Два више два више тридесет плус једно море – колико му то дође? Слаб сам у рачуници.</a:t>
            </a:r>
          </a:p>
          <a:p>
            <a:pPr marL="0" indent="0" algn="just">
              <a:buNone/>
            </a:pPr>
            <a:r>
              <a:rPr lang="ru-RU" dirty="0"/>
              <a:t>– Хм, хм, чекај! То ће му бити... Чек, чек... два прољећа, два љета, тридесет бјежања пред мачком и море ручкова. Је л' тако?</a:t>
            </a:r>
          </a:p>
          <a:p>
            <a:pPr marL="0" indent="0" algn="just">
              <a:buNone/>
            </a:pPr>
            <a:r>
              <a:rPr lang="ru-RU" dirty="0"/>
              <a:t>– Тако је – сложи се врабац. – И за читаво то вријеме нигдје нисам ни видио ни чуо за то твоје </a:t>
            </a:r>
            <a:r>
              <a:rPr lang="ru-RU" dirty="0" smtClean="0"/>
              <a:t>грожђе.</a:t>
            </a:r>
            <a:endParaRPr lang="ru-RU" dirty="0"/>
          </a:p>
          <a:p>
            <a:pPr marL="0" indent="0">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52400"/>
          </a:xfrm>
        </p:spPr>
        <p:txBody>
          <a:bodyPr>
            <a:normAutofit fontScale="90000"/>
          </a:bodyPr>
          <a:lstStyle/>
          <a:p>
            <a:endParaRPr lang="en-US" dirty="0"/>
          </a:p>
        </p:txBody>
      </p:sp>
      <p:sp>
        <p:nvSpPr>
          <p:cNvPr id="3" name="Content Placeholder 2"/>
          <p:cNvSpPr>
            <a:spLocks noGrp="1"/>
          </p:cNvSpPr>
          <p:nvPr>
            <p:ph idx="1"/>
          </p:nvPr>
        </p:nvSpPr>
        <p:spPr>
          <a:xfrm>
            <a:off x="228600" y="533400"/>
            <a:ext cx="8686800" cy="6172200"/>
          </a:xfrm>
        </p:spPr>
        <p:txBody>
          <a:bodyPr>
            <a:normAutofit fontScale="85000" lnSpcReduction="20000"/>
          </a:bodyPr>
          <a:lstStyle/>
          <a:p>
            <a:pPr marL="0" indent="0" algn="just">
              <a:buNone/>
            </a:pPr>
            <a:r>
              <a:rPr lang="ru-RU" dirty="0"/>
              <a:t>– Грожђа је било у прошлости – озбиљно се јави с крушке један стари гавран. – Ја сам га лично видио.</a:t>
            </a:r>
          </a:p>
          <a:p>
            <a:pPr marL="0" indent="0" algn="just">
              <a:buNone/>
            </a:pPr>
            <a:r>
              <a:rPr lang="ru-RU" dirty="0"/>
              <a:t>– А гдје ли му је та прошлост? – у један глас упиташе чворак и врабац мислећи да је то неко мјесто.</a:t>
            </a:r>
          </a:p>
          <a:p>
            <a:pPr marL="0" indent="0" algn="just">
              <a:buNone/>
            </a:pPr>
            <a:r>
              <a:rPr lang="ru-RU" dirty="0"/>
              <a:t>– Па иза вас је, клипани једни – подругљиво гракне гавран и диже се увис, па одлетје према пољима, јер није желио да даље разговара с незналицама.</a:t>
            </a:r>
          </a:p>
          <a:p>
            <a:pPr marL="0" indent="0" algn="just">
              <a:buNone/>
            </a:pPr>
            <a:r>
              <a:rPr lang="ru-RU" dirty="0"/>
              <a:t>Чворак и врабац брзо погледаше иза себе, али тамо је био само прашан сеоски пут, на путу један во, а на волу два рога.</a:t>
            </a:r>
          </a:p>
          <a:p>
            <a:pPr marL="0" indent="0" algn="just">
              <a:buNone/>
            </a:pPr>
            <a:r>
              <a:rPr lang="ru-RU" dirty="0"/>
              <a:t>– Ето, нема иза нас никакве прошлости – рече врабац. – Лаже гавран.</a:t>
            </a:r>
          </a:p>
          <a:p>
            <a:pPr marL="0" indent="0" algn="just">
              <a:buNone/>
            </a:pPr>
            <a:r>
              <a:rPr lang="ru-RU" dirty="0"/>
              <a:t>– Идем да упитам вола, па кад нађем прошлост, доћи ћу да ти јавим. Причекај ме на огради – предложи чворак и полетје према волу.</a:t>
            </a:r>
          </a:p>
          <a:p>
            <a:pPr marL="0" indent="0" algn="just">
              <a:buNone/>
            </a:pPr>
            <a:r>
              <a:rPr lang="ru-RU" dirty="0"/>
              <a:t>– Знаш ли ти гдје му је та прошлост? Тамо, кажу, има грожђа! – упита чворак долетјевши пред вола.</a:t>
            </a:r>
          </a:p>
          <a:p>
            <a:pPr marL="0" indent="0" algn="just">
              <a:buNone/>
            </a:pPr>
            <a:r>
              <a:rPr lang="ru-RU" dirty="0"/>
              <a:t>– Прошлост? – замисли се во. – Сигурно је тамо негдје близу наше штале, јер моја мати прича да сам ја у прошлости био теле. Иди, ево, овим путем, па онда окрени десно, поред великог храста. Тамо је негдје та прошлост.</a:t>
            </a:r>
          </a:p>
          <a:p>
            <a:endParaRPr lang="en-US" dirty="0"/>
          </a:p>
        </p:txBody>
      </p:sp>
    </p:spTree>
    <p:extLst>
      <p:ext uri="{BB962C8B-B14F-4D97-AF65-F5344CB8AC3E}">
        <p14:creationId xmlns:p14="http://schemas.microsoft.com/office/powerpoint/2010/main" val="3520263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pPr algn="ctr"/>
            <a:r>
              <a:rPr lang="sr-Cyrl-RS" dirty="0" smtClean="0"/>
              <a:t>Страшни змај</a:t>
            </a:r>
            <a:endParaRPr lang="en-US" dirty="0"/>
          </a:p>
        </p:txBody>
      </p:sp>
      <p:sp>
        <p:nvSpPr>
          <p:cNvPr id="3" name="Content Placeholder 2"/>
          <p:cNvSpPr>
            <a:spLocks noGrp="1"/>
          </p:cNvSpPr>
          <p:nvPr>
            <p:ph idx="1"/>
          </p:nvPr>
        </p:nvSpPr>
        <p:spPr>
          <a:xfrm>
            <a:off x="76200" y="914400"/>
            <a:ext cx="8915400" cy="5715000"/>
          </a:xfrm>
        </p:spPr>
        <p:txBody>
          <a:bodyPr>
            <a:normAutofit fontScale="62500" lnSpcReduction="20000"/>
          </a:bodyPr>
          <a:lstStyle/>
          <a:p>
            <a:pPr algn="just">
              <a:buNone/>
            </a:pPr>
            <a:r>
              <a:rPr lang="ru-RU" sz="4000" dirty="0"/>
              <a:t>Био вам је то неки змај, један од оних за које је народна машта утврдила да станује на планини Грмечу, и то негдје врло </a:t>
            </a:r>
            <a:r>
              <a:rPr lang="ru-RU" sz="4000" dirty="0" smtClean="0"/>
              <a:t>високо...</a:t>
            </a:r>
          </a:p>
          <a:p>
            <a:pPr marL="0" indent="0" algn="just">
              <a:buNone/>
            </a:pPr>
            <a:r>
              <a:rPr lang="ru-RU" sz="4000" dirty="0"/>
              <a:t>Да се тамо по планини заиста скита и бадаваџише неки змај или тако нека друга страхота, свједоче вам и ови знаци:</a:t>
            </a:r>
          </a:p>
          <a:p>
            <a:pPr marL="0" indent="0" algn="just">
              <a:buNone/>
            </a:pPr>
            <a:r>
              <a:rPr lang="ru-RU" sz="4000" dirty="0"/>
              <a:t>1) По планини се налази много ишчупаног дрвећа, а то може бити само дјело оног објешењака змаја, иако шумар тврди да је то учинио вјетар.</a:t>
            </a:r>
          </a:p>
          <a:p>
            <a:pPr marL="0" indent="0" algn="just">
              <a:buNone/>
            </a:pPr>
            <a:r>
              <a:rPr lang="ru-RU" sz="4000" dirty="0"/>
              <a:t>2) Љети се на више мјеста шума запали тако да чак и војска мора долазити да гаси пожар. Шумар, истина, прича како тај пожар долази од смоле која капље на усијани камен или од неопрезних људи који ложе ватру, али ја му то, братац, не вјерујем. То се змај задува идући по врућини, па му из ноздрва све пламен суче и гору пали. Зашто би иначе војска ишла да гаси, војска има топове, бубњеве и жуте месингане трубе од којих све грми?</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81000"/>
          </a:xfrm>
        </p:spPr>
        <p:txBody>
          <a:bodyPr>
            <a:normAutofit fontScale="90000"/>
          </a:bodyPr>
          <a:lstStyle/>
          <a:p>
            <a:endParaRPr lang="en-US" dirty="0"/>
          </a:p>
        </p:txBody>
      </p:sp>
      <p:sp>
        <p:nvSpPr>
          <p:cNvPr id="3" name="Content Placeholder 2"/>
          <p:cNvSpPr>
            <a:spLocks noGrp="1"/>
          </p:cNvSpPr>
          <p:nvPr>
            <p:ph idx="1"/>
          </p:nvPr>
        </p:nvSpPr>
        <p:spPr>
          <a:xfrm>
            <a:off x="152400" y="838200"/>
            <a:ext cx="8763000" cy="5791200"/>
          </a:xfrm>
        </p:spPr>
        <p:txBody>
          <a:bodyPr/>
          <a:lstStyle/>
          <a:p>
            <a:pPr marL="0" indent="0" algn="just">
              <a:buNone/>
            </a:pPr>
            <a:r>
              <a:rPr lang="ru-RU" dirty="0"/>
              <a:t>Живио тако тај змај у Грмечу, живио, па му и досадило. А како и не би! Медвјед му је већ био испричао све своје </a:t>
            </a:r>
            <a:r>
              <a:rPr lang="ru-RU" dirty="0" smtClean="0"/>
              <a:t>приче...</a:t>
            </a:r>
          </a:p>
          <a:p>
            <a:pPr marL="0" indent="0" algn="just">
              <a:buNone/>
            </a:pPr>
            <a:r>
              <a:rPr lang="sr-Cyrl-RS" dirty="0"/>
              <a:t>Некад се змај увесељавао плашећи старе ћумурџије и дрвосјече, али сад је и тој забави био дошао крај. Ове нове дрвосјече с моторним пилама биле су толико дрске </a:t>
            </a:r>
            <a:r>
              <a:rPr lang="sr-Cyrl-RS" dirty="0" smtClean="0"/>
              <a:t>да </a:t>
            </a:r>
            <a:r>
              <a:rPr lang="sr-Cyrl-RS" dirty="0"/>
              <a:t>се уопште нису ни обзирале на змајева страшења. </a:t>
            </a:r>
            <a:endParaRPr lang="sr-Cyrl-RS" dirty="0" smtClean="0"/>
          </a:p>
          <a:p>
            <a:pPr marL="0" indent="0" algn="just">
              <a:buNone/>
            </a:pPr>
            <a:r>
              <a:rPr lang="sr-Cyrl-RS" dirty="0" smtClean="0"/>
              <a:t>(...) </a:t>
            </a:r>
            <a:r>
              <a:rPr lang="ru-RU" dirty="0"/>
              <a:t>Увидио најзад сиромах змај да у планини за њ нема живота, особито откад се у гори појавише моторне пиле, чијих се гласова особито бојао. Ријеши зато да крене куд било у свијет. Надао се да ће задати страх свима и свакоме куд год прође, као што је то радио некад, у давна времена.</a:t>
            </a:r>
            <a:endParaRPr lang="en-US" dirty="0"/>
          </a:p>
        </p:txBody>
      </p:sp>
    </p:spTree>
    <p:extLst>
      <p:ext uri="{BB962C8B-B14F-4D97-AF65-F5344CB8AC3E}">
        <p14:creationId xmlns:p14="http://schemas.microsoft.com/office/powerpoint/2010/main" val="1863755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endParaRPr lang="en-US" dirty="0"/>
          </a:p>
        </p:txBody>
      </p:sp>
      <p:sp>
        <p:nvSpPr>
          <p:cNvPr id="3" name="Content Placeholder 2"/>
          <p:cNvSpPr>
            <a:spLocks noGrp="1"/>
          </p:cNvSpPr>
          <p:nvPr>
            <p:ph idx="1"/>
          </p:nvPr>
        </p:nvSpPr>
        <p:spPr>
          <a:xfrm>
            <a:off x="152400" y="609600"/>
            <a:ext cx="8839200" cy="6172200"/>
          </a:xfrm>
        </p:spPr>
        <p:txBody>
          <a:bodyPr>
            <a:normAutofit lnSpcReduction="10000"/>
          </a:bodyPr>
          <a:lstStyle/>
          <a:p>
            <a:pPr marL="0" indent="0" algn="just">
              <a:buNone/>
            </a:pPr>
            <a:r>
              <a:rPr lang="ru-RU" dirty="0"/>
              <a:t>– Алај ће бити трке код људи кад се ја појавим! – шиштао је он пењући се уз један висок насип, али кад горе на заравни угледа жељезничке шине, он се веома зачуди:</a:t>
            </a:r>
          </a:p>
          <a:p>
            <a:pPr marL="0" indent="0" algn="just">
              <a:buNone/>
            </a:pPr>
            <a:r>
              <a:rPr lang="ru-RU" dirty="0"/>
              <a:t>– Шта ли му је сад ово? Тако нешто никад нисам видио.</a:t>
            </a:r>
          </a:p>
          <a:p>
            <a:pPr marL="0" indent="0" algn="just">
              <a:buNone/>
            </a:pPr>
            <a:r>
              <a:rPr lang="ru-RU" dirty="0"/>
              <a:t>Док се он тако чудио и пипкао шине, из даљине се чуо све јачи тутањ.</a:t>
            </a:r>
          </a:p>
          <a:p>
            <a:pPr marL="0" indent="0" algn="just">
              <a:buNone/>
            </a:pPr>
            <a:r>
              <a:rPr lang="ru-RU" dirty="0"/>
              <a:t>Појавише се најзад и два ватрена ока, а убрзо затим из таме налетје и прогрми крај змаја некакво тешко и дугачко чудовиште, ригајући увис огњене искре и смрдећи димом. Сироти змај од страха се стропошта у дубок јендек и затвори очи.</a:t>
            </a:r>
          </a:p>
          <a:p>
            <a:pPr marL="0" indent="0" algn="just">
              <a:buNone/>
            </a:pPr>
            <a:r>
              <a:rPr lang="ru-RU" dirty="0"/>
              <a:t>– Јао мени, да ли сам још у животу?! Какво ли се сад ово ново чудовиште појавило на земљи? Па ја сам према њему права играчка. Алај тај рига ватру и дим, рођена мајчице!</a:t>
            </a:r>
          </a:p>
          <a:p>
            <a:endParaRPr lang="en-US" dirty="0"/>
          </a:p>
        </p:txBody>
      </p:sp>
    </p:spTree>
    <p:extLst>
      <p:ext uri="{BB962C8B-B14F-4D97-AF65-F5344CB8AC3E}">
        <p14:creationId xmlns:p14="http://schemas.microsoft.com/office/powerpoint/2010/main" val="1212663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04800"/>
          </a:xfrm>
        </p:spPr>
        <p:txBody>
          <a:bodyPr>
            <a:normAutofit fontScale="90000"/>
          </a:bodyPr>
          <a:lstStyle/>
          <a:p>
            <a:endParaRPr lang="en-US" dirty="0"/>
          </a:p>
        </p:txBody>
      </p:sp>
      <p:sp>
        <p:nvSpPr>
          <p:cNvPr id="3" name="Content Placeholder 2"/>
          <p:cNvSpPr>
            <a:spLocks noGrp="1"/>
          </p:cNvSpPr>
          <p:nvPr>
            <p:ph idx="1"/>
          </p:nvPr>
        </p:nvSpPr>
        <p:spPr>
          <a:xfrm>
            <a:off x="228600" y="685800"/>
            <a:ext cx="8686800" cy="5867400"/>
          </a:xfrm>
        </p:spPr>
        <p:txBody>
          <a:bodyPr>
            <a:normAutofit lnSpcReduction="10000"/>
          </a:bodyPr>
          <a:lstStyle/>
          <a:p>
            <a:pPr marL="0" indent="0" algn="just">
              <a:buNone/>
            </a:pPr>
            <a:r>
              <a:rPr lang="ru-RU" dirty="0"/>
              <a:t>Јутро затече змаја у кукурузима на ивици једног аеродрома. Кад је угледао оне велике непомичне птичурине расуте по пространој равници, он само разрогачи очи и уплашено дуну на ноздрве тако да се над њивом подиже лак вихор ковитлајући осушено перје кукуруза.</a:t>
            </a:r>
          </a:p>
          <a:p>
            <a:pPr marL="0" indent="0" algn="just">
              <a:buNone/>
            </a:pPr>
            <a:r>
              <a:rPr lang="ru-RU" dirty="0"/>
              <a:t>– Охо – хо, овдје се легу некакве птице, са крилима мало повећим него што су моја. Ех, баш бих се с њима волио мало такмичити у летењу. Гледај како су неспретне, сигурно лоше лете.</a:t>
            </a:r>
          </a:p>
          <a:p>
            <a:pPr marL="0" indent="0" algn="just">
              <a:buNone/>
            </a:pPr>
            <a:r>
              <a:rPr lang="ru-RU" dirty="0"/>
              <a:t>Змај узе ширити своја крила и лупкати изазивачки као да зове на мегдан, али уто једна од оних птица ужасно зазврча и полетје преко равнице право према змају.</a:t>
            </a:r>
          </a:p>
          <a:p>
            <a:pPr marL="0" indent="0" algn="just">
              <a:buNone/>
            </a:pPr>
            <a:r>
              <a:rPr lang="ru-RU" dirty="0"/>
              <a:t>– Готов сам, ево је право на ме! – промуца он сав зелен од страха. – Наљутио сам је својим изазивањем.</a:t>
            </a:r>
          </a:p>
          <a:p>
            <a:endParaRPr lang="en-US" dirty="0"/>
          </a:p>
        </p:txBody>
      </p:sp>
    </p:spTree>
    <p:extLst>
      <p:ext uri="{BB962C8B-B14F-4D97-AF65-F5344CB8AC3E}">
        <p14:creationId xmlns:p14="http://schemas.microsoft.com/office/powerpoint/2010/main" val="1225876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endParaRPr lang="en-US" dirty="0"/>
          </a:p>
        </p:txBody>
      </p:sp>
      <p:sp>
        <p:nvSpPr>
          <p:cNvPr id="3" name="Content Placeholder 2"/>
          <p:cNvSpPr>
            <a:spLocks noGrp="1"/>
          </p:cNvSpPr>
          <p:nvPr>
            <p:ph sz="half" idx="1"/>
          </p:nvPr>
        </p:nvSpPr>
        <p:spPr>
          <a:xfrm>
            <a:off x="2514600" y="762000"/>
            <a:ext cx="4267200" cy="5943600"/>
          </a:xfrm>
          <a:ln w="28575">
            <a:solidFill>
              <a:schemeClr val="bg2">
                <a:lumMod val="50000"/>
              </a:schemeClr>
            </a:solidFill>
          </a:ln>
        </p:spPr>
        <p:txBody>
          <a:bodyPr>
            <a:normAutofit fontScale="92500" lnSpcReduction="10000"/>
          </a:bodyPr>
          <a:lstStyle/>
          <a:p>
            <a:r>
              <a:rPr lang="sr-Cyrl-RS" sz="2800" dirty="0"/>
              <a:t>У свијету медвједа и лептирова (1940)</a:t>
            </a:r>
          </a:p>
          <a:p>
            <a:r>
              <a:rPr lang="sr-Cyrl-RS" sz="2800" dirty="0"/>
              <a:t>Приче партизанке (1944)</a:t>
            </a:r>
          </a:p>
          <a:p>
            <a:r>
              <a:rPr lang="sr-Cyrl-RS" sz="2800" dirty="0"/>
              <a:t>Приче испод змајевих крила (1950)</a:t>
            </a:r>
          </a:p>
          <a:p>
            <a:r>
              <a:rPr lang="sr-Cyrl-RS" sz="2800" dirty="0"/>
              <a:t>Приче за дјецу (1953)</a:t>
            </a:r>
          </a:p>
          <a:p>
            <a:r>
              <a:rPr lang="sr-Cyrl-RS" sz="2800" dirty="0"/>
              <a:t>Доживљаји мачка Тоше (1954)</a:t>
            </a:r>
          </a:p>
          <a:p>
            <a:r>
              <a:rPr lang="sr-Cyrl-RS" sz="2800" dirty="0"/>
              <a:t>Доживљаји Николетине Бурсаћа (1956)</a:t>
            </a:r>
          </a:p>
          <a:p>
            <a:r>
              <a:rPr lang="sr-Cyrl-RS" sz="2800" dirty="0"/>
              <a:t>Босоного дјетињство (1957)</a:t>
            </a:r>
          </a:p>
          <a:p>
            <a:r>
              <a:rPr lang="sr-Cyrl-RS" sz="2800" dirty="0"/>
              <a:t>Башта сљезове боје (1970)</a:t>
            </a:r>
            <a:endParaRPr lang="en-US" sz="2800" dirty="0"/>
          </a:p>
          <a:p>
            <a:pPr marL="0" indent="0">
              <a:buNone/>
            </a:pPr>
            <a:endParaRPr lang="en-US"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7008668" y="914400"/>
            <a:ext cx="2007961" cy="2670588"/>
          </a:xfr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4038600"/>
            <a:ext cx="1714500" cy="243371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612" y="533400"/>
            <a:ext cx="1981200" cy="2519363"/>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539" y="3449780"/>
            <a:ext cx="2247900" cy="3095625"/>
          </a:xfrm>
          <a:prstGeom prst="rect">
            <a:avLst/>
          </a:prstGeom>
        </p:spPr>
      </p:pic>
    </p:spTree>
    <p:extLst>
      <p:ext uri="{BB962C8B-B14F-4D97-AF65-F5344CB8AC3E}">
        <p14:creationId xmlns:p14="http://schemas.microsoft.com/office/powerpoint/2010/main" val="27752365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152400" y="762000"/>
            <a:ext cx="8763000" cy="5867400"/>
          </a:xfrm>
        </p:spPr>
        <p:txBody>
          <a:bodyPr>
            <a:normAutofit fontScale="92500"/>
          </a:bodyPr>
          <a:lstStyle/>
          <a:p>
            <a:pPr marL="0" indent="0" algn="just">
              <a:buNone/>
            </a:pPr>
            <a:r>
              <a:rPr lang="sr-Cyrl-RS" dirty="0"/>
              <a:t>Змај заборави и своја крила и летење, па зажди да бјежи кроз кукуруз колико су га ноге носиле. Био је већ стигао до неких конопаља кад она птица, авион, стреловито пролетје изнад саме његове главе заглушно грмећи. Већ сасвим ошамућен од страха, змај главачке скочи у густе конопље и тамо се прићута цептећи као шиба на води, као миш пред мачком, као рђав ђак пред школском таблом.</a:t>
            </a:r>
          </a:p>
          <a:p>
            <a:pPr marL="0" indent="0" algn="just">
              <a:buNone/>
            </a:pPr>
            <a:r>
              <a:rPr lang="sr-Cyrl-RS" dirty="0"/>
              <a:t>– Куку мени несрећнику, ако ли ме она птичурина овдје пронађе, оде ми глава! – цвокотао је он плашљиво се обзирући.</a:t>
            </a:r>
          </a:p>
          <a:p>
            <a:pPr marL="0" indent="0" algn="just">
              <a:buNone/>
            </a:pPr>
            <a:r>
              <a:rPr lang="sr-Cyrl-RS" dirty="0"/>
              <a:t>Крити се у конопљама – каква срамота и за једну мању звјерку, камоли за змаја! Конопље су пландиште врабаца, тамо се мотају стари мачори и крију се дјечаци кад нешто код куће скриве, па се боје батина. Грдне ли бруке, драги наш змају!</a:t>
            </a:r>
          </a:p>
          <a:p>
            <a:endParaRPr lang="en-US" dirty="0"/>
          </a:p>
        </p:txBody>
      </p:sp>
    </p:spTree>
    <p:extLst>
      <p:ext uri="{BB962C8B-B14F-4D97-AF65-F5344CB8AC3E}">
        <p14:creationId xmlns:p14="http://schemas.microsoft.com/office/powerpoint/2010/main" val="12018851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endParaRPr lang="en-US" dirty="0"/>
          </a:p>
        </p:txBody>
      </p:sp>
      <p:sp>
        <p:nvSpPr>
          <p:cNvPr id="3" name="Content Placeholder 2"/>
          <p:cNvSpPr>
            <a:spLocks noGrp="1"/>
          </p:cNvSpPr>
          <p:nvPr>
            <p:ph idx="1"/>
          </p:nvPr>
        </p:nvSpPr>
        <p:spPr>
          <a:xfrm>
            <a:off x="228600" y="685800"/>
            <a:ext cx="8686800" cy="5943600"/>
          </a:xfrm>
        </p:spPr>
        <p:txBody>
          <a:bodyPr/>
          <a:lstStyle/>
          <a:p>
            <a:pPr marL="0" indent="0" algn="just">
              <a:buNone/>
            </a:pPr>
            <a:r>
              <a:rPr lang="ru-RU" dirty="0"/>
              <a:t>– Добар дан, колега змају! – поздрави страшило и учтиво подиже обод свога шешира. – Мило ми је што си ми дошао у госте.</a:t>
            </a:r>
          </a:p>
          <a:p>
            <a:pPr marL="0" indent="0" algn="just">
              <a:buNone/>
            </a:pPr>
            <a:r>
              <a:rPr lang="ru-RU" dirty="0"/>
              <a:t>– Откуд сам ја твој колега, ти, шупља водена тикво? – увриједи се змај. – Ја сам огњени змај са планине, страх и трепет свих људи.</a:t>
            </a:r>
          </a:p>
          <a:p>
            <a:pPr marL="0" indent="0" algn="just">
              <a:buNone/>
            </a:pPr>
            <a:r>
              <a:rPr lang="ru-RU" dirty="0"/>
              <a:t>– Уху-ху-ху, страх и трепет! – подругљиво се насмија страшило. – Па чак и један овакав шупљоглавко, као што сам ја, знаде да се данас нико не боји змаја и да су људи сад у свему јачи од змајева. Данас је змај само страшило овако као и ја: плаши понеког, а ником ништа не може да учини. Ето, да су врапци само мало храбрији, могли би слободно да сједе на мом шеширу, а ја им ништа не бих био у стању да наудим.</a:t>
            </a:r>
          </a:p>
          <a:p>
            <a:endParaRPr lang="en-US" dirty="0"/>
          </a:p>
        </p:txBody>
      </p:sp>
    </p:spTree>
    <p:extLst>
      <p:ext uri="{BB962C8B-B14F-4D97-AF65-F5344CB8AC3E}">
        <p14:creationId xmlns:p14="http://schemas.microsoft.com/office/powerpoint/2010/main" val="2681836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endParaRPr lang="en-US" dirty="0"/>
          </a:p>
        </p:txBody>
      </p:sp>
      <p:sp>
        <p:nvSpPr>
          <p:cNvPr id="3" name="Content Placeholder 2"/>
          <p:cNvSpPr>
            <a:spLocks noGrp="1"/>
          </p:cNvSpPr>
          <p:nvPr>
            <p:ph idx="1"/>
          </p:nvPr>
        </p:nvSpPr>
        <p:spPr>
          <a:xfrm>
            <a:off x="76200" y="457200"/>
            <a:ext cx="8915400" cy="6400800"/>
          </a:xfrm>
        </p:spPr>
        <p:txBody>
          <a:bodyPr>
            <a:normAutofit fontScale="92500"/>
          </a:bodyPr>
          <a:lstStyle/>
          <a:p>
            <a:pPr marL="0" indent="0" algn="just">
              <a:buNone/>
            </a:pPr>
            <a:r>
              <a:rPr lang="ru-RU" dirty="0"/>
              <a:t>– Е, ако је тако, онда више не вриједи живјети од страшења људи. Ваља тражити какво друго занимање. Сад сам и ја лично уплашен.</a:t>
            </a:r>
          </a:p>
          <a:p>
            <a:pPr marL="0" indent="0" algn="just">
              <a:buNone/>
            </a:pPr>
            <a:r>
              <a:rPr lang="ru-RU" dirty="0"/>
              <a:t>Змај се без шума спусти у двориште неког црквењака и опрезно вирну кроз отворен прозор бојећи се да унутра нема дјеце. На сву његову срећу, у соби је сједио само црквењак Акакије и читао сувопарно „Житије пророка Лагаријона“.</a:t>
            </a:r>
          </a:p>
          <a:p>
            <a:pPr marL="0" indent="0" algn="just">
              <a:buNone/>
            </a:pPr>
            <a:r>
              <a:rPr lang="ru-RU" dirty="0"/>
              <a:t>– Ехеј, пријашко – куцну му змај у прозор – имаш ли можда, каквог посла за једног непознатог змаја? Здрав сам, јак, добро једем и пијем, а стар сам свега хиљаду година.</a:t>
            </a:r>
          </a:p>
          <a:p>
            <a:pPr marL="0" indent="0" algn="just">
              <a:buNone/>
            </a:pPr>
            <a:r>
              <a:rPr lang="ru-RU" dirty="0"/>
              <a:t>Црквењак уплашено избуљи очи у мрак.</a:t>
            </a:r>
          </a:p>
          <a:p>
            <a:pPr marL="0" indent="0" algn="just">
              <a:buNone/>
            </a:pPr>
            <a:r>
              <a:rPr lang="ru-RU" dirty="0"/>
              <a:t>– Шта? Како рекосте? Змај! Нема, братац, код мене за такве посла. Ја сам стар и миран човјек, није мени до објешњаклука, а ти би се, можда, сваки дан пењао на торањ и ловио голубове. Знам ја такве.</a:t>
            </a:r>
          </a:p>
          <a:p>
            <a:endParaRPr lang="en-US" dirty="0"/>
          </a:p>
        </p:txBody>
      </p:sp>
    </p:spTree>
    <p:extLst>
      <p:ext uri="{BB962C8B-B14F-4D97-AF65-F5344CB8AC3E}">
        <p14:creationId xmlns:p14="http://schemas.microsoft.com/office/powerpoint/2010/main" val="755546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04800"/>
          </a:xfrm>
        </p:spPr>
        <p:txBody>
          <a:bodyPr>
            <a:normAutofit fontScale="90000"/>
          </a:bodyPr>
          <a:lstStyle/>
          <a:p>
            <a:endParaRPr lang="en-US"/>
          </a:p>
        </p:txBody>
      </p:sp>
      <p:sp>
        <p:nvSpPr>
          <p:cNvPr id="3" name="Content Placeholder 2"/>
          <p:cNvSpPr>
            <a:spLocks noGrp="1"/>
          </p:cNvSpPr>
          <p:nvPr>
            <p:ph idx="1"/>
          </p:nvPr>
        </p:nvSpPr>
        <p:spPr>
          <a:xfrm>
            <a:off x="152400" y="533400"/>
            <a:ext cx="8991600" cy="6248400"/>
          </a:xfrm>
        </p:spPr>
        <p:txBody>
          <a:bodyPr>
            <a:normAutofit fontScale="92500"/>
          </a:bodyPr>
          <a:lstStyle/>
          <a:p>
            <a:pPr marL="0" indent="0" algn="just">
              <a:buNone/>
            </a:pPr>
            <a:r>
              <a:rPr lang="ru-RU" dirty="0"/>
              <a:t>– Па шта да радим онда?</a:t>
            </a:r>
          </a:p>
          <a:p>
            <a:pPr marL="0" indent="0" algn="just">
              <a:buNone/>
            </a:pPr>
            <a:r>
              <a:rPr lang="ru-RU" dirty="0"/>
              <a:t>– Иди код баба-Клепетуше, сеоске врачаре. Она ти, како причају, има посла с духовима, ђаволима, шишмишима, саламандерима, жабама, совуљагама и разним другим чудима. Требаће јој, вјероватно, и један змај. </a:t>
            </a:r>
            <a:endParaRPr lang="ru-RU" dirty="0" smtClean="0"/>
          </a:p>
          <a:p>
            <a:pPr marL="0" indent="0" algn="just">
              <a:buNone/>
            </a:pPr>
            <a:r>
              <a:rPr lang="ru-RU" dirty="0" smtClean="0"/>
              <a:t>(...) </a:t>
            </a:r>
            <a:r>
              <a:rPr lang="ru-RU" dirty="0"/>
              <a:t>Ујутро врачара даде змају брезову метлу и нареди му да чисти двориште. Неспретни змај покуша овако-онако, не иде. Онда се он досјети да дувањем очисти све смеће из дворишта, па узе да дува свуд око себе колико је само јаче могао. Диже се силан вјетар, полетје увис прашина, перје, квочка, пилићи, ограда око куће, а за њима велики стог сламе, кров с врачарине колибе и све њезине сове и шишмиши.</a:t>
            </a:r>
          </a:p>
          <a:p>
            <a:pPr marL="0" indent="0" algn="just">
              <a:buNone/>
            </a:pPr>
            <a:r>
              <a:rPr lang="ru-RU" dirty="0"/>
              <a:t>Баба, која је нешто радила у башти, диже мотику и појури у двориште.</a:t>
            </a:r>
          </a:p>
          <a:p>
            <a:pPr marL="0" indent="0" algn="just">
              <a:buNone/>
            </a:pPr>
            <a:r>
              <a:rPr lang="ru-RU" dirty="0"/>
              <a:t>– Стани, вјетрењаче један, сад ћу ти ја показати како се прави штета.</a:t>
            </a:r>
          </a:p>
          <a:p>
            <a:pPr marL="0" indent="0" algn="just">
              <a:buNone/>
            </a:pPr>
            <a:endParaRPr lang="ru-RU" dirty="0"/>
          </a:p>
          <a:p>
            <a:endParaRPr lang="en-US" dirty="0"/>
          </a:p>
        </p:txBody>
      </p:sp>
    </p:spTree>
    <p:extLst>
      <p:ext uri="{BB962C8B-B14F-4D97-AF65-F5344CB8AC3E}">
        <p14:creationId xmlns:p14="http://schemas.microsoft.com/office/powerpoint/2010/main" val="32195516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81000"/>
          </a:xfrm>
        </p:spPr>
        <p:txBody>
          <a:bodyPr>
            <a:normAutofit fontScale="90000"/>
          </a:bodyPr>
          <a:lstStyle/>
          <a:p>
            <a:endParaRPr lang="en-US" dirty="0"/>
          </a:p>
        </p:txBody>
      </p:sp>
      <p:sp>
        <p:nvSpPr>
          <p:cNvPr id="3" name="Content Placeholder 2"/>
          <p:cNvSpPr>
            <a:spLocks noGrp="1"/>
          </p:cNvSpPr>
          <p:nvPr>
            <p:ph idx="1"/>
          </p:nvPr>
        </p:nvSpPr>
        <p:spPr>
          <a:xfrm>
            <a:off x="228600" y="838200"/>
            <a:ext cx="8686800" cy="5791200"/>
          </a:xfrm>
        </p:spPr>
        <p:txBody>
          <a:bodyPr/>
          <a:lstStyle/>
          <a:p>
            <a:pPr marL="0" indent="0" algn="just">
              <a:buNone/>
            </a:pPr>
            <a:r>
              <a:rPr lang="ru-RU" dirty="0"/>
              <a:t>Овако неславно најурен из врачарине куће, змај покуша да се запосли на неколико других мјеста, али свуда је био лоше среће. Најприје се на једној пустари погоди с млинарем да дува у крила млина-вјетрењаче, али у послу брзо задријема, па духну у сам темељ зграде, превали је и одува низ брежуљак. На другоме мјесту, опет, запосли се у циркусу као гутач ватре, али, како је био назебао, он усред циркуса неколико пута кихну, а на ноздрве му сукну такав пламен да је опалио обрве и трепавице свима у публици, опрљио бркове циркуским лавовима и гриве дресираним коњима, запалио реп једном псу акробати и панталоне дежурном ватрогасцу.</a:t>
            </a:r>
            <a:endParaRPr lang="en-US" dirty="0"/>
          </a:p>
        </p:txBody>
      </p:sp>
    </p:spTree>
    <p:extLst>
      <p:ext uri="{BB962C8B-B14F-4D97-AF65-F5344CB8AC3E}">
        <p14:creationId xmlns:p14="http://schemas.microsoft.com/office/powerpoint/2010/main" val="12445983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endParaRPr lang="en-US" dirty="0"/>
          </a:p>
        </p:txBody>
      </p:sp>
      <p:sp>
        <p:nvSpPr>
          <p:cNvPr id="3" name="Content Placeholder 2"/>
          <p:cNvSpPr>
            <a:spLocks noGrp="1"/>
          </p:cNvSpPr>
          <p:nvPr>
            <p:ph idx="1"/>
          </p:nvPr>
        </p:nvSpPr>
        <p:spPr>
          <a:xfrm>
            <a:off x="228600" y="762000"/>
            <a:ext cx="8763000" cy="5867400"/>
          </a:xfrm>
        </p:spPr>
        <p:txBody>
          <a:bodyPr>
            <a:normAutofit/>
          </a:bodyPr>
          <a:lstStyle/>
          <a:p>
            <a:pPr marL="0" indent="0" algn="just">
              <a:buNone/>
            </a:pPr>
            <a:r>
              <a:rPr lang="ru-RU" dirty="0"/>
              <a:t>Колико ми је познато, посљедњи посао који је наш змај обављао био је тај да је чувао лубенице и дуван код једног чиче баштована. Ту је змај, кажу, лубенице попушио, а дуван појео, па га је чича вијао војничким опасачем све до подножја Грмеча, тамо до оне велике вртаче у којој има врло дубок понор. У тај понор змај му се, кажу, сакрио.</a:t>
            </a:r>
          </a:p>
          <a:p>
            <a:pPr marL="0" indent="0" algn="just">
              <a:buNone/>
            </a:pPr>
            <a:r>
              <a:rPr lang="ru-RU" dirty="0"/>
              <a:t>У бурним ноћима и данас неко хучи и ломи дрвеће по Грмечу, често избијају шумски пожари, а за плашљивим људима неко обноћ по планини јури и отискује камење. Да ли је то, можда, онај наш змај скитница?</a:t>
            </a:r>
          </a:p>
          <a:p>
            <a:pPr marL="0" indent="0" algn="just">
              <a:buNone/>
            </a:pPr>
            <a:r>
              <a:rPr lang="ru-RU" dirty="0"/>
              <a:t>Не бих рекао. Откад је видио људску снагу, памет и вјештину, змај се сасвим примирио и отишао у велику и пространу земљу прича, далеко, далеко, на крај свијета.</a:t>
            </a:r>
          </a:p>
          <a:p>
            <a:endParaRPr lang="en-US" dirty="0"/>
          </a:p>
        </p:txBody>
      </p:sp>
    </p:spTree>
    <p:extLst>
      <p:ext uri="{BB962C8B-B14F-4D97-AF65-F5344CB8AC3E}">
        <p14:creationId xmlns:p14="http://schemas.microsoft.com/office/powerpoint/2010/main" val="3439625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pPr algn="ctr"/>
            <a:r>
              <a:rPr lang="sr-Cyrl-RS" dirty="0" smtClean="0"/>
              <a:t>Насамарени водени ђаво</a:t>
            </a:r>
            <a:endParaRPr lang="en-US" dirty="0"/>
          </a:p>
        </p:txBody>
      </p:sp>
      <p:sp>
        <p:nvSpPr>
          <p:cNvPr id="3" name="Content Placeholder 2"/>
          <p:cNvSpPr>
            <a:spLocks noGrp="1"/>
          </p:cNvSpPr>
          <p:nvPr>
            <p:ph idx="1"/>
          </p:nvPr>
        </p:nvSpPr>
        <p:spPr>
          <a:xfrm>
            <a:off x="0" y="1219200"/>
            <a:ext cx="9144000" cy="5638800"/>
          </a:xfrm>
        </p:spPr>
        <p:txBody>
          <a:bodyPr>
            <a:normAutofit fontScale="92500" lnSpcReduction="20000"/>
          </a:bodyPr>
          <a:lstStyle/>
          <a:p>
            <a:pPr marL="0" indent="0" algn="just">
              <a:buNone/>
            </a:pPr>
            <a:r>
              <a:rPr lang="ru-RU" sz="3200" dirty="0"/>
              <a:t>На равном прољећном сунцу сједе чича-Дињар и млади инжењер Коста и препиру се.</a:t>
            </a:r>
          </a:p>
          <a:p>
            <a:pPr marL="0" indent="0" algn="just">
              <a:buNone/>
            </a:pPr>
            <a:r>
              <a:rPr lang="ru-RU" sz="3200" dirty="0"/>
              <a:t>– Ко каже да нема ђавола?! – виче чича и тако буљи очи да се у њима огледа читава сусједна планина, небо над њом и на небу два облака.</a:t>
            </a:r>
          </a:p>
          <a:p>
            <a:pPr marL="0" indent="0" algn="just">
              <a:buNone/>
            </a:pPr>
            <a:r>
              <a:rPr lang="ru-RU" sz="3200" dirty="0"/>
              <a:t>– Нема, па нема! – мирно тврди инжењер и у његовим насмијаним очима види се читав чича с два сиједа брка и с једном огромном лулом, која се дими као локомотива пионирске жељезнице.</a:t>
            </a:r>
          </a:p>
          <a:p>
            <a:pPr marL="0" indent="0" algn="just">
              <a:buNone/>
            </a:pPr>
            <a:r>
              <a:rPr lang="ru-RU" sz="3200" dirty="0"/>
              <a:t>– А ја ти ипак тврдим да у овоме кланцу испод нас има водени ђаво, једна стара пакосна ђаволчина! – увјерава чича инжењера. – Чујеш ли само ону хуку и пљускање?</a:t>
            </a:r>
          </a:p>
          <a:p>
            <a:pPr algn="just"/>
            <a:endParaRPr 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endParaRPr lang="en-US" dirty="0"/>
          </a:p>
        </p:txBody>
      </p:sp>
      <p:sp>
        <p:nvSpPr>
          <p:cNvPr id="3" name="Content Placeholder 2"/>
          <p:cNvSpPr>
            <a:spLocks noGrp="1"/>
          </p:cNvSpPr>
          <p:nvPr>
            <p:ph idx="1"/>
          </p:nvPr>
        </p:nvSpPr>
        <p:spPr>
          <a:xfrm>
            <a:off x="228600" y="762000"/>
            <a:ext cx="8763000" cy="5867400"/>
          </a:xfrm>
        </p:spPr>
        <p:txBody>
          <a:bodyPr/>
          <a:lstStyle/>
          <a:p>
            <a:pPr marL="0" indent="0" algn="just">
              <a:buNone/>
            </a:pPr>
            <a:endParaRPr lang="ru-RU" dirty="0" smtClean="0"/>
          </a:p>
          <a:p>
            <a:pPr marL="0" indent="0" algn="just">
              <a:buNone/>
            </a:pPr>
            <a:r>
              <a:rPr lang="ru-RU" dirty="0" smtClean="0"/>
              <a:t>– </a:t>
            </a:r>
            <a:r>
              <a:rPr lang="ru-RU" dirty="0"/>
              <a:t>Кад год се у прољеће снијег топи и ријека нарасте, ђаво се наљути, па нам развали онај доље дрвени мост. Ко би то други био ако није ђаво? Опет, кад човјек ноћу пролази оним лошим путем поред воде, ђаво га одједном повуче за ногу и он се оклизне низа стрмину, па бућ у таласе. Ђаво, такође, без престанка глође и једе камениту обалу, за вријеме поплаве чупа дрвеће, носи воденице, триста чуда ради</a:t>
            </a:r>
            <a:r>
              <a:rPr lang="ru-RU" dirty="0" smtClean="0"/>
              <a:t>.</a:t>
            </a:r>
          </a:p>
          <a:p>
            <a:pPr marL="0" indent="0" algn="just">
              <a:buNone/>
            </a:pPr>
            <a:r>
              <a:rPr lang="ru-RU" dirty="0"/>
              <a:t>– Па кад је тај ђаво тако јак, не би га лоше било упрегнути да ради нешто корисно – рече инжењер.</a:t>
            </a:r>
            <a:endParaRPr lang="en-US" dirty="0"/>
          </a:p>
        </p:txBody>
      </p:sp>
    </p:spTree>
    <p:extLst>
      <p:ext uri="{BB962C8B-B14F-4D97-AF65-F5344CB8AC3E}">
        <p14:creationId xmlns:p14="http://schemas.microsoft.com/office/powerpoint/2010/main" val="22789204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572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943600"/>
          </a:xfrm>
        </p:spPr>
        <p:txBody>
          <a:bodyPr>
            <a:normAutofit/>
          </a:bodyPr>
          <a:lstStyle/>
          <a:p>
            <a:pPr marL="0" indent="0" algn="just">
              <a:buNone/>
            </a:pPr>
            <a:r>
              <a:rPr lang="ru-RU" sz="3200" dirty="0"/>
              <a:t>Ускоро у кланац дође велики број радника. Стадоше правити путеве, бетонирати обале и подизати огромну брану преко читаве ријеке. Затим почеше градити једну огромну кућу и у њу довлачити многобројне машине.</a:t>
            </a:r>
          </a:p>
          <a:p>
            <a:pPr marL="0" indent="0" algn="just">
              <a:buNone/>
            </a:pPr>
            <a:r>
              <a:rPr lang="ru-RU" sz="3200" dirty="0"/>
              <a:t>– А шта сад ово градите? – зачуђено упита чича инжењера.</a:t>
            </a:r>
          </a:p>
          <a:p>
            <a:pPr marL="0" indent="0" algn="just">
              <a:buNone/>
            </a:pPr>
            <a:r>
              <a:rPr lang="ru-RU" sz="3200" dirty="0"/>
              <a:t>– Правимо мишоловку за воденог ђавола! – весело рече млади градитељ.</a:t>
            </a:r>
          </a:p>
          <a:p>
            <a:pPr marL="0" indent="0" algn="just">
              <a:buNone/>
            </a:pPr>
            <a:r>
              <a:rPr lang="ru-RU" sz="3200" dirty="0"/>
              <a:t>– Можеш је звати ђаволовка.</a:t>
            </a:r>
          </a:p>
          <a:p>
            <a:endParaRPr lang="en-US" dirty="0"/>
          </a:p>
        </p:txBody>
      </p:sp>
    </p:spTree>
    <p:extLst>
      <p:ext uri="{BB962C8B-B14F-4D97-AF65-F5344CB8AC3E}">
        <p14:creationId xmlns:p14="http://schemas.microsoft.com/office/powerpoint/2010/main" val="25247897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5105400"/>
          </a:xfrm>
        </p:spPr>
        <p:txBody>
          <a:bodyPr/>
          <a:lstStyle/>
          <a:p>
            <a:pPr marL="0" indent="0" algn="just">
              <a:buNone/>
            </a:pPr>
            <a:r>
              <a:rPr lang="sr-Cyrl-RS" sz="3200" dirty="0"/>
              <a:t>Убрзо инжењер уведе у чича-Дињарову кућу електрично свјетло, па кад плану прва сијалица, старац весело повика:</a:t>
            </a:r>
          </a:p>
          <a:p>
            <a:pPr marL="0" indent="0" algn="just">
              <a:buNone/>
            </a:pPr>
            <a:r>
              <a:rPr lang="sr-Cyrl-RS" sz="3200" dirty="0"/>
              <a:t>– Свијетли, ђаволе, свијетли, доста си ти мене плашио по мраку! Ехе-хе, послаће чича у школу и свог унука, па кад постане инжењер, уловићемо све водене ђаволе колико их год има. Неће нам се ниједан сакрити!</a:t>
            </a:r>
          </a:p>
          <a:p>
            <a:endParaRPr lang="en-US" dirty="0"/>
          </a:p>
        </p:txBody>
      </p:sp>
    </p:spTree>
    <p:extLst>
      <p:ext uri="{BB962C8B-B14F-4D97-AF65-F5344CB8AC3E}">
        <p14:creationId xmlns:p14="http://schemas.microsoft.com/office/powerpoint/2010/main" val="1319187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sr-Cyrl-RS" dirty="0" smtClean="0"/>
              <a:t>Приче испод змајевих крила</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r>
              <a:rPr lang="sr-Cyrl-RS" dirty="0" smtClean="0"/>
              <a:t>Нећеш ми вјеровати</a:t>
            </a:r>
          </a:p>
          <a:p>
            <a:r>
              <a:rPr lang="sr-Cyrl-RS" dirty="0" smtClean="0"/>
              <a:t>Чудноват свјетски путник</a:t>
            </a:r>
          </a:p>
          <a:p>
            <a:r>
              <a:rPr lang="sr-Cyrl-RS" dirty="0" smtClean="0"/>
              <a:t>Доживљаји чича Зимоње</a:t>
            </a:r>
          </a:p>
          <a:p>
            <a:r>
              <a:rPr lang="sr-Cyrl-RS" dirty="0" smtClean="0"/>
              <a:t>Доживљаји једног чворка</a:t>
            </a:r>
          </a:p>
          <a:p>
            <a:r>
              <a:rPr lang="sr-Cyrl-RS" dirty="0" smtClean="0"/>
              <a:t>Шаров у земљи бајки</a:t>
            </a:r>
          </a:p>
          <a:p>
            <a:r>
              <a:rPr lang="sr-Cyrl-RS" dirty="0" smtClean="0"/>
              <a:t>Страшни змај</a:t>
            </a:r>
          </a:p>
          <a:p>
            <a:r>
              <a:rPr lang="sr-Cyrl-RS" dirty="0" smtClean="0"/>
              <a:t>Насамарени водени ђаво</a:t>
            </a:r>
          </a:p>
          <a:p>
            <a:r>
              <a:rPr lang="sr-Cyrl-RS" dirty="0" smtClean="0"/>
              <a:t>Учитељ, разбојник и птице</a:t>
            </a:r>
          </a:p>
          <a:p>
            <a:r>
              <a:rPr lang="sr-Cyrl-RS" dirty="0" smtClean="0"/>
              <a:t>Мјесечев гост</a:t>
            </a:r>
          </a:p>
          <a:p>
            <a:r>
              <a:rPr lang="sr-Cyrl-RS" dirty="0" smtClean="0"/>
              <a:t>Брко и Шмрко</a:t>
            </a:r>
          </a:p>
          <a:p>
            <a:r>
              <a:rPr lang="sr-Cyrl-RS" dirty="0" smtClean="0"/>
              <a:t>Изокренута прича</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1752600"/>
            <a:ext cx="3449003" cy="3886200"/>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gn="ctr"/>
            <a:r>
              <a:rPr lang="sr-Cyrl-RS" dirty="0" smtClean="0"/>
              <a:t>Мјесечев гост</a:t>
            </a:r>
            <a:endParaRPr lang="en-US" dirty="0"/>
          </a:p>
        </p:txBody>
      </p:sp>
      <p:sp>
        <p:nvSpPr>
          <p:cNvPr id="3" name="Content Placeholder 2"/>
          <p:cNvSpPr>
            <a:spLocks noGrp="1"/>
          </p:cNvSpPr>
          <p:nvPr>
            <p:ph idx="1"/>
          </p:nvPr>
        </p:nvSpPr>
        <p:spPr>
          <a:xfrm>
            <a:off x="152400" y="1371600"/>
            <a:ext cx="8839200" cy="4953000"/>
          </a:xfrm>
        </p:spPr>
        <p:txBody>
          <a:bodyPr>
            <a:normAutofit/>
          </a:bodyPr>
          <a:lstStyle/>
          <a:p>
            <a:pPr marL="0" indent="0" algn="just">
              <a:buNone/>
            </a:pPr>
            <a:endParaRPr lang="sr-Cyrl-RS" sz="3200" dirty="0" smtClean="0"/>
          </a:p>
          <a:p>
            <a:pPr marL="0" indent="0" algn="just">
              <a:buNone/>
            </a:pPr>
            <a:r>
              <a:rPr lang="sr-Cyrl-RS" sz="3200" dirty="0" smtClean="0"/>
              <a:t>Ово је прича о дјечаку који је читаве једне љетње ноћи био Мјесечев гост. Њу ми је причао стари чобанин Коста Плашивук на пространој висоравни планине Рунолиста. Тамо без престанка лута и шапуће хладан повјетарац, па од њега сваки чобанин брзо научи необичне и тужне приче.</a:t>
            </a:r>
            <a:endParaRPr lang="en-US" sz="32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endParaRPr lang="en-US" dirty="0"/>
          </a:p>
        </p:txBody>
      </p:sp>
      <p:sp>
        <p:nvSpPr>
          <p:cNvPr id="3" name="Content Placeholder 2"/>
          <p:cNvSpPr>
            <a:spLocks noGrp="1"/>
          </p:cNvSpPr>
          <p:nvPr>
            <p:ph idx="1"/>
          </p:nvPr>
        </p:nvSpPr>
        <p:spPr>
          <a:xfrm>
            <a:off x="228600" y="990600"/>
            <a:ext cx="8686800" cy="5638800"/>
          </a:xfrm>
        </p:spPr>
        <p:txBody>
          <a:bodyPr>
            <a:normAutofit lnSpcReduction="10000"/>
          </a:bodyPr>
          <a:lstStyle/>
          <a:p>
            <a:pPr marL="0" indent="0" algn="just">
              <a:buNone/>
            </a:pPr>
            <a:r>
              <a:rPr lang="ru-RU" dirty="0"/>
              <a:t>Једне звјездане љетне вечери дјечак се сјети да му је сјутра десети рођендан.</a:t>
            </a:r>
          </a:p>
          <a:p>
            <a:pPr marL="0" indent="0" algn="just">
              <a:buNone/>
            </a:pPr>
            <a:r>
              <a:rPr lang="ru-RU" dirty="0"/>
              <a:t>Десета година! Коме да исприча своју радост што је нарастао тако велики дјечак? Ко ће да му честита рођендан, да му донесе какав било поклон? Да ли ће се можда добри стари чобанин тога сјетити</a:t>
            </a:r>
            <a:r>
              <a:rPr lang="ru-RU" dirty="0" smtClean="0"/>
              <a:t>?!</a:t>
            </a:r>
          </a:p>
          <a:p>
            <a:pPr marL="0" indent="0" algn="just">
              <a:buNone/>
            </a:pPr>
            <a:r>
              <a:rPr lang="ru-RU" dirty="0"/>
              <a:t>Али добри старац ваздан је лутао некуд по гори, касно се вратио и сад је уморан спавао на својој постељи од маховине. Дјечаку је било жао да га буди и подсјећа га на свој рођендан.</a:t>
            </a:r>
          </a:p>
          <a:p>
            <a:pPr marL="0" indent="0" algn="just">
              <a:buNone/>
            </a:pPr>
            <a:r>
              <a:rPr lang="ru-RU" dirty="0"/>
              <a:t>Сједио је тако дјечак на прагу пастирске колибе и гледао безбројне трепераве звијезде, кад одједном – иза околног дрвећа поче да расте некакав џиновски црвени пожар.</a:t>
            </a:r>
          </a:p>
          <a:p>
            <a:pPr marL="0" indent="0">
              <a:buNone/>
            </a:pPr>
            <a:endParaRPr lang="ru-RU" dirty="0"/>
          </a:p>
          <a:p>
            <a:endParaRPr lang="en-US" dirty="0"/>
          </a:p>
        </p:txBody>
      </p:sp>
    </p:spTree>
    <p:extLst>
      <p:ext uri="{BB962C8B-B14F-4D97-AF65-F5344CB8AC3E}">
        <p14:creationId xmlns:p14="http://schemas.microsoft.com/office/powerpoint/2010/main" val="11420057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endParaRPr lang="en-US"/>
          </a:p>
        </p:txBody>
      </p:sp>
      <p:sp>
        <p:nvSpPr>
          <p:cNvPr id="3" name="Content Placeholder 2"/>
          <p:cNvSpPr>
            <a:spLocks noGrp="1"/>
          </p:cNvSpPr>
          <p:nvPr>
            <p:ph idx="1"/>
          </p:nvPr>
        </p:nvSpPr>
        <p:spPr>
          <a:xfrm>
            <a:off x="228600" y="533400"/>
            <a:ext cx="8686800" cy="6248400"/>
          </a:xfrm>
        </p:spPr>
        <p:txBody>
          <a:bodyPr>
            <a:normAutofit/>
          </a:bodyPr>
          <a:lstStyle/>
          <a:p>
            <a:pPr marL="0" indent="0" algn="just">
              <a:buNone/>
            </a:pPr>
            <a:r>
              <a:rPr lang="sr-Cyrl-RS" dirty="0"/>
              <a:t>– О, па што то одмах не кажеш! – ускликну Мјесец. – Чекај, чекај, у славу твог рођендана морам да украсим и окитим читаву природу.</a:t>
            </a:r>
          </a:p>
          <a:p>
            <a:pPr marL="0" indent="0" algn="just">
              <a:buNone/>
            </a:pPr>
            <a:r>
              <a:rPr lang="sr-Cyrl-RS" dirty="0"/>
              <a:t>По читавој шуми мјесец провуче кроз гране танку сребрну паучину, попрска пашњаке с безброј блиставих звјездица, читав камењар заискри сјајним окцима „мачјег злата“. Запали се и бљесну мало горско језеро уоквирено маховином.</a:t>
            </a:r>
          </a:p>
          <a:p>
            <a:pPr marL="0" indent="0" algn="just">
              <a:buNone/>
            </a:pPr>
            <a:r>
              <a:rPr lang="sr-Cyrl-RS" dirty="0"/>
              <a:t>– Но, како ти се свиђа, мали мој?</a:t>
            </a:r>
          </a:p>
          <a:p>
            <a:pPr marL="0" indent="0" algn="just">
              <a:buNone/>
            </a:pPr>
            <a:r>
              <a:rPr lang="sr-Cyrl-RS" dirty="0"/>
              <a:t>По читавој пољани Мјесец избуди невидљиве свице и они с упаљеним фењерчићима полетјеше на све стране. Оживје пашњак од њиховог сијевања.</a:t>
            </a:r>
          </a:p>
          <a:p>
            <a:pPr marL="0" indent="0" algn="just">
              <a:buNone/>
            </a:pPr>
            <a:r>
              <a:rPr lang="sr-Cyrl-RS" dirty="0"/>
              <a:t>– И ово је за твој рођендан, мали мој! – рече Мјесец. – Ти си ноћас мој драги гост.</a:t>
            </a:r>
          </a:p>
          <a:p>
            <a:endParaRPr lang="en-US" dirty="0"/>
          </a:p>
        </p:txBody>
      </p:sp>
    </p:spTree>
    <p:extLst>
      <p:ext uri="{BB962C8B-B14F-4D97-AF65-F5344CB8AC3E}">
        <p14:creationId xmlns:p14="http://schemas.microsoft.com/office/powerpoint/2010/main" val="11281364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endParaRPr lang="en-US" dirty="0"/>
          </a:p>
        </p:txBody>
      </p:sp>
      <p:sp>
        <p:nvSpPr>
          <p:cNvPr id="3" name="Content Placeholder 2"/>
          <p:cNvSpPr>
            <a:spLocks noGrp="1"/>
          </p:cNvSpPr>
          <p:nvPr>
            <p:ph idx="1"/>
          </p:nvPr>
        </p:nvSpPr>
        <p:spPr>
          <a:xfrm>
            <a:off x="304800" y="762000"/>
            <a:ext cx="8610600" cy="5791200"/>
          </a:xfrm>
        </p:spPr>
        <p:txBody>
          <a:bodyPr>
            <a:normAutofit lnSpcReduction="10000"/>
          </a:bodyPr>
          <a:lstStyle/>
          <a:p>
            <a:pPr algn="just"/>
            <a:r>
              <a:rPr lang="sr-Cyrl-RS" dirty="0" smtClean="0"/>
              <a:t>Читава природа учествује  у прослави дечаковог рођендана.</a:t>
            </a:r>
          </a:p>
          <a:p>
            <a:pPr marL="0" indent="0" algn="just">
              <a:buNone/>
            </a:pPr>
            <a:endParaRPr lang="sr-Cyrl-RS" dirty="0" smtClean="0"/>
          </a:p>
          <a:p>
            <a:pPr marL="0" indent="0" algn="just">
              <a:buNone/>
            </a:pPr>
            <a:r>
              <a:rPr lang="sr-Cyrl-RS" dirty="0" smtClean="0"/>
              <a:t>Мали </a:t>
            </a:r>
            <a:r>
              <a:rPr lang="sr-Cyrl-RS" dirty="0"/>
              <a:t>Мјесечев гост најзад је сав срећан оборио главу и чврсто заспао на прагу колибе. Спуштајући се за гору, Мјесец га је још једном помиловао својим златним прстима и утонуо иза дрвећа.</a:t>
            </a:r>
          </a:p>
          <a:p>
            <a:pPr marL="0" indent="0" algn="just">
              <a:buNone/>
            </a:pPr>
            <a:r>
              <a:rPr lang="sr-Cyrl-RS" dirty="0"/>
              <a:t>Али још је неко мислио на нашег малишана. Био је то његов добри стари поочим, чобанин Баја</a:t>
            </a:r>
            <a:r>
              <a:rPr lang="sr-Cyrl-RS" dirty="0" smtClean="0"/>
              <a:t>. (...)</a:t>
            </a:r>
          </a:p>
          <a:p>
            <a:pPr marL="0" indent="0" algn="just">
              <a:buNone/>
            </a:pPr>
            <a:r>
              <a:rPr lang="ru-RU" dirty="0"/>
              <a:t>Из старчевих руку зачуђено је буљило у дјечака једно мрко чупаво </a:t>
            </a:r>
            <a:r>
              <a:rPr lang="ru-RU" dirty="0" smtClean="0"/>
              <a:t>маче</a:t>
            </a:r>
            <a:r>
              <a:rPr lang="ru-RU" dirty="0"/>
              <a:t>.</a:t>
            </a:r>
          </a:p>
          <a:p>
            <a:pPr marL="0" indent="0" algn="just">
              <a:buNone/>
            </a:pPr>
            <a:r>
              <a:rPr lang="ru-RU" dirty="0"/>
              <a:t>Гдје ли га је само стари смогао, како ли га је синоћ сакрио да га дјечак не види?! Заиста, само онај ко много воли могао је да улови један такав поклон за рођендан.</a:t>
            </a:r>
          </a:p>
          <a:p>
            <a:pPr marL="0" indent="0">
              <a:buNone/>
            </a:pPr>
            <a:endParaRPr lang="sr-Cyrl-RS" dirty="0"/>
          </a:p>
          <a:p>
            <a:endParaRPr lang="en-US" dirty="0"/>
          </a:p>
        </p:txBody>
      </p:sp>
    </p:spTree>
    <p:extLst>
      <p:ext uri="{BB962C8B-B14F-4D97-AF65-F5344CB8AC3E}">
        <p14:creationId xmlns:p14="http://schemas.microsoft.com/office/powerpoint/2010/main" val="41569263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gn="ctr"/>
            <a:r>
              <a:rPr lang="sr-Cyrl-RS" dirty="0" smtClean="0"/>
              <a:t>Изокренута прича</a:t>
            </a:r>
            <a:endParaRPr lang="en-US" dirty="0"/>
          </a:p>
        </p:txBody>
      </p:sp>
      <p:sp>
        <p:nvSpPr>
          <p:cNvPr id="3" name="Content Placeholder 2"/>
          <p:cNvSpPr>
            <a:spLocks noGrp="1"/>
          </p:cNvSpPr>
          <p:nvPr>
            <p:ph idx="1"/>
          </p:nvPr>
        </p:nvSpPr>
        <p:spPr>
          <a:xfrm>
            <a:off x="228600" y="1371600"/>
            <a:ext cx="8763000" cy="5257800"/>
          </a:xfrm>
        </p:spPr>
        <p:txBody>
          <a:bodyPr>
            <a:normAutofit fontScale="92500" lnSpcReduction="10000"/>
          </a:bodyPr>
          <a:lstStyle/>
          <a:p>
            <a:pPr marL="0" indent="0" algn="just">
              <a:buNone/>
            </a:pPr>
            <a:r>
              <a:rPr lang="ru-RU" dirty="0"/>
              <a:t>(Ова је прича претрпјела земљотрес, па је у њој све испретурано. Покушајте ви да сваку ријеч вратите на њено право мјесто.)</a:t>
            </a:r>
          </a:p>
          <a:p>
            <a:pPr marL="0" indent="0" algn="just">
              <a:buNone/>
            </a:pPr>
            <a:r>
              <a:rPr lang="ru-RU" dirty="0"/>
              <a:t>Тек је брдо изишло иза сунца, а кревет скочи из пространог чиче, навуче ноге на опанке, стави главу на капу и отвори кућу на вратима.</a:t>
            </a:r>
          </a:p>
          <a:p>
            <a:pPr marL="0" indent="0" algn="just">
              <a:buNone/>
            </a:pPr>
            <a:r>
              <a:rPr lang="ru-RU" dirty="0"/>
              <a:t>– Гле, ноћас је земља добро поквасила кишу! – зачуђено прогунђа брк сучући чичу, па брзим двориштем пожури низ кораке, истјера шталу из краве и рече:</a:t>
            </a:r>
          </a:p>
          <a:p>
            <a:pPr marL="0" indent="0" algn="just">
              <a:buNone/>
            </a:pPr>
            <a:r>
              <a:rPr lang="ru-RU" dirty="0"/>
              <a:t>– Рогата ливадо, иди паси у зеленој крави, а ја ћу ноге под пут, па ћу поћи у дрва да донесем шуме.</a:t>
            </a:r>
          </a:p>
          <a:p>
            <a:pPr marL="0" indent="0" algn="just">
              <a:buNone/>
            </a:pPr>
            <a:r>
              <a:rPr lang="ru-RU" dirty="0"/>
              <a:t>Чича стави раме на сјекиру и намигну бабом на своје око.</a:t>
            </a:r>
          </a:p>
          <a:p>
            <a:pPr marL="0" indent="0" algn="just">
              <a:buNone/>
            </a:pPr>
            <a:r>
              <a:rPr lang="ru-RU" dirty="0"/>
              <a:t>– Бако, скувај у јајету четири лонца док се посао врати с чиче. Данас ће ручак слатко појести старца.</a:t>
            </a:r>
          </a:p>
          <a:p>
            <a:endParaRPr lang="en-US" dirty="0"/>
          </a:p>
        </p:txBody>
      </p:sp>
    </p:spTree>
    <p:extLst>
      <p:ext uri="{BB962C8B-B14F-4D97-AF65-F5344CB8AC3E}">
        <p14:creationId xmlns:p14="http://schemas.microsoft.com/office/powerpoint/2010/main" val="36170844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a:t>У свету медвједа и лептирова</a:t>
            </a:r>
            <a:endParaRPr lang="en-US" dirty="0"/>
          </a:p>
        </p:txBody>
      </p:sp>
      <p:sp>
        <p:nvSpPr>
          <p:cNvPr id="3" name="Content Placeholder 2"/>
          <p:cNvSpPr>
            <a:spLocks noGrp="1"/>
          </p:cNvSpPr>
          <p:nvPr>
            <p:ph sz="half" idx="1"/>
          </p:nvPr>
        </p:nvSpPr>
        <p:spPr/>
        <p:txBody>
          <a:bodyPr>
            <a:normAutofit lnSpcReduction="10000"/>
          </a:bodyPr>
          <a:lstStyle/>
          <a:p>
            <a:r>
              <a:rPr lang="sr-Cyrl-RS" dirty="0" smtClean="0"/>
              <a:t>Вјесник прољећа</a:t>
            </a:r>
          </a:p>
          <a:p>
            <a:r>
              <a:rPr lang="sr-Cyrl-RS" dirty="0" smtClean="0"/>
              <a:t>Жућа рачунџија</a:t>
            </a:r>
          </a:p>
          <a:p>
            <a:r>
              <a:rPr lang="sr-Cyrl-RS" dirty="0" smtClean="0"/>
              <a:t>Паук, бубица и вјетрови</a:t>
            </a:r>
          </a:p>
          <a:p>
            <a:r>
              <a:rPr lang="sr-Cyrl-RS" dirty="0" smtClean="0"/>
              <a:t>Медвјед и крушка</a:t>
            </a:r>
          </a:p>
          <a:p>
            <a:r>
              <a:rPr lang="sr-Cyrl-RS" dirty="0" smtClean="0"/>
              <a:t>Храбри Мита и дрекавац из рита</a:t>
            </a:r>
          </a:p>
          <a:p>
            <a:r>
              <a:rPr lang="sr-Cyrl-RS" dirty="0" smtClean="0"/>
              <a:t>Жива ватра и рис </a:t>
            </a:r>
            <a:r>
              <a:rPr lang="sr-Cyrl-RS" dirty="0" smtClean="0"/>
              <a:t>Усамљеник</a:t>
            </a:r>
            <a:endParaRPr lang="sr-Cyrl-RS" dirty="0" smtClean="0"/>
          </a:p>
          <a:p>
            <a:r>
              <a:rPr lang="sr-Cyrl-RS" dirty="0" smtClean="0"/>
              <a:t>Сунчев пјевач</a:t>
            </a:r>
            <a:endParaRPr lang="en-US" dirty="0"/>
          </a:p>
        </p:txBody>
      </p:sp>
      <p:sp>
        <p:nvSpPr>
          <p:cNvPr id="4" name="Content Placeholder 3"/>
          <p:cNvSpPr>
            <a:spLocks noGrp="1"/>
          </p:cNvSpPr>
          <p:nvPr>
            <p:ph sz="half" idx="2"/>
          </p:nvPr>
        </p:nvSpPr>
        <p:spPr/>
        <p:txBody>
          <a:bodyPr>
            <a:normAutofit lnSpcReduction="10000"/>
          </a:bodyPr>
          <a:lstStyle/>
          <a:p>
            <a:r>
              <a:rPr lang="sr-Cyrl-RS" dirty="0" smtClean="0"/>
              <a:t>Последњи потомак великог борца</a:t>
            </a:r>
          </a:p>
          <a:p>
            <a:r>
              <a:rPr lang="sr-Cyrl-RS" dirty="0" smtClean="0"/>
              <a:t>Мачак отишао у хајдуке</a:t>
            </a:r>
          </a:p>
          <a:p>
            <a:r>
              <a:rPr lang="sr-Cyrl-RS" dirty="0" smtClean="0"/>
              <a:t>Хвалисавац и пјесник</a:t>
            </a:r>
          </a:p>
          <a:p>
            <a:r>
              <a:rPr lang="sr-Cyrl-RS" dirty="0" smtClean="0"/>
              <a:t>Цврчак тражи сунце</a:t>
            </a:r>
          </a:p>
          <a:p>
            <a:r>
              <a:rPr lang="sr-Cyrl-RS" dirty="0" smtClean="0"/>
              <a:t>Воденичар и његов мачак</a:t>
            </a:r>
          </a:p>
          <a:p>
            <a:pPr marL="0" indent="0">
              <a:buNone/>
            </a:pPr>
            <a:endParaRPr lang="sr-Cyrl-RS" dirty="0" smtClean="0"/>
          </a:p>
          <a:p>
            <a:endParaRPr lang="en-US" dirty="0"/>
          </a:p>
        </p:txBody>
      </p:sp>
    </p:spTree>
    <p:extLst>
      <p:ext uri="{BB962C8B-B14F-4D97-AF65-F5344CB8AC3E}">
        <p14:creationId xmlns:p14="http://schemas.microsoft.com/office/powerpoint/2010/main" val="14578484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sr-Cyrl-RS" sz="3600" dirty="0" smtClean="0">
                <a:solidFill>
                  <a:schemeClr val="tx2">
                    <a:lumMod val="50000"/>
                  </a:schemeClr>
                </a:solidFill>
              </a:rPr>
              <a:t>Приче из ове збирке доспутне су на:</a:t>
            </a:r>
          </a:p>
          <a:p>
            <a:pPr marL="0" indent="0">
              <a:buNone/>
            </a:pPr>
            <a:r>
              <a:rPr lang="en-US" sz="3600" dirty="0" smtClean="0">
                <a:solidFill>
                  <a:schemeClr val="tx2">
                    <a:lumMod val="50000"/>
                  </a:schemeClr>
                </a:solidFill>
              </a:rPr>
              <a:t>http</a:t>
            </a:r>
            <a:r>
              <a:rPr lang="en-US" sz="3600" dirty="0">
                <a:solidFill>
                  <a:schemeClr val="tx2">
                    <a:lumMod val="50000"/>
                  </a:schemeClr>
                </a:solidFill>
              </a:rPr>
              <a:t>://</a:t>
            </a:r>
            <a:r>
              <a:rPr lang="en-US" sz="3600" dirty="0" smtClean="0">
                <a:solidFill>
                  <a:schemeClr val="tx2">
                    <a:lumMod val="50000"/>
                  </a:schemeClr>
                </a:solidFill>
              </a:rPr>
              <a:t>www.rastko.rs/rastko/delo/11159</a:t>
            </a:r>
            <a:r>
              <a:rPr lang="sr-Latn-RS" sz="3600" dirty="0" smtClean="0">
                <a:solidFill>
                  <a:schemeClr val="tx2">
                    <a:lumMod val="50000"/>
                  </a:schemeClr>
                </a:solidFill>
              </a:rPr>
              <a:t> </a:t>
            </a:r>
            <a:endParaRPr lang="en-US" sz="3600" dirty="0">
              <a:solidFill>
                <a:schemeClr val="tx2">
                  <a:lumMod val="50000"/>
                </a:schemeClr>
              </a:solidFill>
            </a:endParaRPr>
          </a:p>
        </p:txBody>
      </p:sp>
    </p:spTree>
    <p:extLst>
      <p:ext uri="{BB962C8B-B14F-4D97-AF65-F5344CB8AC3E}">
        <p14:creationId xmlns:p14="http://schemas.microsoft.com/office/powerpoint/2010/main" val="14178950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pPr algn="ctr"/>
            <a:r>
              <a:rPr lang="sr-Cyrl-RS" dirty="0" smtClean="0"/>
              <a:t>Жућа рачунџија</a:t>
            </a:r>
            <a:endParaRPr lang="en-US" dirty="0"/>
          </a:p>
        </p:txBody>
      </p:sp>
      <p:sp>
        <p:nvSpPr>
          <p:cNvPr id="3" name="Content Placeholder 2"/>
          <p:cNvSpPr>
            <a:spLocks noGrp="1"/>
          </p:cNvSpPr>
          <p:nvPr>
            <p:ph idx="1"/>
          </p:nvPr>
        </p:nvSpPr>
        <p:spPr>
          <a:xfrm>
            <a:off x="152400" y="1143000"/>
            <a:ext cx="8839200" cy="5638800"/>
          </a:xfrm>
        </p:spPr>
        <p:txBody>
          <a:bodyPr>
            <a:normAutofit fontScale="55000" lnSpcReduction="20000"/>
          </a:bodyPr>
          <a:lstStyle/>
          <a:p>
            <a:pPr algn="just"/>
            <a:r>
              <a:rPr lang="sr-Cyrl-RS" sz="3200" dirty="0" smtClean="0"/>
              <a:t>Овчарски пас Жућо и кртица Двапут Два Јесте Пет</a:t>
            </a:r>
            <a:endParaRPr lang="sr-Latn-RS" sz="3200" dirty="0" smtClean="0"/>
          </a:p>
          <a:p>
            <a:pPr marL="0" indent="0" algn="just">
              <a:buNone/>
            </a:pPr>
            <a:r>
              <a:rPr lang="ru-RU" sz="3800" dirty="0"/>
              <a:t>– Ја сам овчарски пас, зову ме Жућа. Чудиш се колики сам? А шта би тек рекао да видиш мог брата. Он је дугачак двапут толико колико половина мене.</a:t>
            </a:r>
          </a:p>
          <a:p>
            <a:pPr marL="0" indent="0" algn="just">
              <a:buNone/>
            </a:pPr>
            <a:r>
              <a:rPr lang="ru-RU" sz="3800" dirty="0"/>
              <a:t>– Јао, јао, та није могућно – запрепасти се крт. – То је онда права грдосија.</a:t>
            </a:r>
          </a:p>
          <a:p>
            <a:pPr marL="0" indent="0" algn="just">
              <a:buNone/>
            </a:pPr>
            <a:r>
              <a:rPr lang="ru-RU" sz="3800" dirty="0"/>
              <a:t>– Тако је, друже – насмија се Жућа расположен да збија шалу с рђавим рачунџијом. – А како би се тек ти </a:t>
            </a:r>
            <a:r>
              <a:rPr lang="ru-RU" sz="3800" dirty="0" smtClean="0"/>
              <a:t>зачуд</a:t>
            </a:r>
            <a:r>
              <a:rPr lang="sr-Cyrl-RS" sz="3800" dirty="0"/>
              <a:t>и</a:t>
            </a:r>
            <a:r>
              <a:rPr lang="ru-RU" sz="3800" dirty="0" smtClean="0"/>
              <a:t>о</a:t>
            </a:r>
            <a:r>
              <a:rPr lang="ru-RU" sz="3800" dirty="0"/>
              <a:t>, кад бих ти испричао како сам јурио страшну звијерку краткоухог и дугорепог зеца.</a:t>
            </a:r>
          </a:p>
          <a:p>
            <a:pPr marL="0" indent="0" algn="just">
              <a:buNone/>
            </a:pPr>
            <a:r>
              <a:rPr lang="ru-RU" sz="3800" dirty="0"/>
              <a:t>– Хајде причај, велеумни – замоли на Двапут Два Јесте Пет, који је необично волио приче.</a:t>
            </a:r>
          </a:p>
          <a:p>
            <a:pPr marL="0" indent="0" algn="just">
              <a:buNone/>
            </a:pPr>
            <a:r>
              <a:rPr lang="ru-RU" sz="3800" dirty="0"/>
              <a:t>– Добро, слушај. Пораним ти ја једног јутра и то врло рано, тачно у пет сати и стодвадесет минута, прескочим баштенски плот висок трипут по четвртину метра и – буб у башту. Кад тамо, има шта и да се види. У купусу грицка страшна звијерка зец. Уши му дугачке двадесет и два деци­метра мање два метра, а реп, страшно дугачка репина, читав метар мање деведесет девет центиметара.</a:t>
            </a:r>
          </a:p>
          <a:p>
            <a:pPr marL="0" indent="0" algn="just">
              <a:buNone/>
            </a:pPr>
            <a:r>
              <a:rPr lang="ru-RU" sz="3800" dirty="0"/>
              <a:t>– Аух, аух, да страшне звијерке, да грдног репоње! – пренерази се Двапут Два Јесте Пет.</a:t>
            </a:r>
          </a:p>
          <a:p>
            <a:pPr algn="just"/>
            <a:endParaRPr lang="sr-Cyrl-RS" sz="3200" dirty="0" smtClean="0"/>
          </a:p>
          <a:p>
            <a:pPr marL="0" indent="0" algn="just">
              <a:buNone/>
            </a:pPr>
            <a:endParaRPr lang="sr-Cyrl-RS" sz="3200" dirty="0" smtClean="0"/>
          </a:p>
          <a:p>
            <a:pPr marL="0" indent="0" algn="just">
              <a:buNone/>
            </a:pPr>
            <a:endParaRPr lang="sr-Cyrl-RS" sz="32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endParaRPr lang="en-US" dirty="0"/>
          </a:p>
        </p:txBody>
      </p:sp>
      <p:sp>
        <p:nvSpPr>
          <p:cNvPr id="3" name="Content Placeholder 2"/>
          <p:cNvSpPr>
            <a:spLocks noGrp="1"/>
          </p:cNvSpPr>
          <p:nvPr>
            <p:ph idx="1"/>
          </p:nvPr>
        </p:nvSpPr>
        <p:spPr>
          <a:xfrm>
            <a:off x="0" y="838200"/>
            <a:ext cx="9144000" cy="5715000"/>
          </a:xfrm>
        </p:spPr>
        <p:txBody>
          <a:bodyPr>
            <a:noAutofit/>
          </a:bodyPr>
          <a:lstStyle/>
          <a:p>
            <a:pPr marL="0" indent="0" algn="just">
              <a:buNone/>
            </a:pPr>
            <a:r>
              <a:rPr lang="ru-RU" sz="2800" dirty="0"/>
              <a:t>– Није то ништа, мој </a:t>
            </a:r>
            <a:r>
              <a:rPr lang="ru-RU" sz="2800" dirty="0" smtClean="0"/>
              <a:t>друже – наставља </a:t>
            </a:r>
            <a:r>
              <a:rPr lang="ru-RU" sz="2800" dirty="0"/>
              <a:t>Жућа. – Ја залајах тако громовито да се чуло десет пута мање од десет километара, задрхташе све звијезде колико их је год тога јутра било на небу, а мој ти зец, кад то чу, скочи, скочи читав један хиљадити дио километра, а ја не био лијен, па и ја скочих читав метар, а зец опет хиљадити дио километра, а ја опет један метар...</a:t>
            </a:r>
          </a:p>
          <a:p>
            <a:pPr marL="0" indent="0" algn="just">
              <a:buNone/>
            </a:pPr>
            <a:r>
              <a:rPr lang="ru-RU" sz="2800" dirty="0"/>
              <a:t>– И зец, разумије се, побјеже, јер је био много бржи – ускликну Двапут Два Јесте Пет.</a:t>
            </a:r>
          </a:p>
          <a:p>
            <a:pPr marL="0" indent="0" algn="just">
              <a:buNone/>
            </a:pPr>
            <a:r>
              <a:rPr lang="ru-RU" sz="2800" dirty="0"/>
              <a:t>– Јесте врага. А ја ти онда прикупих сву своју снагу и скочих девет стотина и деведесет и девет милиметара.</a:t>
            </a:r>
          </a:p>
          <a:p>
            <a:pPr marL="0" indent="0" algn="just">
              <a:buNone/>
            </a:pPr>
            <a:r>
              <a:rPr lang="ru-RU" sz="2800" dirty="0"/>
              <a:t>– И престиже зеца – обрадова се крт.</a:t>
            </a:r>
          </a:p>
          <a:p>
            <a:pPr algn="just"/>
            <a:endParaRPr lang="en-US"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0" y="381000"/>
            <a:ext cx="9144000" cy="6248400"/>
          </a:xfrm>
        </p:spPr>
        <p:txBody>
          <a:bodyPr>
            <a:noAutofit/>
          </a:bodyPr>
          <a:lstStyle/>
          <a:p>
            <a:pPr marL="0" indent="0" algn="just">
              <a:buNone/>
            </a:pPr>
            <a:r>
              <a:rPr lang="ru-RU" sz="2800" dirty="0"/>
              <a:t>– Ама ни близу – настави Жућа. – Мој ти зец онда стаде да скаче четири пута по четврт метра, а ја само двапут по пола метра... Јурили смо се тако двадесет и пет сати мање један дан и зец ми већ бијаше одмакао стоти дио метра.</a:t>
            </a:r>
          </a:p>
          <a:p>
            <a:pPr marL="0" indent="0" algn="just">
              <a:buNone/>
            </a:pPr>
            <a:r>
              <a:rPr lang="ru-RU" sz="2800" dirty="0"/>
              <a:t>– Јао, јао, колико ти је само одмакао – зачуди се млади крт. – Па да ли си га икад стигао?</a:t>
            </a:r>
          </a:p>
          <a:p>
            <a:pPr marL="0" indent="0" algn="just">
              <a:buNone/>
            </a:pPr>
            <a:r>
              <a:rPr lang="ru-RU" sz="2800" dirty="0"/>
              <a:t>– Да ли сам га стигао? Ево, па сам израчунај. Кад смо стали да трчимо, он је био десет метара испред мене, а док смо трчали, он је претрчао десет километара, а ја пет пута по два километра више десет метара. Сад ти је јасно, да ли сам га стигао.</a:t>
            </a:r>
          </a:p>
          <a:p>
            <a:pPr marL="0" indent="0" algn="just">
              <a:buNone/>
            </a:pPr>
            <a:r>
              <a:rPr lang="ru-RU" sz="2800" dirty="0"/>
              <a:t>– Аух, па одмах се види да си га престигао и то врло много.</a:t>
            </a:r>
          </a:p>
          <a:p>
            <a:pPr algn="just"/>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endParaRPr lang="en-US" dirty="0"/>
          </a:p>
        </p:txBody>
      </p:sp>
      <p:sp>
        <p:nvSpPr>
          <p:cNvPr id="3" name="Content Placeholder 2"/>
          <p:cNvSpPr>
            <a:spLocks noGrp="1"/>
          </p:cNvSpPr>
          <p:nvPr>
            <p:ph idx="1"/>
          </p:nvPr>
        </p:nvSpPr>
        <p:spPr>
          <a:xfrm>
            <a:off x="457200" y="1600200"/>
            <a:ext cx="8229600" cy="4724400"/>
          </a:xfrm>
        </p:spPr>
        <p:txBody>
          <a:bodyPr/>
          <a:lstStyle/>
          <a:p>
            <a:pPr marL="0" indent="0">
              <a:buNone/>
            </a:pPr>
            <a:r>
              <a:rPr lang="sr-Cyrl-RS" sz="4400" dirty="0" smtClean="0">
                <a:solidFill>
                  <a:schemeClr val="accent1"/>
                </a:solidFill>
              </a:rPr>
              <a:t>Приче из ове збирке доступне су на:</a:t>
            </a:r>
          </a:p>
          <a:p>
            <a:pPr marL="0" indent="0">
              <a:buNone/>
            </a:pPr>
            <a:r>
              <a:rPr lang="en-US" sz="4400" dirty="0" smtClean="0">
                <a:solidFill>
                  <a:schemeClr val="accent1"/>
                </a:solidFill>
              </a:rPr>
              <a:t>www.rastko.rs/rastko/delo/11157</a:t>
            </a:r>
            <a:endParaRPr lang="sr-Cyrl-RS" sz="4400" dirty="0" smtClean="0">
              <a:solidFill>
                <a:schemeClr val="accent1"/>
              </a:solidFill>
            </a:endParaRP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295400"/>
            <a:ext cx="8229600" cy="5029200"/>
          </a:xfrm>
        </p:spPr>
        <p:txBody>
          <a:bodyPr/>
          <a:lstStyle/>
          <a:p>
            <a:pPr marL="0" indent="0" algn="just">
              <a:buNone/>
            </a:pPr>
            <a:r>
              <a:rPr lang="ru-RU" dirty="0"/>
              <a:t>– Шта је било? Да знаш само шта је даље било. Ах, то је најдивнија прича коју су икад чуле уши, али ја ти је нећу казати све док не научиш добро да рачунаш и док сам не израчунаш да ли сам стигао зеца. А кад све то лијепо свршиш, дођи к мени па ћу ти причати причу о мачки и говеђој глави. А сад, до виђења, нећу више да разговарам с незналицом. Кад научиш да рачунаш, пријави се.</a:t>
            </a:r>
            <a:endParaRPr lang="en-US" dirty="0"/>
          </a:p>
        </p:txBody>
      </p:sp>
    </p:spTree>
    <p:extLst>
      <p:ext uri="{BB962C8B-B14F-4D97-AF65-F5344CB8AC3E}">
        <p14:creationId xmlns:p14="http://schemas.microsoft.com/office/powerpoint/2010/main" val="15431032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43712"/>
          </a:xfrm>
        </p:spPr>
        <p:txBody>
          <a:bodyPr>
            <a:normAutofit fontScale="90000"/>
          </a:bodyPr>
          <a:lstStyle/>
          <a:p>
            <a:pPr algn="ctr"/>
            <a:r>
              <a:rPr lang="sr-Cyrl-RS" dirty="0" smtClean="0"/>
              <a:t>Паук, бубица и ветрови</a:t>
            </a:r>
            <a:endParaRPr lang="en-US" dirty="0"/>
          </a:p>
        </p:txBody>
      </p:sp>
      <p:sp>
        <p:nvSpPr>
          <p:cNvPr id="3" name="Content Placeholder 2"/>
          <p:cNvSpPr>
            <a:spLocks noGrp="1"/>
          </p:cNvSpPr>
          <p:nvPr>
            <p:ph idx="1"/>
          </p:nvPr>
        </p:nvSpPr>
        <p:spPr>
          <a:xfrm>
            <a:off x="0" y="1524000"/>
            <a:ext cx="9144000" cy="5029200"/>
          </a:xfrm>
        </p:spPr>
        <p:txBody>
          <a:bodyPr>
            <a:noAutofit/>
          </a:bodyPr>
          <a:lstStyle/>
          <a:p>
            <a:pPr marL="0" indent="0" algn="just">
              <a:buNone/>
            </a:pPr>
            <a:r>
              <a:rPr lang="sr-Cyrl-RS" sz="3200" dirty="0" smtClean="0"/>
              <a:t>Испод ниске стрехе једног старог хамбара, тамо где се чак ни ветар не сети да чешће завири, стао је да плете мрежу један паук, чувени разбојник, кога су људи већ десетак пута потерали из својих кућа. Плео је мрачни ловац мрежу и срдито гунђао.</a:t>
            </a:r>
          </a:p>
          <a:p>
            <a:pPr marL="0" indent="0" algn="just">
              <a:buNone/>
            </a:pPr>
            <a:r>
              <a:rPr lang="ru-RU" sz="3200" dirty="0" smtClean="0"/>
              <a:t>– </a:t>
            </a:r>
            <a:r>
              <a:rPr lang="sr-Cyrl-RS" sz="3200" dirty="0" smtClean="0"/>
              <a:t>Провреднићу се, па ћу премрежити читаво небо, заклонићу сунце и људи ће онда да седе у мраку. Тако им треба, кад су толико пута покидали моју дивну мрежу.</a:t>
            </a:r>
            <a:endParaRPr lang="en-US" sz="3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endParaRPr lang="en-US" dirty="0"/>
          </a:p>
        </p:txBody>
      </p:sp>
      <p:sp>
        <p:nvSpPr>
          <p:cNvPr id="3" name="Content Placeholder 2"/>
          <p:cNvSpPr>
            <a:spLocks noGrp="1"/>
          </p:cNvSpPr>
          <p:nvPr>
            <p:ph idx="1"/>
          </p:nvPr>
        </p:nvSpPr>
        <p:spPr>
          <a:xfrm>
            <a:off x="0" y="457200"/>
            <a:ext cx="9144000" cy="5867400"/>
          </a:xfrm>
        </p:spPr>
        <p:txBody>
          <a:bodyPr>
            <a:noAutofit/>
          </a:bodyPr>
          <a:lstStyle/>
          <a:p>
            <a:pPr algn="just"/>
            <a:r>
              <a:rPr lang="sr-Cyrl-RS" sz="3200" dirty="0" smtClean="0"/>
              <a:t>Ветар Ноћник</a:t>
            </a:r>
          </a:p>
          <a:p>
            <a:pPr marL="0" indent="0" algn="just">
              <a:buNone/>
            </a:pPr>
            <a:r>
              <a:rPr lang="ru-RU" sz="3200" dirty="0"/>
              <a:t>–</a:t>
            </a:r>
            <a:r>
              <a:rPr lang="sr-Cyrl-RS" sz="3200" dirty="0" smtClean="0"/>
              <a:t> Безбрижни мој госте, страшне се ствари догађају. Ту горе под хамбарском стрехом једно чудовиште плете мрежу којом ће заклонити небо, сакрити сунце, а по свој прилици и све звезде и месец.</a:t>
            </a:r>
          </a:p>
          <a:p>
            <a:pPr algn="just">
              <a:buNone/>
            </a:pPr>
            <a:endParaRPr lang="sr-Cyrl-RS" sz="3200" dirty="0" smtClean="0"/>
          </a:p>
          <a:p>
            <a:pPr algn="just">
              <a:buNone/>
            </a:pPr>
            <a:r>
              <a:rPr lang="sr-Cyrl-RS" sz="3200" dirty="0" smtClean="0"/>
              <a:t>И Ноћник полете пут далеке љубичасте планине и убрзо пронађе Великог Ветра у дубоком горском кланцу. Великом Ветру било је тесно у влажној гудури, па се по сву ноћ свађао с дрвећем.</a:t>
            </a:r>
            <a:endParaRPr lang="en-US" sz="32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endParaRPr lang="en-US" dirty="0"/>
          </a:p>
        </p:txBody>
      </p:sp>
      <p:sp>
        <p:nvSpPr>
          <p:cNvPr id="3" name="Content Placeholder 2"/>
          <p:cNvSpPr>
            <a:spLocks noGrp="1"/>
          </p:cNvSpPr>
          <p:nvPr>
            <p:ph idx="1"/>
          </p:nvPr>
        </p:nvSpPr>
        <p:spPr>
          <a:xfrm>
            <a:off x="152400" y="762000"/>
            <a:ext cx="8839200" cy="5791200"/>
          </a:xfrm>
        </p:spPr>
        <p:txBody>
          <a:bodyPr>
            <a:noAutofit/>
          </a:bodyPr>
          <a:lstStyle/>
          <a:p>
            <a:pPr marL="0" indent="0" algn="just">
              <a:buNone/>
            </a:pPr>
            <a:r>
              <a:rPr lang="sr-Cyrl-RS" sz="3200" dirty="0" smtClean="0"/>
              <a:t>Уморна бубица чврсто је спавала те ноћи, па није ни опазила кад је прошао Велики Ветар, а кад се ујутру тргла иза сна, грдно се зачудила угледавши изнад себе модро небо и сунце које се рађало.</a:t>
            </a:r>
          </a:p>
          <a:p>
            <a:pPr algn="just"/>
            <a:endParaRPr lang="sr-Cyrl-RS" sz="3200" dirty="0" smtClean="0"/>
          </a:p>
          <a:p>
            <a:pPr marL="0" indent="0" algn="just">
              <a:buNone/>
            </a:pPr>
            <a:r>
              <a:rPr lang="sr-Cyrl-RS" sz="3200" dirty="0" smtClean="0"/>
              <a:t>Јутарњи Поветарац</a:t>
            </a:r>
          </a:p>
          <a:p>
            <a:pPr algn="just"/>
            <a:endParaRPr lang="sr-Cyrl-RS" sz="3200" dirty="0" smtClean="0"/>
          </a:p>
          <a:p>
            <a:pPr marL="0" indent="0" algn="just">
              <a:buNone/>
            </a:pPr>
            <a:r>
              <a:rPr lang="ru-RU" sz="3200" dirty="0"/>
              <a:t>–</a:t>
            </a:r>
            <a:r>
              <a:rPr lang="sr-Cyrl-RS" sz="3200" dirty="0" smtClean="0"/>
              <a:t> Ох, добри ветрови, ви који чистите свет од мрежа и паукова, како вам је захвално моје мало срце. Ох, велики ветрови...</a:t>
            </a:r>
            <a:endParaRPr lang="en-US" sz="32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pPr algn="ctr"/>
            <a:r>
              <a:rPr lang="sr-Cyrl-RS" dirty="0" smtClean="0"/>
              <a:t>Медвед и крушка</a:t>
            </a:r>
            <a:endParaRPr lang="en-US" dirty="0"/>
          </a:p>
        </p:txBody>
      </p:sp>
      <p:sp>
        <p:nvSpPr>
          <p:cNvPr id="3" name="Content Placeholder 2"/>
          <p:cNvSpPr>
            <a:spLocks noGrp="1"/>
          </p:cNvSpPr>
          <p:nvPr>
            <p:ph idx="1"/>
          </p:nvPr>
        </p:nvSpPr>
        <p:spPr>
          <a:xfrm>
            <a:off x="152400" y="1219200"/>
            <a:ext cx="8763000" cy="5334000"/>
          </a:xfrm>
        </p:spPr>
        <p:txBody>
          <a:bodyPr>
            <a:normAutofit fontScale="92500" lnSpcReduction="20000"/>
          </a:bodyPr>
          <a:lstStyle/>
          <a:p>
            <a:pPr marL="0" indent="0" algn="just">
              <a:buNone/>
            </a:pPr>
            <a:r>
              <a:rPr lang="ru-RU" sz="3200" dirty="0"/>
              <a:t>Живио на једном крају Грмеч-Планине медвјед Гунђало, живио онако као и толики остали медвједи у тој планини: читаве године, осим зиме коју би цијелу преспавао, бринуо се само о томе шта ће да поједе, проналазио старе шупље букве у којима су становале дивље пчеле и отуда вадио мед кад газде није било код куће. Разумије се да је том приликом понекад и настрадао нападнут од дивљих пчела, али све му то није сметало да се по вољи шири и дуљи у томе дијелу планине, све док му се једног дана није прохтјело месо од оваца и пошто је већ заклао двије-три овце, сељаци се одлучише да таквог штеточину протјерају из свога краја.</a:t>
            </a:r>
            <a:endParaRPr lang="en-US" sz="32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04800"/>
          </a:xfrm>
        </p:spPr>
        <p:txBody>
          <a:bodyPr>
            <a:normAutofit fontScale="90000"/>
          </a:bodyPr>
          <a:lstStyle/>
          <a:p>
            <a:endParaRPr lang="en-US" dirty="0"/>
          </a:p>
        </p:txBody>
      </p:sp>
      <p:sp>
        <p:nvSpPr>
          <p:cNvPr id="3" name="Content Placeholder 2"/>
          <p:cNvSpPr>
            <a:spLocks noGrp="1"/>
          </p:cNvSpPr>
          <p:nvPr>
            <p:ph idx="1"/>
          </p:nvPr>
        </p:nvSpPr>
        <p:spPr>
          <a:xfrm>
            <a:off x="228600" y="838200"/>
            <a:ext cx="8686800" cy="5791200"/>
          </a:xfrm>
        </p:spPr>
        <p:txBody>
          <a:bodyPr>
            <a:normAutofit lnSpcReduction="10000"/>
          </a:bodyPr>
          <a:lstStyle/>
          <a:p>
            <a:pPr marL="0" indent="0" algn="just">
              <a:buNone/>
            </a:pPr>
            <a:r>
              <a:rPr lang="ru-RU" dirty="0" smtClean="0"/>
              <a:t>Ходајући </a:t>
            </a:r>
            <a:r>
              <a:rPr lang="ru-RU" dirty="0"/>
              <a:t>тако тамо-овамо по шуми Гунђало се врло обрадова кад на једном пропланку, покрај некаквог старог пута, угледа једну велику стару крушку коју ту бијаху још давно засадили неки угљенари који су у томе крају дуго времена живјели и спремали угаљ.</a:t>
            </a:r>
          </a:p>
          <a:p>
            <a:pPr marL="0" indent="0" algn="just">
              <a:buNone/>
            </a:pPr>
            <a:r>
              <a:rPr lang="ru-RU" dirty="0"/>
              <a:t>– Хура! – повика он сав радостан видећи дрво окићено крупним, тек дозрелим плодовима – ево ме.</a:t>
            </a:r>
          </a:p>
          <a:p>
            <a:pPr marL="0" indent="0" algn="just">
              <a:buNone/>
            </a:pPr>
            <a:r>
              <a:rPr lang="ru-RU" dirty="0"/>
              <a:t>И одмах се пропе уза стабло и стаде да дрма дрво, али како је крушка била стара и дебела, она се само мало стресе и једва три-четири натрула црвљива плода отпадоше и бубнуше у траву испод дрвета.</a:t>
            </a:r>
          </a:p>
          <a:p>
            <a:pPr marL="0" indent="0" algn="just">
              <a:buNone/>
            </a:pPr>
            <a:r>
              <a:rPr lang="ru-RU" dirty="0"/>
              <a:t>– Гле! – помисли срдито Гунђало – како се не да стресати; али чекај, чекај, сад сам се сјетио како ћу ипак доћи до крушака.</a:t>
            </a:r>
          </a:p>
          <a:p>
            <a:endParaRPr lang="en-US" dirty="0"/>
          </a:p>
        </p:txBody>
      </p:sp>
    </p:spTree>
    <p:extLst>
      <p:ext uri="{BB962C8B-B14F-4D97-AF65-F5344CB8AC3E}">
        <p14:creationId xmlns:p14="http://schemas.microsoft.com/office/powerpoint/2010/main" val="2285199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endParaRPr lang="en-US" dirty="0"/>
          </a:p>
        </p:txBody>
      </p:sp>
      <p:sp>
        <p:nvSpPr>
          <p:cNvPr id="3" name="Content Placeholder 2"/>
          <p:cNvSpPr>
            <a:spLocks noGrp="1"/>
          </p:cNvSpPr>
          <p:nvPr>
            <p:ph idx="1"/>
          </p:nvPr>
        </p:nvSpPr>
        <p:spPr>
          <a:xfrm>
            <a:off x="76200" y="533400"/>
            <a:ext cx="8839200" cy="6172200"/>
          </a:xfrm>
        </p:spPr>
        <p:txBody>
          <a:bodyPr>
            <a:normAutofit fontScale="85000" lnSpcReduction="20000"/>
          </a:bodyPr>
          <a:lstStyle/>
          <a:p>
            <a:pPr marL="0" indent="0" algn="just">
              <a:buNone/>
            </a:pPr>
            <a:r>
              <a:rPr lang="ru-RU" sz="3200" dirty="0"/>
              <a:t>И рекавши то он у близини нађе један голем тежак ка­мен и свом снагом груну њим о стабло. Застења болно и стресе се до коријена велико дрво, сунуше с њега крушке као грàд, а на стаблу остаде бијела рана, јер камен бијаше размрскао и одвалио велики комад коре.</a:t>
            </a:r>
          </a:p>
          <a:p>
            <a:pPr marL="0" indent="0" algn="just">
              <a:buNone/>
            </a:pPr>
            <a:r>
              <a:rPr lang="ru-RU" sz="3200" dirty="0"/>
              <a:t>– Јао, зашто ме удари? – зашумори тужно стара крушка. – Шта сам ти ја крива? Ако хоћеш мојих плодова, а ти причекај док потпуно сазру, и они ће већ сами отпасти. Иначе, ако ме будеш овако ударао, могла бих се још и осушити, па догодине нећеш имати ниједне крушке.</a:t>
            </a:r>
          </a:p>
          <a:p>
            <a:pPr marL="0" indent="0" algn="just">
              <a:buNone/>
            </a:pPr>
            <a:r>
              <a:rPr lang="ru-RU" sz="3200" dirty="0"/>
              <a:t>– Шта је мене брига за догодине – одврати јој грубо Гунђало. – Ја хоћу сад да се наједем.</a:t>
            </a:r>
          </a:p>
          <a:p>
            <a:pPr marL="0" indent="0" algn="just">
              <a:buNone/>
            </a:pPr>
            <a:r>
              <a:rPr lang="ru-RU" sz="3200" dirty="0"/>
              <a:t>И поново стаде оним каменом да удара јадно дрво.</a:t>
            </a:r>
          </a:p>
          <a:p>
            <a:pPr marL="0" indent="0" algn="just">
              <a:buNone/>
            </a:pPr>
            <a:r>
              <a:rPr lang="ru-RU" sz="3200" dirty="0"/>
              <a:t>Тако је радио из дана у дан све до дубоке јесени, а кад вријеме захладни, он се завуче дубоко у своју пећину, склупча се и паде у дубок зимски сан.</a:t>
            </a:r>
          </a:p>
          <a:p>
            <a:pPr algn="just">
              <a:buNone/>
            </a:pPr>
            <a:endParaRPr lang="en-US" sz="32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endParaRPr lang="en-US" dirty="0"/>
          </a:p>
        </p:txBody>
      </p:sp>
      <p:sp>
        <p:nvSpPr>
          <p:cNvPr id="3" name="Content Placeholder 2"/>
          <p:cNvSpPr>
            <a:spLocks noGrp="1"/>
          </p:cNvSpPr>
          <p:nvPr>
            <p:ph idx="1"/>
          </p:nvPr>
        </p:nvSpPr>
        <p:spPr>
          <a:xfrm>
            <a:off x="228600" y="533400"/>
            <a:ext cx="8686800" cy="6172200"/>
          </a:xfrm>
        </p:spPr>
        <p:txBody>
          <a:bodyPr>
            <a:normAutofit fontScale="70000" lnSpcReduction="20000"/>
          </a:bodyPr>
          <a:lstStyle/>
          <a:p>
            <a:pPr marL="0" indent="0" algn="just">
              <a:buNone/>
            </a:pPr>
            <a:endParaRPr lang="sr-Cyrl-RS" sz="3700" dirty="0" smtClean="0"/>
          </a:p>
          <a:p>
            <a:pPr marL="0" indent="0" algn="just">
              <a:buNone/>
            </a:pPr>
            <a:r>
              <a:rPr lang="sr-Cyrl-RS" sz="3700" dirty="0" smtClean="0"/>
              <a:t>Прође </a:t>
            </a:r>
            <a:r>
              <a:rPr lang="sr-Cyrl-RS" sz="3700" dirty="0"/>
              <a:t>опет једна година и наступи већ и трећа јесен откад се Гунђало бијаше настанио у свом новом обитавалишту.</a:t>
            </a:r>
          </a:p>
          <a:p>
            <a:pPr marL="0" indent="0" algn="just">
              <a:buNone/>
            </a:pPr>
            <a:r>
              <a:rPr lang="sr-Cyrl-RS" sz="3700" dirty="0"/>
              <a:t>Пронашавши негдје дубоко у буковој шуми, у једном шупљем дрвету, напуштено лежиште дивљих пчела, Гунђало се тако наједе старог саћа и поквареног меда, да га је трбух жестоко заболио, и пошто је три дана лежао у својој пећини, а трбух га никако није престајао, он пође да тражи савјета од једног врло старог лисца који по читавој шуми бијаше познат као одличан љекар.</a:t>
            </a:r>
          </a:p>
          <a:p>
            <a:pPr marL="0" indent="0" algn="just">
              <a:buNone/>
            </a:pPr>
            <a:r>
              <a:rPr lang="sr-Cyrl-RS" sz="3700" dirty="0"/>
              <a:t>– Хм – рече љекар пошто га је дуго прегледао и пипао по трбуху – свему је крива твоја прождрљивост! Можеш брзо да се излијечиш једино сочним зрелим крушкама.</a:t>
            </a:r>
          </a:p>
          <a:p>
            <a:pPr marL="0" indent="0" algn="just">
              <a:buNone/>
            </a:pPr>
            <a:r>
              <a:rPr lang="sr-Cyrl-RS" sz="3700" dirty="0"/>
              <a:t>– Крушкама! – ускликну радосно медвјед. – Баш имам у близини своје куће једну дивну крушку. Идем одмах тамо.</a:t>
            </a:r>
          </a:p>
          <a:p>
            <a:pPr marL="0" indent="0" algn="just">
              <a:buNone/>
            </a:pPr>
            <a:endParaRPr lang="en-US" sz="32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152400" y="838200"/>
            <a:ext cx="8839200" cy="5867400"/>
          </a:xfrm>
        </p:spPr>
        <p:txBody>
          <a:bodyPr>
            <a:normAutofit fontScale="92500" lnSpcReduction="20000"/>
          </a:bodyPr>
          <a:lstStyle/>
          <a:p>
            <a:pPr marL="0" indent="0" algn="just">
              <a:buNone/>
            </a:pPr>
            <a:r>
              <a:rPr lang="sr-Cyrl-RS" dirty="0"/>
              <a:t>И брзо пожури кроза шуму пут оне крушке, али кад дође на пропланак гдје је она стајала, Гунђало се грдно запре­пасти и сневесели. Стара крушка била се већ готово сасвим осушила и тек су се на једном крају видјеле двије-три зелене гране.</a:t>
            </a:r>
          </a:p>
          <a:p>
            <a:pPr marL="0" indent="0" algn="just">
              <a:buNone/>
            </a:pPr>
            <a:r>
              <a:rPr lang="sr-Cyrl-RS" dirty="0"/>
              <a:t>– Шта је то с тобом?! – повика преплашено медвјед. – Ја дошао да се лијечим твојим крушкама, а ти, гле, осушила се!</a:t>
            </a:r>
          </a:p>
          <a:p>
            <a:pPr marL="0" indent="0" algn="just">
              <a:buNone/>
            </a:pPr>
            <a:r>
              <a:rPr lang="sr-Cyrl-RS" dirty="0"/>
              <a:t>– Да – шапатом одговори крушка – умирем. Упро­пастила ме је твоја неразумна прождрљивост. Још мало и ја ћу већ бити мртва! Ето ти што си учинио...</a:t>
            </a:r>
          </a:p>
          <a:p>
            <a:pPr marL="0" indent="0" algn="just">
              <a:buNone/>
            </a:pPr>
            <a:r>
              <a:rPr lang="sr-Cyrl-RS" dirty="0"/>
              <a:t>Чувши те ријечи Гунђало невесело сједе испод дрвета и ћутећи слушаше како крушка тихо шумећи чита своју самртну молитву. И мјесец је већ одавна био изишао и смијао се на своју слику коју бијаше угледао у једној локвици на пропланку, а Гунђало је још увијек тужан сједио испод умирућег дрвета и, по први пут дотада, његово се тврдо срце размекшало и он је, кајући се искрено, плакао на јасној жутој мјесечини за старом крушком која је умирала.</a:t>
            </a:r>
          </a:p>
          <a:p>
            <a:endParaRPr lang="en-US" dirty="0"/>
          </a:p>
        </p:txBody>
      </p:sp>
    </p:spTree>
    <p:extLst>
      <p:ext uri="{BB962C8B-B14F-4D97-AF65-F5344CB8AC3E}">
        <p14:creationId xmlns:p14="http://schemas.microsoft.com/office/powerpoint/2010/main" val="19931482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sr-Cyrl-RS" dirty="0" smtClean="0"/>
              <a:t>Храбри Мита и дрекавац из рита</a:t>
            </a:r>
            <a:endParaRPr lang="en-US" dirty="0"/>
          </a:p>
        </p:txBody>
      </p:sp>
      <p:sp>
        <p:nvSpPr>
          <p:cNvPr id="3" name="Content Placeholder 2"/>
          <p:cNvSpPr>
            <a:spLocks noGrp="1"/>
          </p:cNvSpPr>
          <p:nvPr>
            <p:ph idx="1"/>
          </p:nvPr>
        </p:nvSpPr>
        <p:spPr>
          <a:xfrm>
            <a:off x="0" y="1600200"/>
            <a:ext cx="9144000" cy="4724400"/>
          </a:xfrm>
        </p:spPr>
        <p:txBody>
          <a:bodyPr>
            <a:noAutofit/>
          </a:bodyPr>
          <a:lstStyle/>
          <a:p>
            <a:pPr marL="0" indent="0" algn="just">
              <a:buNone/>
            </a:pPr>
            <a:r>
              <a:rPr lang="sr-Cyrl-RS" sz="3200" dirty="0" smtClean="0"/>
              <a:t>И већ одмах те исте вечери читаво је сеоце сазнало да се у риту на супротној обали, тамо где је било највише рибе, појавио злогласни дрекавац. Сви су се позатварали у своје кућице, нико није смео ни да провири напоље, а камоли да прође сокаком до суседне куће, а пустим блатњавим улицама села шетао се једино Страх замотан у тамни огртач и провиривао на чврсто затворене прозорчиће кућа.</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Нећеш ми вјеровати</a:t>
            </a:r>
            <a:endParaRPr lang="en-US" dirty="0"/>
          </a:p>
        </p:txBody>
      </p:sp>
      <p:sp>
        <p:nvSpPr>
          <p:cNvPr id="3" name="Content Placeholder 2"/>
          <p:cNvSpPr>
            <a:spLocks noGrp="1"/>
          </p:cNvSpPr>
          <p:nvPr>
            <p:ph idx="1"/>
          </p:nvPr>
        </p:nvSpPr>
        <p:spPr>
          <a:xfrm>
            <a:off x="457200" y="2286000"/>
            <a:ext cx="8229600" cy="4038600"/>
          </a:xfrm>
        </p:spPr>
        <p:txBody>
          <a:bodyPr>
            <a:normAutofit/>
          </a:bodyPr>
          <a:lstStyle/>
          <a:p>
            <a:pPr marL="0" indent="0" algn="just">
              <a:buNone/>
            </a:pPr>
            <a:r>
              <a:rPr lang="sr-Cyrl-RS" sz="3200" dirty="0"/>
              <a:t>Нећеш ми вјеровати, али све је ово истина, мачкове ми пређе! Имам ти ја једног змаја, мог старог пријатеља, и кад год зажелим да видим и чујем необичне ствари, ја му </a:t>
            </a:r>
            <a:r>
              <a:rPr lang="sr-Cyrl-RS" sz="3200" dirty="0" smtClean="0"/>
              <a:t>само подвикнем</a:t>
            </a:r>
            <a:r>
              <a:rPr lang="sr-Cyrl-RS" sz="3200" dirty="0"/>
              <a:t>:</a:t>
            </a:r>
          </a:p>
          <a:p>
            <a:pPr algn="just">
              <a:buNone/>
            </a:pPr>
            <a:r>
              <a:rPr lang="sr-Cyrl-RS" sz="3200" dirty="0" smtClean="0"/>
              <a:t>–</a:t>
            </a:r>
            <a:r>
              <a:rPr lang="sr-Cyrl-RS" sz="3200" dirty="0"/>
              <a:t> </a:t>
            </a:r>
            <a:r>
              <a:rPr lang="sr-Cyrl-RS" sz="3200" dirty="0" smtClean="0"/>
              <a:t>Хеј</a:t>
            </a:r>
            <a:r>
              <a:rPr lang="sr-Cyrl-RS" sz="3200" dirty="0"/>
              <a:t>, ти, стари објешењаче, рашири крила да видимо шта се по свијету ради!</a:t>
            </a:r>
          </a:p>
          <a:p>
            <a:pPr marL="0" indent="0">
              <a:buNone/>
            </a:pPr>
            <a:endParaRPr lang="en-US" sz="3200" dirty="0"/>
          </a:p>
        </p:txBody>
      </p:sp>
    </p:spTree>
    <p:extLst>
      <p:ext uri="{BB962C8B-B14F-4D97-AF65-F5344CB8AC3E}">
        <p14:creationId xmlns:p14="http://schemas.microsoft.com/office/powerpoint/2010/main" val="21595442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5105400"/>
          </a:xfrm>
        </p:spPr>
        <p:txBody>
          <a:bodyPr>
            <a:normAutofit/>
          </a:bodyPr>
          <a:lstStyle/>
          <a:p>
            <a:pPr marL="0" indent="0" algn="just">
              <a:buNone/>
            </a:pPr>
            <a:r>
              <a:rPr lang="sr-Cyrl-RS" sz="3200" dirty="0" smtClean="0"/>
              <a:t>(Мита) Он је једини из села ишао у школу у доста удаљено суседно место, био је већ у четвртом разреду, па је из учитељског причања и из књига које је прочитао знао да не постоје вештице, вукодлаци, гвоздензубе, дрекавци и остала замишљена чудовишта којих се празноверни свет плаши.</a:t>
            </a:r>
            <a:endParaRPr lang="en-US" sz="32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04800"/>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334000"/>
          </a:xfrm>
        </p:spPr>
        <p:txBody>
          <a:bodyPr>
            <a:normAutofit/>
          </a:bodyPr>
          <a:lstStyle/>
          <a:p>
            <a:pPr marL="0" indent="0" algn="just">
              <a:buNone/>
            </a:pPr>
            <a:r>
              <a:rPr lang="sr-Cyrl-RS" sz="3200" dirty="0" smtClean="0"/>
              <a:t>Јунаштво малог Мите прочуло се убрзо по читавом томе крају, а славонски Цигани који су кроза село пролазили на својим малим шареним колима разнесоше му славу још и даље и тако је прича о његову јунаштву допрла чак и до нас.</a:t>
            </a:r>
          </a:p>
          <a:p>
            <a:pPr marL="0" indent="0" algn="just">
              <a:buNone/>
            </a:pPr>
            <a:r>
              <a:rPr lang="sr-Cyrl-RS" sz="3200" dirty="0" smtClean="0"/>
              <a:t>А од тога дана у његову селу нико више не верује у дрекавце.</a:t>
            </a:r>
            <a:endParaRPr lang="en-US" sz="32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pPr algn="ctr"/>
            <a:r>
              <a:rPr lang="sr-Cyrl-RS" dirty="0" smtClean="0"/>
              <a:t>Жива Ватра и рис Усамљеник</a:t>
            </a:r>
            <a:endParaRPr lang="en-US" dirty="0"/>
          </a:p>
        </p:txBody>
      </p:sp>
      <p:sp>
        <p:nvSpPr>
          <p:cNvPr id="3" name="Content Placeholder 2"/>
          <p:cNvSpPr>
            <a:spLocks noGrp="1"/>
          </p:cNvSpPr>
          <p:nvPr>
            <p:ph idx="1"/>
          </p:nvPr>
        </p:nvSpPr>
        <p:spPr>
          <a:xfrm>
            <a:off x="152400" y="838200"/>
            <a:ext cx="8839200" cy="5791200"/>
          </a:xfrm>
        </p:spPr>
        <p:txBody>
          <a:bodyPr>
            <a:noAutofit/>
          </a:bodyPr>
          <a:lstStyle/>
          <a:p>
            <a:pPr marL="0" indent="0" algn="just">
              <a:buNone/>
            </a:pPr>
            <a:r>
              <a:rPr lang="ru-RU" sz="2400" dirty="0"/>
              <a:t>Млади немирни дивљи мачак звани Жива Ватра, син многохваљене и на три дана хода чувене мачке Старе Преље, посљедњи пут срдито фркну на двојицу своје браће и крену кроз густу хладовиту шуму.</a:t>
            </a:r>
          </a:p>
          <a:p>
            <a:pPr marL="0" indent="0" algn="just">
              <a:buNone/>
            </a:pPr>
            <a:r>
              <a:rPr lang="ru-RU" sz="2400" dirty="0"/>
              <a:t>– Нећу више да живим с вама двојицом, лопови једни! Не могу по вољи да се ширим и дуљим на лежају – ви ми сметате; не могу да поједем сву ловину коју мати донесе – ви је са мном дијелите; а најсунчанија мјеста пред нашом кућом ви сте заузели. Е, па ко ће онда да живи с вама... идем лијепо у далеки свијет, тамо ће свакако боље бити... </a:t>
            </a:r>
          </a:p>
          <a:p>
            <a:pPr marL="0" indent="0" algn="just">
              <a:buNone/>
            </a:pPr>
            <a:r>
              <a:rPr lang="ru-RU" sz="2400" dirty="0"/>
              <a:t>– Ха, ха, ха, ха, иди само, иди, свађалицо једна. А с ким ћеш се тамо играти? – повикаше за њим браћа.</a:t>
            </a:r>
          </a:p>
          <a:p>
            <a:pPr marL="0" indent="0" algn="just">
              <a:buNone/>
            </a:pPr>
            <a:r>
              <a:rPr lang="ru-RU" sz="2400" dirty="0"/>
              <a:t>– Играћу се сам још љепше него с вама.</a:t>
            </a:r>
          </a:p>
          <a:p>
            <a:pPr marL="0" indent="0" algn="just">
              <a:buNone/>
            </a:pPr>
            <a:r>
              <a:rPr lang="ru-RU" sz="2400" dirty="0"/>
              <a:t>– А ко ће ти увече причати приче? То наша мајка најбоље зна.</a:t>
            </a:r>
          </a:p>
          <a:p>
            <a:pPr marL="0" indent="0" algn="just">
              <a:buNone/>
            </a:pPr>
            <a:r>
              <a:rPr lang="ru-RU" sz="2400" dirty="0"/>
              <a:t>– Наћи ћу већ неког ко љепше прича од ње.</a:t>
            </a:r>
          </a:p>
          <a:p>
            <a:pPr algn="just"/>
            <a:endParaRPr lang="en-US" sz="24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152400" y="990600"/>
            <a:ext cx="8763000" cy="5638800"/>
          </a:xfrm>
        </p:spPr>
        <p:txBody>
          <a:bodyPr>
            <a:normAutofit/>
          </a:bodyPr>
          <a:lstStyle/>
          <a:p>
            <a:pPr marL="0" indent="0" algn="just">
              <a:buNone/>
            </a:pPr>
            <a:r>
              <a:rPr lang="sr-Cyrl-RS" sz="3200" dirty="0" smtClean="0"/>
              <a:t>... И кад год би угледао нешто необично, прохтело би му се да то неком исприча. Али кад би се год окренуо, иза њега није било ни Муње ни Жишке – његове браће.</a:t>
            </a:r>
          </a:p>
          <a:p>
            <a:pPr marL="0" indent="0" algn="just">
              <a:buNone/>
            </a:pPr>
            <a:r>
              <a:rPr lang="sr-Cyrl-RS" sz="3200" dirty="0" smtClean="0"/>
              <a:t> ...и што је даље одмицао кроз шуму осећао се све усамљенији и толико пута на каквој чистини међу старим буквама пожелео је да се бар мало поигра. Али ко би се играо у пустој шуми.</a:t>
            </a:r>
            <a:endParaRPr lang="en-US" sz="32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endParaRPr lang="en-US" dirty="0"/>
          </a:p>
        </p:txBody>
      </p:sp>
      <p:sp>
        <p:nvSpPr>
          <p:cNvPr id="3" name="Content Placeholder 2"/>
          <p:cNvSpPr>
            <a:spLocks noGrp="1"/>
          </p:cNvSpPr>
          <p:nvPr>
            <p:ph idx="1"/>
          </p:nvPr>
        </p:nvSpPr>
        <p:spPr>
          <a:xfrm>
            <a:off x="228600" y="990600"/>
            <a:ext cx="8686800" cy="5638800"/>
          </a:xfrm>
        </p:spPr>
        <p:txBody>
          <a:bodyPr>
            <a:normAutofit/>
          </a:bodyPr>
          <a:lstStyle/>
          <a:p>
            <a:pPr marL="0" indent="0" algn="just">
              <a:buNone/>
            </a:pPr>
            <a:r>
              <a:rPr lang="ru-RU" sz="3200" dirty="0"/>
              <a:t>Жива Ватра хитро устрча уза стрмину. Горе, на криву ниску дрвету, лежао је један рис</a:t>
            </a:r>
            <a:r>
              <a:rPr lang="ru-RU" sz="3200" dirty="0" smtClean="0"/>
              <a:t>. (...)</a:t>
            </a:r>
          </a:p>
          <a:p>
            <a:pPr algn="just">
              <a:buNone/>
            </a:pPr>
            <a:r>
              <a:rPr lang="sr-Cyrl-RS" sz="3200" dirty="0"/>
              <a:t>– Ех, мој жутокљунче! – уздахну рис Усамљеник – зелен си као овогодишње лишће. Горак је ручак кад га сам једеш, а лежај је празан и пуст без мојих некадашњих другова. Шест љутих рисова спавало је заједно са мном док сам био мали, а сад ми је срце тужно кад се тога сјетим.</a:t>
            </a:r>
            <a:endParaRPr lang="en-US" sz="32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endParaRPr lang="en-US"/>
          </a:p>
        </p:txBody>
      </p:sp>
      <p:sp>
        <p:nvSpPr>
          <p:cNvPr id="3" name="Content Placeholder 2"/>
          <p:cNvSpPr>
            <a:spLocks noGrp="1"/>
          </p:cNvSpPr>
          <p:nvPr>
            <p:ph idx="1"/>
          </p:nvPr>
        </p:nvSpPr>
        <p:spPr>
          <a:xfrm>
            <a:off x="228600" y="685800"/>
            <a:ext cx="8686800" cy="6019800"/>
          </a:xfrm>
        </p:spPr>
        <p:txBody>
          <a:bodyPr>
            <a:normAutofit fontScale="92500" lnSpcReduction="20000"/>
          </a:bodyPr>
          <a:lstStyle/>
          <a:p>
            <a:pPr marL="0" indent="0">
              <a:buNone/>
            </a:pPr>
            <a:endParaRPr lang="ru-RU" dirty="0" smtClean="0"/>
          </a:p>
          <a:p>
            <a:pPr marL="0" indent="0" algn="just">
              <a:buNone/>
            </a:pPr>
            <a:r>
              <a:rPr lang="ru-RU" dirty="0" smtClean="0"/>
              <a:t>Те </a:t>
            </a:r>
            <a:r>
              <a:rPr lang="ru-RU" dirty="0"/>
              <a:t>Усамљеникове ријечи подсјетише Живу Ватру на његову браћу и мајку, и он дубоко у срцу зажели да се опет с њима поигра на сунчану пропланку, да се погребу око ручка, а увече, у мраку, да, лежећи заједно, слушају сањиву причу своје мајке</a:t>
            </a:r>
            <a:r>
              <a:rPr lang="ru-RU" dirty="0" smtClean="0"/>
              <a:t>. (...)</a:t>
            </a:r>
          </a:p>
          <a:p>
            <a:pPr marL="0" indent="0" algn="just">
              <a:buNone/>
            </a:pPr>
            <a:r>
              <a:rPr lang="ru-RU" dirty="0"/>
              <a:t>– Хвала ти, мали мој рођаче, али моје мјесто је овдје. Рис Усамљеник до краја ће чувати станиште својих старих. Зар да се у кућу мојих предака усели каква лукава лија или дебели јазавац? Не, то се неће догодити, док је год мојих зуба и шапа. Иди кући, мали мој пријатељу, ваљда си већ нешто научио од свог старог рођака...</a:t>
            </a:r>
          </a:p>
          <a:p>
            <a:pPr marL="0" indent="0" algn="just">
              <a:buNone/>
            </a:pPr>
            <a:r>
              <a:rPr lang="ru-RU" dirty="0"/>
              <a:t>Тога вечера Жива Ватра покајнички се врати својима. Усамљеникове ријечи дубоко су се засјекле у његово мало срце, и кад је одрастао, постао је најбољи и најхрабрији мачак у читавој планини. С њим се поносио читав његов род. И на пет дана хода уоколо ширила се његова слава по свим јазбинама, гнијездима и брлозима шумских становника.</a:t>
            </a:r>
          </a:p>
          <a:p>
            <a:pPr marL="0" indent="0">
              <a:buNone/>
            </a:pPr>
            <a:r>
              <a:rPr lang="ru-RU" b="1" dirty="0"/>
              <a:t> </a:t>
            </a:r>
            <a:endParaRPr lang="ru-RU" dirty="0"/>
          </a:p>
          <a:p>
            <a:pPr marL="0" indent="0">
              <a:buNone/>
            </a:pPr>
            <a:endParaRPr lang="en-US" dirty="0"/>
          </a:p>
        </p:txBody>
      </p:sp>
    </p:spTree>
    <p:extLst>
      <p:ext uri="{BB962C8B-B14F-4D97-AF65-F5344CB8AC3E}">
        <p14:creationId xmlns:p14="http://schemas.microsoft.com/office/powerpoint/2010/main" val="21781864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pPr algn="ctr"/>
            <a:r>
              <a:rPr lang="sr-Cyrl-RS" dirty="0" smtClean="0"/>
              <a:t>Сунчев певач</a:t>
            </a:r>
            <a:endParaRPr lang="en-US" dirty="0"/>
          </a:p>
        </p:txBody>
      </p:sp>
      <p:sp>
        <p:nvSpPr>
          <p:cNvPr id="3" name="Content Placeholder 2"/>
          <p:cNvSpPr>
            <a:spLocks noGrp="1"/>
          </p:cNvSpPr>
          <p:nvPr>
            <p:ph idx="1"/>
          </p:nvPr>
        </p:nvSpPr>
        <p:spPr>
          <a:xfrm>
            <a:off x="0" y="990600"/>
            <a:ext cx="9144000" cy="5562600"/>
          </a:xfrm>
        </p:spPr>
        <p:txBody>
          <a:bodyPr>
            <a:noAutofit/>
          </a:bodyPr>
          <a:lstStyle/>
          <a:p>
            <a:pPr marL="0" indent="0" algn="just">
              <a:buNone/>
            </a:pPr>
            <a:r>
              <a:rPr lang="sr-Cyrl-RS" sz="2000" dirty="0"/>
              <a:t>У топли љетни дан сједи цврчак на улазу своје тамне рупе, своје драге кућице, и пјева своју бескрајну сунчану пјесму.</a:t>
            </a:r>
          </a:p>
          <a:p>
            <a:pPr marL="0" indent="0" algn="just">
              <a:buNone/>
            </a:pPr>
            <a:r>
              <a:rPr lang="sr-Cyrl-RS" sz="2000" dirty="0"/>
              <a:t>Пјева цврчак о томе како се у рано свитање, пуно јутарње румени, буде птице и цвркутањем дочекују сунце, пјева о подневу кад златна пшеница шуми и врапци се свађају у зеленим крошњама, о свјежем вечеру, кад цвјетови шире крунице и очекују росу. Прича цврчак у пјесми и то, како се мрав зноји вукући сламку много пута већу од себе, и то, како је јуче једна страшно велика говеђа нога стала управ испред његове рупе, а он је побјегао дубоко под земљу и срце му је било мање од макова зрна.</a:t>
            </a:r>
          </a:p>
          <a:p>
            <a:pPr marL="0" indent="0" algn="just">
              <a:buNone/>
            </a:pPr>
            <a:r>
              <a:rPr lang="sr-Cyrl-RS" sz="2000" dirty="0"/>
              <a:t>Поред цврчкове рупе његов сусјед, зловољни срдити хрчак, незадовољан гунђа:</a:t>
            </a:r>
          </a:p>
          <a:p>
            <a:pPr marL="0" indent="0" algn="just">
              <a:buNone/>
            </a:pPr>
            <a:r>
              <a:rPr lang="sr-Cyrl-RS" sz="2000" dirty="0"/>
              <a:t>– Пјевај само, пјевај, лакомислена главо, пресјешће ти брзо твоја пјесма. Зар не видиш како се црни облаци дижу изнад планине?</a:t>
            </a:r>
          </a:p>
          <a:p>
            <a:pPr marL="0" indent="0" algn="just">
              <a:buNone/>
            </a:pPr>
            <a:r>
              <a:rPr lang="sr-Cyrl-RS" sz="2000" dirty="0"/>
              <a:t>– Хеј, хеј, црв-цврк, облаци ће се разићи и опет ће бити сунца – пјевајући му одговара цврчак.</a:t>
            </a:r>
          </a:p>
          <a:p>
            <a:pPr marL="0" indent="0" algn="just">
              <a:buNone/>
            </a:pPr>
            <a:endParaRPr lang="en-US" sz="32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04800"/>
          </a:xfrm>
        </p:spPr>
        <p:txBody>
          <a:bodyPr>
            <a:normAutofit fontScale="90000"/>
          </a:bodyPr>
          <a:lstStyle/>
          <a:p>
            <a:endParaRPr lang="en-US" dirty="0"/>
          </a:p>
        </p:txBody>
      </p:sp>
      <p:sp>
        <p:nvSpPr>
          <p:cNvPr id="3" name="Content Placeholder 2"/>
          <p:cNvSpPr>
            <a:spLocks noGrp="1"/>
          </p:cNvSpPr>
          <p:nvPr>
            <p:ph idx="1"/>
          </p:nvPr>
        </p:nvSpPr>
        <p:spPr>
          <a:xfrm>
            <a:off x="228600" y="685800"/>
            <a:ext cx="8686800" cy="5867400"/>
          </a:xfrm>
        </p:spPr>
        <p:txBody>
          <a:bodyPr>
            <a:normAutofit fontScale="92500" lnSpcReduction="10000"/>
          </a:bodyPr>
          <a:lstStyle/>
          <a:p>
            <a:pPr marL="0" indent="0" algn="just">
              <a:buNone/>
            </a:pPr>
            <a:r>
              <a:rPr lang="ru-RU" dirty="0"/>
              <a:t>– Све ће се опет на добро свршити, кад то цврчак вели – помислише и врапци, и мрави, и једна шарена </a:t>
            </a:r>
            <a:r>
              <a:rPr lang="ru-RU" dirty="0" smtClean="0"/>
              <a:t>бубамара </a:t>
            </a:r>
            <a:r>
              <a:rPr lang="ru-RU" dirty="0"/>
              <a:t>сакривена под листом маћухице.</a:t>
            </a:r>
          </a:p>
          <a:p>
            <a:pPr marL="0" indent="0" algn="just">
              <a:buNone/>
            </a:pPr>
            <a:r>
              <a:rPr lang="ru-RU" dirty="0"/>
              <a:t>Плаха љетна киша зачас прође пољем, облаци се разиђоше, а сунце се разли пољима као златна ријека. Угледавши поново сунце, које је рађало радост у његову срцу, цврчак први изиђе из склоништа и запјева своју најљепшу пјесму у почаст сунцу. И сви осјетише да је то заносна пјесма добром сунцу, које се ујутру диже изнад дрвећа на бријегу. Зашуми пшеница таласајући се као море, врапци се радосни разлетише на све стране, осмијехну се модри различак увјерен да је његов цвијет дио самог неба, па чак и вјечито зловољни хрчак осјети како му се по лицу разлива блаженство и хитро побјеже у рупу да то не би ко видио.</a:t>
            </a:r>
          </a:p>
          <a:p>
            <a:pPr marL="0" indent="0" algn="just">
              <a:buNone/>
            </a:pPr>
            <a:r>
              <a:rPr lang="ru-RU" dirty="0"/>
              <a:t>На влати пшенице, изнад самог цврчка-пјевача, задивљено је слушао један мрав заборавивши тренутно куд оно бијаше пошао.</a:t>
            </a:r>
          </a:p>
          <a:p>
            <a:endParaRPr lang="en-US" dirty="0"/>
          </a:p>
        </p:txBody>
      </p:sp>
    </p:spTree>
    <p:extLst>
      <p:ext uri="{BB962C8B-B14F-4D97-AF65-F5344CB8AC3E}">
        <p14:creationId xmlns:p14="http://schemas.microsoft.com/office/powerpoint/2010/main" val="17616051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pPr algn="ctr"/>
            <a:r>
              <a:rPr lang="sr-Cyrl-RS" dirty="0" smtClean="0"/>
              <a:t>Цврчак тражи сунце</a:t>
            </a:r>
            <a:endParaRPr lang="en-US" dirty="0"/>
          </a:p>
        </p:txBody>
      </p:sp>
      <p:sp>
        <p:nvSpPr>
          <p:cNvPr id="3" name="Content Placeholder 2"/>
          <p:cNvSpPr>
            <a:spLocks noGrp="1"/>
          </p:cNvSpPr>
          <p:nvPr>
            <p:ph idx="1"/>
          </p:nvPr>
        </p:nvSpPr>
        <p:spPr>
          <a:xfrm>
            <a:off x="152400" y="1295400"/>
            <a:ext cx="8686800" cy="5562600"/>
          </a:xfrm>
        </p:spPr>
        <p:txBody>
          <a:bodyPr>
            <a:normAutofit/>
          </a:bodyPr>
          <a:lstStyle/>
          <a:p>
            <a:pPr marL="0" indent="0" algn="just">
              <a:buNone/>
            </a:pPr>
            <a:r>
              <a:rPr lang="sr-Cyrl-RS" sz="3200" dirty="0" smtClean="0"/>
              <a:t>Песма цврчка:</a:t>
            </a:r>
          </a:p>
          <a:p>
            <a:pPr marL="0" indent="0" algn="just">
              <a:buNone/>
            </a:pPr>
            <a:r>
              <a:rPr lang="sr-Cyrl-RS" sz="3200" dirty="0" smtClean="0"/>
              <a:t>О, о, погледајте сви, црни мрав дави свог жутог рођака, а изнад њих путује бела крилата лопта и они је не виде. Ој-хој, ко би ратовао, кад се небо смеје и кад маслачкова деца путују у далеки свет.</a:t>
            </a:r>
          </a:p>
          <a:p>
            <a:pPr marL="0" indent="0" algn="just">
              <a:buNone/>
            </a:pPr>
            <a:r>
              <a:rPr lang="sr-Cyrl-RS" sz="3200" dirty="0" smtClean="0"/>
              <a:t>Глуп си ти, певачу. Та ко не би ратовао због онако доброг зрневља – наругао му се један сив пољски миш, али се цврчак на то није обзирао и продужио је даље.</a:t>
            </a:r>
          </a:p>
          <a:p>
            <a:pPr algn="just">
              <a:buFontTx/>
              <a:buChar char="-"/>
            </a:pPr>
            <a:endParaRPr lang="en-US" sz="32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endParaRPr lang="en-US" dirty="0"/>
          </a:p>
        </p:txBody>
      </p:sp>
      <p:sp>
        <p:nvSpPr>
          <p:cNvPr id="3" name="Content Placeholder 2"/>
          <p:cNvSpPr>
            <a:spLocks noGrp="1"/>
          </p:cNvSpPr>
          <p:nvPr>
            <p:ph idx="1"/>
          </p:nvPr>
        </p:nvSpPr>
        <p:spPr>
          <a:xfrm>
            <a:off x="0" y="990600"/>
            <a:ext cx="9144000" cy="5334000"/>
          </a:xfrm>
        </p:spPr>
        <p:txBody>
          <a:bodyPr>
            <a:noAutofit/>
          </a:bodyPr>
          <a:lstStyle/>
          <a:p>
            <a:pPr marL="0" indent="0" algn="just">
              <a:buNone/>
            </a:pPr>
            <a:r>
              <a:rPr lang="sr-Cyrl-RS" sz="3200" dirty="0" smtClean="0"/>
              <a:t>(Лето је прошло.) Изашавши пред своју рупу, цврчак се зачудио зашто је све уоколо невесело и без сјаја, погледао је према небу и кад је опазио да нема сунца разумео је све и јако се растужио.</a:t>
            </a:r>
          </a:p>
          <a:p>
            <a:pPr marL="0" indent="0" algn="just">
              <a:buNone/>
            </a:pPr>
            <a:r>
              <a:rPr lang="sr-Cyrl-RS" sz="3200" dirty="0" smtClean="0"/>
              <a:t>(Полази у свет да тражи сунце.)</a:t>
            </a:r>
          </a:p>
          <a:p>
            <a:pPr marL="0" indent="0" algn="just">
              <a:buNone/>
            </a:pPr>
            <a:r>
              <a:rPr lang="ru-RU" sz="3200" dirty="0"/>
              <a:t>– Хеј, пријатељу, да ти можда не знаш шта се догодило са сунцем? Већ га одавно нема.</a:t>
            </a:r>
          </a:p>
          <a:p>
            <a:pPr marL="0" indent="0" algn="just">
              <a:buNone/>
            </a:pPr>
            <a:r>
              <a:rPr lang="ru-RU" sz="3200" dirty="0"/>
              <a:t>– Много сам забављен скупљањем зимнице па нисам ни примијетио да га нема – одговори му ужурбани мрав. – Гле, заиста га је некуд нестало – зачуди се он искоса гледајући у облачно небо.</a:t>
            </a:r>
          </a:p>
          <a:p>
            <a:pPr marL="0" indent="0" algn="just">
              <a:buNone/>
            </a:pPr>
            <a:endParaRPr lang="sr-Cyrl-RS" sz="3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10312"/>
          </a:xfrm>
        </p:spPr>
        <p:txBody>
          <a:bodyPr>
            <a:normAutofit fontScale="90000"/>
          </a:bodyPr>
          <a:lstStyle/>
          <a:p>
            <a:endParaRPr lang="en-US" dirty="0"/>
          </a:p>
        </p:txBody>
      </p:sp>
      <p:sp>
        <p:nvSpPr>
          <p:cNvPr id="3" name="Content Placeholder 2"/>
          <p:cNvSpPr>
            <a:spLocks noGrp="1"/>
          </p:cNvSpPr>
          <p:nvPr>
            <p:ph idx="1"/>
          </p:nvPr>
        </p:nvSpPr>
        <p:spPr>
          <a:xfrm>
            <a:off x="228600" y="685800"/>
            <a:ext cx="8686800" cy="5943600"/>
          </a:xfrm>
        </p:spPr>
        <p:txBody>
          <a:bodyPr>
            <a:noAutofit/>
          </a:bodyPr>
          <a:lstStyle/>
          <a:p>
            <a:pPr algn="just">
              <a:buNone/>
            </a:pPr>
            <a:r>
              <a:rPr lang="sr-Cyrl-RS" sz="3200" dirty="0" smtClean="0"/>
              <a:t>Мој прика змај нато само кихне и стресе с леђа прашину, читав облак и по, па рашири дуга сјајна крила и запјевуцка:</a:t>
            </a:r>
          </a:p>
          <a:p>
            <a:pPr algn="just">
              <a:buNone/>
            </a:pPr>
            <a:r>
              <a:rPr lang="sr-Cyrl-RS" sz="3200" dirty="0"/>
              <a:t>– </a:t>
            </a:r>
            <a:r>
              <a:rPr lang="sr-Cyrl-RS" sz="3200" dirty="0" smtClean="0"/>
              <a:t>Охо-хо-хо, це-де-еф, готово је, полазимо!</a:t>
            </a:r>
          </a:p>
          <a:p>
            <a:pPr algn="just">
              <a:buNone/>
            </a:pPr>
            <a:r>
              <a:rPr lang="sr-Cyrl-RS" sz="3200" dirty="0" smtClean="0"/>
              <a:t>Ја му онда вежем испод крила једну стару корпу за угаљ, смјестим се у њу, понесем са собом дурбин, удицу, мрежу за лептире и за звијезде падалице, и још којешта друго заједно са четком за зубе, па рапортирам:</a:t>
            </a:r>
          </a:p>
          <a:p>
            <a:pPr algn="just">
              <a:buNone/>
            </a:pPr>
            <a:r>
              <a:rPr lang="sr-Cyrl-RS" sz="3200" dirty="0" smtClean="0"/>
              <a:t>– Спреман за покрет! Ђи, ђи! </a:t>
            </a:r>
            <a:endParaRPr lang="en-US" sz="32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04800"/>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486400"/>
          </a:xfrm>
        </p:spPr>
        <p:txBody>
          <a:bodyPr/>
          <a:lstStyle/>
          <a:p>
            <a:pPr marL="0" indent="0" algn="just">
              <a:buNone/>
            </a:pPr>
            <a:endParaRPr lang="ru-RU" dirty="0" smtClean="0"/>
          </a:p>
          <a:p>
            <a:pPr marL="0" indent="0" algn="just">
              <a:buNone/>
            </a:pPr>
            <a:r>
              <a:rPr lang="ru-RU" dirty="0" smtClean="0"/>
              <a:t>Кроз </a:t>
            </a:r>
            <a:r>
              <a:rPr lang="ru-RU" dirty="0"/>
              <a:t>траву је наишао дремљиви јеж. Цврчак га предусрете врло учтиво:</a:t>
            </a:r>
          </a:p>
          <a:p>
            <a:pPr marL="0" indent="0" algn="just">
              <a:buNone/>
            </a:pPr>
            <a:r>
              <a:rPr lang="ru-RU" dirty="0"/>
              <a:t>– Велики бодљивче, не зна ли можда ваша премудрост куд се то склонило сунце? Откад га нема, пресахнуше све моје пјесме.</a:t>
            </a:r>
          </a:p>
          <a:p>
            <a:pPr marL="0" indent="0" algn="just">
              <a:buNone/>
            </a:pPr>
            <a:r>
              <a:rPr lang="ru-RU" dirty="0"/>
              <a:t>– Охо, ти ли си онај пјесник који је испјевао пјесму о мени и о великој змији – задовољно прогунђа сањиви јеж. – Питаш ме за сунце? Па свакако спава негдје за бријегом. Та зар не знаш, да сад настаје велико спавање? А можда и не спава, ко ће га знати. Аа-ах!</a:t>
            </a:r>
          </a:p>
          <a:p>
            <a:pPr algn="just"/>
            <a:endParaRPr lang="en-US" dirty="0"/>
          </a:p>
        </p:txBody>
      </p:sp>
    </p:spTree>
    <p:extLst>
      <p:ext uri="{BB962C8B-B14F-4D97-AF65-F5344CB8AC3E}">
        <p14:creationId xmlns:p14="http://schemas.microsoft.com/office/powerpoint/2010/main" val="409898580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endParaRPr lang="en-US" dirty="0"/>
          </a:p>
        </p:txBody>
      </p:sp>
      <p:sp>
        <p:nvSpPr>
          <p:cNvPr id="3" name="Content Placeholder 2"/>
          <p:cNvSpPr>
            <a:spLocks noGrp="1"/>
          </p:cNvSpPr>
          <p:nvPr>
            <p:ph idx="1"/>
          </p:nvPr>
        </p:nvSpPr>
        <p:spPr>
          <a:xfrm>
            <a:off x="228600" y="838200"/>
            <a:ext cx="8763000" cy="5943600"/>
          </a:xfrm>
        </p:spPr>
        <p:txBody>
          <a:bodyPr>
            <a:normAutofit fontScale="92500" lnSpcReduction="20000"/>
          </a:bodyPr>
          <a:lstStyle/>
          <a:p>
            <a:pPr marL="0" indent="0" algn="just">
              <a:buNone/>
            </a:pPr>
            <a:r>
              <a:rPr lang="ru-RU" dirty="0"/>
              <a:t>– Хеј, куда тако рано, пјевачу? – повикаше за њим радознали сусједи.</a:t>
            </a:r>
          </a:p>
          <a:p>
            <a:pPr marL="0" indent="0" algn="just">
              <a:buNone/>
            </a:pPr>
            <a:r>
              <a:rPr lang="ru-RU" dirty="0"/>
              <a:t>– Идем у свијет да потражим сунце. Без њега ми се баш никако не живи – одврати им цврчак.</a:t>
            </a:r>
          </a:p>
          <a:p>
            <a:pPr marL="0" indent="0" algn="just">
              <a:buNone/>
            </a:pPr>
            <a:r>
              <a:rPr lang="ru-RU" dirty="0"/>
              <a:t>– Хм, ко је тако луд да остави своју кућицу, своју слободицу пуну свега и свачега и да иде да тражи тамо некакво сунце! Каква ми је корист од сунца? – зачудише се мрави.</a:t>
            </a:r>
          </a:p>
          <a:p>
            <a:pPr marL="0" indent="0" algn="just">
              <a:buNone/>
            </a:pPr>
            <a:r>
              <a:rPr lang="ru-RU" dirty="0"/>
              <a:t>– Хе, хе, па и кућу си заборавио да затвориш. Још би могао когод да те покраде – опомену га миш који је иначе био познат као велики лупеж.</a:t>
            </a:r>
          </a:p>
          <a:p>
            <a:pPr marL="0" indent="0" algn="just">
              <a:buNone/>
            </a:pPr>
            <a:r>
              <a:rPr lang="ru-RU" dirty="0"/>
              <a:t>– Ех, мени немају шта да украду – осмијехну се цврчак, сунчани пјесник. – Ја своје са собом носим.</a:t>
            </a:r>
          </a:p>
          <a:p>
            <a:pPr marL="0" indent="0" algn="just">
              <a:buNone/>
            </a:pPr>
            <a:r>
              <a:rPr lang="ru-RU" dirty="0"/>
              <a:t>– Џив, џив, дивим се онима који имају храбрости – зацвркута с оближњег дрвета један врабац. – И ја сам жељан сунца, али немам смјелости да кренем одавде и да га тражим. Радије зато остајем да читаву зиму, нарогушена перја, купим заостале мрвице испред људских станова.</a:t>
            </a:r>
          </a:p>
          <a:p>
            <a:endParaRPr lang="en-US" dirty="0"/>
          </a:p>
        </p:txBody>
      </p:sp>
    </p:spTree>
    <p:extLst>
      <p:ext uri="{BB962C8B-B14F-4D97-AF65-F5344CB8AC3E}">
        <p14:creationId xmlns:p14="http://schemas.microsoft.com/office/powerpoint/2010/main" val="9032753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
          </a:xfrm>
        </p:spPr>
        <p:txBody>
          <a:bodyPr>
            <a:normAutofit fontScale="90000"/>
          </a:bodyPr>
          <a:lstStyle/>
          <a:p>
            <a:endParaRPr lang="en-US" dirty="0"/>
          </a:p>
        </p:txBody>
      </p:sp>
      <p:sp>
        <p:nvSpPr>
          <p:cNvPr id="3" name="Content Placeholder 2"/>
          <p:cNvSpPr>
            <a:spLocks noGrp="1"/>
          </p:cNvSpPr>
          <p:nvPr>
            <p:ph idx="1"/>
          </p:nvPr>
        </p:nvSpPr>
        <p:spPr>
          <a:xfrm>
            <a:off x="304800" y="609600"/>
            <a:ext cx="8610600" cy="6019800"/>
          </a:xfrm>
        </p:spPr>
        <p:txBody>
          <a:bodyPr>
            <a:normAutofit fontScale="92500"/>
          </a:bodyPr>
          <a:lstStyle/>
          <a:p>
            <a:pPr marL="0" indent="0" algn="just">
              <a:buNone/>
            </a:pPr>
            <a:r>
              <a:rPr lang="sr-Cyrl-RS" dirty="0"/>
              <a:t>Кад је те вечери сусрео једног пужа који се још не бијаше затворио у своју кућицу и запитао га што то цвркућу ласте, овај му је зловољно одвратио:</a:t>
            </a:r>
          </a:p>
          <a:p>
            <a:pPr marL="0" indent="0" algn="just">
              <a:buNone/>
            </a:pPr>
            <a:r>
              <a:rPr lang="sr-Cyrl-RS" dirty="0"/>
              <a:t>– Ах, ти крилати створови; њих човјек никад не треба да слуша. Само глупости брбљају. Уосталом, зар се ико паметан подиже изнад чврсте земље?</a:t>
            </a:r>
          </a:p>
          <a:p>
            <a:pPr marL="0" indent="0">
              <a:buNone/>
            </a:pPr>
            <a:r>
              <a:rPr lang="sr-Cyrl-RS" dirty="0" smtClean="0"/>
              <a:t>(...)</a:t>
            </a:r>
          </a:p>
          <a:p>
            <a:pPr marL="0" indent="0" algn="just">
              <a:buNone/>
            </a:pPr>
            <a:r>
              <a:rPr lang="sr-Cyrl-RS" dirty="0"/>
              <a:t>И цврчак се сјети своје остављене Сунчане Падине, сјети се прошлог љета и свог пријатеља златног пчелца, и стаде да пјева најљепшу пјесму коју је срочио у почаст сунцу. Околно цвијеће још посљедњи пут задрхта сјетивши се топлих златних дана, дрвеће се сјети жарког љета и свију прошлих повјетараца који су шуштали кроз лишће док је још било младо. И сви заборавише на бијелу смрт, која је са свих страна неосјетно прилазила.</a:t>
            </a:r>
            <a:endParaRPr lang="en-US" dirty="0"/>
          </a:p>
        </p:txBody>
      </p:sp>
    </p:spTree>
    <p:extLst>
      <p:ext uri="{BB962C8B-B14F-4D97-AF65-F5344CB8AC3E}">
        <p14:creationId xmlns:p14="http://schemas.microsoft.com/office/powerpoint/2010/main" val="3857365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295400"/>
            <a:ext cx="8229600" cy="5029200"/>
          </a:xfrm>
        </p:spPr>
        <p:txBody>
          <a:bodyPr/>
          <a:lstStyle/>
          <a:p>
            <a:pPr marL="0" indent="0" algn="just">
              <a:buNone/>
            </a:pPr>
            <a:r>
              <a:rPr lang="sr-Cyrl-RS" dirty="0"/>
              <a:t>И док је мраз све више стезао, цврчак, осјећајући да му већ долази смрт, запјева још и посљедњу пјесму о томе како је тражио изгубљено сунце, како је дуго лутао испод наоблачена неба и најзад се у звјезданој ноћи састао с бубом-скитницом да заједнички дочекају бијелу смрт.</a:t>
            </a:r>
          </a:p>
          <a:p>
            <a:pPr marL="0" indent="0" algn="just">
              <a:buNone/>
            </a:pPr>
            <a:r>
              <a:rPr lang="sr-Cyrl-RS" dirty="0"/>
              <a:t>И најзад, завршивши пјесму и падајући на земљу, цврчак још посљедњи пут угледа у свом срцу своје вољено изгубљено сунце и блажен потону у наручје бијеле смрти.</a:t>
            </a:r>
          </a:p>
          <a:p>
            <a:endParaRPr lang="en-US" dirty="0"/>
          </a:p>
        </p:txBody>
      </p:sp>
    </p:spTree>
    <p:extLst>
      <p:ext uri="{BB962C8B-B14F-4D97-AF65-F5344CB8AC3E}">
        <p14:creationId xmlns:p14="http://schemas.microsoft.com/office/powerpoint/2010/main" val="109545289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fontScale="90000"/>
          </a:bodyPr>
          <a:lstStyle/>
          <a:p>
            <a:pPr algn="ctr"/>
            <a:r>
              <a:rPr lang="sr-Cyrl-RS" dirty="0" smtClean="0"/>
              <a:t>Мачак отишао у хајдуке</a:t>
            </a:r>
            <a:endParaRPr lang="en-US" dirty="0"/>
          </a:p>
        </p:txBody>
      </p:sp>
      <p:sp>
        <p:nvSpPr>
          <p:cNvPr id="3" name="Content Placeholder 2"/>
          <p:cNvSpPr>
            <a:spLocks noGrp="1"/>
          </p:cNvSpPr>
          <p:nvPr>
            <p:ph idx="1"/>
          </p:nvPr>
        </p:nvSpPr>
        <p:spPr>
          <a:xfrm>
            <a:off x="304800" y="1295400"/>
            <a:ext cx="8610600" cy="5181600"/>
          </a:xfrm>
        </p:spPr>
        <p:txBody>
          <a:bodyPr>
            <a:normAutofit/>
          </a:bodyPr>
          <a:lstStyle/>
          <a:p>
            <a:pPr marL="0" indent="0" algn="just">
              <a:buNone/>
            </a:pPr>
            <a:r>
              <a:rPr lang="sr-Cyrl-RS" sz="2800" dirty="0"/>
              <a:t>Бруји весело воденички точак, глас му путује сунча­ним пољима и губи се у старој буковој шуми, пуној тишине и влажних сјенки. У воденици дријема млинар Триша, стар и доброћудан чичица. Покрај њега сједи његов дебели мачак, и он такође дријема.</a:t>
            </a:r>
          </a:p>
          <a:p>
            <a:pPr marL="0" indent="0" algn="just">
              <a:buNone/>
            </a:pPr>
            <a:r>
              <a:rPr lang="sr-Cyrl-RS" sz="2800" dirty="0"/>
              <a:t>– Дједа Тришо – јави се мачак, поспан и лијен – дједа Тришо, чујеш, улови ми једног миша.</a:t>
            </a:r>
          </a:p>
          <a:p>
            <a:pPr marL="0" indent="0" algn="just">
              <a:buNone/>
            </a:pPr>
            <a:r>
              <a:rPr lang="sr-Cyrl-RS" sz="2800" dirty="0"/>
              <a:t>– Миша, каквог миша, рођени? – зачуди се дједа. – Никад нисам ловио мишеве. А, хвала Богу, има их доста у нашој воденици, још ће ти бркове одгристи како увијек спаваш... Нећу, лови сам!</a:t>
            </a:r>
          </a:p>
          <a:p>
            <a:pPr>
              <a:buNone/>
            </a:pPr>
            <a:endParaRPr lang="en-US" sz="28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562600"/>
          </a:xfrm>
        </p:spPr>
        <p:txBody>
          <a:bodyPr>
            <a:normAutofit fontScale="92500" lnSpcReduction="10000"/>
          </a:bodyPr>
          <a:lstStyle/>
          <a:p>
            <a:pPr marL="0" indent="0">
              <a:buNone/>
            </a:pPr>
            <a:r>
              <a:rPr lang="ru-RU" dirty="0"/>
              <a:t>– Онда ми испеци погачу.</a:t>
            </a:r>
          </a:p>
          <a:p>
            <a:pPr marL="0" indent="0">
              <a:buNone/>
            </a:pPr>
            <a:r>
              <a:rPr lang="ru-RU" dirty="0"/>
              <a:t>– Нећу ни то.</a:t>
            </a:r>
          </a:p>
          <a:p>
            <a:pPr marL="0" indent="0">
              <a:buNone/>
            </a:pPr>
            <a:r>
              <a:rPr lang="ru-RU" dirty="0"/>
              <a:t>– Нећеш! Онда, брате, идем у хајдуке. Овако се више не да живјети. Мрзи ме да за мишевима јурим. А хајдуци, чујем, дембелишу у шумској хладовини.</a:t>
            </a:r>
          </a:p>
          <a:p>
            <a:pPr marL="0" indent="0">
              <a:buNone/>
            </a:pPr>
            <a:r>
              <a:rPr lang="ru-RU" dirty="0"/>
              <a:t>– Хм! Не бих рекао. Хајдук мора бити спреман стићи и утећи, а ти... Уосталом, можда ће те хајдуци опаметити, па ћеш бити врједнији.</a:t>
            </a:r>
          </a:p>
          <a:p>
            <a:pPr marL="0" indent="0">
              <a:buNone/>
            </a:pPr>
            <a:r>
              <a:rPr lang="ru-RU" dirty="0"/>
              <a:t>– И баш нећеш да ми печеш погачу?</a:t>
            </a:r>
          </a:p>
          <a:p>
            <a:pPr marL="0" indent="0">
              <a:buNone/>
            </a:pPr>
            <a:r>
              <a:rPr lang="ru-RU" dirty="0"/>
              <a:t>– Нећу; ко би лијенчину увијек хранио. Иди па лови.</a:t>
            </a:r>
          </a:p>
          <a:p>
            <a:pPr marL="0" indent="0">
              <a:buNone/>
            </a:pPr>
            <a:r>
              <a:rPr lang="ru-RU" dirty="0"/>
              <a:t>– Добро, дједа Тришо. Онда збогом. Праштај со и хљеб који заједно поједосмо, ја одох у гору зелену. И немој много да тугујеш за мном.</a:t>
            </a:r>
          </a:p>
          <a:p>
            <a:pPr marL="0" indent="0">
              <a:buNone/>
            </a:pPr>
            <a:r>
              <a:rPr lang="ru-RU" dirty="0"/>
              <a:t>Оде мачак на врата, а старац, оставши сам, почеша се по брашњавој коси и обори главу.</a:t>
            </a:r>
          </a:p>
          <a:p>
            <a:endParaRPr lang="en-US" dirty="0"/>
          </a:p>
        </p:txBody>
      </p:sp>
    </p:spTree>
    <p:extLst>
      <p:ext uri="{BB962C8B-B14F-4D97-AF65-F5344CB8AC3E}">
        <p14:creationId xmlns:p14="http://schemas.microsoft.com/office/powerpoint/2010/main" val="120365733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
          </a:xfrm>
        </p:spPr>
        <p:txBody>
          <a:bodyPr>
            <a:normAutofit fontScale="90000"/>
          </a:bodyPr>
          <a:lstStyle/>
          <a:p>
            <a:endParaRPr lang="en-US" dirty="0"/>
          </a:p>
        </p:txBody>
      </p:sp>
      <p:sp>
        <p:nvSpPr>
          <p:cNvPr id="3" name="Content Placeholder 2"/>
          <p:cNvSpPr>
            <a:spLocks noGrp="1"/>
          </p:cNvSpPr>
          <p:nvPr>
            <p:ph idx="1"/>
          </p:nvPr>
        </p:nvSpPr>
        <p:spPr>
          <a:xfrm>
            <a:off x="228600" y="685800"/>
            <a:ext cx="8686800" cy="5943600"/>
          </a:xfrm>
        </p:spPr>
        <p:txBody>
          <a:bodyPr>
            <a:normAutofit fontScale="92500"/>
          </a:bodyPr>
          <a:lstStyle/>
          <a:p>
            <a:pPr marL="0" indent="0" algn="just">
              <a:buNone/>
            </a:pPr>
            <a:r>
              <a:rPr lang="ru-RU" dirty="0"/>
              <a:t>У голу камењару, пуном јазбина, мачак набаса на дебела пругаста јазавца. Лешкарио је јазо пред улазом у своју јаму, сунчао се и по свој прилици смишљао некакав лоповлук.</a:t>
            </a:r>
          </a:p>
          <a:p>
            <a:pPr marL="0" indent="0" algn="just">
              <a:buNone/>
            </a:pPr>
            <a:r>
              <a:rPr lang="ru-RU" dirty="0"/>
              <a:t>– Добар дан, шарени шумски становниче, не знаш ли, можда, гдје се овдје налазе хајдуци? Ступио бих у њихову дружину.</a:t>
            </a:r>
          </a:p>
          <a:p>
            <a:pPr marL="0" indent="0" algn="just">
              <a:buNone/>
            </a:pPr>
            <a:r>
              <a:rPr lang="ru-RU" dirty="0"/>
              <a:t>– Хајдуци? Па гдје ће бити хајдуци ако не овдје – ускликну весели јазо. – Баш си дошао на право мјесто. Ми, јазавци, највећи смо хајдуци под небеском капом. Грде нас људи на два дана хода уоколо, зову нас и разбојницима, штеточинама и лоповима. Како видиш, ми смо ти врло знаменит и чувен народ. Чувенији смо и од модре лисице, а и медвједу смо славу помрачили.</a:t>
            </a:r>
          </a:p>
          <a:p>
            <a:pPr marL="0" indent="0" algn="just">
              <a:buNone/>
            </a:pPr>
            <a:r>
              <a:rPr lang="ru-RU" dirty="0"/>
              <a:t>– Гле, гле, од срца се радујем. Ваљда ћете и мене примити у своје јуначко друштво?</a:t>
            </a:r>
          </a:p>
          <a:p>
            <a:pPr marL="0" indent="0" algn="just">
              <a:buNone/>
            </a:pPr>
            <a:r>
              <a:rPr lang="ru-RU" dirty="0"/>
              <a:t>– Та како и не би тако брката хајдука. </a:t>
            </a:r>
          </a:p>
          <a:p>
            <a:endParaRPr lang="en-US" dirty="0"/>
          </a:p>
        </p:txBody>
      </p:sp>
    </p:spTree>
    <p:extLst>
      <p:ext uri="{BB962C8B-B14F-4D97-AF65-F5344CB8AC3E}">
        <p14:creationId xmlns:p14="http://schemas.microsoft.com/office/powerpoint/2010/main" val="13401583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81000"/>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334000"/>
          </a:xfrm>
        </p:spPr>
        <p:txBody>
          <a:bodyPr/>
          <a:lstStyle/>
          <a:p>
            <a:pPr marL="0" indent="0" algn="just">
              <a:buNone/>
            </a:pPr>
            <a:r>
              <a:rPr lang="sr-Cyrl-RS" dirty="0"/>
              <a:t>Убрзо сунце утону за високу планинску косу, кроз лишће зашуми хладан вјетрић и модар сумрак уђе у шуму. Мачак се сјети дједа Трише и дође му тужно:</a:t>
            </a:r>
          </a:p>
          <a:p>
            <a:pPr marL="0" indent="0" algn="just">
              <a:buNone/>
            </a:pPr>
            <a:r>
              <a:rPr lang="sr-Cyrl-RS" dirty="0"/>
              <a:t>– Ех, сада мој дједа сједи сам на прагу воденице, а мене тамо нема.</a:t>
            </a:r>
          </a:p>
          <a:p>
            <a:pPr marL="0" indent="0" algn="just">
              <a:buNone/>
            </a:pPr>
            <a:r>
              <a:rPr lang="sr-Cyrl-RS" dirty="0"/>
              <a:t>Кад се прва сова диже и нечујно полети испод грана јазавци кренуше у крађу. Мачак се сјети како би сад дивно било спавати уз хук воденичког точка, би му жао што није послушао дједа, и тужан пође с њима. </a:t>
            </a:r>
          </a:p>
          <a:p>
            <a:pPr marL="0" indent="0">
              <a:buNone/>
            </a:pPr>
            <a:endParaRPr lang="en-US" dirty="0"/>
          </a:p>
        </p:txBody>
      </p:sp>
    </p:spTree>
    <p:extLst>
      <p:ext uri="{BB962C8B-B14F-4D97-AF65-F5344CB8AC3E}">
        <p14:creationId xmlns:p14="http://schemas.microsoft.com/office/powerpoint/2010/main" val="20507572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
          </a:xfrm>
        </p:spPr>
        <p:txBody>
          <a:bodyPr>
            <a:normAutofit fontScale="90000"/>
          </a:bodyPr>
          <a:lstStyle/>
          <a:p>
            <a:endParaRPr lang="en-US" dirty="0"/>
          </a:p>
        </p:txBody>
      </p:sp>
      <p:sp>
        <p:nvSpPr>
          <p:cNvPr id="3" name="Content Placeholder 2"/>
          <p:cNvSpPr>
            <a:spLocks noGrp="1"/>
          </p:cNvSpPr>
          <p:nvPr>
            <p:ph idx="1"/>
          </p:nvPr>
        </p:nvSpPr>
        <p:spPr>
          <a:xfrm>
            <a:off x="228600" y="609600"/>
            <a:ext cx="8686800" cy="6096000"/>
          </a:xfrm>
        </p:spPr>
        <p:txBody>
          <a:bodyPr>
            <a:normAutofit fontScale="92500" lnSpcReduction="10000"/>
          </a:bodyPr>
          <a:lstStyle/>
          <a:p>
            <a:pPr marL="0" indent="0" algn="just">
              <a:buNone/>
            </a:pPr>
            <a:r>
              <a:rPr lang="sr-Cyrl-RS" dirty="0"/>
              <a:t>За њим се нададе крупна чупава псина бијесно ломећи кукуруз. Бјежећи пред њим као слијеп, мачак једва погоди преко брвна на потоку, дотрча до воденице и загребе уз брвна под кров.</a:t>
            </a:r>
          </a:p>
          <a:p>
            <a:pPr marL="0" indent="0" algn="just">
              <a:buNone/>
            </a:pPr>
            <a:r>
              <a:rPr lang="sr-Cyrl-RS" dirty="0"/>
              <a:t>– Јао, јао, отварај, драги дједа Тришо!</a:t>
            </a:r>
          </a:p>
          <a:p>
            <a:pPr marL="0" indent="0" algn="just">
              <a:buNone/>
            </a:pPr>
            <a:r>
              <a:rPr lang="sr-Cyrl-RS" dirty="0"/>
              <a:t>– Ко је то? – чу се изнутра старчев глас.</a:t>
            </a:r>
          </a:p>
          <a:p>
            <a:pPr marL="0" indent="0" algn="just">
              <a:buNone/>
            </a:pPr>
            <a:r>
              <a:rPr lang="sr-Cyrl-RS" dirty="0"/>
              <a:t>– Ја, твој мачак.</a:t>
            </a:r>
          </a:p>
          <a:p>
            <a:pPr marL="0" indent="0" algn="just">
              <a:buNone/>
            </a:pPr>
            <a:r>
              <a:rPr lang="sr-Cyrl-RS" dirty="0"/>
              <a:t>– Не примам хајдуке. Иди па тражи другог јатака.</a:t>
            </a:r>
          </a:p>
          <a:p>
            <a:pPr marL="0" indent="0" algn="just">
              <a:buNone/>
            </a:pPr>
            <a:r>
              <a:rPr lang="sr-Cyrl-RS" dirty="0"/>
              <a:t>– Отварај, премили дједа. Пусти ме само унутра, никад ми више хајдучија неће пасти на ум. Провриједнићу се, половићу све мишеве... Јао, ево паса. Отвори, слатки чичице.</a:t>
            </a:r>
          </a:p>
          <a:p>
            <a:pPr marL="0" indent="0" algn="just">
              <a:buNone/>
            </a:pPr>
            <a:r>
              <a:rPr lang="sr-Cyrl-RS" dirty="0"/>
              <a:t>Одобровољен, чича Триша отвори врата, отјера пса и пусти мачка унутра.</a:t>
            </a:r>
          </a:p>
          <a:p>
            <a:pPr marL="0" indent="0" algn="just">
              <a:buNone/>
            </a:pPr>
            <a:r>
              <a:rPr lang="sr-Cyrl-RS" dirty="0"/>
              <a:t>И мачак је заиста одржао своју ријеч. Питајте само мишеве, који живе у околини чича-Тришине воденице. Питајте, ако има још којег у животу.</a:t>
            </a:r>
          </a:p>
          <a:p>
            <a:endParaRPr lang="en-US" dirty="0"/>
          </a:p>
        </p:txBody>
      </p:sp>
    </p:spTree>
    <p:extLst>
      <p:ext uri="{BB962C8B-B14F-4D97-AF65-F5344CB8AC3E}">
        <p14:creationId xmlns:p14="http://schemas.microsoft.com/office/powerpoint/2010/main" val="377854000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pPr algn="ctr"/>
            <a:r>
              <a:rPr lang="sr-Cyrl-RS" dirty="0" smtClean="0"/>
              <a:t>Хвалисавац и песник</a:t>
            </a:r>
            <a:endParaRPr lang="en-US" dirty="0"/>
          </a:p>
        </p:txBody>
      </p:sp>
      <p:sp>
        <p:nvSpPr>
          <p:cNvPr id="3" name="Content Placeholder 2"/>
          <p:cNvSpPr>
            <a:spLocks noGrp="1"/>
          </p:cNvSpPr>
          <p:nvPr>
            <p:ph idx="1"/>
          </p:nvPr>
        </p:nvSpPr>
        <p:spPr>
          <a:xfrm>
            <a:off x="228600" y="1295400"/>
            <a:ext cx="8686800" cy="5334000"/>
          </a:xfrm>
        </p:spPr>
        <p:txBody>
          <a:bodyPr>
            <a:normAutofit fontScale="85000" lnSpcReduction="10000"/>
          </a:bodyPr>
          <a:lstStyle/>
          <a:p>
            <a:pPr marL="0" indent="0" algn="just">
              <a:buNone/>
            </a:pPr>
            <a:r>
              <a:rPr lang="ru-RU" sz="3200" dirty="0"/>
              <a:t>– Ах, ах, каква дрскост, достојна једног пољског миша. Погледај само моја дивна шарена крила, љепша од небеске дуге, па мој реп на коме ми свакако завиде и сврака и грлица. А тек мој глас. Знам да подражавам скоро све птичје гласове, знам да маучем као мачка и да плачем као људски птић који лежи у дрвеном гнијезду које мати љуља...</a:t>
            </a:r>
          </a:p>
          <a:p>
            <a:pPr marL="0" indent="0" algn="just">
              <a:buNone/>
            </a:pPr>
            <a:r>
              <a:rPr lang="ru-RU" sz="3200" dirty="0"/>
              <a:t>– Ћуран из човјекова дворишта има лијепо перје и реп као лепезу, па ипак се читавог дана само охоло шепури и брбља глупости. И баш га нико не воли.</a:t>
            </a:r>
          </a:p>
          <a:p>
            <a:pPr marL="0" indent="0" algn="just">
              <a:buNone/>
            </a:pPr>
            <a:r>
              <a:rPr lang="ru-RU" sz="3200" dirty="0"/>
              <a:t>– А тебе, мислиш, неко воли са твојим перјем које има боју друмске прашине. Реци ми, шта има на теби што може да се заволи?</a:t>
            </a:r>
          </a:p>
          <a:p>
            <a:pPr algn="just"/>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endParaRPr lang="en-US" dirty="0"/>
          </a:p>
        </p:txBody>
      </p:sp>
      <p:sp>
        <p:nvSpPr>
          <p:cNvPr id="3" name="Content Placeholder 2"/>
          <p:cNvSpPr>
            <a:spLocks noGrp="1"/>
          </p:cNvSpPr>
          <p:nvPr>
            <p:ph idx="1"/>
          </p:nvPr>
        </p:nvSpPr>
        <p:spPr>
          <a:xfrm>
            <a:off x="228600" y="1066800"/>
            <a:ext cx="8686800" cy="5486400"/>
          </a:xfrm>
        </p:spPr>
        <p:txBody>
          <a:bodyPr>
            <a:normAutofit/>
          </a:bodyPr>
          <a:lstStyle/>
          <a:p>
            <a:pPr marL="0" indent="0" algn="just">
              <a:buNone/>
            </a:pPr>
            <a:r>
              <a:rPr lang="sr-Cyrl-RS" sz="3200" dirty="0" smtClean="0"/>
              <a:t>Да само видиш чуда!</a:t>
            </a:r>
          </a:p>
          <a:p>
            <a:pPr algn="just">
              <a:buNone/>
            </a:pPr>
            <a:r>
              <a:rPr lang="sr-Cyrl-RS" sz="3200" dirty="0" smtClean="0"/>
              <a:t>Доље се виде не само обичне, свакодневне ствари, него и све оно о чему људи маштају, чега се плаше и што у себи смишљају. Види се, на примјер, необична ракета коју већ годинама смишља и конструише познати научник. Упоредо с њом шета немирни бучни објешењак ђаво, господар планинске ријеке, како га је то замислио празновјеран сељак.</a:t>
            </a:r>
            <a:endParaRPr lang="en-US" sz="32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endParaRPr lang="en-US" dirty="0"/>
          </a:p>
        </p:txBody>
      </p:sp>
      <p:sp>
        <p:nvSpPr>
          <p:cNvPr id="3" name="Content Placeholder 2"/>
          <p:cNvSpPr>
            <a:spLocks noGrp="1"/>
          </p:cNvSpPr>
          <p:nvPr>
            <p:ph idx="1"/>
          </p:nvPr>
        </p:nvSpPr>
        <p:spPr>
          <a:xfrm>
            <a:off x="304800" y="914400"/>
            <a:ext cx="8610600" cy="5715000"/>
          </a:xfrm>
        </p:spPr>
        <p:txBody>
          <a:bodyPr>
            <a:normAutofit fontScale="92500" lnSpcReduction="10000"/>
          </a:bodyPr>
          <a:lstStyle/>
          <a:p>
            <a:pPr marL="0" indent="0" algn="just">
              <a:buNone/>
            </a:pPr>
            <a:r>
              <a:rPr lang="ru-RU" dirty="0"/>
              <a:t>– Шта имам? Како да ти кажем, кад ти то нећеш разумјети, јер ти је срце празно и живот пун гласна крештања – замишљено стаде да говори шева. – Знаш, кад се ја дигнем високо, високо у ваздух, онда у моје срце уђе и модро небо, и сунце и земља окупана у сјају заједно са свим својим златним житима и зеленим шумама. А кад све то осјетим у срцу, онда запјевам ведру сунчану пјесму због које ме сви познају и воле.</a:t>
            </a:r>
          </a:p>
          <a:p>
            <a:pPr marL="0" indent="0" algn="just">
              <a:buNone/>
            </a:pPr>
            <a:r>
              <a:rPr lang="ru-RU" dirty="0"/>
              <a:t>– Уха-ха, кре-кре, ала ова лаже – стаде да се смије креја. – Зар у тако малу птичицу да стане читава земља и још сунце. Та за те је превише и један орахов плод из мог орашја.</a:t>
            </a:r>
          </a:p>
          <a:p>
            <a:pPr marL="0" indent="0" algn="just">
              <a:buNone/>
            </a:pPr>
            <a:r>
              <a:rPr lang="ru-RU" dirty="0"/>
              <a:t>– Али не, нисам то мислила – стаде да се правда шева. – То је нешто сасвим друкчије. Видиш, да ниси разумјела...</a:t>
            </a:r>
          </a:p>
          <a:p>
            <a:pPr marL="0" indent="0" algn="just">
              <a:buNone/>
            </a:pPr>
            <a:r>
              <a:rPr lang="ru-RU" dirty="0"/>
              <a:t>– Читава земља, читава земља – стаде да се руга креја.</a:t>
            </a:r>
          </a:p>
          <a:p>
            <a:pPr marL="0" indent="0" algn="just">
              <a:buNone/>
            </a:pPr>
            <a:r>
              <a:rPr lang="ru-RU" dirty="0"/>
              <a:t>– Ех, видјећеш сад – љутну се шева и оставивши гнијездо диже се у сунчан ваздух.</a:t>
            </a:r>
          </a:p>
          <a:p>
            <a:endParaRPr lang="en-US" dirty="0"/>
          </a:p>
        </p:txBody>
      </p:sp>
    </p:spTree>
    <p:extLst>
      <p:ext uri="{BB962C8B-B14F-4D97-AF65-F5344CB8AC3E}">
        <p14:creationId xmlns:p14="http://schemas.microsoft.com/office/powerpoint/2010/main" val="317431896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endParaRPr lang="en-US" dirty="0"/>
          </a:p>
        </p:txBody>
      </p:sp>
      <p:sp>
        <p:nvSpPr>
          <p:cNvPr id="3" name="Content Placeholder 2"/>
          <p:cNvSpPr>
            <a:spLocks noGrp="1"/>
          </p:cNvSpPr>
          <p:nvPr>
            <p:ph idx="1"/>
          </p:nvPr>
        </p:nvSpPr>
        <p:spPr>
          <a:xfrm>
            <a:off x="228600" y="762000"/>
            <a:ext cx="8686800" cy="5867400"/>
          </a:xfrm>
        </p:spPr>
        <p:txBody>
          <a:bodyPr>
            <a:normAutofit fontScale="92500" lnSpcReduction="20000"/>
          </a:bodyPr>
          <a:lstStyle/>
          <a:p>
            <a:pPr marL="0" indent="0" algn="just">
              <a:buNone/>
            </a:pPr>
            <a:r>
              <a:rPr lang="sr-Cyrl-RS" dirty="0"/>
              <a:t>– Лијепо ће вријеме бити. Чујете ли шеву? – рече један стари чобанин и раздраган помилова своје чупаво псето. – Хеј, дјецо, никад не дирајте шевина гнијезда, грехота је.</a:t>
            </a:r>
          </a:p>
          <a:p>
            <a:pPr marL="0" indent="0" algn="just">
              <a:buNone/>
            </a:pPr>
            <a:r>
              <a:rPr lang="sr-Cyrl-RS" dirty="0"/>
              <a:t>– Хе, кре-ре, мијау – стаде да се дере креја сва уздрхтала од злобе и зависти. – Зар се заиста неком допада то што пјева та црна тачка високо у ваздуху?</a:t>
            </a:r>
          </a:p>
          <a:p>
            <a:pPr marL="0" indent="0" algn="just">
              <a:buNone/>
            </a:pPr>
            <a:r>
              <a:rPr lang="sr-Cyrl-RS" dirty="0"/>
              <a:t>– Ух, откуд сад овде креја, баш ме уплаши својим глупим крештањем – трже се стари чобанин. – Хеј, дјецо, дедер скочите па отјерајте ту глупу птичурину.</a:t>
            </a:r>
          </a:p>
          <a:p>
            <a:pPr marL="0" indent="0" algn="just">
              <a:buNone/>
            </a:pPr>
            <a:r>
              <a:rPr lang="sr-Cyrl-RS" dirty="0"/>
              <a:t>Скочише чобанчад, зазвиждаше каменице, а креја срдито крештећи одлети у своје орашје. А кад се шева, радосна и жива, поново спустила до свога гнијезда у папрат, зачуди се што нема креје.</a:t>
            </a:r>
          </a:p>
          <a:p>
            <a:pPr marL="0" indent="0" algn="just">
              <a:buNone/>
            </a:pPr>
            <a:r>
              <a:rPr lang="sr-Cyrl-RS" dirty="0"/>
              <a:t>– Гле, отишла, свакако јој се није свидјела моја пјесма – помисли она без имало љутње и леже на своје гнијездо у зеленој сјенци папрати. Скромна и тиха, опет је личила на бус спржене суве траве.</a:t>
            </a:r>
          </a:p>
          <a:p>
            <a:endParaRPr lang="en-US" dirty="0"/>
          </a:p>
        </p:txBody>
      </p:sp>
    </p:spTree>
    <p:extLst>
      <p:ext uri="{BB962C8B-B14F-4D97-AF65-F5344CB8AC3E}">
        <p14:creationId xmlns:p14="http://schemas.microsoft.com/office/powerpoint/2010/main" val="371565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81000"/>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638800"/>
          </a:xfrm>
        </p:spPr>
        <p:txBody>
          <a:bodyPr>
            <a:normAutofit lnSpcReduction="10000"/>
          </a:bodyPr>
          <a:lstStyle/>
          <a:p>
            <a:pPr marL="0" indent="0" algn="just">
              <a:buNone/>
            </a:pPr>
            <a:r>
              <a:rPr lang="sr-Cyrl-RS" sz="3600" dirty="0"/>
              <a:t>Има још и чуднијих ствари.</a:t>
            </a:r>
          </a:p>
          <a:p>
            <a:pPr marL="0" indent="0" algn="just">
              <a:buNone/>
            </a:pPr>
            <a:r>
              <a:rPr lang="sr-Cyrl-RS" sz="3600" dirty="0"/>
              <a:t>Ево, види се чаробно псеће царство о коме сања пас Шаров, па се виде два насмијана чудесна </a:t>
            </a:r>
            <a:r>
              <a:rPr lang="sr-Cyrl-RS" sz="3600" dirty="0" smtClean="0"/>
              <a:t>дјечака, </a:t>
            </a:r>
            <a:r>
              <a:rPr lang="sr-Cyrl-RS" sz="3600" dirty="0"/>
              <a:t>Прољеће и вјетар Југо, како с хуком долазе с мора, па... па ево малог чворка који тражи прошлост, па тајанствене морске рибе која гута боцу с писмом, па дјечака који разговара с Мјесецом, па разбојника који штити птице, па...</a:t>
            </a:r>
          </a:p>
          <a:p>
            <a:pPr marL="0" indent="0">
              <a:buNone/>
            </a:pPr>
            <a:endParaRPr lang="en-US" dirty="0"/>
          </a:p>
        </p:txBody>
      </p:sp>
    </p:spTree>
    <p:extLst>
      <p:ext uri="{BB962C8B-B14F-4D97-AF65-F5344CB8AC3E}">
        <p14:creationId xmlns:p14="http://schemas.microsoft.com/office/powerpoint/2010/main" val="42437061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3368</TotalTime>
  <Words>9619</Words>
  <Application>Microsoft Office PowerPoint</Application>
  <PresentationFormat>On-screen Show (4:3)</PresentationFormat>
  <Paragraphs>346</Paragraphs>
  <Slides>81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81</vt:i4>
      </vt:variant>
    </vt:vector>
  </HeadingPairs>
  <TitlesOfParts>
    <vt:vector size="85" baseType="lpstr">
      <vt:lpstr>Calibri</vt:lpstr>
      <vt:lpstr>Constantia</vt:lpstr>
      <vt:lpstr>Wingdings 2</vt:lpstr>
      <vt:lpstr>Flow</vt:lpstr>
      <vt:lpstr>Ћопићева проза за децу</vt:lpstr>
      <vt:lpstr>PowerPoint Presentation</vt:lpstr>
      <vt:lpstr>PowerPoint Presentation</vt:lpstr>
      <vt:lpstr>Приче испод змајевих крила</vt:lpstr>
      <vt:lpstr>PowerPoint Presentation</vt:lpstr>
      <vt:lpstr>Нећеш ми вјеровати</vt:lpstr>
      <vt:lpstr>PowerPoint Presentation</vt:lpstr>
      <vt:lpstr>PowerPoint Presentation</vt:lpstr>
      <vt:lpstr>PowerPoint Presentation</vt:lpstr>
      <vt:lpstr>PowerPoint Presentation</vt:lpstr>
      <vt:lpstr>Чудноват свјетски путник</vt:lpstr>
      <vt:lpstr>PowerPoint Presentation</vt:lpstr>
      <vt:lpstr>PowerPoint Presentation</vt:lpstr>
      <vt:lpstr>PowerPoint Presentation</vt:lpstr>
      <vt:lpstr>PowerPoint Presentation</vt:lpstr>
      <vt:lpstr>PowerPoint Presentation</vt:lpstr>
      <vt:lpstr>Доживљаји чича Зимоње</vt:lpstr>
      <vt:lpstr>PowerPoint Presentation</vt:lpstr>
      <vt:lpstr>PowerPoint Presentation</vt:lpstr>
      <vt:lpstr>PowerPoint Presentation</vt:lpstr>
      <vt:lpstr>PowerPoint Presentation</vt:lpstr>
      <vt:lpstr>PowerPoint Presentation</vt:lpstr>
      <vt:lpstr>PowerPoint Presentation</vt:lpstr>
      <vt:lpstr>Доживљаји једног чворка</vt:lpstr>
      <vt:lpstr>PowerPoint Presentation</vt:lpstr>
      <vt:lpstr>Страшни змај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Насамарени водени ђаво</vt:lpstr>
      <vt:lpstr>PowerPoint Presentation</vt:lpstr>
      <vt:lpstr>PowerPoint Presentation</vt:lpstr>
      <vt:lpstr>PowerPoint Presentation</vt:lpstr>
      <vt:lpstr>Мјесечев гост</vt:lpstr>
      <vt:lpstr>PowerPoint Presentation</vt:lpstr>
      <vt:lpstr>PowerPoint Presentation</vt:lpstr>
      <vt:lpstr>PowerPoint Presentation</vt:lpstr>
      <vt:lpstr>Изокренута прича</vt:lpstr>
      <vt:lpstr>У свету медвједа и лептирова</vt:lpstr>
      <vt:lpstr>PowerPoint Presentation</vt:lpstr>
      <vt:lpstr>Жућа рачунџија</vt:lpstr>
      <vt:lpstr>PowerPoint Presentation</vt:lpstr>
      <vt:lpstr>PowerPoint Presentation</vt:lpstr>
      <vt:lpstr>PowerPoint Presentation</vt:lpstr>
      <vt:lpstr>Паук, бубица и ветрови</vt:lpstr>
      <vt:lpstr>PowerPoint Presentation</vt:lpstr>
      <vt:lpstr>PowerPoint Presentation</vt:lpstr>
      <vt:lpstr>Медвед и крушка</vt:lpstr>
      <vt:lpstr>PowerPoint Presentation</vt:lpstr>
      <vt:lpstr>PowerPoint Presentation</vt:lpstr>
      <vt:lpstr>PowerPoint Presentation</vt:lpstr>
      <vt:lpstr>PowerPoint Presentation</vt:lpstr>
      <vt:lpstr>Храбри Мита и дрекавац из рита</vt:lpstr>
      <vt:lpstr>PowerPoint Presentation</vt:lpstr>
      <vt:lpstr>PowerPoint Presentation</vt:lpstr>
      <vt:lpstr>Жива Ватра и рис Усамљеник</vt:lpstr>
      <vt:lpstr>PowerPoint Presentation</vt:lpstr>
      <vt:lpstr>PowerPoint Presentation</vt:lpstr>
      <vt:lpstr>PowerPoint Presentation</vt:lpstr>
      <vt:lpstr>Сунчев певач</vt:lpstr>
      <vt:lpstr>PowerPoint Presentation</vt:lpstr>
      <vt:lpstr>Цврчак тражи сунце</vt:lpstr>
      <vt:lpstr>PowerPoint Presentation</vt:lpstr>
      <vt:lpstr>PowerPoint Presentation</vt:lpstr>
      <vt:lpstr>PowerPoint Presentation</vt:lpstr>
      <vt:lpstr>PowerPoint Presentation</vt:lpstr>
      <vt:lpstr>PowerPoint Presentation</vt:lpstr>
      <vt:lpstr>Мачак отишао у хајдуке</vt:lpstr>
      <vt:lpstr>PowerPoint Presentation</vt:lpstr>
      <vt:lpstr>PowerPoint Presentation</vt:lpstr>
      <vt:lpstr>PowerPoint Presentation</vt:lpstr>
      <vt:lpstr>PowerPoint Presentation</vt:lpstr>
      <vt:lpstr>Хвалисавац и песник</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Ћопићева проза за децу</dc:title>
  <dc:creator>Nina</dc:creator>
  <cp:lastModifiedBy>Windows User</cp:lastModifiedBy>
  <cp:revision>84</cp:revision>
  <dcterms:created xsi:type="dcterms:W3CDTF">2006-08-16T00:00:00Z</dcterms:created>
  <dcterms:modified xsi:type="dcterms:W3CDTF">2018-04-10T06:23:14Z</dcterms:modified>
</cp:coreProperties>
</file>