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9" r:id="rId4"/>
    <p:sldId id="267" r:id="rId5"/>
    <p:sldId id="268" r:id="rId6"/>
    <p:sldId id="269" r:id="rId7"/>
    <p:sldId id="270" r:id="rId8"/>
    <p:sldId id="271" r:id="rId9"/>
    <p:sldId id="272" r:id="rId10"/>
    <p:sldId id="273" r:id="rId11"/>
    <p:sldId id="274" r:id="rId12"/>
    <p:sldId id="275" r:id="rId13"/>
    <p:sldId id="276" r:id="rId14"/>
    <p:sldId id="277" r:id="rId15"/>
    <p:sldId id="278" r:id="rId16"/>
    <p:sldId id="286" r:id="rId17"/>
    <p:sldId id="279" r:id="rId18"/>
    <p:sldId id="280" r:id="rId19"/>
    <p:sldId id="281" r:id="rId20"/>
    <p:sldId id="282" r:id="rId21"/>
    <p:sldId id="283" r:id="rId22"/>
    <p:sldId id="284" r:id="rId23"/>
    <p:sldId id="285" r:id="rId24"/>
    <p:sldId id="258" r:id="rId25"/>
    <p:sldId id="259" r:id="rId26"/>
    <p:sldId id="260" r:id="rId27"/>
    <p:sldId id="261" r:id="rId28"/>
    <p:sldId id="262" r:id="rId29"/>
    <p:sldId id="264" r:id="rId30"/>
    <p:sldId id="265"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3/28/2017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3/28/2017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3/28/2017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3/28/2017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3/28/2017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3/28/2017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3/28/2017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219200"/>
            <a:ext cx="6172200" cy="2209800"/>
          </a:xfrm>
        </p:spPr>
        <p:txBody>
          <a:bodyPr/>
          <a:lstStyle/>
          <a:p>
            <a:pPr algn="ctr"/>
            <a:r>
              <a:rPr lang="sr-Cyrl-RS" sz="9600" dirty="0" smtClean="0"/>
              <a:t>Басне</a:t>
            </a:r>
            <a:r>
              <a:rPr lang="sr-Cyrl-RS" dirty="0" smtClean="0"/>
              <a: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8305800" cy="5711952"/>
          </a:xfrm>
        </p:spPr>
        <p:txBody>
          <a:bodyPr>
            <a:normAutofit/>
          </a:bodyPr>
          <a:lstStyle/>
          <a:p>
            <a:pPr algn="just"/>
            <a:r>
              <a:rPr lang="sr-Cyrl-RS" sz="2800" dirty="0" smtClean="0"/>
              <a:t>Говедар и Херакло</a:t>
            </a:r>
          </a:p>
          <a:p>
            <a:pPr algn="just"/>
            <a:endParaRPr lang="sr-Cyrl-RS" sz="2800" dirty="0"/>
          </a:p>
          <a:p>
            <a:pPr marL="0" indent="0" algn="just">
              <a:buNone/>
            </a:pPr>
            <a:r>
              <a:rPr lang="sr-Cyrl-RS" sz="2800" dirty="0" smtClean="0"/>
              <a:t>Неки говедар излазио из села на колима. Пошто му кола запану у дубок јарак, била је потребна помоћ, а он је стајао скрштених руку молећи се Хераклу, јер је њега волео више од свих богова. Приступи му Херакло и рече: </a:t>
            </a:r>
          </a:p>
          <a:p>
            <a:pPr marL="0" indent="0" algn="just">
              <a:buNone/>
            </a:pPr>
            <a:r>
              <a:rPr lang="sr-Cyrl-RS" sz="2800" dirty="0"/>
              <a:t>– За </a:t>
            </a:r>
            <a:r>
              <a:rPr lang="sr-Cyrl-RS" sz="2800" dirty="0" smtClean="0"/>
              <a:t>точкове прихвати и удари волове, па се тада моли божанству кад и сам нешто урадиш. Не моли, дакле, узалуд.</a:t>
            </a:r>
            <a:endParaRPr lang="en-US" sz="2800" dirty="0"/>
          </a:p>
        </p:txBody>
      </p:sp>
    </p:spTree>
    <p:extLst>
      <p:ext uri="{BB962C8B-B14F-4D97-AF65-F5344CB8AC3E}">
        <p14:creationId xmlns:p14="http://schemas.microsoft.com/office/powerpoint/2010/main" val="424937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534400" cy="5788152"/>
          </a:xfrm>
        </p:spPr>
        <p:txBody>
          <a:bodyPr>
            <a:normAutofit lnSpcReduction="10000"/>
          </a:bodyPr>
          <a:lstStyle/>
          <a:p>
            <a:r>
              <a:rPr lang="sr-Cyrl-RS" dirty="0" smtClean="0"/>
              <a:t>Бореј и Хелије</a:t>
            </a:r>
          </a:p>
          <a:p>
            <a:pPr marL="0" indent="0">
              <a:buNone/>
            </a:pPr>
            <a:endParaRPr lang="sr-Cyrl-RS" dirty="0"/>
          </a:p>
          <a:p>
            <a:pPr marL="0" indent="0" algn="just">
              <a:buNone/>
            </a:pPr>
            <a:r>
              <a:rPr lang="sr-Cyrl-RS" dirty="0" smtClean="0"/>
              <a:t>Бореј и Хелије су се препирали о својој снази. Стога одлуче да ономе од њих припадне победа који свуче човека путника. Бореј започне снажно пухати, а будући да је човек чврсто држао одећу, он навали још јаче. Човек пак још јаче од студени притиснут, навуче на себе још више одеће, док се Бореј не умори и препусти га тада Хелију. Он у почетку засија умерено. Кад је човек скинуо сувишак одеће, повиси он још јаче жегу док се човек, у немогућности да одоли сунчевој топлини, не свуче и не пође на купање у оближњу реку.</a:t>
            </a:r>
          </a:p>
          <a:p>
            <a:pPr marL="0" indent="0" algn="just">
              <a:buNone/>
            </a:pPr>
            <a:endParaRPr lang="sr-Cyrl-RS" dirty="0"/>
          </a:p>
          <a:p>
            <a:pPr marL="0" indent="0" algn="just">
              <a:buNone/>
            </a:pPr>
            <a:r>
              <a:rPr lang="sr-Cyrl-RS" i="1" dirty="0" smtClean="0"/>
              <a:t>Прича показује да је често успешније уверавање неголи насиље.</a:t>
            </a:r>
            <a:endParaRPr lang="en-US" i="1" dirty="0"/>
          </a:p>
        </p:txBody>
      </p:sp>
    </p:spTree>
    <p:extLst>
      <p:ext uri="{BB962C8B-B14F-4D97-AF65-F5344CB8AC3E}">
        <p14:creationId xmlns:p14="http://schemas.microsoft.com/office/powerpoint/2010/main" val="36864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685800"/>
            <a:ext cx="8382000" cy="5788152"/>
          </a:xfrm>
        </p:spPr>
        <p:txBody>
          <a:bodyPr>
            <a:normAutofit lnSpcReduction="10000"/>
          </a:bodyPr>
          <a:lstStyle/>
          <a:p>
            <a:r>
              <a:rPr lang="sr-Cyrl-RS" dirty="0" smtClean="0"/>
              <a:t>Сељак и рода</a:t>
            </a:r>
          </a:p>
          <a:p>
            <a:pPr marL="0" indent="0">
              <a:buNone/>
            </a:pPr>
            <a:endParaRPr lang="sr-Cyrl-RS" dirty="0"/>
          </a:p>
          <a:p>
            <a:pPr marL="0" indent="0" algn="just">
              <a:buNone/>
            </a:pPr>
            <a:r>
              <a:rPr lang="sr-Cyrl-RS" dirty="0" smtClean="0"/>
              <a:t>Сељак постави на њиви птичје замке. Док је хватао ждралове који су му затирали усев, ухвати с њима и роду. Она га, храмљући, стане заклињати да је пусти на слободу говорећи:</a:t>
            </a:r>
          </a:p>
          <a:p>
            <a:pPr marL="0" indent="0" algn="just">
              <a:buNone/>
            </a:pPr>
            <a:r>
              <a:rPr lang="sr-Cyrl-RS" dirty="0"/>
              <a:t>– Нисам </a:t>
            </a:r>
            <a:r>
              <a:rPr lang="sr-Cyrl-RS" dirty="0" smtClean="0"/>
              <a:t>ја ждрал, него рода, најчеститији створ који штује оца и покорава му се. Погледај да ми и боја није једнака.</a:t>
            </a:r>
          </a:p>
          <a:p>
            <a:pPr marL="0" indent="0" algn="just">
              <a:buNone/>
            </a:pPr>
            <a:r>
              <a:rPr lang="sr-Cyrl-RS" dirty="0" smtClean="0"/>
              <a:t>Он ће на то:</a:t>
            </a:r>
          </a:p>
          <a:p>
            <a:pPr marL="0" indent="0" algn="just">
              <a:buNone/>
            </a:pPr>
            <a:r>
              <a:rPr lang="sr-Cyrl-RS" dirty="0"/>
              <a:t>– Не </a:t>
            </a:r>
            <a:r>
              <a:rPr lang="sr-Cyrl-RS" dirty="0" smtClean="0"/>
              <a:t>знам шта говориш. С онима ћу те уништити с којима сам те ухватио.</a:t>
            </a:r>
          </a:p>
          <a:p>
            <a:pPr marL="0" indent="0" algn="just">
              <a:buNone/>
            </a:pPr>
            <a:endParaRPr lang="sr-Cyrl-RS" dirty="0"/>
          </a:p>
          <a:p>
            <a:pPr marL="0" indent="0" algn="just">
              <a:buNone/>
            </a:pPr>
            <a:r>
              <a:rPr lang="sr-Cyrl-RS" i="1" dirty="0" smtClean="0"/>
              <a:t>Добро је избегавати зле људе и не дружити се с њима да не западнеш како с њима у погибао.</a:t>
            </a:r>
            <a:endParaRPr lang="en-US" i="1" dirty="0"/>
          </a:p>
        </p:txBody>
      </p:sp>
    </p:spTree>
    <p:extLst>
      <p:ext uri="{BB962C8B-B14F-4D97-AF65-F5344CB8AC3E}">
        <p14:creationId xmlns:p14="http://schemas.microsoft.com/office/powerpoint/2010/main" val="48809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304800" y="457200"/>
            <a:ext cx="8610600" cy="6324600"/>
          </a:xfrm>
        </p:spPr>
        <p:txBody>
          <a:bodyPr>
            <a:normAutofit lnSpcReduction="10000"/>
          </a:bodyPr>
          <a:lstStyle/>
          <a:p>
            <a:r>
              <a:rPr lang="sr-Cyrl-RS" dirty="0" smtClean="0"/>
              <a:t>Јелен и лав</a:t>
            </a:r>
          </a:p>
          <a:p>
            <a:pPr marL="0" indent="0" algn="just">
              <a:buNone/>
            </a:pPr>
            <a:r>
              <a:rPr lang="sr-Cyrl-RS" dirty="0" smtClean="0"/>
              <a:t>Жедан јелен дође до неког извора. Док је пио, опази у води своју сену и стане се гиздати својим роговима гледајући њихову величину и красоту, а на ноге се силно љутио што су танке и слабе. Док је још о томе мозгао, појави се лав и стане га прогонити. Он удари у брег и далеко измакне лаву. Док је равница била гола, спашавао се трком, а кад стигне на неко шумовито место, догоди се да му се рогови заплету у грање. И како због тога није могао да трчи, лав га ухвати. Кад је имао погинути, рече у себи:</a:t>
            </a:r>
          </a:p>
          <a:p>
            <a:pPr marL="0" indent="0" algn="just">
              <a:buNone/>
            </a:pPr>
            <a:r>
              <a:rPr lang="sr-Cyrl-RS" dirty="0"/>
              <a:t>– Јадна </a:t>
            </a:r>
            <a:r>
              <a:rPr lang="sr-Cyrl-RS" dirty="0" smtClean="0"/>
              <a:t>ли мене! Ноге су ме спашавале, иако сам мислио да ће ме оставити на цедилу, а упропашћују ме рогови у које сам се особито поуздавао.</a:t>
            </a:r>
          </a:p>
          <a:p>
            <a:pPr marL="0" indent="0" algn="just">
              <a:buNone/>
            </a:pPr>
            <a:endParaRPr lang="sr-Cyrl-RS" dirty="0"/>
          </a:p>
          <a:p>
            <a:pPr marL="0" indent="0" algn="just">
              <a:buNone/>
            </a:pPr>
            <a:r>
              <a:rPr lang="sr-Cyrl-RS" i="1" dirty="0" smtClean="0"/>
              <a:t>Тако често и пријатељи у које се сумња постају у опасности спасиоци, а издајице они у које се особито поуздаје.</a:t>
            </a:r>
            <a:endParaRPr lang="en-US" i="1" dirty="0"/>
          </a:p>
        </p:txBody>
      </p:sp>
    </p:spTree>
    <p:extLst>
      <p:ext uri="{BB962C8B-B14F-4D97-AF65-F5344CB8AC3E}">
        <p14:creationId xmlns:p14="http://schemas.microsoft.com/office/powerpoint/2010/main" val="373888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228600" y="457200"/>
            <a:ext cx="8534400" cy="6172200"/>
          </a:xfrm>
        </p:spPr>
        <p:txBody>
          <a:bodyPr>
            <a:normAutofit lnSpcReduction="10000"/>
          </a:bodyPr>
          <a:lstStyle/>
          <a:p>
            <a:r>
              <a:rPr lang="sr-Cyrl-RS" dirty="0" smtClean="0"/>
              <a:t>Хермес и кипар</a:t>
            </a:r>
          </a:p>
          <a:p>
            <a:pPr marL="0" indent="0">
              <a:buNone/>
            </a:pPr>
            <a:r>
              <a:rPr lang="sr-Cyrl-RS" dirty="0" smtClean="0"/>
              <a:t>У жељи да дозна у каквој је части код људи, преруши се Хермес у човека и дође у кипареву радионицу. Опази Зевсов кип и упита: </a:t>
            </a:r>
          </a:p>
          <a:p>
            <a:pPr marL="0" indent="0">
              <a:buNone/>
            </a:pPr>
            <a:r>
              <a:rPr lang="sr-Cyrl-RS" dirty="0"/>
              <a:t>– Пошто</a:t>
            </a:r>
            <a:r>
              <a:rPr lang="sr-Cyrl-RS" dirty="0" smtClean="0"/>
              <a:t>?</a:t>
            </a:r>
          </a:p>
          <a:p>
            <a:pPr marL="0" indent="0">
              <a:buNone/>
            </a:pPr>
            <a:r>
              <a:rPr lang="sr-Cyrl-RS" dirty="0" smtClean="0"/>
              <a:t>Када кипар одговори:</a:t>
            </a:r>
          </a:p>
          <a:p>
            <a:pPr marL="0" indent="0">
              <a:buNone/>
            </a:pPr>
            <a:r>
              <a:rPr lang="sr-Cyrl-RS" dirty="0"/>
              <a:t>– Једну </a:t>
            </a:r>
            <a:r>
              <a:rPr lang="sr-Cyrl-RS" dirty="0" smtClean="0"/>
              <a:t>драхму – насмеја се и стане питати пошто је Херин кип.</a:t>
            </a:r>
          </a:p>
          <a:p>
            <a:pPr marL="0" indent="0">
              <a:buNone/>
            </a:pPr>
            <a:r>
              <a:rPr lang="sr-Cyrl-RS" dirty="0" smtClean="0"/>
              <a:t>Док му је кипар одговарао да стоји нешто више, угледа и свој кип те помисли да њега људи сигурно више цене јер је гласник богова и прибавља добитак. Зато стане питати, а кипар одговори:</a:t>
            </a:r>
          </a:p>
          <a:p>
            <a:pPr marL="0" indent="0">
              <a:buNone/>
            </a:pPr>
            <a:r>
              <a:rPr lang="sr-Cyrl-RS" dirty="0"/>
              <a:t>– Ако </a:t>
            </a:r>
            <a:r>
              <a:rPr lang="sr-Cyrl-RS" dirty="0" smtClean="0"/>
              <a:t>купиш оне, даћу ти тога као додатак.</a:t>
            </a:r>
          </a:p>
          <a:p>
            <a:pPr>
              <a:buFontTx/>
              <a:buChar char="-"/>
            </a:pPr>
            <a:endParaRPr lang="sr-Cyrl-RS" dirty="0" smtClean="0"/>
          </a:p>
          <a:p>
            <a:pPr marL="0" indent="0">
              <a:buNone/>
            </a:pPr>
            <a:r>
              <a:rPr lang="sr-Cyrl-RS" i="1" dirty="0" smtClean="0"/>
              <a:t>Прича пристаје умишљеном човеку који код осталих људи није ни у каквој цени.</a:t>
            </a:r>
          </a:p>
          <a:p>
            <a:pPr>
              <a:buFontTx/>
              <a:buChar char="-"/>
            </a:pPr>
            <a:endParaRPr lang="sr-Cyrl-RS" dirty="0"/>
          </a:p>
          <a:p>
            <a:pPr>
              <a:buFontTx/>
              <a:buChar char="-"/>
            </a:pPr>
            <a:endParaRPr lang="en-US" dirty="0"/>
          </a:p>
        </p:txBody>
      </p:sp>
    </p:spTree>
    <p:extLst>
      <p:ext uri="{BB962C8B-B14F-4D97-AF65-F5344CB8AC3E}">
        <p14:creationId xmlns:p14="http://schemas.microsoft.com/office/powerpoint/2010/main" val="223779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8001000" cy="5940552"/>
          </a:xfrm>
        </p:spPr>
        <p:txBody>
          <a:bodyPr/>
          <a:lstStyle/>
          <a:p>
            <a:pPr algn="just"/>
            <a:r>
              <a:rPr lang="sr-Cyrl-RS" dirty="0" smtClean="0"/>
              <a:t>Стабла и трске</a:t>
            </a:r>
          </a:p>
          <a:p>
            <a:pPr marL="0" indent="0" algn="just">
              <a:buNone/>
            </a:pPr>
            <a:r>
              <a:rPr lang="sr-Cyrl-RS" dirty="0" smtClean="0"/>
              <a:t>Једном су стабла, од ветрова разломљена, гледала где трске остају неоштећене па их стану питати како то да се она тако ломе, иако су јака и чврста, а њима се, иако су танке и слабе, ништа зло не догађа. Трске нато одврате:</a:t>
            </a:r>
          </a:p>
          <a:p>
            <a:pPr marL="0" indent="0" algn="just">
              <a:buNone/>
            </a:pPr>
            <a:r>
              <a:rPr lang="sr-Cyrl-RS" dirty="0"/>
              <a:t>– Јер </a:t>
            </a:r>
            <a:r>
              <a:rPr lang="sr-Cyrl-RS" dirty="0" smtClean="0"/>
              <a:t>ми, знајући своју слабост, попуштамо навали ветрова и тако избегавамо нападе, а ви, поуздајући се у властиту снагу, кушате одупрти се и због тога бивате скршена.</a:t>
            </a:r>
          </a:p>
          <a:p>
            <a:pPr marL="0" indent="0" algn="just">
              <a:buNone/>
            </a:pPr>
            <a:endParaRPr lang="sr-Cyrl-RS" dirty="0"/>
          </a:p>
          <a:p>
            <a:pPr marL="0" indent="0" algn="just">
              <a:buNone/>
            </a:pPr>
            <a:r>
              <a:rPr lang="sr-Cyrl-RS" i="1" dirty="0" smtClean="0"/>
              <a:t>Басна показује да је у неповољним приликама попуштање сигурније од противљења.</a:t>
            </a:r>
            <a:endParaRPr lang="en-US" i="1" dirty="0"/>
          </a:p>
        </p:txBody>
      </p:sp>
    </p:spTree>
    <p:extLst>
      <p:ext uri="{BB962C8B-B14F-4D97-AF65-F5344CB8AC3E}">
        <p14:creationId xmlns:p14="http://schemas.microsoft.com/office/powerpoint/2010/main" val="355287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sr-Cyrl-RS" dirty="0" smtClean="0"/>
              <a:t>Ла Фонтенове басне</a:t>
            </a:r>
            <a:endParaRPr lang="en-US" dirty="0"/>
          </a:p>
        </p:txBody>
      </p:sp>
      <p:sp>
        <p:nvSpPr>
          <p:cNvPr id="3" name="Content Placeholder 2"/>
          <p:cNvSpPr>
            <a:spLocks noGrp="1"/>
          </p:cNvSpPr>
          <p:nvPr>
            <p:ph sz="quarter" idx="1"/>
          </p:nvPr>
        </p:nvSpPr>
        <p:spPr>
          <a:xfrm>
            <a:off x="457200" y="1219200"/>
            <a:ext cx="7467600" cy="5254752"/>
          </a:xfrm>
        </p:spPr>
        <p:txBody>
          <a:bodyPr>
            <a:normAutofit/>
          </a:bodyPr>
          <a:lstStyle/>
          <a:p>
            <a:r>
              <a:rPr lang="sr-Cyrl-RS" dirty="0" smtClean="0"/>
              <a:t>Цврчак и мрав</a:t>
            </a:r>
          </a:p>
          <a:p>
            <a:r>
              <a:rPr lang="sr-Cyrl-RS" dirty="0" smtClean="0"/>
              <a:t>Гавран и лисац</a:t>
            </a:r>
          </a:p>
          <a:p>
            <a:r>
              <a:rPr lang="sr-Cyrl-RS" dirty="0" smtClean="0"/>
              <a:t>Лисац и рода</a:t>
            </a:r>
          </a:p>
          <a:p>
            <a:r>
              <a:rPr lang="sr-Cyrl-RS" dirty="0" smtClean="0"/>
              <a:t>Храст и трска</a:t>
            </a:r>
          </a:p>
          <a:p>
            <a:r>
              <a:rPr lang="sr-Cyrl-RS" dirty="0" smtClean="0"/>
              <a:t>Петао и бисер</a:t>
            </a:r>
          </a:p>
          <a:p>
            <a:r>
              <a:rPr lang="sr-Cyrl-RS" dirty="0" smtClean="0"/>
              <a:t>Саветовање мишева</a:t>
            </a:r>
          </a:p>
          <a:p>
            <a:r>
              <a:rPr lang="sr-Cyrl-RS" dirty="0" smtClean="0"/>
              <a:t>Два бика и жаба</a:t>
            </a:r>
          </a:p>
          <a:p>
            <a:r>
              <a:rPr lang="sr-Cyrl-RS" dirty="0" smtClean="0"/>
              <a:t>Голуб и мрав</a:t>
            </a:r>
          </a:p>
          <a:p>
            <a:r>
              <a:rPr lang="sr-Cyrl-RS" dirty="0" smtClean="0"/>
              <a:t>Зец и жабе</a:t>
            </a:r>
          </a:p>
          <a:p>
            <a:r>
              <a:rPr lang="sr-Cyrl-RS" dirty="0" smtClean="0"/>
              <a:t>Петао и лисац</a:t>
            </a:r>
          </a:p>
          <a:p>
            <a:r>
              <a:rPr lang="sr-Cyrl-RS" dirty="0" smtClean="0"/>
              <a:t>Паун се јада Јунони...</a:t>
            </a:r>
            <a:endParaRPr lang="en-US" dirty="0"/>
          </a:p>
        </p:txBody>
      </p:sp>
    </p:spTree>
    <p:extLst>
      <p:ext uri="{BB962C8B-B14F-4D97-AF65-F5344CB8AC3E}">
        <p14:creationId xmlns:p14="http://schemas.microsoft.com/office/powerpoint/2010/main" val="71558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sr-Cyrl-RS" dirty="0" smtClean="0"/>
              <a:t>Лесингове басне</a:t>
            </a:r>
            <a:endParaRPr lang="en-US" dirty="0"/>
          </a:p>
        </p:txBody>
      </p:sp>
      <p:sp>
        <p:nvSpPr>
          <p:cNvPr id="3" name="Content Placeholder 2"/>
          <p:cNvSpPr>
            <a:spLocks noGrp="1"/>
          </p:cNvSpPr>
          <p:nvPr>
            <p:ph sz="quarter" idx="1"/>
          </p:nvPr>
        </p:nvSpPr>
        <p:spPr>
          <a:xfrm>
            <a:off x="228600" y="990600"/>
            <a:ext cx="8534400" cy="5483352"/>
          </a:xfrm>
        </p:spPr>
        <p:txBody>
          <a:bodyPr>
            <a:normAutofit/>
          </a:bodyPr>
          <a:lstStyle/>
          <a:p>
            <a:pPr algn="just"/>
            <a:r>
              <a:rPr lang="sr-Cyrl-RS" sz="2800" dirty="0" smtClean="0"/>
              <a:t>Хрчак и мрав</a:t>
            </a:r>
          </a:p>
          <a:p>
            <a:pPr marL="0" indent="0" algn="just">
              <a:buNone/>
            </a:pPr>
            <a:r>
              <a:rPr lang="sr-Cyrl-RS" sz="2800" dirty="0" smtClean="0"/>
              <a:t>– Ви</a:t>
            </a:r>
            <a:r>
              <a:rPr lang="sr-Cyrl-RS" sz="2800" dirty="0" smtClean="0"/>
              <a:t>, бедни мрави – рече хрчак. – Зар вам се исплати да целога лета радите да бисте тако мало сакупили? Да ви видите моју залиху...</a:t>
            </a:r>
          </a:p>
          <a:p>
            <a:pPr marL="0" indent="0" algn="just">
              <a:buNone/>
            </a:pPr>
            <a:r>
              <a:rPr lang="sr-Cyrl-RS" sz="2800" dirty="0"/>
              <a:t>– Слушај </a:t>
            </a:r>
            <a:r>
              <a:rPr lang="sr-Cyrl-RS" sz="2800" dirty="0" smtClean="0"/>
              <a:t>– одговори један мрав – ако је она већа него што ти је потребна, онда је право што људи копају за тобом, празне твоје амбаре и што плаћаш животом своју разбојничку шкртост.</a:t>
            </a:r>
          </a:p>
          <a:p>
            <a:pPr algn="just">
              <a:buFontTx/>
              <a:buChar char="-"/>
            </a:pPr>
            <a:endParaRPr lang="sr-Cyrl-RS" sz="2800" dirty="0" smtClean="0"/>
          </a:p>
          <a:p>
            <a:pPr algn="just"/>
            <a:r>
              <a:rPr lang="sr-Cyrl-RS" sz="2800" dirty="0" smtClean="0"/>
              <a:t> </a:t>
            </a:r>
            <a:r>
              <a:rPr lang="sr-Cyrl-RS" sz="2800" u="sng" dirty="0" smtClean="0"/>
              <a:t>Зевс и коњ </a:t>
            </a:r>
            <a:r>
              <a:rPr lang="sr-Cyrl-RS" sz="2800" dirty="0" smtClean="0"/>
              <a:t>(21. стр.)</a:t>
            </a:r>
          </a:p>
          <a:p>
            <a:pPr algn="just"/>
            <a:r>
              <a:rPr lang="sr-Cyrl-RS" sz="2800" u="sng" dirty="0" smtClean="0"/>
              <a:t>Зевс и овца </a:t>
            </a:r>
            <a:r>
              <a:rPr lang="sr-Cyrl-RS" sz="2800" dirty="0" smtClean="0"/>
              <a:t>(71. стр.)</a:t>
            </a:r>
          </a:p>
          <a:p>
            <a:pPr algn="just"/>
            <a:endParaRPr lang="en-US" sz="2800" dirty="0"/>
          </a:p>
        </p:txBody>
      </p:sp>
    </p:spTree>
    <p:extLst>
      <p:ext uri="{BB962C8B-B14F-4D97-AF65-F5344CB8AC3E}">
        <p14:creationId xmlns:p14="http://schemas.microsoft.com/office/powerpoint/2010/main" val="307079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001000" cy="5559552"/>
          </a:xfrm>
        </p:spPr>
        <p:txBody>
          <a:bodyPr>
            <a:normAutofit/>
          </a:bodyPr>
          <a:lstStyle/>
          <a:p>
            <a:pPr algn="just"/>
            <a:r>
              <a:rPr lang="sr-Cyrl-RS" sz="3200" dirty="0" smtClean="0"/>
              <a:t>Мајмун и лисица</a:t>
            </a:r>
            <a:endParaRPr lang="sr-Cyrl-RS" sz="3200" dirty="0"/>
          </a:p>
          <a:p>
            <a:pPr marL="0" indent="0" algn="just">
              <a:buNone/>
            </a:pPr>
            <a:r>
              <a:rPr lang="sr-Cyrl-RS" sz="3200" dirty="0"/>
              <a:t>– </a:t>
            </a:r>
            <a:r>
              <a:rPr lang="sr-Cyrl-RS" sz="3200" dirty="0" smtClean="0"/>
              <a:t> Реци ми једну тако вешту животињу коју ја не бих могао да подражавам – хвалио се мајмун лисици.</a:t>
            </a:r>
          </a:p>
          <a:p>
            <a:pPr marL="0" indent="0" algn="just">
              <a:buNone/>
            </a:pPr>
            <a:r>
              <a:rPr lang="sr-Cyrl-RS" sz="3200" dirty="0"/>
              <a:t>– </a:t>
            </a:r>
            <a:r>
              <a:rPr lang="sr-Cyrl-RS" sz="3200" dirty="0" smtClean="0"/>
              <a:t>А ти мени једну животињу тако мале вредности којој би могло пасти на памет тебе да подражава.</a:t>
            </a:r>
          </a:p>
          <a:p>
            <a:pPr marL="0" indent="0" algn="just">
              <a:buNone/>
            </a:pPr>
            <a:r>
              <a:rPr lang="sr-Cyrl-RS" sz="3200" dirty="0" smtClean="0"/>
              <a:t>Писци моје нације!...  Морам ли се још јасније изразити.</a:t>
            </a:r>
          </a:p>
          <a:p>
            <a:pPr algn="just"/>
            <a:r>
              <a:rPr lang="sr-Cyrl-RS" sz="3200" u="sng" dirty="0" smtClean="0"/>
              <a:t>Ратоборни вук </a:t>
            </a:r>
            <a:r>
              <a:rPr lang="sr-Cyrl-RS" sz="3200" dirty="0" smtClean="0"/>
              <a:t>(30. стр.)</a:t>
            </a:r>
            <a:endParaRPr lang="en-US" sz="3200" dirty="0"/>
          </a:p>
        </p:txBody>
      </p:sp>
    </p:spTree>
    <p:extLst>
      <p:ext uri="{BB962C8B-B14F-4D97-AF65-F5344CB8AC3E}">
        <p14:creationId xmlns:p14="http://schemas.microsoft.com/office/powerpoint/2010/main" val="182369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001000" cy="5788152"/>
          </a:xfrm>
        </p:spPr>
        <p:txBody>
          <a:bodyPr/>
          <a:lstStyle/>
          <a:p>
            <a:pPr algn="just"/>
            <a:r>
              <a:rPr lang="sr-Cyrl-RS" dirty="0" smtClean="0"/>
              <a:t>Ној</a:t>
            </a:r>
          </a:p>
          <a:p>
            <a:pPr marL="0" indent="0" algn="just">
              <a:buNone/>
            </a:pPr>
            <a:endParaRPr lang="sr-Cyrl-RS" dirty="0"/>
          </a:p>
          <a:p>
            <a:pPr marL="0" indent="0" algn="just">
              <a:buNone/>
            </a:pPr>
            <a:r>
              <a:rPr lang="sr-Cyrl-RS" dirty="0" smtClean="0"/>
              <a:t>– Сад ћу полетети – викну горостасни ној, и читав птичји народ скупи се око њега у озбиљном ишчекивању.</a:t>
            </a:r>
          </a:p>
          <a:p>
            <a:pPr marL="0" indent="0" algn="just">
              <a:buNone/>
            </a:pPr>
            <a:r>
              <a:rPr lang="sr-Cyrl-RS" dirty="0" smtClean="0"/>
              <a:t>– Сад ћу полетети – викну он још једном, рашири своја снажна крила и, попут брода разапетих једара, стушти се по земљи са које се ни за корак није подигао.</a:t>
            </a:r>
          </a:p>
          <a:p>
            <a:pPr marL="0" indent="0" algn="just">
              <a:buNone/>
            </a:pPr>
            <a:r>
              <a:rPr lang="sr-Cyrl-RS" dirty="0" smtClean="0"/>
              <a:t>Ево поетске слике оних непоетских глава које се у првим редовима својих бесконачних ода размећу охолим крилима, прете да ће се винути небу под облак, а ипак остају верни прашини.</a:t>
            </a:r>
            <a:endParaRPr lang="en-US" dirty="0"/>
          </a:p>
        </p:txBody>
      </p:sp>
    </p:spTree>
    <p:extLst>
      <p:ext uri="{BB962C8B-B14F-4D97-AF65-F5344CB8AC3E}">
        <p14:creationId xmlns:p14="http://schemas.microsoft.com/office/powerpoint/2010/main" val="15390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sr-Cyrl-RS" sz="4000" dirty="0" smtClean="0"/>
              <a:t>Народне басне</a:t>
            </a:r>
            <a:endParaRPr lang="en-US" sz="4000" dirty="0"/>
          </a:p>
        </p:txBody>
      </p:sp>
      <p:sp>
        <p:nvSpPr>
          <p:cNvPr id="3" name="Content Placeholder 2"/>
          <p:cNvSpPr>
            <a:spLocks noGrp="1"/>
          </p:cNvSpPr>
          <p:nvPr>
            <p:ph sz="quarter" idx="1"/>
          </p:nvPr>
        </p:nvSpPr>
        <p:spPr>
          <a:xfrm>
            <a:off x="457200" y="1295400"/>
            <a:ext cx="7467600" cy="5410200"/>
          </a:xfrm>
        </p:spPr>
        <p:txBody>
          <a:bodyPr>
            <a:normAutofit lnSpcReduction="10000"/>
          </a:bodyPr>
          <a:lstStyle/>
          <a:p>
            <a:r>
              <a:rPr lang="sr-Cyrl-RS" sz="3200" dirty="0" smtClean="0"/>
              <a:t>А зашто шиче на свеца</a:t>
            </a:r>
          </a:p>
          <a:p>
            <a:r>
              <a:rPr lang="sr-Cyrl-RS" sz="3200" dirty="0" smtClean="0"/>
              <a:t>Вук и ован, Вук и коњ</a:t>
            </a:r>
          </a:p>
          <a:p>
            <a:r>
              <a:rPr lang="sr-Cyrl-RS" sz="3200" dirty="0" smtClean="0"/>
              <a:t>Пас и вук – побратими</a:t>
            </a:r>
          </a:p>
          <a:p>
            <a:r>
              <a:rPr lang="sr-Cyrl-RS" sz="3200" dirty="0" smtClean="0"/>
              <a:t>Лисица и кокошке</a:t>
            </a:r>
          </a:p>
          <a:p>
            <a:r>
              <a:rPr lang="sr-Cyrl-RS" sz="3200" dirty="0" smtClean="0"/>
              <a:t>Моја кућа моја слобода</a:t>
            </a:r>
          </a:p>
          <a:p>
            <a:r>
              <a:rPr lang="sr-Cyrl-RS" sz="3200" dirty="0" smtClean="0"/>
              <a:t>Зечеви нијесу најстрашивији</a:t>
            </a:r>
          </a:p>
          <a:p>
            <a:r>
              <a:rPr lang="sr-Cyrl-RS" sz="3200" dirty="0" smtClean="0"/>
              <a:t>Црв и лав</a:t>
            </a:r>
          </a:p>
          <a:p>
            <a:r>
              <a:rPr lang="sr-Cyrl-RS" sz="3200" dirty="0" smtClean="0"/>
              <a:t>Во и </a:t>
            </a:r>
            <a:r>
              <a:rPr lang="sr-Cyrl-RS" sz="3200" dirty="0" smtClean="0"/>
              <a:t>миш</a:t>
            </a:r>
            <a:endParaRPr lang="sr-Latn-RS" sz="3200" dirty="0" smtClean="0"/>
          </a:p>
          <a:p>
            <a:r>
              <a:rPr lang="sr-Cyrl-RS" sz="3200" dirty="0" smtClean="0"/>
              <a:t>Лисица и гавран</a:t>
            </a:r>
          </a:p>
          <a:p>
            <a:r>
              <a:rPr lang="sr-Cyrl-RS" sz="3200" dirty="0" smtClean="0"/>
              <a:t>Коњ и магарац</a:t>
            </a:r>
            <a:endParaRPr lang="en-US" sz="3200" dirty="0"/>
          </a:p>
        </p:txBody>
      </p:sp>
    </p:spTree>
    <p:extLst>
      <p:ext uri="{BB962C8B-B14F-4D97-AF65-F5344CB8AC3E}">
        <p14:creationId xmlns:p14="http://schemas.microsoft.com/office/powerpoint/2010/main" val="192623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a:p>
        </p:txBody>
      </p:sp>
      <p:sp>
        <p:nvSpPr>
          <p:cNvPr id="3" name="Content Placeholder 2"/>
          <p:cNvSpPr>
            <a:spLocks noGrp="1"/>
          </p:cNvSpPr>
          <p:nvPr>
            <p:ph sz="quarter" idx="1"/>
          </p:nvPr>
        </p:nvSpPr>
        <p:spPr>
          <a:xfrm>
            <a:off x="228600" y="609600"/>
            <a:ext cx="8229600" cy="5864352"/>
          </a:xfrm>
        </p:spPr>
        <p:txBody>
          <a:bodyPr>
            <a:normAutofit lnSpcReduction="10000"/>
          </a:bodyPr>
          <a:lstStyle/>
          <a:p>
            <a:pPr algn="just"/>
            <a:r>
              <a:rPr lang="sr-Cyrl-RS" dirty="0" smtClean="0"/>
              <a:t>Лисица и рода</a:t>
            </a:r>
          </a:p>
          <a:p>
            <a:pPr marL="0" indent="0" algn="just">
              <a:buNone/>
            </a:pPr>
            <a:endParaRPr lang="sr-Cyrl-RS" dirty="0"/>
          </a:p>
          <a:p>
            <a:pPr marL="0" indent="0" algn="just">
              <a:buNone/>
            </a:pPr>
            <a:r>
              <a:rPr lang="sr-Cyrl-RS" dirty="0" smtClean="0"/>
              <a:t>– Хајде, причај ми нешто о страним земљама које си све видела</a:t>
            </a:r>
            <a:r>
              <a:rPr lang="sr-Cyrl-RS" dirty="0"/>
              <a:t> </a:t>
            </a:r>
            <a:r>
              <a:rPr lang="sr-Cyrl-RS" dirty="0" smtClean="0"/>
              <a:t>– рекла је лисица светском путнику роди.</a:t>
            </a:r>
          </a:p>
          <a:p>
            <a:pPr marL="0" indent="0" algn="just">
              <a:buNone/>
            </a:pPr>
            <a:r>
              <a:rPr lang="sr-Cyrl-RS" dirty="0" smtClean="0"/>
              <a:t>На то рода стаде да јој казује сваку бару и сваку влажну ливаду где се наслађивала најукуснијим црвима и најдебљим жабама.</a:t>
            </a:r>
          </a:p>
          <a:p>
            <a:pPr marL="0" indent="0" algn="just">
              <a:buNone/>
            </a:pPr>
            <a:endParaRPr lang="sr-Cyrl-RS" dirty="0"/>
          </a:p>
          <a:p>
            <a:pPr marL="0" indent="0" algn="just">
              <a:buNone/>
            </a:pPr>
            <a:r>
              <a:rPr lang="sr-Cyrl-RS" dirty="0" smtClean="0"/>
              <a:t>Ви сте били дуго у Паризу, драги господине. Где се тамо најбоље једе? Која су вам се вина тамо највише допала?</a:t>
            </a:r>
          </a:p>
          <a:p>
            <a:pPr marL="0" indent="0" algn="just">
              <a:buNone/>
            </a:pPr>
            <a:endParaRPr lang="sr-Cyrl-RS" dirty="0"/>
          </a:p>
          <a:p>
            <a:pPr algn="just"/>
            <a:r>
              <a:rPr lang="sr-Cyrl-RS" dirty="0" smtClean="0"/>
              <a:t>Сова и копач блага (40. стр.)</a:t>
            </a:r>
          </a:p>
          <a:p>
            <a:pPr algn="just"/>
            <a:r>
              <a:rPr lang="sr-Cyrl-RS" dirty="0" smtClean="0"/>
              <a:t>Лисица и образина (67. стр.)</a:t>
            </a:r>
          </a:p>
          <a:p>
            <a:pPr algn="just"/>
            <a:r>
              <a:rPr lang="sr-Cyrl-RS" dirty="0" smtClean="0"/>
              <a:t>Орао и лисица (115. стр.)</a:t>
            </a:r>
          </a:p>
          <a:p>
            <a:pPr algn="just"/>
            <a:endParaRPr lang="en-US" dirty="0"/>
          </a:p>
        </p:txBody>
      </p:sp>
    </p:spTree>
    <p:extLst>
      <p:ext uri="{BB962C8B-B14F-4D97-AF65-F5344CB8AC3E}">
        <p14:creationId xmlns:p14="http://schemas.microsoft.com/office/powerpoint/2010/main" val="356631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a:p>
        </p:txBody>
      </p:sp>
      <p:sp>
        <p:nvSpPr>
          <p:cNvPr id="3" name="Content Placeholder 2"/>
          <p:cNvSpPr>
            <a:spLocks noGrp="1"/>
          </p:cNvSpPr>
          <p:nvPr>
            <p:ph sz="quarter" idx="1"/>
          </p:nvPr>
        </p:nvSpPr>
        <p:spPr>
          <a:xfrm>
            <a:off x="457200" y="457200"/>
            <a:ext cx="8077200" cy="6016752"/>
          </a:xfrm>
        </p:spPr>
        <p:txBody>
          <a:bodyPr>
            <a:noAutofit/>
          </a:bodyPr>
          <a:lstStyle/>
          <a:p>
            <a:pPr algn="just"/>
            <a:r>
              <a:rPr lang="sr-Cyrl-RS" sz="2800" dirty="0" smtClean="0"/>
              <a:t>Херкул и Јунона</a:t>
            </a:r>
          </a:p>
          <a:p>
            <a:pPr marL="0" indent="0" algn="just">
              <a:buNone/>
            </a:pPr>
            <a:r>
              <a:rPr lang="sr-Cyrl-RS" sz="2800" dirty="0" smtClean="0"/>
              <a:t>Кад је Херкул био примљен на небо, од свих богова и богиња поздравио је прво Јунону. Читаво небо и Јунона нађоше се због тога у чуду.</a:t>
            </a:r>
          </a:p>
          <a:p>
            <a:pPr marL="0" indent="0" algn="just">
              <a:buNone/>
            </a:pPr>
            <a:r>
              <a:rPr lang="sr-Cyrl-RS" sz="2800" dirty="0" smtClean="0"/>
              <a:t>– Зар својој непријатељици дајеш првенство? – довикну му неко.</a:t>
            </a:r>
          </a:p>
          <a:p>
            <a:pPr marL="0" indent="0" algn="just">
              <a:buNone/>
            </a:pPr>
            <a:r>
              <a:rPr lang="sr-Cyrl-RS" sz="2800" dirty="0" smtClean="0"/>
              <a:t>– Јесте, баш њој – одговори Херкул. – Само захваљујући њеним прогонима имао сам прилике да извршим дела због којих сам заслужио небо.</a:t>
            </a:r>
          </a:p>
          <a:p>
            <a:pPr marL="0" indent="0" algn="just">
              <a:buNone/>
            </a:pPr>
            <a:r>
              <a:rPr lang="sr-Cyrl-RS" sz="2800" dirty="0" smtClean="0"/>
              <a:t>Олимп се сложио са одговором новог бога, а Јунона се више није љутила.</a:t>
            </a:r>
            <a:endParaRPr lang="en-US" sz="2800" dirty="0"/>
          </a:p>
        </p:txBody>
      </p:sp>
    </p:spTree>
    <p:extLst>
      <p:ext uri="{BB962C8B-B14F-4D97-AF65-F5344CB8AC3E}">
        <p14:creationId xmlns:p14="http://schemas.microsoft.com/office/powerpoint/2010/main" val="34737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normAutofit/>
          </a:bodyPr>
          <a:lstStyle/>
          <a:p>
            <a:pPr algn="just"/>
            <a:r>
              <a:rPr lang="sr-Cyrl-RS" sz="2800" dirty="0" smtClean="0"/>
              <a:t>Лав и магарац</a:t>
            </a:r>
          </a:p>
          <a:p>
            <a:pPr marL="0" indent="0" algn="just">
              <a:buNone/>
            </a:pPr>
            <a:r>
              <a:rPr lang="sr-Cyrl-RS" sz="2800" dirty="0" smtClean="0"/>
              <a:t>Кад је Езопов лав пошао у шуму са магарцем, који је требало да му својим страшним гласом помогне у лову, довикну му са дрвета уображена врана:</a:t>
            </a:r>
          </a:p>
          <a:p>
            <a:pPr marL="0" indent="0" algn="just">
              <a:buNone/>
            </a:pPr>
            <a:r>
              <a:rPr lang="sr-Cyrl-RS" sz="2800" dirty="0" smtClean="0"/>
              <a:t>– Красна ли друга! Зар се не стидиш да идеш са магарцем?</a:t>
            </a:r>
          </a:p>
          <a:p>
            <a:pPr marL="0" indent="0" algn="just">
              <a:buNone/>
            </a:pPr>
            <a:r>
              <a:rPr lang="sr-Cyrl-RS" sz="2800" dirty="0" smtClean="0"/>
              <a:t>– Ко може да ми буде потребан – одговори лав – томе ја свакако могу да допустим да иде са мном.</a:t>
            </a:r>
          </a:p>
          <a:p>
            <a:pPr marL="0" indent="0" algn="just">
              <a:buNone/>
            </a:pPr>
            <a:r>
              <a:rPr lang="sr-Cyrl-RS" sz="2800" dirty="0" smtClean="0"/>
              <a:t>Тако мисле сви великани када својим друштвом удостоје неког малог човека.</a:t>
            </a:r>
            <a:endParaRPr lang="en-US" sz="2800" dirty="0"/>
          </a:p>
        </p:txBody>
      </p:sp>
    </p:spTree>
    <p:extLst>
      <p:ext uri="{BB962C8B-B14F-4D97-AF65-F5344CB8AC3E}">
        <p14:creationId xmlns:p14="http://schemas.microsoft.com/office/powerpoint/2010/main" val="281057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001000" cy="5559552"/>
          </a:xfrm>
        </p:spPr>
        <p:txBody>
          <a:bodyPr>
            <a:normAutofit/>
          </a:bodyPr>
          <a:lstStyle/>
          <a:p>
            <a:pPr algn="just"/>
            <a:r>
              <a:rPr lang="sr-Cyrl-RS" sz="3200" dirty="0" smtClean="0"/>
              <a:t>Трнов жбун</a:t>
            </a:r>
          </a:p>
          <a:p>
            <a:pPr marL="0" indent="0" algn="just">
              <a:buNone/>
            </a:pPr>
            <a:endParaRPr lang="sr-Cyrl-RS" sz="3200" dirty="0"/>
          </a:p>
          <a:p>
            <a:pPr marL="0" indent="0" algn="just">
              <a:buNone/>
            </a:pPr>
            <a:r>
              <a:rPr lang="sr-Cyrl-RS" sz="3200" dirty="0" smtClean="0"/>
              <a:t>– Ама, реци ми – упита врба трнов жбун – зашто тако жудиш за оделом људи који пролазе поред тебе? Шта хоћеш тиме? Шта ти оно може користити?</a:t>
            </a:r>
          </a:p>
          <a:p>
            <a:pPr marL="0" indent="0" algn="just">
              <a:buNone/>
            </a:pPr>
            <a:r>
              <a:rPr lang="sr-Cyrl-RS" sz="3200" dirty="0" smtClean="0"/>
              <a:t>– Ништа! – рече трнов жбун. – Нећу да им га узмем; хоћу само да им га поцепам.</a:t>
            </a:r>
            <a:endParaRPr lang="en-US" sz="3200" dirty="0"/>
          </a:p>
        </p:txBody>
      </p:sp>
    </p:spTree>
    <p:extLst>
      <p:ext uri="{BB962C8B-B14F-4D97-AF65-F5344CB8AC3E}">
        <p14:creationId xmlns:p14="http://schemas.microsoft.com/office/powerpoint/2010/main" val="324770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5"/>
            <a:ext cx="8839200" cy="39277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6600"/>
            <a:ext cx="8839200" cy="3581400"/>
          </a:xfrm>
          <a:prstGeom prst="rect">
            <a:avLst/>
          </a:prstGeom>
        </p:spPr>
      </p:pic>
    </p:spTree>
    <p:extLst>
      <p:ext uri="{BB962C8B-B14F-4D97-AF65-F5344CB8AC3E}">
        <p14:creationId xmlns:p14="http://schemas.microsoft.com/office/powerpoint/2010/main" val="381089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39200" cy="6877081"/>
          </a:xfrm>
          <a:prstGeom prst="rect">
            <a:avLst/>
          </a:prstGeom>
        </p:spPr>
      </p:pic>
    </p:spTree>
    <p:extLst>
      <p:ext uri="{BB962C8B-B14F-4D97-AF65-F5344CB8AC3E}">
        <p14:creationId xmlns:p14="http://schemas.microsoft.com/office/powerpoint/2010/main" val="103559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
            <a:ext cx="8797636" cy="6823939"/>
          </a:xfrm>
          <a:prstGeom prst="rect">
            <a:avLst/>
          </a:prstGeom>
        </p:spPr>
      </p:pic>
    </p:spTree>
    <p:extLst>
      <p:ext uri="{BB962C8B-B14F-4D97-AF65-F5344CB8AC3E}">
        <p14:creationId xmlns:p14="http://schemas.microsoft.com/office/powerpoint/2010/main" val="393812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8915400" cy="38792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1800"/>
            <a:ext cx="8915400" cy="3886200"/>
          </a:xfrm>
          <a:prstGeom prst="rect">
            <a:avLst/>
          </a:prstGeom>
        </p:spPr>
      </p:pic>
    </p:spTree>
    <p:extLst>
      <p:ext uri="{BB962C8B-B14F-4D97-AF65-F5344CB8AC3E}">
        <p14:creationId xmlns:p14="http://schemas.microsoft.com/office/powerpoint/2010/main" val="59556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8908473" cy="6858000"/>
          </a:xfrm>
          <a:prstGeom prst="rect">
            <a:avLst/>
          </a:prstGeom>
        </p:spPr>
      </p:pic>
    </p:spTree>
    <p:extLst>
      <p:ext uri="{BB962C8B-B14F-4D97-AF65-F5344CB8AC3E}">
        <p14:creationId xmlns:p14="http://schemas.microsoft.com/office/powerpoint/2010/main" val="174340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70" y="381000"/>
            <a:ext cx="8847930" cy="5486400"/>
          </a:xfrm>
          <a:prstGeom prst="rect">
            <a:avLst/>
          </a:prstGeom>
        </p:spPr>
      </p:pic>
    </p:spTree>
    <p:extLst>
      <p:ext uri="{BB962C8B-B14F-4D97-AF65-F5344CB8AC3E}">
        <p14:creationId xmlns:p14="http://schemas.microsoft.com/office/powerpoint/2010/main" val="184984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228600" y="685800"/>
            <a:ext cx="8534400" cy="5788152"/>
          </a:xfrm>
        </p:spPr>
        <p:txBody>
          <a:bodyPr>
            <a:normAutofit/>
          </a:bodyPr>
          <a:lstStyle/>
          <a:p>
            <a:r>
              <a:rPr lang="sr-Cyrl-RS" dirty="0" smtClean="0"/>
              <a:t>Бик и зец</a:t>
            </a:r>
          </a:p>
          <a:p>
            <a:endParaRPr lang="sr-Cyrl-RS" dirty="0"/>
          </a:p>
          <a:p>
            <a:pPr marL="0" indent="0">
              <a:buNone/>
            </a:pPr>
            <a:r>
              <a:rPr lang="ru-RU" dirty="0"/>
              <a:t>Спази бик зеца где као стрела бежи преко поља, па му позавиде на брзини.</a:t>
            </a:r>
            <a:br>
              <a:rPr lang="ru-RU" dirty="0"/>
            </a:br>
            <a:r>
              <a:rPr lang="ru-RU" dirty="0"/>
              <a:t>Кад се једном састадоше, рече му:</a:t>
            </a:r>
            <a:br>
              <a:rPr lang="ru-RU" dirty="0"/>
            </a:br>
            <a:r>
              <a:rPr lang="ru-RU" dirty="0"/>
              <a:t>– Благо теби кад си тако брз! Ти можеш да умакнеш и најопаснијем непријатељу! Ништа у животу не бих више желео него да сам и сам тако брз. Тада бих могао да побегнем од сваког непријатеља.</a:t>
            </a:r>
            <a:br>
              <a:rPr lang="ru-RU" dirty="0"/>
            </a:br>
            <a:r>
              <a:rPr lang="ru-RU" dirty="0"/>
              <a:t>Насмеја се зец чувши бика, па ће му рећи:</a:t>
            </a:r>
            <a:br>
              <a:rPr lang="ru-RU" dirty="0"/>
            </a:br>
            <a:r>
              <a:rPr lang="ru-RU" dirty="0"/>
              <a:t>– Луда је твоја жеља пријатељу! Дао бих ја радо своју брзину за твоје оштре и снажне рогове. Боље поносно се борити с непријатељем, него целог века срамно пред њим бежати.</a:t>
            </a:r>
            <a:endParaRPr lang="en-US" dirty="0"/>
          </a:p>
        </p:txBody>
      </p:sp>
    </p:spTree>
    <p:extLst>
      <p:ext uri="{BB962C8B-B14F-4D97-AF65-F5344CB8AC3E}">
        <p14:creationId xmlns:p14="http://schemas.microsoft.com/office/powerpoint/2010/main" val="58246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1" y="381000"/>
            <a:ext cx="8688484" cy="5943600"/>
          </a:xfrm>
          <a:prstGeom prst="rect">
            <a:avLst/>
          </a:prstGeom>
        </p:spPr>
      </p:pic>
    </p:spTree>
    <p:extLst>
      <p:ext uri="{BB962C8B-B14F-4D97-AF65-F5344CB8AC3E}">
        <p14:creationId xmlns:p14="http://schemas.microsoft.com/office/powerpoint/2010/main" val="289681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fontScale="90000"/>
          </a:bodyPr>
          <a:lstStyle/>
          <a:p>
            <a:pPr algn="ctr"/>
            <a:r>
              <a:rPr lang="sr-Cyrl-RS" sz="3600" dirty="0" smtClean="0"/>
              <a:t>Криловљеве басне </a:t>
            </a:r>
            <a:endParaRPr lang="en-US" sz="3600" dirty="0"/>
          </a:p>
        </p:txBody>
      </p:sp>
      <p:sp>
        <p:nvSpPr>
          <p:cNvPr id="3" name="Content Placeholder 2"/>
          <p:cNvSpPr>
            <a:spLocks noGrp="1"/>
          </p:cNvSpPr>
          <p:nvPr>
            <p:ph sz="quarter" idx="1"/>
          </p:nvPr>
        </p:nvSpPr>
        <p:spPr>
          <a:xfrm>
            <a:off x="457200" y="1066800"/>
            <a:ext cx="7467600" cy="5562600"/>
          </a:xfrm>
        </p:spPr>
        <p:txBody>
          <a:bodyPr>
            <a:normAutofit fontScale="92500" lnSpcReduction="20000"/>
          </a:bodyPr>
          <a:lstStyle/>
          <a:p>
            <a:r>
              <a:rPr lang="sr-Cyrl-RS" dirty="0" smtClean="0"/>
              <a:t>Ковчежић</a:t>
            </a:r>
          </a:p>
          <a:p>
            <a:r>
              <a:rPr lang="sr-Cyrl-RS" dirty="0" smtClean="0"/>
              <a:t>Шумица и огањ</a:t>
            </a:r>
          </a:p>
          <a:p>
            <a:r>
              <a:rPr lang="sr-Cyrl-RS" dirty="0" smtClean="0"/>
              <a:t>Мајмуни</a:t>
            </a:r>
          </a:p>
          <a:p>
            <a:r>
              <a:rPr lang="sr-Cyrl-RS" dirty="0" smtClean="0"/>
              <a:t>Мајмун и наочари</a:t>
            </a:r>
          </a:p>
          <a:p>
            <a:r>
              <a:rPr lang="sr-Cyrl-RS" dirty="0" smtClean="0"/>
              <a:t>Орао и кокоши</a:t>
            </a:r>
          </a:p>
          <a:p>
            <a:r>
              <a:rPr lang="sr-Cyrl-RS" dirty="0" smtClean="0"/>
              <a:t>Псеће пријатељство</a:t>
            </a:r>
          </a:p>
          <a:p>
            <a:r>
              <a:rPr lang="sr-Cyrl-RS" dirty="0" smtClean="0"/>
              <a:t>Пролазници и пси</a:t>
            </a:r>
          </a:p>
          <a:p>
            <a:r>
              <a:rPr lang="sr-Cyrl-RS" dirty="0" smtClean="0"/>
              <a:t>Орао и пчела</a:t>
            </a:r>
          </a:p>
          <a:p>
            <a:r>
              <a:rPr lang="sr-Cyrl-RS" dirty="0" smtClean="0"/>
              <a:t>Вук и кукавица</a:t>
            </a:r>
          </a:p>
          <a:p>
            <a:r>
              <a:rPr lang="sr-Cyrl-RS" dirty="0" smtClean="0"/>
              <a:t>Дрво</a:t>
            </a:r>
          </a:p>
          <a:p>
            <a:r>
              <a:rPr lang="sr-Cyrl-RS" smtClean="0"/>
              <a:t>Гуске... </a:t>
            </a:r>
            <a:endParaRPr lang="sr-Cyrl-RS" dirty="0" smtClean="0"/>
          </a:p>
          <a:p>
            <a:pPr marL="0" indent="0">
              <a:buNone/>
            </a:pPr>
            <a:endParaRPr lang="sr-Cyrl-RS" dirty="0" smtClean="0"/>
          </a:p>
          <a:p>
            <a:endParaRPr lang="sr-Cyrl-RS" dirty="0"/>
          </a:p>
          <a:p>
            <a:r>
              <a:rPr lang="sr-Cyrl-RS" dirty="0" smtClean="0"/>
              <a:t>Лисица и хрчак</a:t>
            </a:r>
          </a:p>
          <a:p>
            <a:r>
              <a:rPr lang="sr-Cyrl-RS" dirty="0" smtClean="0"/>
              <a:t>Орао и </a:t>
            </a:r>
            <a:r>
              <a:rPr lang="sr-Cyrl-RS" dirty="0" smtClean="0"/>
              <a:t>паук, Кукавица и орао</a:t>
            </a:r>
            <a:endParaRPr lang="sr-Cyrl-RS" dirty="0" smtClean="0"/>
          </a:p>
          <a:p>
            <a:r>
              <a:rPr lang="sr-Cyrl-RS" dirty="0" smtClean="0"/>
              <a:t>Слон </a:t>
            </a:r>
            <a:r>
              <a:rPr lang="sr-Cyrl-RS" dirty="0" smtClean="0"/>
              <a:t>губернатор, Рибљи плес...</a:t>
            </a:r>
            <a:endParaRPr lang="sr-Cyrl-RS" dirty="0" smtClean="0"/>
          </a:p>
          <a:p>
            <a:endParaRPr lang="sr-Cyrl-RS" dirty="0" smtClean="0"/>
          </a:p>
        </p:txBody>
      </p:sp>
    </p:spTree>
    <p:extLst>
      <p:ext uri="{BB962C8B-B14F-4D97-AF65-F5344CB8AC3E}">
        <p14:creationId xmlns:p14="http://schemas.microsoft.com/office/powerpoint/2010/main" val="221278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sr-Cyrl-RS" dirty="0" smtClean="0"/>
              <a:t>Езопове басне</a:t>
            </a:r>
            <a:endParaRPr lang="en-US" dirty="0"/>
          </a:p>
        </p:txBody>
      </p:sp>
      <p:sp>
        <p:nvSpPr>
          <p:cNvPr id="3" name="Content Placeholder 2"/>
          <p:cNvSpPr>
            <a:spLocks noGrp="1"/>
          </p:cNvSpPr>
          <p:nvPr>
            <p:ph sz="quarter" idx="1"/>
          </p:nvPr>
        </p:nvSpPr>
        <p:spPr>
          <a:xfrm>
            <a:off x="533400" y="1295400"/>
            <a:ext cx="8001000" cy="5178552"/>
          </a:xfrm>
        </p:spPr>
        <p:txBody>
          <a:bodyPr/>
          <a:lstStyle/>
          <a:p>
            <a:r>
              <a:rPr lang="sr-Cyrl-RS" dirty="0" smtClean="0"/>
              <a:t>Лисица и лав</a:t>
            </a:r>
          </a:p>
          <a:p>
            <a:pPr marL="0" indent="0" algn="just">
              <a:buNone/>
            </a:pPr>
            <a:r>
              <a:rPr lang="sr-Cyrl-RS" dirty="0" smtClean="0"/>
              <a:t>Лисица се удружила с лавом тобоже као помоћник. Она је проказивала плен, а он га је наваљујући хватао. Свакоме је, дакле, према заслузи припао и део плена. Лисица, љубоморна на лава због већих делова, изабере лов уместо проказивања плена. Међутим, док је покушавала ухватити нешто из стада оваца, посустване прва у ловљењу плена.</a:t>
            </a:r>
          </a:p>
          <a:p>
            <a:pPr marL="0" indent="0" algn="just">
              <a:buNone/>
            </a:pPr>
            <a:endParaRPr lang="sr-Cyrl-RS" dirty="0"/>
          </a:p>
          <a:p>
            <a:pPr marL="0" indent="0" algn="just">
              <a:buNone/>
            </a:pPr>
            <a:r>
              <a:rPr lang="sr-Cyrl-RS" i="1" dirty="0" smtClean="0"/>
              <a:t>Кудикамо је боље дати собом управљати неголи несигурно сам владати.</a:t>
            </a:r>
            <a:endParaRPr lang="en-US" i="1" dirty="0"/>
          </a:p>
        </p:txBody>
      </p:sp>
    </p:spTree>
    <p:extLst>
      <p:ext uri="{BB962C8B-B14F-4D97-AF65-F5344CB8AC3E}">
        <p14:creationId xmlns:p14="http://schemas.microsoft.com/office/powerpoint/2010/main" val="79605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304800" y="381000"/>
            <a:ext cx="8382000" cy="6248400"/>
          </a:xfrm>
        </p:spPr>
        <p:txBody>
          <a:bodyPr>
            <a:normAutofit/>
          </a:bodyPr>
          <a:lstStyle/>
          <a:p>
            <a:r>
              <a:rPr lang="sr-Cyrl-RS" dirty="0" smtClean="0"/>
              <a:t>Лисица и мајмун</a:t>
            </a:r>
          </a:p>
          <a:p>
            <a:pPr marL="0" indent="0" algn="just">
              <a:buNone/>
            </a:pPr>
            <a:r>
              <a:rPr lang="sr-Cyrl-RS" dirty="0" smtClean="0"/>
              <a:t>На скупштини неразумних животиња заплеше мајмун и толико се истакне да су га изабрали за краља. Кад завидна лисица опази у некој замки постављено месо, доведе мајмуна онамо и стане гворити да и поред тога што је нашла благо, она га ипак није узела него га је сачувала као дар за његову краљевску част. Притом га је још наговарала да узме. Како се он безбрижно примакао, ухвати се у замку те почне окривљавати лисицу да му је то она подметнула. Она ће на то: </a:t>
            </a:r>
            <a:endParaRPr lang="sr-Cyrl-RS" dirty="0" smtClean="0"/>
          </a:p>
          <a:p>
            <a:pPr marL="0" indent="0" algn="just">
              <a:buNone/>
            </a:pPr>
            <a:r>
              <a:rPr lang="sr-Cyrl-RS" dirty="0" smtClean="0"/>
              <a:t>– </a:t>
            </a:r>
            <a:r>
              <a:rPr lang="sr-Cyrl-RS" dirty="0" smtClean="0"/>
              <a:t>Мајмуне мој, и ти ми још с таквим разумом краљујеш неразумним животињама?</a:t>
            </a:r>
          </a:p>
          <a:p>
            <a:pPr marL="0" indent="0" algn="just">
              <a:buNone/>
            </a:pPr>
            <a:r>
              <a:rPr lang="sr-Cyrl-RS" i="1" dirty="0" smtClean="0"/>
              <a:t>Тако и они који своје послове непромишљено изводе, не само да су несретни него постају још и смешни</a:t>
            </a:r>
            <a:r>
              <a:rPr lang="sr-Cyrl-RS" dirty="0" smtClean="0"/>
              <a:t>.</a:t>
            </a:r>
            <a:endParaRPr lang="en-US" dirty="0"/>
          </a:p>
        </p:txBody>
      </p:sp>
    </p:spTree>
    <p:extLst>
      <p:ext uri="{BB962C8B-B14F-4D97-AF65-F5344CB8AC3E}">
        <p14:creationId xmlns:p14="http://schemas.microsoft.com/office/powerpoint/2010/main" val="326151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52400"/>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534400" cy="5711952"/>
          </a:xfrm>
        </p:spPr>
        <p:txBody>
          <a:bodyPr/>
          <a:lstStyle/>
          <a:p>
            <a:r>
              <a:rPr lang="sr-Cyrl-RS" dirty="0" smtClean="0"/>
              <a:t>Лисица и јарац</a:t>
            </a:r>
          </a:p>
          <a:p>
            <a:pPr marL="0" indent="0" algn="just">
              <a:buNone/>
            </a:pPr>
            <a:endParaRPr lang="sr-Cyrl-RS" dirty="0" smtClean="0"/>
          </a:p>
          <a:p>
            <a:pPr marL="0" indent="0" algn="just">
              <a:buNone/>
            </a:pPr>
            <a:r>
              <a:rPr lang="sr-Cyrl-RS" dirty="0" smtClean="0"/>
              <a:t>Лисица </a:t>
            </a:r>
            <a:r>
              <a:rPr lang="sr-Cyrl-RS" dirty="0" smtClean="0"/>
              <a:t>падне у бунар, па је била присиљена чекати не знајући како да изађе. Кад јарац, нагнан жеђу, дође до истог бунара и опази лисицу, стане је испитивати да ли је вода добра. Прикривајући своју невољу, она распреде велику похвалу води говорећи како је красна, а притом га подстичући да сиђе. Он сиђе из саме жудње за водом, а кад је угасио жеђ, стане с лисицом мозгати о изласку из бунара. Лисица каже да је измислила нешто корисно за спас обоје:</a:t>
            </a:r>
          </a:p>
          <a:p>
            <a:pPr marL="0" indent="0" algn="just">
              <a:buNone/>
            </a:pPr>
            <a:r>
              <a:rPr lang="sr-Cyrl-RS" dirty="0"/>
              <a:t>– </a:t>
            </a:r>
            <a:r>
              <a:rPr lang="sr-Cyrl-RS" dirty="0" smtClean="0"/>
              <a:t>Ако си спреман да упреш предње ноге о зид и примакнеш рогове, кад се ја успнем горе преко твојих леђа, извући ћу затим и тебе.</a:t>
            </a:r>
            <a:endParaRPr lang="en-US" dirty="0"/>
          </a:p>
        </p:txBody>
      </p:sp>
    </p:spTree>
    <p:extLst>
      <p:ext uri="{BB962C8B-B14F-4D97-AF65-F5344CB8AC3E}">
        <p14:creationId xmlns:p14="http://schemas.microsoft.com/office/powerpoint/2010/main" val="301535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304800" y="838200"/>
            <a:ext cx="8382000" cy="5635752"/>
          </a:xfrm>
        </p:spPr>
        <p:txBody>
          <a:bodyPr/>
          <a:lstStyle/>
          <a:p>
            <a:pPr marL="0" indent="0" algn="just">
              <a:buNone/>
            </a:pPr>
            <a:r>
              <a:rPr lang="sr-Cyrl-RS" dirty="0" smtClean="0"/>
              <a:t>Кад је он, и на друго наговарање, спремно извршио њену жељу, скочи она преко његових ногу, попне му се на плећа, упре се о његове рогове, стигне на отвор бунара и стане се удаљавати. Кад ју је почео прекоревати да крши обећање, окрене се она и рече:</a:t>
            </a:r>
          </a:p>
          <a:p>
            <a:pPr marL="0" indent="0" algn="just">
              <a:buNone/>
            </a:pPr>
            <a:r>
              <a:rPr lang="sr-Cyrl-RS" dirty="0"/>
              <a:t>– </a:t>
            </a:r>
            <a:r>
              <a:rPr lang="sr-Cyrl-RS" dirty="0" smtClean="0"/>
              <a:t>Драговићу </a:t>
            </a:r>
            <a:r>
              <a:rPr lang="sr-Cyrl-RS" dirty="0" smtClean="0"/>
              <a:t>мој, да си имао толико памети колико длака на бради, не би ни сишао у бунар пре него што промислип како ћеш изаћи.</a:t>
            </a:r>
          </a:p>
          <a:p>
            <a:pPr marL="0" indent="0" algn="just">
              <a:buNone/>
            </a:pPr>
            <a:endParaRPr lang="sr-Cyrl-RS" dirty="0"/>
          </a:p>
          <a:p>
            <a:pPr marL="0" indent="0" algn="just">
              <a:buNone/>
            </a:pPr>
            <a:r>
              <a:rPr lang="sr-Cyrl-RS" i="1" dirty="0" smtClean="0"/>
              <a:t>Тако треба да и разборити људи размотре пре свршетка ствари, а тек тада да изводе своје замисли.</a:t>
            </a:r>
            <a:endParaRPr lang="en-US" i="1" dirty="0"/>
          </a:p>
        </p:txBody>
      </p:sp>
    </p:spTree>
    <p:extLst>
      <p:ext uri="{BB962C8B-B14F-4D97-AF65-F5344CB8AC3E}">
        <p14:creationId xmlns:p14="http://schemas.microsoft.com/office/powerpoint/2010/main" val="58627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304800" y="609600"/>
            <a:ext cx="8458200" cy="5864352"/>
          </a:xfrm>
        </p:spPr>
        <p:txBody>
          <a:bodyPr>
            <a:normAutofit/>
          </a:bodyPr>
          <a:lstStyle/>
          <a:p>
            <a:r>
              <a:rPr lang="sr-Cyrl-RS" dirty="0" smtClean="0"/>
              <a:t>Кусата лисица</a:t>
            </a:r>
            <a:endParaRPr lang="sr-Cyrl-RS" dirty="0"/>
          </a:p>
          <a:p>
            <a:pPr marL="0" indent="0" algn="just">
              <a:buNone/>
            </a:pPr>
            <a:r>
              <a:rPr lang="sr-Cyrl-RS" dirty="0" smtClean="0"/>
              <a:t>Лисица, којој је нека замка откинула реп, сматрала је да јој је због те срамоте живот немогућ, те дође на мисао да је потребно довести до тог стања и остале лисице да тако заједничком невољом прикрије властиту ману. Скупи, дакле, све лисице и стане их наговарати да откину своје репове говорећи им како то не само да није срамотно него да им он ионако виси као неки сувишни терет. Једна јој од њих упадне у реч и рече:</a:t>
            </a:r>
          </a:p>
          <a:p>
            <a:pPr marL="0" indent="0" algn="just">
              <a:buNone/>
            </a:pPr>
            <a:r>
              <a:rPr lang="sr-Cyrl-RS" dirty="0"/>
              <a:t>– Драга </a:t>
            </a:r>
            <a:r>
              <a:rPr lang="sr-Cyrl-RS" dirty="0" smtClean="0"/>
              <a:t>моја, не би ти нас тако саветовала да се теби није то догодило.</a:t>
            </a:r>
          </a:p>
          <a:p>
            <a:pPr marL="0" indent="0" algn="just">
              <a:buNone/>
            </a:pPr>
            <a:endParaRPr lang="sr-Cyrl-RS" dirty="0" smtClean="0"/>
          </a:p>
          <a:p>
            <a:pPr marL="0" indent="0" algn="just">
              <a:buNone/>
            </a:pPr>
            <a:r>
              <a:rPr lang="sr-Cyrl-RS" i="1" dirty="0" smtClean="0"/>
              <a:t>Басна за оне који не дају пријатељима савете из љубави него ради своје користи.</a:t>
            </a:r>
            <a:endParaRPr lang="en-US" i="1" dirty="0"/>
          </a:p>
        </p:txBody>
      </p:sp>
    </p:spTree>
    <p:extLst>
      <p:ext uri="{BB962C8B-B14F-4D97-AF65-F5344CB8AC3E}">
        <p14:creationId xmlns:p14="http://schemas.microsoft.com/office/powerpoint/2010/main" val="397067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sp>
        <p:nvSpPr>
          <p:cNvPr id="3" name="Content Placeholder 2"/>
          <p:cNvSpPr>
            <a:spLocks noGrp="1"/>
          </p:cNvSpPr>
          <p:nvPr>
            <p:ph sz="quarter" idx="1"/>
          </p:nvPr>
        </p:nvSpPr>
        <p:spPr>
          <a:xfrm>
            <a:off x="304800" y="762000"/>
            <a:ext cx="8153400" cy="5711952"/>
          </a:xfrm>
        </p:spPr>
        <p:txBody>
          <a:bodyPr/>
          <a:lstStyle/>
          <a:p>
            <a:r>
              <a:rPr lang="sr-Cyrl-RS" dirty="0" smtClean="0"/>
              <a:t>Човек и лисица</a:t>
            </a:r>
          </a:p>
          <a:p>
            <a:pPr marL="0" indent="0" algn="just">
              <a:buNone/>
            </a:pPr>
            <a:r>
              <a:rPr lang="sr-Cyrl-RS" dirty="0" smtClean="0"/>
              <a:t>Неки човек ухвати лисицу с којом је био у непријатељству, јер му је наносила штету. Дуго јој се већ времена хтео осветити, па јој привеже о реп кучине, наквашене у маслиновом уљу, и потпали их. Она, као да јој неки ђаво показује пут, пође на ораницу свога непријатеља, а било је управо време жетве. Он је јаучући јурио за њом, јер још није пожео род.</a:t>
            </a:r>
          </a:p>
          <a:p>
            <a:pPr marL="0" indent="0" algn="just">
              <a:buNone/>
            </a:pPr>
            <a:endParaRPr lang="sr-Cyrl-RS" dirty="0"/>
          </a:p>
          <a:p>
            <a:pPr marL="0" indent="0" algn="just">
              <a:buNone/>
            </a:pPr>
            <a:r>
              <a:rPr lang="sr-Cyrl-RS" i="1" dirty="0" smtClean="0"/>
              <a:t>Треба бити благ и не срдити се јер се често из срџбе рађа велика штета баш срдитима.</a:t>
            </a:r>
            <a:endParaRPr lang="sr-Cyrl-RS" i="1" dirty="0"/>
          </a:p>
        </p:txBody>
      </p:sp>
    </p:spTree>
    <p:extLst>
      <p:ext uri="{BB962C8B-B14F-4D97-AF65-F5344CB8AC3E}">
        <p14:creationId xmlns:p14="http://schemas.microsoft.com/office/powerpoint/2010/main" val="2711405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278</TotalTime>
  <Words>2043</Words>
  <Application>Microsoft Office PowerPoint</Application>
  <PresentationFormat>On-screen Show (4:3)</PresentationFormat>
  <Paragraphs>147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Басне </vt:lpstr>
      <vt:lpstr>Народне басне</vt:lpstr>
      <vt:lpstr>PowerPoint Presentation</vt:lpstr>
      <vt:lpstr>Езопове басне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Ла Фонтенове басне</vt:lpstr>
      <vt:lpstr>Лесингове басне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Криловљеве басне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Sneza</dc:creator>
  <cp:lastModifiedBy>Sneza</cp:lastModifiedBy>
  <cp:revision>26</cp:revision>
  <dcterms:created xsi:type="dcterms:W3CDTF">2006-08-16T00:00:00Z</dcterms:created>
  <dcterms:modified xsi:type="dcterms:W3CDTF">2017-03-28T05:48:46Z</dcterms:modified>
</cp:coreProperties>
</file>