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08" r:id="rId3"/>
    <p:sldId id="309" r:id="rId4"/>
    <p:sldId id="257" r:id="rId5"/>
    <p:sldId id="284" r:id="rId6"/>
    <p:sldId id="265" r:id="rId7"/>
    <p:sldId id="263" r:id="rId8"/>
    <p:sldId id="266" r:id="rId9"/>
    <p:sldId id="298" r:id="rId10"/>
    <p:sldId id="299" r:id="rId11"/>
    <p:sldId id="310" r:id="rId12"/>
    <p:sldId id="311" r:id="rId13"/>
    <p:sldId id="300" r:id="rId14"/>
    <p:sldId id="312" r:id="rId15"/>
    <p:sldId id="301" r:id="rId16"/>
    <p:sldId id="313" r:id="rId17"/>
    <p:sldId id="314" r:id="rId18"/>
    <p:sldId id="315" r:id="rId19"/>
    <p:sldId id="316" r:id="rId20"/>
    <p:sldId id="305" r:id="rId21"/>
    <p:sldId id="267" r:id="rId22"/>
    <p:sldId id="276" r:id="rId23"/>
    <p:sldId id="291" r:id="rId24"/>
    <p:sldId id="317" r:id="rId25"/>
    <p:sldId id="292" r:id="rId26"/>
    <p:sldId id="318" r:id="rId27"/>
    <p:sldId id="293" r:id="rId28"/>
    <p:sldId id="319" r:id="rId29"/>
    <p:sldId id="277" r:id="rId30"/>
    <p:sldId id="294" r:id="rId31"/>
    <p:sldId id="295" r:id="rId32"/>
    <p:sldId id="296" r:id="rId33"/>
    <p:sldId id="320" r:id="rId34"/>
    <p:sldId id="322" r:id="rId35"/>
    <p:sldId id="297" r:id="rId36"/>
    <p:sldId id="323" r:id="rId37"/>
    <p:sldId id="278" r:id="rId38"/>
    <p:sldId id="287" r:id="rId39"/>
    <p:sldId id="28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94660"/>
  </p:normalViewPr>
  <p:slideViewPr>
    <p:cSldViewPr>
      <p:cViewPr varScale="1">
        <p:scale>
          <a:sx n="69" d="100"/>
          <a:sy n="69" d="100"/>
        </p:scale>
        <p:origin x="-14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D96D9-7988-43D1-AF6A-160437F9B7CC}" type="datetimeFigureOut">
              <a:rPr lang="en-US" smtClean="0"/>
              <a:pPr/>
              <a:t>4/3/2018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8D037A-E1CF-4CD1-8054-3FC4CE609FA6}" type="slidenum">
              <a:rPr lang="en-US" smtClean="0"/>
              <a:pPr/>
              <a:t>‹#›</a:t>
            </a:fld>
            <a:endParaRPr lang="en-US"/>
          </a:p>
        </p:txBody>
      </p:sp>
    </p:spTree>
    <p:extLst>
      <p:ext uri="{BB962C8B-B14F-4D97-AF65-F5344CB8AC3E}">
        <p14:creationId xmlns:p14="http://schemas.microsoft.com/office/powerpoint/2010/main" val="147262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4/3/2018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4/3/2018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4/3/2018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4/3/2018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4/3/2018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4/3/2018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533400"/>
            <a:ext cx="3733800" cy="3429000"/>
          </a:xfrm>
          <a:blipFill>
            <a:blip r:embed="rId2"/>
            <a:tile tx="0" ty="0" sx="100000" sy="100000" flip="none" algn="tl"/>
          </a:blipFill>
        </p:spPr>
        <p:txBody>
          <a:bodyPr>
            <a:noAutofit/>
          </a:bodyPr>
          <a:lstStyle/>
          <a:p>
            <a:pPr algn="ctr"/>
            <a:r>
              <a:rPr lang="sr-Cyrl-RS" sz="5400" dirty="0" smtClean="0"/>
              <a:t>Ханс Кристијан Андерсен</a:t>
            </a:r>
            <a:endParaRPr lang="en-US" sz="5400" dirty="0"/>
          </a:p>
        </p:txBody>
      </p:sp>
      <p:sp>
        <p:nvSpPr>
          <p:cNvPr id="3" name="Subtitle 2"/>
          <p:cNvSpPr>
            <a:spLocks noGrp="1"/>
          </p:cNvSpPr>
          <p:nvPr>
            <p:ph type="subTitle" idx="1"/>
          </p:nvPr>
        </p:nvSpPr>
        <p:spPr>
          <a:xfrm>
            <a:off x="5410200" y="4191000"/>
            <a:ext cx="3124200" cy="838200"/>
          </a:xfrm>
        </p:spPr>
        <p:txBody>
          <a:bodyPr>
            <a:normAutofit/>
          </a:bodyPr>
          <a:lstStyle/>
          <a:p>
            <a:pPr algn="ctr"/>
            <a:r>
              <a:rPr lang="sr-Cyrl-RS" sz="3600" dirty="0" smtClean="0"/>
              <a:t>(1805–1875)</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32509"/>
            <a:ext cx="4648200" cy="6172875"/>
          </a:xfrm>
          <a:prstGeom prst="rect">
            <a:avLst/>
          </a:prstGeom>
          <a:ln w="57150">
            <a:solidFill>
              <a:schemeClr val="tx1">
                <a:lumMod val="50000"/>
                <a:lumOff val="50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
            <a:ext cx="4800600" cy="6851073"/>
          </a:xfrm>
          <a:prstGeom prst="rect">
            <a:avLst/>
          </a:prstGeom>
          <a:ln w="76200">
            <a:solidFill>
              <a:schemeClr val="accent1">
                <a:lumMod val="60000"/>
                <a:lumOff val="40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1" y="0"/>
            <a:ext cx="4343400" cy="6858000"/>
          </a:xfrm>
          <a:prstGeom prst="rect">
            <a:avLst/>
          </a:prstGeom>
          <a:ln w="76200">
            <a:solidFill>
              <a:schemeClr val="accent1">
                <a:lumMod val="60000"/>
                <a:lumOff val="40000"/>
              </a:schemeClr>
            </a:solidFill>
          </a:ln>
        </p:spPr>
      </p:pic>
    </p:spTree>
    <p:extLst>
      <p:ext uri="{BB962C8B-B14F-4D97-AF65-F5344CB8AC3E}">
        <p14:creationId xmlns:p14="http://schemas.microsoft.com/office/powerpoint/2010/main" val="2822236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152400" y="533400"/>
            <a:ext cx="8610600" cy="6172200"/>
          </a:xfrm>
        </p:spPr>
        <p:txBody>
          <a:bodyPr>
            <a:normAutofit lnSpcReduction="10000"/>
          </a:bodyPr>
          <a:lstStyle/>
          <a:p>
            <a:pPr marL="0" indent="0" algn="just">
              <a:buNone/>
            </a:pPr>
            <a:r>
              <a:rPr lang="sr-Cyrl-RS" dirty="0" smtClean="0"/>
              <a:t>Далеко на отвореном мору вода је плава као латице најлепших различака и прозирна као најчистије стакло, али је зато тако дубока да никакво сидро не може да јој досегне дно (...). А на дну мора живе морске виле или сирене.</a:t>
            </a:r>
          </a:p>
          <a:p>
            <a:pPr marL="0" indent="0" algn="just">
              <a:buNone/>
            </a:pPr>
            <a:r>
              <a:rPr lang="sr-Cyrl-RS" dirty="0" smtClean="0"/>
              <a:t>Само не мислите да је тамо дно голо, пешчано, не – тамо расте најнеобичније дрвеће и растиње са стабљикама и лишћем тако гипким да се при најмањем померању воде повијају попут живих створења. Између грања промичу рибе велике и мале, као што код нас птице пролећу ваздухом.</a:t>
            </a:r>
          </a:p>
          <a:p>
            <a:pPr marL="0" indent="0" algn="just">
              <a:buNone/>
            </a:pPr>
            <a:r>
              <a:rPr lang="sr-Cyrl-RS" dirty="0" smtClean="0"/>
              <a:t>На најдубљем месту стоји корални двор краља мора, с високим шиљатим прозорима од најчистијег ћилибара, а кров му је од самих шкољки, које се отварају и затварају онако како се таласа вода. Изгледа то предивно, јер се у свакој шкољци налазе зрачни бисреи, од којих би један једини био највећи украс у круни сваке краљице.</a:t>
            </a:r>
            <a:endParaRPr lang="en-US" dirty="0"/>
          </a:p>
        </p:txBody>
      </p:sp>
    </p:spTree>
    <p:extLst>
      <p:ext uri="{BB962C8B-B14F-4D97-AF65-F5344CB8AC3E}">
        <p14:creationId xmlns:p14="http://schemas.microsoft.com/office/powerpoint/2010/main" val="2975423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228600" y="609600"/>
            <a:ext cx="8534400" cy="5864352"/>
          </a:xfrm>
        </p:spPr>
        <p:txBody>
          <a:bodyPr>
            <a:noAutofit/>
          </a:bodyPr>
          <a:lstStyle/>
          <a:p>
            <a:pPr algn="just"/>
            <a:r>
              <a:rPr lang="sr-Cyrl-RS" sz="2800" dirty="0" smtClean="0"/>
              <a:t>Испред двора бејаше велики врт с ватреноцрвеним и тамноплвим дрвећем на коме се воће преливаше попут злата, а цвеће попут гореће ватре, чим би се стабљике повиле и листови померили. Подлогу је творио најситнији песак, плавичаст као сумпорни пламен. А изнад свега уздизаше се чудесан, плав одблесак, те се могло чинити да си у ваздуху и да под собом и над собом имаш само небо, а не морско дно. Кад не би било ветра, могло би да се види сунце; изгледало би као пурпурни цвет из чије се чашице излива светлост.</a:t>
            </a:r>
            <a:endParaRPr lang="en-US" sz="2800" dirty="0"/>
          </a:p>
        </p:txBody>
      </p:sp>
    </p:spTree>
    <p:extLst>
      <p:ext uri="{BB962C8B-B14F-4D97-AF65-F5344CB8AC3E}">
        <p14:creationId xmlns:p14="http://schemas.microsoft.com/office/powerpoint/2010/main" val="3507189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72000" cy="6858000"/>
          </a:xfrm>
          <a:prstGeom prst="rect">
            <a:avLst/>
          </a:prstGeom>
          <a:ln w="57150">
            <a:solidFill>
              <a:schemeClr val="tx1">
                <a:lumMod val="75000"/>
                <a:lumOff val="25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2" y="0"/>
            <a:ext cx="4571998" cy="6858000"/>
          </a:xfrm>
          <a:prstGeom prst="rect">
            <a:avLst/>
          </a:prstGeom>
          <a:ln w="57150">
            <a:solidFill>
              <a:schemeClr val="tx1">
                <a:lumMod val="75000"/>
                <a:lumOff val="25000"/>
              </a:schemeClr>
            </a:solidFill>
          </a:ln>
        </p:spPr>
      </p:pic>
    </p:spTree>
    <p:extLst>
      <p:ext uri="{BB962C8B-B14F-4D97-AF65-F5344CB8AC3E}">
        <p14:creationId xmlns:p14="http://schemas.microsoft.com/office/powerpoint/2010/main" val="3004145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152400" y="381000"/>
            <a:ext cx="8839200" cy="6092952"/>
          </a:xfrm>
        </p:spPr>
        <p:txBody>
          <a:bodyPr>
            <a:noAutofit/>
          </a:bodyPr>
          <a:lstStyle/>
          <a:p>
            <a:pPr marL="0" indent="0" algn="just">
              <a:buNone/>
            </a:pPr>
            <a:r>
              <a:rPr lang="sr-Cyrl-RS" sz="2800" dirty="0" smtClean="0"/>
              <a:t>„И људи умиру, њихов живот је краћи од нашег. Ми можемо да живимо триста година, а кад нам дође крај, претварамо се у морску пену (...). Немамо бесмртну душу, не можемо да васкрснемо, ми смо као трска: кад је једном посечеш, никад више не може да буде зелена; људи пак имају душу која живи вечно, живи чак и онда кад се тело претвори у прах. Онда се она уздиже кроз јасна пространства све до сјајних звезда. (...)“</a:t>
            </a:r>
          </a:p>
          <a:p>
            <a:pPr marL="0" indent="0" algn="just">
              <a:buNone/>
            </a:pPr>
            <a:r>
              <a:rPr lang="sr-Cyrl-RS" sz="2800" dirty="0" smtClean="0"/>
              <a:t>„А зашто ми немамо бесмртну душу? (...) Дала бих ове стотине година које још имам да проживим, само да бих један једини дан била човек, а потом да стигнем у небески свет.“</a:t>
            </a:r>
            <a:endParaRPr lang="en-US" sz="2800" dirty="0"/>
          </a:p>
        </p:txBody>
      </p:sp>
    </p:spTree>
    <p:extLst>
      <p:ext uri="{BB962C8B-B14F-4D97-AF65-F5344CB8AC3E}">
        <p14:creationId xmlns:p14="http://schemas.microsoft.com/office/powerpoint/2010/main" val="858375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42003"/>
            <a:ext cx="4627418" cy="6858000"/>
          </a:xfrm>
          <a:prstGeom prst="rect">
            <a:avLst/>
          </a:prstGeom>
          <a:ln w="57150">
            <a:solidFill>
              <a:schemeClr val="accent3">
                <a:lumMod val="60000"/>
                <a:lumOff val="40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1" y="42003"/>
            <a:ext cx="4495800" cy="6858000"/>
          </a:xfrm>
          <a:prstGeom prst="rect">
            <a:avLst/>
          </a:prstGeom>
          <a:ln w="57150">
            <a:solidFill>
              <a:schemeClr val="accent3">
                <a:lumMod val="60000"/>
                <a:lumOff val="40000"/>
              </a:schemeClr>
            </a:solidFill>
          </a:ln>
        </p:spPr>
      </p:pic>
    </p:spTree>
    <p:extLst>
      <p:ext uri="{BB962C8B-B14F-4D97-AF65-F5344CB8AC3E}">
        <p14:creationId xmlns:p14="http://schemas.microsoft.com/office/powerpoint/2010/main" val="275467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228600" y="381000"/>
            <a:ext cx="8534400" cy="6248400"/>
          </a:xfrm>
        </p:spPr>
        <p:txBody>
          <a:bodyPr>
            <a:normAutofit/>
          </a:bodyPr>
          <a:lstStyle/>
          <a:p>
            <a:pPr marL="0" indent="0" algn="just">
              <a:buNone/>
            </a:pPr>
            <a:r>
              <a:rPr lang="sr-Cyrl-RS" dirty="0" smtClean="0"/>
              <a:t>Сирена упита: „Куда то идем?“</a:t>
            </a:r>
          </a:p>
          <a:p>
            <a:pPr marL="0" indent="0" algn="just">
              <a:buNone/>
            </a:pPr>
            <a:r>
              <a:rPr lang="sr-Cyrl-RS" dirty="0" smtClean="0"/>
              <a:t>„Ка кћерима ваздуха“, одговорише јој гласови. „Сирене немају бесмртну душу и не могу је имати, сем ако не задобију човекову љубав. Њено вечно трајање зависи од туђих моћи. Кћери ваздуха такође немају вечну душу, али добрим делима могу да је стекну. Летимо у топле крајеве где врели, кужни ваздух убија људе, тамо носимо освежавајућу хладноћу. Разносимо кроз ваздух мирис цвећа, ублажавамо и лечимо. Кад триста година проведемо у тежњи да по својим силама чинимо добро, постићи ћемо бесмртност и учествовати у вечној људској срећи. Јадна мала сирено, ти си целим својим срцем тежила истом циљу као и ми. Патила си као и ми, и винула си се у свет ваздушних духова, а после триста година моћи ћеш добрим делима да стекнеш бесмртну душу.“</a:t>
            </a:r>
            <a:endParaRPr lang="en-US" dirty="0"/>
          </a:p>
        </p:txBody>
      </p:sp>
    </p:spTree>
    <p:extLst>
      <p:ext uri="{BB962C8B-B14F-4D97-AF65-F5344CB8AC3E}">
        <p14:creationId xmlns:p14="http://schemas.microsoft.com/office/powerpoint/2010/main" val="513605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304800" y="914400"/>
            <a:ext cx="8382000" cy="5559552"/>
          </a:xfrm>
        </p:spPr>
        <p:txBody>
          <a:bodyPr>
            <a:noAutofit/>
          </a:bodyPr>
          <a:lstStyle/>
          <a:p>
            <a:pPr marL="0" indent="0" algn="just">
              <a:buNone/>
            </a:pPr>
            <a:r>
              <a:rPr lang="sr-Cyrl-RS" sz="2800" dirty="0" smtClean="0"/>
              <a:t>„Можемо и раније тамо стићи“, шапну једно од неземаљских бића. „Ми невидљиви стижемо у људске домове где има деце, те за сваки дан када тамо нађемо дете које својим родитељима даје радост и заслужује њихову љубав, скраћује се време наше кушње. Дете не зна када ми пролећемо кроз собу, па кад му се осмехујемо због радости коју нам је пружило, бог нам за годину дана скраћује време кушања. Али ако наиђемо на неваљало дете, ми лијемо жалосне сузе, и свака суза за један дан продужава време нашег кушања.“</a:t>
            </a:r>
            <a:endParaRPr lang="en-US" sz="2800" dirty="0"/>
          </a:p>
        </p:txBody>
      </p:sp>
    </p:spTree>
    <p:extLst>
      <p:ext uri="{BB962C8B-B14F-4D97-AF65-F5344CB8AC3E}">
        <p14:creationId xmlns:p14="http://schemas.microsoft.com/office/powerpoint/2010/main" val="3908940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648200" cy="33527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
            <a:ext cx="4523509" cy="33527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45873"/>
            <a:ext cx="4648200" cy="3505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199" y="3271223"/>
            <a:ext cx="4523509" cy="3586777"/>
          </a:xfrm>
          <a:prstGeom prst="rect">
            <a:avLst/>
          </a:prstGeom>
        </p:spPr>
      </p:pic>
    </p:spTree>
    <p:extLst>
      <p:ext uri="{BB962C8B-B14F-4D97-AF65-F5344CB8AC3E}">
        <p14:creationId xmlns:p14="http://schemas.microsoft.com/office/powerpoint/2010/main" val="2590929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8200" cy="3505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0"/>
            <a:ext cx="4516581" cy="3505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5200"/>
            <a:ext cx="4648200" cy="3352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199" y="3505200"/>
            <a:ext cx="4516581" cy="3352799"/>
          </a:xfrm>
          <a:prstGeom prst="rect">
            <a:avLst/>
          </a:prstGeom>
        </p:spPr>
      </p:pic>
    </p:spTree>
    <p:extLst>
      <p:ext uri="{BB962C8B-B14F-4D97-AF65-F5344CB8AC3E}">
        <p14:creationId xmlns:p14="http://schemas.microsoft.com/office/powerpoint/2010/main" val="3676925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4" name="Content Placeholder 3"/>
          <p:cNvSpPr>
            <a:spLocks noGrp="1"/>
          </p:cNvSpPr>
          <p:nvPr>
            <p:ph sz="quarter" idx="2"/>
          </p:nvPr>
        </p:nvSpPr>
        <p:spPr>
          <a:xfrm>
            <a:off x="4270248" y="533400"/>
            <a:ext cx="4568952" cy="5867400"/>
          </a:xfrm>
        </p:spPr>
        <p:txBody>
          <a:bodyPr/>
          <a:lstStyle/>
          <a:p>
            <a:endParaRPr lang="sr-Cyrl-RS" dirty="0" smtClean="0"/>
          </a:p>
          <a:p>
            <a:r>
              <a:rPr lang="sr-Cyrl-RS" dirty="0" smtClean="0"/>
              <a:t>Рођен у Данској, у граду Оденсе.</a:t>
            </a:r>
          </a:p>
          <a:p>
            <a:r>
              <a:rPr lang="sr-Cyrl-RS" dirty="0" smtClean="0"/>
              <a:t>Као четрнаестогодишњак запутио се у Копенхаген, где се опробао у различитим уметностима (позориште, балет...).</a:t>
            </a:r>
          </a:p>
          <a:p>
            <a:r>
              <a:rPr lang="sr-Cyrl-RS" dirty="0" smtClean="0"/>
              <a:t>Прославио се романима (</a:t>
            </a:r>
            <a:r>
              <a:rPr lang="sr-Cyrl-RS" i="1" dirty="0" smtClean="0"/>
              <a:t>Импровизатор</a:t>
            </a:r>
            <a:r>
              <a:rPr lang="sr-Cyrl-RS" dirty="0" smtClean="0"/>
              <a:t>, </a:t>
            </a:r>
            <a:r>
              <a:rPr lang="sr-Cyrl-RS" i="1" dirty="0" smtClean="0"/>
              <a:t>О.Т.</a:t>
            </a:r>
            <a:r>
              <a:rPr lang="sr-Cyrl-RS" dirty="0" smtClean="0"/>
              <a:t>, </a:t>
            </a:r>
            <a:r>
              <a:rPr lang="sr-Cyrl-RS" i="1" dirty="0" smtClean="0"/>
              <a:t>Само виолиниста</a:t>
            </a:r>
            <a:r>
              <a:rPr lang="sr-Cyrl-RS" dirty="0" smtClean="0"/>
              <a:t>).</a:t>
            </a:r>
          </a:p>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598124"/>
            <a:ext cx="3657600" cy="5802676"/>
          </a:xfrm>
          <a:prstGeom prst="rect">
            <a:avLst/>
          </a:prstGeom>
          <a:ln w="57150">
            <a:solidFill>
              <a:schemeClr val="tx1">
                <a:lumMod val="50000"/>
                <a:lumOff val="50000"/>
              </a:schemeClr>
            </a:solidFill>
          </a:ln>
        </p:spPr>
      </p:pic>
    </p:spTree>
    <p:extLst>
      <p:ext uri="{BB962C8B-B14F-4D97-AF65-F5344CB8AC3E}">
        <p14:creationId xmlns:p14="http://schemas.microsoft.com/office/powerpoint/2010/main" val="3877099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572000" cy="3428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928"/>
            <a:ext cx="4572000" cy="34220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8999"/>
            <a:ext cx="4572000" cy="34359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3428998"/>
            <a:ext cx="4572000" cy="3429001"/>
          </a:xfrm>
          <a:prstGeom prst="rect">
            <a:avLst/>
          </a:prstGeom>
        </p:spPr>
      </p:pic>
    </p:spTree>
    <p:extLst>
      <p:ext uri="{BB962C8B-B14F-4D97-AF65-F5344CB8AC3E}">
        <p14:creationId xmlns:p14="http://schemas.microsoft.com/office/powerpoint/2010/main" val="61914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228600" y="1143000"/>
            <a:ext cx="8610600" cy="4648200"/>
          </a:xfrm>
        </p:spPr>
        <p:txBody>
          <a:bodyPr>
            <a:normAutofit/>
          </a:bodyPr>
          <a:lstStyle/>
          <a:p>
            <a:pPr algn="just"/>
            <a:r>
              <a:rPr lang="sr-Latn-RS" sz="3200" dirty="0" smtClean="0"/>
              <a:t> </a:t>
            </a:r>
            <a:r>
              <a:rPr lang="sr-Cyrl-RS" sz="3200" dirty="0" smtClean="0"/>
              <a:t>Андерсенове бајке крећу се од  фантастичних форми које носе боју и звук фолклорне традиције до реалистичких форми са дидактичном поентом (</a:t>
            </a:r>
            <a:r>
              <a:rPr lang="sr-Cyrl-RS" sz="3200" i="1" dirty="0" smtClean="0"/>
              <a:t>Ружно паче</a:t>
            </a:r>
            <a:r>
              <a:rPr lang="sr-Cyrl-RS" sz="3200" dirty="0" smtClean="0"/>
              <a:t>).</a:t>
            </a:r>
          </a:p>
          <a:p>
            <a:pPr algn="just"/>
            <a:r>
              <a:rPr lang="sr-Cyrl-RS" sz="3200" dirty="0" smtClean="0"/>
              <a:t>Присуство елемената народних новела, шаљивих прича, анегдота, басни и прича о животињама.</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457200" y="685800"/>
            <a:ext cx="8001000" cy="5788152"/>
          </a:xfrm>
        </p:spPr>
        <p:txBody>
          <a:bodyPr/>
          <a:lstStyle/>
          <a:p>
            <a:pPr algn="just"/>
            <a:r>
              <a:rPr lang="sr-Cyrl-RS" dirty="0" smtClean="0"/>
              <a:t>Естетске ознаке и поруке његових бајки (прича) блиске су идејној и тематској структури народних новела, јер су у њима саопштене дубоке истине о људским врлинама и манама, стилским исказом који карактерише уметнички модел басне (</a:t>
            </a:r>
            <a:r>
              <a:rPr lang="sr-Cyrl-RS" i="1" dirty="0" smtClean="0"/>
              <a:t>Ружно паче</a:t>
            </a:r>
            <a:r>
              <a:rPr lang="sr-Cyrl-RS" dirty="0" smtClean="0"/>
              <a:t>) или сатиричне приче (</a:t>
            </a:r>
            <a:r>
              <a:rPr lang="sr-Cyrl-RS" i="1" dirty="0" smtClean="0"/>
              <a:t>Царево ново одело</a:t>
            </a:r>
            <a:r>
              <a:rPr lang="sr-Cyrl-R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272614"/>
            <a:ext cx="4495800" cy="3316705"/>
          </a:xfrm>
          <a:prstGeom prst="rect">
            <a:avLst/>
          </a:prstGeom>
        </p:spPr>
      </p:pic>
    </p:spTree>
    <p:extLst>
      <p:ext uri="{BB962C8B-B14F-4D97-AF65-F5344CB8AC3E}">
        <p14:creationId xmlns:p14="http://schemas.microsoft.com/office/powerpoint/2010/main" val="1163185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a:ln w="76200">
            <a:solidFill>
              <a:schemeClr val="bg1">
                <a:lumMod val="50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a:ln w="76200">
            <a:solidFill>
              <a:schemeClr val="bg1">
                <a:lumMod val="50000"/>
              </a:schemeClr>
            </a:solidFill>
          </a:ln>
        </p:spPr>
      </p:pic>
    </p:spTree>
    <p:extLst>
      <p:ext uri="{BB962C8B-B14F-4D97-AF65-F5344CB8AC3E}">
        <p14:creationId xmlns:p14="http://schemas.microsoft.com/office/powerpoint/2010/main" val="3674517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228600" y="609600"/>
            <a:ext cx="8534400" cy="5864352"/>
          </a:xfrm>
        </p:spPr>
        <p:txBody>
          <a:bodyPr/>
          <a:lstStyle/>
          <a:p>
            <a:pPr algn="just"/>
            <a:endParaRPr lang="sr-Cyrl-RS" dirty="0" smtClean="0"/>
          </a:p>
          <a:p>
            <a:pPr algn="just"/>
            <a:r>
              <a:rPr lang="sr-Cyrl-RS" dirty="0" smtClean="0"/>
              <a:t>Пре много година живљаше цар који је толико волео нова раскошна одела да је сав новац издавао на одевање. Није мислио на своје војнике, није му било стало ни до позоришта нити до лова, желео је само да пред људима носи стално нова одела.</a:t>
            </a:r>
          </a:p>
          <a:p>
            <a:pPr algn="just"/>
            <a:r>
              <a:rPr lang="sr-Cyrl-RS" dirty="0" smtClean="0"/>
              <a:t>Једнога дана стигоше два преваранта који за себе рекоше да су ткачи и да могу да изаткају најбоље материјале о каквима може само да се сања. Сем необичних боја и шара, ова се тканина одликовала тиме што је одело од ње начињено имало ту особину да је невидљиво за свакога ко није погодовао за службу коју је вршио или је пак неисказано био глуп.</a:t>
            </a:r>
            <a:endParaRPr lang="en-US" dirty="0"/>
          </a:p>
        </p:txBody>
      </p:sp>
    </p:spTree>
    <p:extLst>
      <p:ext uri="{BB962C8B-B14F-4D97-AF65-F5344CB8AC3E}">
        <p14:creationId xmlns:p14="http://schemas.microsoft.com/office/powerpoint/2010/main" val="1062691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 y="0"/>
            <a:ext cx="4717473" cy="6858000"/>
          </a:xfrm>
          <a:prstGeom prst="rect">
            <a:avLst/>
          </a:prstGeom>
          <a:ln w="76200">
            <a:solidFill>
              <a:schemeClr val="bg1">
                <a:lumMod val="50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9" y="0"/>
            <a:ext cx="4419601" cy="6858000"/>
          </a:xfrm>
          <a:prstGeom prst="rect">
            <a:avLst/>
          </a:prstGeom>
          <a:ln w="76200">
            <a:solidFill>
              <a:schemeClr val="bg1">
                <a:lumMod val="50000"/>
              </a:schemeClr>
            </a:solidFill>
          </a:ln>
        </p:spPr>
      </p:pic>
    </p:spTree>
    <p:extLst>
      <p:ext uri="{BB962C8B-B14F-4D97-AF65-F5344CB8AC3E}">
        <p14:creationId xmlns:p14="http://schemas.microsoft.com/office/powerpoint/2010/main" val="2296437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228600" y="762000"/>
            <a:ext cx="8534400" cy="5711952"/>
          </a:xfrm>
        </p:spPr>
        <p:txBody>
          <a:bodyPr/>
          <a:lstStyle/>
          <a:p>
            <a:pPr algn="just"/>
            <a:endParaRPr lang="sr-Cyrl-RS" dirty="0" smtClean="0"/>
          </a:p>
          <a:p>
            <a:pPr algn="just"/>
            <a:r>
              <a:rPr lang="sr-Cyrl-RS" sz="2800" dirty="0" smtClean="0"/>
              <a:t>„Хтео бих да погледам како напредује посао“, помисли цар. Додуше, осети се мало нелагодно на помисао да човек глуп или неспособан за своје звање ништа не може видети; иако је веровао да се за себе не мора бојати, он реши ипак да је боље прво да пошаље некога другог да извиди како ствари стоје. И сви остали у граду знали су какву чудесну особину има та тканина, па су желели да се што пре увере да ли ће се њихов сусед показати као лош или глуп.</a:t>
            </a:r>
            <a:endParaRPr lang="en-US" sz="2800" dirty="0"/>
          </a:p>
        </p:txBody>
      </p:sp>
    </p:spTree>
    <p:extLst>
      <p:ext uri="{BB962C8B-B14F-4D97-AF65-F5344CB8AC3E}">
        <p14:creationId xmlns:p14="http://schemas.microsoft.com/office/powerpoint/2010/main" val="1010672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2" y="27708"/>
            <a:ext cx="4784148" cy="6830291"/>
          </a:xfrm>
          <a:prstGeom prst="rect">
            <a:avLst/>
          </a:prstGeom>
          <a:ln w="76200">
            <a:solidFill>
              <a:schemeClr val="bg1">
                <a:lumMod val="50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3856"/>
            <a:ext cx="4530436" cy="6858000"/>
          </a:xfrm>
          <a:prstGeom prst="rect">
            <a:avLst/>
          </a:prstGeom>
          <a:ln w="76200">
            <a:solidFill>
              <a:schemeClr val="bg1">
                <a:lumMod val="50000"/>
              </a:schemeClr>
            </a:solidFill>
          </a:ln>
        </p:spPr>
      </p:pic>
    </p:spTree>
    <p:extLst>
      <p:ext uri="{BB962C8B-B14F-4D97-AF65-F5344CB8AC3E}">
        <p14:creationId xmlns:p14="http://schemas.microsoft.com/office/powerpoint/2010/main" val="317693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304800" y="381000"/>
            <a:ext cx="8458200" cy="6477000"/>
          </a:xfrm>
        </p:spPr>
        <p:txBody>
          <a:bodyPr>
            <a:normAutofit/>
          </a:bodyPr>
          <a:lstStyle/>
          <a:p>
            <a:pPr marL="0" indent="0" algn="just">
              <a:buNone/>
            </a:pPr>
            <a:r>
              <a:rPr lang="sr-Cyrl-RS" dirty="0" smtClean="0"/>
              <a:t>И тако је цар ступао у поворци под величанственим балдахином, а сав свет што беше по улицама и прозорима говораше:</a:t>
            </a:r>
          </a:p>
          <a:p>
            <a:pPr marL="0" indent="0" algn="just">
              <a:buNone/>
            </a:pPr>
            <a:r>
              <a:rPr lang="sr-Cyrl-RS" dirty="0" smtClean="0"/>
              <a:t>„Боже, како је дивно то царево ново одело! Како је диван шлеп његовог царског огртача! Стоји му као саливено!“</a:t>
            </a:r>
          </a:p>
          <a:p>
            <a:pPr marL="0" indent="0" algn="just">
              <a:buNone/>
            </a:pPr>
            <a:r>
              <a:rPr lang="sr-Cyrl-RS" dirty="0" smtClean="0"/>
              <a:t>Нико не хтеде да призна да ништа не види, јер би се тада показало да није дорастао својој дужности или да је глуп. Ниједно царево одело досад није изазивало толико одушевљење у народу.</a:t>
            </a:r>
          </a:p>
          <a:p>
            <a:pPr marL="0" indent="0" algn="just">
              <a:buNone/>
            </a:pPr>
            <a:r>
              <a:rPr lang="sr-Cyrl-RS" dirty="0" smtClean="0"/>
              <a:t>„Гледајте, па он је го!“, одједном повика неко дете. (...)</a:t>
            </a:r>
          </a:p>
          <a:p>
            <a:pPr marL="0" indent="0" algn="just">
              <a:buNone/>
            </a:pPr>
            <a:r>
              <a:rPr lang="sr-Cyrl-RS" dirty="0" smtClean="0"/>
              <a:t>И цару би нелагодно јер се и њему самом чињаше да су његови поданици у праву, али помисли у себи: ’Морам издржати у свечаној поворци до краја’. Па се усправи и настави да корача још достојанственије, а за њим и његови коморници чврсто држећи скуте његовог новог одела које није ни постојало.</a:t>
            </a:r>
            <a:endParaRPr lang="en-US" dirty="0"/>
          </a:p>
        </p:txBody>
      </p:sp>
    </p:spTree>
    <p:extLst>
      <p:ext uri="{BB962C8B-B14F-4D97-AF65-F5344CB8AC3E}">
        <p14:creationId xmlns:p14="http://schemas.microsoft.com/office/powerpoint/2010/main" val="967699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152400" y="914400"/>
            <a:ext cx="8610600" cy="5559552"/>
          </a:xfrm>
        </p:spPr>
        <p:txBody>
          <a:bodyPr>
            <a:normAutofit/>
          </a:bodyPr>
          <a:lstStyle/>
          <a:p>
            <a:pPr algn="just">
              <a:buFont typeface="Wingdings" pitchFamily="2" charset="2"/>
              <a:buChar char="v"/>
            </a:pPr>
            <a:r>
              <a:rPr lang="sr-Cyrl-RS" sz="2800" i="1" dirty="0" smtClean="0"/>
              <a:t>Царево ново одело </a:t>
            </a:r>
            <a:r>
              <a:rPr lang="sr-Cyrl-RS" sz="2800" dirty="0" smtClean="0"/>
              <a:t>је прича која уводи тему која ће доминирати књижевношћу за децу – тему супериорног детета.</a:t>
            </a:r>
          </a:p>
          <a:p>
            <a:pPr algn="just">
              <a:buFont typeface="Wingdings" pitchFamily="2" charset="2"/>
              <a:buChar char="v"/>
            </a:pPr>
            <a:r>
              <a:rPr lang="sr-Cyrl-RS" sz="2800" dirty="0" smtClean="0"/>
              <a:t>У њој су супротстављени свет извештачености и интереса и свет искрености, природности и наивности, односно свет одраслих и свет деце (детињства). Дете више није нежно, слабашно биће, зависно од бриге и љубави одраслих. Напротив, оно разобличава све оно што је неискрено, лицемерно и притворно у свету одраслих.</a:t>
            </a:r>
            <a:r>
              <a:rPr lang="sr-Latn-RS" sz="2800" dirty="0" smtClean="0"/>
              <a:t> </a:t>
            </a:r>
            <a:endParaRPr lang="sr-Latn-RS" sz="2800" dirty="0"/>
          </a:p>
          <a:p>
            <a:endParaRPr lang="en-US" dirty="0"/>
          </a:p>
        </p:txBody>
      </p:sp>
    </p:spTree>
    <p:extLst>
      <p:ext uri="{BB962C8B-B14F-4D97-AF65-F5344CB8AC3E}">
        <p14:creationId xmlns:p14="http://schemas.microsoft.com/office/powerpoint/2010/main" val="63671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304800" y="685800"/>
            <a:ext cx="3810000" cy="5791200"/>
          </a:xfrm>
        </p:spPr>
        <p:txBody>
          <a:bodyPr/>
          <a:lstStyle/>
          <a:p>
            <a:r>
              <a:rPr lang="sr-Cyrl-RS" dirty="0"/>
              <a:t>Бајке и приче </a:t>
            </a:r>
            <a:r>
              <a:rPr lang="sr-Cyrl-RS" dirty="0" smtClean="0"/>
              <a:t>објављивао је у периоду од 1835. до 1872. године.</a:t>
            </a:r>
          </a:p>
          <a:p>
            <a:r>
              <a:rPr lang="sr-Cyrl-RS" dirty="0"/>
              <a:t>Написао је више од 150 бајки и оне су преведене на преко 60 светских језика</a:t>
            </a:r>
          </a:p>
          <a:p>
            <a:r>
              <a:rPr lang="sr-Cyrl-RS" dirty="0"/>
              <a:t>Писао је и романе, путописе, драме, </a:t>
            </a:r>
            <a:r>
              <a:rPr lang="sr-Cyrl-RS" dirty="0" smtClean="0"/>
              <a:t>поезију....</a:t>
            </a:r>
          </a:p>
          <a:p>
            <a:r>
              <a:rPr lang="sr-Cyrl-RS" dirty="0" smtClean="0"/>
              <a:t> Аутобиографија </a:t>
            </a:r>
            <a:r>
              <a:rPr lang="sr-Latn-RS" dirty="0"/>
              <a:t>„</a:t>
            </a:r>
            <a:r>
              <a:rPr lang="sr-Cyrl-RS" dirty="0"/>
              <a:t>Бајка мог живота</a:t>
            </a:r>
            <a:r>
              <a:rPr lang="sr-Cyrl-RS" dirty="0" smtClean="0"/>
              <a:t>” (1855)</a:t>
            </a:r>
            <a:endParaRPr lang="en-US" dirty="0"/>
          </a:p>
          <a:p>
            <a:endParaRPr lang="sr-Cyrl-RS" dirty="0"/>
          </a:p>
          <a:p>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419600" y="228600"/>
            <a:ext cx="4316174" cy="6469207"/>
          </a:xfrm>
          <a:prstGeom prst="rect">
            <a:avLst/>
          </a:prstGeom>
          <a:ln w="38100">
            <a:solidFill>
              <a:schemeClr val="tx1">
                <a:lumMod val="50000"/>
                <a:lumOff val="50000"/>
              </a:schemeClr>
            </a:solidFill>
          </a:ln>
        </p:spPr>
      </p:pic>
    </p:spTree>
    <p:extLst>
      <p:ext uri="{BB962C8B-B14F-4D97-AF65-F5344CB8AC3E}">
        <p14:creationId xmlns:p14="http://schemas.microsoft.com/office/powerpoint/2010/main" val="2632990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724400" cy="6858000"/>
          </a:xfrm>
          <a:prstGeom prst="rect">
            <a:avLst/>
          </a:prstGeom>
          <a:ln w="76200">
            <a:solidFill>
              <a:schemeClr val="bg1">
                <a:lumMod val="50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7710"/>
            <a:ext cx="4419600" cy="6858000"/>
          </a:xfrm>
          <a:prstGeom prst="rect">
            <a:avLst/>
          </a:prstGeom>
          <a:ln w="76200">
            <a:solidFill>
              <a:schemeClr val="bg1">
                <a:lumMod val="50000"/>
              </a:schemeClr>
            </a:solidFill>
          </a:ln>
        </p:spPr>
      </p:pic>
    </p:spTree>
    <p:extLst>
      <p:ext uri="{BB962C8B-B14F-4D97-AF65-F5344CB8AC3E}">
        <p14:creationId xmlns:p14="http://schemas.microsoft.com/office/powerpoint/2010/main" val="3647062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a:ln w="76200">
            <a:solidFill>
              <a:schemeClr val="bg1">
                <a:lumMod val="50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a:ln w="76200">
            <a:solidFill>
              <a:schemeClr val="bg1">
                <a:lumMod val="50000"/>
              </a:schemeClr>
            </a:solidFill>
          </a:ln>
        </p:spPr>
      </p:pic>
    </p:spTree>
    <p:extLst>
      <p:ext uri="{BB962C8B-B14F-4D97-AF65-F5344CB8AC3E}">
        <p14:creationId xmlns:p14="http://schemas.microsoft.com/office/powerpoint/2010/main" val="1540745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00600" cy="6858000"/>
          </a:xfrm>
          <a:prstGeom prst="rect">
            <a:avLst/>
          </a:prstGeom>
          <a:ln w="76200">
            <a:solidFill>
              <a:schemeClr val="bg1">
                <a:lumMod val="50000"/>
              </a:schemeClr>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
            <a:ext cx="4314825" cy="6858001"/>
          </a:xfrm>
          <a:prstGeom prst="rect">
            <a:avLst/>
          </a:prstGeom>
          <a:ln w="76200">
            <a:solidFill>
              <a:schemeClr val="bg1">
                <a:lumMod val="50000"/>
              </a:schemeClr>
            </a:solidFill>
          </a:ln>
        </p:spPr>
      </p:pic>
    </p:spTree>
    <p:extLst>
      <p:ext uri="{BB962C8B-B14F-4D97-AF65-F5344CB8AC3E}">
        <p14:creationId xmlns:p14="http://schemas.microsoft.com/office/powerpoint/2010/main" val="1809016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228600" y="685800"/>
            <a:ext cx="8534400" cy="5788152"/>
          </a:xfrm>
        </p:spPr>
        <p:txBody>
          <a:bodyPr/>
          <a:lstStyle/>
          <a:p>
            <a:pPr marL="0" indent="0">
              <a:buNone/>
            </a:pPr>
            <a:r>
              <a:rPr lang="sr-Cyrl-RS" dirty="0" smtClean="0"/>
              <a:t>Мачак је био господар у кући, а кокош господарица. Стално су понављали: „Ми и свет.“ Веровали су, наиме, да њих двоје чине половину света, и то ону бољу. А паче сматраше да се у том погледу може имати и друго мишљење, само што кокош не хте то дозволити.</a:t>
            </a:r>
          </a:p>
          <a:p>
            <a:pPr marL="0" indent="0">
              <a:buNone/>
            </a:pPr>
            <a:r>
              <a:rPr lang="sr-Cyrl-RS" dirty="0" smtClean="0"/>
              <a:t>„Умеш ли да носиш јаја?“</a:t>
            </a:r>
          </a:p>
          <a:p>
            <a:pPr marL="0" indent="0">
              <a:buNone/>
            </a:pPr>
            <a:r>
              <a:rPr lang="sr-Cyrl-RS" dirty="0" smtClean="0"/>
              <a:t>„Не умем!“</a:t>
            </a:r>
          </a:p>
          <a:p>
            <a:pPr marL="0" indent="0">
              <a:buNone/>
            </a:pPr>
            <a:r>
              <a:rPr lang="sr-Cyrl-RS" dirty="0" smtClean="0"/>
              <a:t>„Онда лепо завежи!“</a:t>
            </a:r>
          </a:p>
          <a:p>
            <a:pPr marL="0" indent="0">
              <a:buNone/>
            </a:pPr>
            <a:r>
              <a:rPr lang="sr-Cyrl-RS" dirty="0" smtClean="0"/>
              <a:t>А мачак га упита:</a:t>
            </a:r>
          </a:p>
          <a:p>
            <a:pPr marL="0" indent="0">
              <a:buNone/>
            </a:pPr>
            <a:r>
              <a:rPr lang="sr-Cyrl-RS" dirty="0" smtClean="0"/>
              <a:t>„Умеш ли да правиш грбу, да мјаучеш и да сипаш искре?“</a:t>
            </a:r>
          </a:p>
          <a:p>
            <a:pPr marL="0" indent="0">
              <a:buNone/>
            </a:pPr>
            <a:r>
              <a:rPr lang="sr-Cyrl-RS" dirty="0" smtClean="0"/>
              <a:t>„Не умем!“</a:t>
            </a:r>
          </a:p>
          <a:p>
            <a:pPr marL="0" indent="0">
              <a:buNone/>
            </a:pPr>
            <a:r>
              <a:rPr lang="sr-Cyrl-RS" dirty="0" smtClean="0"/>
              <a:t>„Онда чувај своје мишљење за себе, кад паметни говоре!“</a:t>
            </a:r>
            <a:endParaRPr lang="en-US" dirty="0"/>
          </a:p>
        </p:txBody>
      </p:sp>
    </p:spTree>
    <p:extLst>
      <p:ext uri="{BB962C8B-B14F-4D97-AF65-F5344CB8AC3E}">
        <p14:creationId xmlns:p14="http://schemas.microsoft.com/office/powerpoint/2010/main" val="870201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381000" y="762000"/>
            <a:ext cx="7924800" cy="5711952"/>
          </a:xfrm>
        </p:spPr>
        <p:txBody>
          <a:bodyPr>
            <a:normAutofit/>
          </a:bodyPr>
          <a:lstStyle/>
          <a:p>
            <a:pPr algn="just"/>
            <a:r>
              <a:rPr lang="sr-Cyrl-RS" sz="2800" dirty="0" smtClean="0"/>
              <a:t>Једне вечери сунце лепо зађе, а из жбуња излете цело јато дивних великих птица: </a:t>
            </a:r>
            <a:r>
              <a:rPr lang="sr-Cyrl-RS" sz="2800" dirty="0" smtClean="0"/>
              <a:t>паче </a:t>
            </a:r>
            <a:r>
              <a:rPr lang="sr-Cyrl-RS" sz="2800" dirty="0" smtClean="0"/>
              <a:t>још никада не виде такву лепоту: беху заслепљујуће беле и имађаху дуге, витке вратове; то беху лабудови. (...) Лабудови полетеше високо, високо, а ружно паче захвати неко чудно узбуђење. Заврте се у води, окрену према њима врат и на крају пусти продоран и чудан крик да се и само уплаши. (...)</a:t>
            </a:r>
          </a:p>
          <a:p>
            <a:pPr algn="just"/>
            <a:r>
              <a:rPr lang="sr-Cyrl-RS" sz="2800" dirty="0" smtClean="0"/>
              <a:t>Није уопште знало како се те птице зову ни куда лете, а ипак их је волело...</a:t>
            </a:r>
            <a:endParaRPr lang="en-US" sz="2800" dirty="0"/>
          </a:p>
        </p:txBody>
      </p:sp>
    </p:spTree>
    <p:extLst>
      <p:ext uri="{BB962C8B-B14F-4D97-AF65-F5344CB8AC3E}">
        <p14:creationId xmlns:p14="http://schemas.microsoft.com/office/powerpoint/2010/main" val="3330997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80060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0"/>
            <a:ext cx="4343400" cy="6858000"/>
          </a:xfrm>
          <a:prstGeom prst="rect">
            <a:avLst/>
          </a:prstGeom>
        </p:spPr>
      </p:pic>
    </p:spTree>
    <p:extLst>
      <p:ext uri="{BB962C8B-B14F-4D97-AF65-F5344CB8AC3E}">
        <p14:creationId xmlns:p14="http://schemas.microsoft.com/office/powerpoint/2010/main" val="3354903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228600" y="914400"/>
            <a:ext cx="8534400" cy="5559552"/>
          </a:xfrm>
        </p:spPr>
        <p:txBody>
          <a:bodyPr>
            <a:normAutofit/>
          </a:bodyPr>
          <a:lstStyle/>
          <a:p>
            <a:pPr algn="just"/>
            <a:r>
              <a:rPr lang="sr-Cyrl-RS" sz="3600" dirty="0" smtClean="0"/>
              <a:t>Ништа није лабуду засметало што се родио у пачјем гнезду, само кад се излегао из лабудовог </a:t>
            </a:r>
            <a:r>
              <a:rPr lang="sr-Cyrl-RS" sz="3600" dirty="0" smtClean="0"/>
              <a:t>јајета</a:t>
            </a:r>
            <a:r>
              <a:rPr lang="sr-Cyrl-RS" sz="3600" dirty="0" smtClean="0"/>
              <a:t>.</a:t>
            </a:r>
            <a:endParaRPr lang="sr-Cyrl-RS" sz="3600" dirty="0" smtClean="0"/>
          </a:p>
          <a:p>
            <a:pPr algn="just"/>
            <a:r>
              <a:rPr lang="sr-Cyrl-RS" sz="3600" dirty="0" smtClean="0"/>
              <a:t>Тада се млади лабуд застиде од радости; сакри главу под крило, и сам не знађаше шта се с њим дешава; био је превише срећан, али не и охол, јер добро срце никада није охоло...</a:t>
            </a:r>
            <a:endParaRPr lang="en-US" sz="3600" dirty="0"/>
          </a:p>
        </p:txBody>
      </p:sp>
    </p:spTree>
    <p:extLst>
      <p:ext uri="{BB962C8B-B14F-4D97-AF65-F5344CB8AC3E}">
        <p14:creationId xmlns:p14="http://schemas.microsoft.com/office/powerpoint/2010/main" val="66267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152400" y="381000"/>
            <a:ext cx="4572000" cy="6400800"/>
          </a:xfrm>
          <a:ln w="57150">
            <a:solidFill>
              <a:schemeClr val="accent1">
                <a:lumMod val="60000"/>
                <a:lumOff val="40000"/>
              </a:schemeClr>
            </a:solidFill>
          </a:ln>
        </p:spPr>
        <p:txBody>
          <a:bodyPr>
            <a:normAutofit fontScale="92500"/>
          </a:bodyPr>
          <a:lstStyle/>
          <a:p>
            <a:pPr algn="just">
              <a:buFont typeface="Wingdings" pitchFamily="2" charset="2"/>
              <a:buChar char="v"/>
            </a:pPr>
            <a:r>
              <a:rPr lang="sr-Cyrl-RS" dirty="0" smtClean="0"/>
              <a:t>У причи </a:t>
            </a:r>
            <a:r>
              <a:rPr lang="sr-Cyrl-RS" i="1" dirty="0" smtClean="0"/>
              <a:t>Девојчица са шибицама </a:t>
            </a:r>
            <a:r>
              <a:rPr lang="sr-Cyrl-RS" dirty="0" smtClean="0"/>
              <a:t>класична чудесност замењена је деловањем специфичног стања свести (сан, халуцинација, исцрпљеност), која ствара иреалне снове.</a:t>
            </a:r>
            <a:endParaRPr lang="sr-Latn-RS" dirty="0"/>
          </a:p>
          <a:p>
            <a:pPr algn="just">
              <a:buFont typeface="Wingdings" pitchFamily="2" charset="2"/>
              <a:buChar char="v"/>
            </a:pPr>
            <a:r>
              <a:rPr lang="sr-Cyrl-RS" dirty="0" smtClean="0"/>
              <a:t>Правог чудесног у овој причи нема.</a:t>
            </a:r>
            <a:endParaRPr lang="sr-Latn-RS" dirty="0"/>
          </a:p>
          <a:p>
            <a:pPr algn="just">
              <a:buFont typeface="Wingdings" pitchFamily="2" charset="2"/>
              <a:buChar char="v"/>
            </a:pPr>
            <a:r>
              <a:rPr lang="sr-Cyrl-RS" dirty="0" smtClean="0"/>
              <a:t>Социјална тематика, али без набоја ангажованости; више као једна емотивна импресија.</a:t>
            </a:r>
            <a:endParaRPr lang="sr-Latn-RS" dirty="0"/>
          </a:p>
          <a:p>
            <a:pPr algn="just">
              <a:buFont typeface="Wingdings" pitchFamily="2" charset="2"/>
              <a:buChar char="v"/>
            </a:pPr>
            <a:r>
              <a:rPr lang="sr-Cyrl-RS" dirty="0" smtClean="0"/>
              <a:t>Оригинално обрађена тема сиромашног, усамљеног и несрећног детета, карактеристична за литературу 19. века.</a:t>
            </a:r>
            <a:r>
              <a:rPr lang="sr-Latn-RS" dirty="0" smtClean="0"/>
              <a:t> </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188372"/>
            <a:ext cx="3886200" cy="2601777"/>
          </a:xfrm>
          <a:prstGeom prst="rect">
            <a:avLst/>
          </a:prstGeom>
        </p:spPr>
      </p:pic>
    </p:spTree>
    <p:extLst>
      <p:ext uri="{BB962C8B-B14F-4D97-AF65-F5344CB8AC3E}">
        <p14:creationId xmlns:p14="http://schemas.microsoft.com/office/powerpoint/2010/main" val="2865174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228600" y="685800"/>
            <a:ext cx="8534400" cy="5943600"/>
          </a:xfrm>
        </p:spPr>
        <p:txBody>
          <a:bodyPr/>
          <a:lstStyle/>
          <a:p>
            <a:pPr algn="just">
              <a:buFont typeface="Wingdings" pitchFamily="2" charset="2"/>
              <a:buChar char="v"/>
            </a:pPr>
            <a:r>
              <a:rPr lang="sr-Cyrl-RS" sz="2800" dirty="0" smtClean="0"/>
              <a:t>У Андерсеновим бајкама и причама често је персонификован свет природних појава, биљака, животиња, предмета и ствари, којима је дато симболичко или алегоријско значење (</a:t>
            </a:r>
            <a:r>
              <a:rPr lang="sr-Cyrl-RS" sz="2800" i="1" dirty="0" smtClean="0"/>
              <a:t>Славуј</a:t>
            </a:r>
            <a:r>
              <a:rPr lang="sr-Cyrl-RS" sz="2800" dirty="0" smtClean="0"/>
              <a:t>, </a:t>
            </a:r>
            <a:r>
              <a:rPr lang="sr-Cyrl-RS" sz="2800" i="1" dirty="0" smtClean="0"/>
              <a:t>Ружно паче</a:t>
            </a:r>
            <a:r>
              <a:rPr lang="sr-Cyrl-RS" sz="2800" dirty="0" smtClean="0"/>
              <a:t>, </a:t>
            </a:r>
            <a:r>
              <a:rPr lang="sr-Cyrl-RS" sz="2800" i="1" dirty="0" smtClean="0"/>
              <a:t>Палчица</a:t>
            </a:r>
            <a:r>
              <a:rPr lang="sr-Cyrl-RS" sz="2800" dirty="0" smtClean="0"/>
              <a:t>).</a:t>
            </a:r>
          </a:p>
          <a:p>
            <a:pPr algn="just">
              <a:buFont typeface="Wingdings" pitchFamily="2" charset="2"/>
              <a:buChar char="v"/>
            </a:pPr>
            <a:r>
              <a:rPr lang="sr-Cyrl-RS" sz="2800" dirty="0" smtClean="0"/>
              <a:t>Поетизација/лиризација прозе</a:t>
            </a:r>
          </a:p>
          <a:p>
            <a:pPr algn="just">
              <a:buFont typeface="Wingdings" pitchFamily="2" charset="2"/>
              <a:buChar char="v"/>
            </a:pPr>
            <a:r>
              <a:rPr lang="sr-Cyrl-RS" sz="2800" dirty="0" smtClean="0"/>
              <a:t>Развијени описи (наглашена дескрипција), велике естетске вредности</a:t>
            </a:r>
          </a:p>
          <a:p>
            <a:pPr algn="just">
              <a:buFont typeface="Wingdings" pitchFamily="2" charset="2"/>
              <a:buChar char="v"/>
            </a:pPr>
            <a:r>
              <a:rPr lang="sr-Cyrl-RS" sz="2800" dirty="0" smtClean="0"/>
              <a:t>Значајно присуство хумора и ироније, који представљају средство осуде и поруге свих негативних аспеката људског карактера</a:t>
            </a:r>
          </a:p>
          <a:p>
            <a:pPr algn="just">
              <a:buFont typeface="Wingdings" pitchFamily="2" charset="2"/>
              <a:buChar char="v"/>
            </a:pPr>
            <a:r>
              <a:rPr lang="sr-Cyrl-RS" sz="2800" dirty="0" smtClean="0"/>
              <a:t>Значајно присуство хришћанских/религиозних мотива</a:t>
            </a:r>
            <a:endParaRPr lang="sr-Latn-RS" sz="2800" dirty="0"/>
          </a:p>
          <a:p>
            <a:endParaRPr lang="en-US" dirty="0"/>
          </a:p>
        </p:txBody>
      </p:sp>
    </p:spTree>
    <p:extLst>
      <p:ext uri="{BB962C8B-B14F-4D97-AF65-F5344CB8AC3E}">
        <p14:creationId xmlns:p14="http://schemas.microsoft.com/office/powerpoint/2010/main" val="1430754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7467600" cy="46038"/>
          </a:xfrm>
        </p:spPr>
        <p:txBody>
          <a:bodyPr>
            <a:normAutofit fontScale="90000"/>
          </a:bodyPr>
          <a:lstStyle/>
          <a:p>
            <a:endParaRPr lang="en-US" dirty="0"/>
          </a:p>
        </p:txBody>
      </p:sp>
      <p:sp>
        <p:nvSpPr>
          <p:cNvPr id="3" name="Content Placeholder 2"/>
          <p:cNvSpPr>
            <a:spLocks noGrp="1"/>
          </p:cNvSpPr>
          <p:nvPr>
            <p:ph sz="quarter" idx="1"/>
          </p:nvPr>
        </p:nvSpPr>
        <p:spPr>
          <a:xfrm>
            <a:off x="228600" y="762000"/>
            <a:ext cx="8534400" cy="5711952"/>
          </a:xfrm>
        </p:spPr>
        <p:txBody>
          <a:bodyPr/>
          <a:lstStyle/>
          <a:p>
            <a:pPr algn="just">
              <a:buFont typeface="Wingdings" pitchFamily="2" charset="2"/>
              <a:buChar char="v"/>
            </a:pPr>
            <a:r>
              <a:rPr lang="sr-Cyrl-RS" dirty="0" smtClean="0"/>
              <a:t>Питање добра и зла је тежишни мотив његових бајки, а приврженост доброти и правди је истинско опредељење многих његових јунака.</a:t>
            </a:r>
          </a:p>
          <a:p>
            <a:pPr algn="just">
              <a:buFont typeface="Wingdings" pitchFamily="2" charset="2"/>
              <a:buChar char="v"/>
            </a:pPr>
            <a:r>
              <a:rPr lang="sr-Cyrl-RS" dirty="0"/>
              <a:t>Љубав је по Андерсену основна покретачка сила живота која даје снагу Андерсеновим јунацима да преобрате све препреке и да се супротставе злу.</a:t>
            </a:r>
          </a:p>
          <a:p>
            <a:pPr>
              <a:buFont typeface="Wingdings" pitchFamily="2" charset="2"/>
              <a:buChar char="v"/>
            </a:pPr>
            <a:endParaRPr lang="sr-Latn-R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491327"/>
            <a:ext cx="4857750" cy="3027542"/>
          </a:xfrm>
          <a:prstGeom prst="rect">
            <a:avLst/>
          </a:prstGeom>
        </p:spPr>
      </p:pic>
    </p:spTree>
    <p:extLst>
      <p:ext uri="{BB962C8B-B14F-4D97-AF65-F5344CB8AC3E}">
        <p14:creationId xmlns:p14="http://schemas.microsoft.com/office/powerpoint/2010/main" val="3000359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924800" cy="6096000"/>
          </a:xfrm>
        </p:spPr>
        <p:txBody>
          <a:bodyPr>
            <a:normAutofit/>
          </a:bodyPr>
          <a:lstStyle/>
          <a:p>
            <a:r>
              <a:rPr lang="sr-Latn-RS" sz="3200" dirty="0" smtClean="0"/>
              <a:t> </a:t>
            </a:r>
            <a:r>
              <a:rPr lang="sr-Cyrl-RS" sz="3200" i="1" dirty="0" smtClean="0"/>
              <a:t>Бајке испричане деци</a:t>
            </a:r>
          </a:p>
          <a:p>
            <a:r>
              <a:rPr lang="sr-Latn-RS" sz="3200" dirty="0" smtClean="0"/>
              <a:t> </a:t>
            </a:r>
            <a:r>
              <a:rPr lang="sr-Cyrl-RS" sz="3200" i="1" dirty="0" smtClean="0"/>
              <a:t>Нове бајке</a:t>
            </a:r>
          </a:p>
          <a:p>
            <a:r>
              <a:rPr lang="sr-Latn-RS" sz="3200" dirty="0" smtClean="0"/>
              <a:t> </a:t>
            </a:r>
            <a:r>
              <a:rPr lang="sr-Cyrl-RS" sz="3200" i="1" dirty="0" smtClean="0"/>
              <a:t>Приче</a:t>
            </a:r>
          </a:p>
          <a:p>
            <a:r>
              <a:rPr lang="sr-Latn-RS" sz="3200" dirty="0" smtClean="0"/>
              <a:t> </a:t>
            </a:r>
            <a:r>
              <a:rPr lang="sr-Cyrl-RS" sz="3200" i="1" dirty="0" smtClean="0"/>
              <a:t>Бајке и приче</a:t>
            </a:r>
          </a:p>
          <a:p>
            <a:pPr algn="just">
              <a:buNone/>
            </a:pPr>
            <a:endParaRPr lang="sr-Cyrl-RS" sz="3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76600"/>
            <a:ext cx="2461005" cy="3429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512" y="100093"/>
            <a:ext cx="1917278" cy="31765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524000"/>
            <a:ext cx="2366962" cy="30479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7741" y="3353987"/>
            <a:ext cx="2482955" cy="327422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3704" y="4740470"/>
            <a:ext cx="1403222" cy="188774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152400" y="609600"/>
            <a:ext cx="4343400" cy="5943600"/>
          </a:xfrm>
        </p:spPr>
        <p:txBody>
          <a:bodyPr>
            <a:normAutofit/>
          </a:bodyPr>
          <a:lstStyle/>
          <a:p>
            <a:pPr algn="just"/>
            <a:r>
              <a:rPr lang="sr-Cyrl-RS" dirty="0"/>
              <a:t>Краљ дечијих писаца – </a:t>
            </a:r>
            <a:r>
              <a:rPr lang="sr-Latn-RS" dirty="0"/>
              <a:t>„</a:t>
            </a:r>
            <a:r>
              <a:rPr lang="sr-Cyrl-RS" dirty="0"/>
              <a:t>Андерсен је краљ јер нико попут њега није знао продрети у душу бића и ствари.” (Пол Азар)</a:t>
            </a:r>
            <a:endParaRPr lang="sr-Latn-RS" dirty="0"/>
          </a:p>
          <a:p>
            <a:pPr algn="just"/>
            <a:endParaRPr lang="sr-Cyrl-RS" dirty="0"/>
          </a:p>
          <a:p>
            <a:pPr algn="just"/>
            <a:r>
              <a:rPr lang="sr-Latn-RS" dirty="0"/>
              <a:t> </a:t>
            </a:r>
            <a:r>
              <a:rPr lang="sr-Cyrl-RS" dirty="0"/>
              <a:t>Стварност у његовим причама добија поетички карактер. (Доброљубов)</a:t>
            </a:r>
            <a:endParaRPr lang="sr-Latn-RS" dirty="0"/>
          </a:p>
          <a:p>
            <a:pPr algn="just"/>
            <a:endParaRPr lang="sr-Cyrl-RS" dirty="0"/>
          </a:p>
          <a:p>
            <a:pPr algn="just"/>
            <a:r>
              <a:rPr lang="sr-Latn-RS" dirty="0"/>
              <a:t> „</a:t>
            </a:r>
            <a:r>
              <a:rPr lang="sr-Cyrl-RS" dirty="0"/>
              <a:t>Читав је свет пун чудеса, али ми смо на њих тако навикли да их називамо свакодневним стварима.” (Андерсен)</a:t>
            </a:r>
          </a:p>
          <a:p>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48200" y="609600"/>
            <a:ext cx="3997236" cy="5960417"/>
          </a:xfrm>
        </p:spPr>
      </p:pic>
    </p:spTree>
    <p:extLst>
      <p:ext uri="{BB962C8B-B14F-4D97-AF65-F5344CB8AC3E}">
        <p14:creationId xmlns:p14="http://schemas.microsoft.com/office/powerpoint/2010/main" val="2131075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228600" y="762000"/>
            <a:ext cx="8534400" cy="5711952"/>
          </a:xfrm>
        </p:spPr>
        <p:txBody>
          <a:bodyPr>
            <a:normAutofit/>
          </a:bodyPr>
          <a:lstStyle/>
          <a:p>
            <a:pPr algn="just"/>
            <a:r>
              <a:rPr lang="sr-Latn-RS" sz="3200" dirty="0" smtClean="0"/>
              <a:t>„</a:t>
            </a:r>
            <a:r>
              <a:rPr lang="sr-Cyrl-RS" sz="3200" dirty="0" smtClean="0"/>
              <a:t>У Андерсену је био готов тај облик, облик бајке, мале орахове љуске у коју могу да се сложе роман, трагедија, комедија. Андерсенову бајку читају деца и мисле да је то само за децу. Читају је и одрасли и мисле, строго узевши, ово је за одрасле. Читају је и филозофи и врте главом: ово је причица, па у причи песма, па у песми зрно динамита, а усред динамита љубав, љубав која све побеђује.” (И. Секулић)</a:t>
            </a:r>
            <a:endParaRPr lang="en-US" sz="32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152400" y="533400"/>
            <a:ext cx="8686800" cy="6324600"/>
          </a:xfrm>
        </p:spPr>
        <p:txBody>
          <a:bodyPr>
            <a:normAutofit fontScale="92500" lnSpcReduction="10000"/>
          </a:bodyPr>
          <a:lstStyle/>
          <a:p>
            <a:pPr algn="just"/>
            <a:r>
              <a:rPr lang="sr-Latn-RS" sz="3200" dirty="0" smtClean="0"/>
              <a:t> </a:t>
            </a:r>
            <a:r>
              <a:rPr lang="sr-Cyrl-RS" sz="3200" dirty="0" smtClean="0"/>
              <a:t>Највиши домет уметничке бајке</a:t>
            </a:r>
          </a:p>
          <a:p>
            <a:pPr algn="just"/>
            <a:r>
              <a:rPr lang="sr-Latn-RS" sz="3200" dirty="0" smtClean="0"/>
              <a:t> </a:t>
            </a:r>
            <a:r>
              <a:rPr lang="sr-Cyrl-RS" sz="3200" dirty="0" smtClean="0"/>
              <a:t>Андерсену припадају велике заслуге за развој овог жанра.</a:t>
            </a:r>
          </a:p>
          <a:p>
            <a:pPr algn="just"/>
            <a:r>
              <a:rPr lang="sr-Cyrl-RS" sz="3200" dirty="0" smtClean="0"/>
              <a:t>Извео је бајку из фолклорних оквира</a:t>
            </a:r>
            <a:r>
              <a:rPr lang="sr-Latn-RS" sz="3200" dirty="0" smtClean="0"/>
              <a:t>;</a:t>
            </a:r>
            <a:r>
              <a:rPr lang="sr-Cyrl-RS" sz="3200" dirty="0" smtClean="0"/>
              <a:t> претварање бајке у модерну причу.</a:t>
            </a:r>
          </a:p>
          <a:p>
            <a:pPr algn="just"/>
            <a:r>
              <a:rPr lang="sr-Cyrl-RS" sz="3200" dirty="0" smtClean="0"/>
              <a:t>Толико је проширио границе овог жанра да се неки теоретичари питају да ли су његове чувене бајке заиста бајке, иако их</a:t>
            </a:r>
            <a:r>
              <a:rPr lang="sr-Latn-RS" sz="3200" dirty="0" smtClean="0"/>
              <a:t> je</a:t>
            </a:r>
            <a:r>
              <a:rPr lang="sr-Cyrl-RS" sz="3200" dirty="0" smtClean="0"/>
              <a:t> сам аутор тако назива</a:t>
            </a:r>
            <a:r>
              <a:rPr lang="sr-Latn-RS" sz="3200" dirty="0" smtClean="0"/>
              <a:t>o</a:t>
            </a:r>
            <a:r>
              <a:rPr lang="sr-Cyrl-RS" sz="3200" dirty="0" smtClean="0"/>
              <a:t>.</a:t>
            </a:r>
          </a:p>
          <a:p>
            <a:pPr algn="just"/>
            <a:r>
              <a:rPr lang="sr-Cyrl-RS" sz="3200" dirty="0" smtClean="0"/>
              <a:t>Примери антибајке (</a:t>
            </a:r>
            <a:r>
              <a:rPr lang="sr-Cyrl-RS" sz="3200" i="1" dirty="0" smtClean="0"/>
              <a:t>Мала сирена</a:t>
            </a:r>
            <a:r>
              <a:rPr lang="sr-Cyrl-RS" sz="3200" dirty="0" smtClean="0"/>
              <a:t>, </a:t>
            </a:r>
            <a:r>
              <a:rPr lang="sr-Cyrl-RS" sz="3200" i="1" dirty="0" smtClean="0"/>
              <a:t>Девојчица са шибицама</a:t>
            </a:r>
            <a:r>
              <a:rPr lang="sr-Cyrl-RS" sz="3200" dirty="0" smtClean="0"/>
              <a:t>, </a:t>
            </a:r>
            <a:r>
              <a:rPr lang="sr-Cyrl-RS" sz="3200" i="1" dirty="0" smtClean="0"/>
              <a:t>Оловни војник</a:t>
            </a:r>
            <a:r>
              <a:rPr lang="sr-Cyrl-RS" sz="3200" dirty="0" smtClean="0"/>
              <a:t>); трансформише класични модел бајке који подразумева срећан крај.</a:t>
            </a:r>
          </a:p>
          <a:p>
            <a:pPr algn="just"/>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304800" y="838200"/>
            <a:ext cx="8458200" cy="5635752"/>
          </a:xfrm>
        </p:spPr>
        <p:txBody>
          <a:bodyPr>
            <a:normAutofit/>
          </a:bodyPr>
          <a:lstStyle/>
          <a:p>
            <a:pPr algn="just"/>
            <a:r>
              <a:rPr lang="sr-Latn-RS" sz="3200" dirty="0" smtClean="0"/>
              <a:t> </a:t>
            </a:r>
            <a:r>
              <a:rPr lang="sr-Cyrl-RS" sz="3200" dirty="0" smtClean="0"/>
              <a:t>Утицај усмене бајке (</a:t>
            </a:r>
            <a:r>
              <a:rPr lang="sr-Cyrl-RS" sz="3200" i="1" dirty="0" smtClean="0"/>
              <a:t>Кресиво</a:t>
            </a:r>
            <a:r>
              <a:rPr lang="sr-Cyrl-RS" sz="3200" dirty="0" smtClean="0"/>
              <a:t>, </a:t>
            </a:r>
            <a:r>
              <a:rPr lang="sr-Cyrl-RS" sz="3200" i="1" dirty="0" smtClean="0"/>
              <a:t>Мала </a:t>
            </a:r>
            <a:r>
              <a:rPr lang="sr-Cyrl-RS" sz="3200" i="1" dirty="0" smtClean="0"/>
              <a:t>сирена</a:t>
            </a:r>
            <a:r>
              <a:rPr lang="sr-Latn-RS" sz="3200" dirty="0" smtClean="0"/>
              <a:t>, </a:t>
            </a:r>
            <a:r>
              <a:rPr lang="sr-Cyrl-RS" sz="3200" i="1" dirty="0" smtClean="0"/>
              <a:t>Дивљи лабудови</a:t>
            </a:r>
            <a:r>
              <a:rPr lang="sr-Cyrl-RS" sz="3200" dirty="0" smtClean="0"/>
              <a:t>,</a:t>
            </a:r>
            <a:r>
              <a:rPr lang="sr-Cyrl-RS" sz="3200" i="1" dirty="0" smtClean="0"/>
              <a:t> Палчица</a:t>
            </a:r>
            <a:r>
              <a:rPr lang="sr-Cyrl-RS" sz="3200" dirty="0" smtClean="0"/>
              <a:t>), европског романтизма</a:t>
            </a:r>
            <a:r>
              <a:rPr lang="sr-Latn-RS" sz="3200" dirty="0" smtClean="0"/>
              <a:t> </a:t>
            </a:r>
            <a:r>
              <a:rPr lang="sr-Cyrl-RS" sz="3200" dirty="0" smtClean="0"/>
              <a:t>и Хофманове фантастичне приче.</a:t>
            </a:r>
          </a:p>
          <a:p>
            <a:pPr algn="just"/>
            <a:r>
              <a:rPr lang="sr-Latn-RS" sz="3200" dirty="0" smtClean="0"/>
              <a:t> </a:t>
            </a:r>
            <a:r>
              <a:rPr lang="sr-Cyrl-RS" sz="3200" dirty="0" smtClean="0"/>
              <a:t>Инспирацију је налазио у свакодневним догађајима, личностима из свог живота,  обичним детаљима и стварима, флори и фауни – чиме је разламао оквире фолклорне бајке.</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 y="20782"/>
            <a:ext cx="4710545" cy="6837218"/>
          </a:xfrm>
          <a:prstGeom prst="rect">
            <a:avLst/>
          </a:prstGeom>
          <a:ln w="57150">
            <a:solidFill>
              <a:schemeClr val="accent1">
                <a:lumMod val="60000"/>
                <a:lumOff val="40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9" y="-34636"/>
            <a:ext cx="4419601" cy="6892636"/>
          </a:xfrm>
          <a:prstGeom prst="rect">
            <a:avLst/>
          </a:prstGeom>
          <a:ln w="57150">
            <a:solidFill>
              <a:schemeClr val="accent1">
                <a:lumMod val="60000"/>
                <a:lumOff val="40000"/>
              </a:schemeClr>
            </a:solidFill>
          </a:ln>
        </p:spPr>
      </p:pic>
    </p:spTree>
    <p:extLst>
      <p:ext uri="{BB962C8B-B14F-4D97-AF65-F5344CB8AC3E}">
        <p14:creationId xmlns:p14="http://schemas.microsoft.com/office/powerpoint/2010/main" val="2189678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1024</TotalTime>
  <Words>1999</Words>
  <Application>Microsoft Office PowerPoint</Application>
  <PresentationFormat>On-screen Show (4:3)</PresentationFormat>
  <Paragraphs>74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Oriel</vt:lpstr>
      <vt:lpstr>Ханс Кристијан Андерсен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Nina</dc:creator>
  <cp:lastModifiedBy>Sneza</cp:lastModifiedBy>
  <cp:revision>57</cp:revision>
  <dcterms:created xsi:type="dcterms:W3CDTF">2006-08-16T00:00:00Z</dcterms:created>
  <dcterms:modified xsi:type="dcterms:W3CDTF">2018-04-03T06:49:11Z</dcterms:modified>
</cp:coreProperties>
</file>