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57" r:id="rId4"/>
    <p:sldId id="258" r:id="rId5"/>
    <p:sldId id="259" r:id="rId6"/>
    <p:sldId id="260" r:id="rId7"/>
    <p:sldId id="261" r:id="rId8"/>
    <p:sldId id="262" r:id="rId9"/>
    <p:sldId id="263" r:id="rId10"/>
    <p:sldId id="266" r:id="rId11"/>
    <p:sldId id="267" r:id="rId12"/>
    <p:sldId id="268" r:id="rId13"/>
    <p:sldId id="264" r:id="rId14"/>
    <p:sldId id="265" r:id="rId15"/>
    <p:sldId id="269" r:id="rId16"/>
    <p:sldId id="270" r:id="rId17"/>
    <p:sldId id="271" r:id="rId18"/>
    <p:sldId id="272" r:id="rId19"/>
    <p:sldId id="273" r:id="rId20"/>
    <p:sldId id="274" r:id="rId21"/>
    <p:sldId id="285"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EEA6BD9-FC79-402F-9AFE-C8755B687F6A}" type="datetimeFigureOut">
              <a:rPr lang="en-US" smtClean="0"/>
              <a:pPr/>
              <a:t>3/5/2019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2357DD-C36C-4DCC-AD0B-02EDF3C4426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EA6BD9-FC79-402F-9AFE-C8755B687F6A}"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357DD-C36C-4DCC-AD0B-02EDF3C4426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A2357DD-C36C-4DCC-AD0B-02EDF3C44265}"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EA6BD9-FC79-402F-9AFE-C8755B687F6A}"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EEA6BD9-FC79-402F-9AFE-C8755B687F6A}"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A2357DD-C36C-4DCC-AD0B-02EDF3C44265}"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EEA6BD9-FC79-402F-9AFE-C8755B687F6A}" type="datetimeFigureOut">
              <a:rPr lang="en-US" smtClean="0"/>
              <a:pPr/>
              <a:t>3/5/2019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2357DD-C36C-4DCC-AD0B-02EDF3C44265}"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EEA6BD9-FC79-402F-9AFE-C8755B687F6A}" type="datetimeFigureOut">
              <a:rPr lang="en-US" smtClean="0"/>
              <a:pPr/>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357DD-C36C-4DCC-AD0B-02EDF3C44265}"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EEA6BD9-FC79-402F-9AFE-C8755B687F6A}" type="datetimeFigureOut">
              <a:rPr lang="en-US" smtClean="0"/>
              <a:pPr/>
              <a:t>3/5/2019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A2357DD-C36C-4DCC-AD0B-02EDF3C44265}"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EEA6BD9-FC79-402F-9AFE-C8755B687F6A}" type="datetimeFigureOut">
              <a:rPr lang="en-US" smtClean="0"/>
              <a:pPr/>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A2357DD-C36C-4DCC-AD0B-02EDF3C442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EEA6BD9-FC79-402F-9AFE-C8755B687F6A}" type="datetimeFigureOut">
              <a:rPr lang="en-US" smtClean="0"/>
              <a:pPr/>
              <a:t>3/5/2019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A2357DD-C36C-4DCC-AD0B-02EDF3C442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A2357DD-C36C-4DCC-AD0B-02EDF3C44265}"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EEA6BD9-FC79-402F-9AFE-C8755B687F6A}" type="datetimeFigureOut">
              <a:rPr lang="en-US" smtClean="0"/>
              <a:pPr/>
              <a:t>3/5/2019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A2357DD-C36C-4DCC-AD0B-02EDF3C44265}"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EEA6BD9-FC79-402F-9AFE-C8755B687F6A}" type="datetimeFigureOut">
              <a:rPr lang="en-US" smtClean="0"/>
              <a:pPr/>
              <a:t>3/5/2019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EEA6BD9-FC79-402F-9AFE-C8755B687F6A}" type="datetimeFigureOut">
              <a:rPr lang="en-US" smtClean="0"/>
              <a:pPr/>
              <a:t>3/5/2019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A2357DD-C36C-4DCC-AD0B-02EDF3C44265}"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sr-Latn-RS" dirty="0" smtClean="0">
                <a:latin typeface="Bahnschrift Light" pitchFamily="34" charset="0"/>
              </a:rPr>
              <a:t>O HIPOTEZAMA</a:t>
            </a:r>
            <a:endParaRPr lang="en-US" dirty="0">
              <a:latin typeface="Bahnschrift Light" pitchFamily="34" charset="0"/>
            </a:endParaRPr>
          </a:p>
        </p:txBody>
      </p:sp>
      <p:pic>
        <p:nvPicPr>
          <p:cNvPr id="4" name="Picture 2" descr="C:\Users\Toshiba\Pictures\MPI pictures.jpg"/>
          <p:cNvPicPr>
            <a:picLocks noChangeAspect="1" noChangeArrowheads="1"/>
          </p:cNvPicPr>
          <p:nvPr/>
        </p:nvPicPr>
        <p:blipFill>
          <a:blip r:embed="rId2"/>
          <a:srcRect/>
          <a:stretch>
            <a:fillRect/>
          </a:stretch>
        </p:blipFill>
        <p:spPr bwMode="auto">
          <a:xfrm>
            <a:off x="7696200" y="228600"/>
            <a:ext cx="1114425" cy="647700"/>
          </a:xfrm>
          <a:prstGeom prst="rect">
            <a:avLst/>
          </a:prstGeom>
          <a:noFill/>
        </p:spPr>
      </p:pic>
      <p:pic>
        <p:nvPicPr>
          <p:cNvPr id="5" name="Picture 3" descr="D:\MyPc\Logo pisar bordo.jpg"/>
          <p:cNvPicPr>
            <a:picLocks noChangeAspect="1" noChangeArrowheads="1"/>
          </p:cNvPicPr>
          <p:nvPr/>
        </p:nvPicPr>
        <p:blipFill>
          <a:blip r:embed="rId3"/>
          <a:srcRect/>
          <a:stretch>
            <a:fillRect/>
          </a:stretch>
        </p:blipFill>
        <p:spPr bwMode="auto">
          <a:xfrm>
            <a:off x="7143768" y="4857760"/>
            <a:ext cx="1295400" cy="126563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err="1" smtClean="0">
                <a:solidFill>
                  <a:srgbClr val="FF0000"/>
                </a:solidFill>
                <a:latin typeface="Bahnschrift Light" pitchFamily="34" charset="0"/>
              </a:rPr>
              <a:t>Nezavisn</a:t>
            </a:r>
            <a:r>
              <a:rPr lang="sr-Latn-RS" b="1" dirty="0" smtClean="0">
                <a:solidFill>
                  <a:srgbClr val="FF0000"/>
                </a:solidFill>
                <a:latin typeface="Bahnschrift Light" pitchFamily="34" charset="0"/>
              </a:rPr>
              <a:t>a</a:t>
            </a:r>
            <a:r>
              <a:rPr lang="en-US" b="1" dirty="0" smtClean="0">
                <a:solidFill>
                  <a:srgbClr val="FF0000"/>
                </a:solidFill>
                <a:latin typeface="Bahnschrift Light" pitchFamily="34" charset="0"/>
              </a:rPr>
              <a:t> </a:t>
            </a:r>
            <a:r>
              <a:rPr lang="en-US" b="1" dirty="0" err="1" smtClean="0">
                <a:solidFill>
                  <a:srgbClr val="FF0000"/>
                </a:solidFill>
                <a:latin typeface="Bahnschrift Light" pitchFamily="34" charset="0"/>
              </a:rPr>
              <a:t>promenljiva</a:t>
            </a:r>
            <a:r>
              <a:rPr lang="en-US" dirty="0" smtClean="0">
                <a:latin typeface="Bahnschrift Light" pitchFamily="34" charset="0"/>
              </a:rPr>
              <a:t>: </a:t>
            </a:r>
            <a:r>
              <a:rPr lang="en-US" dirty="0" err="1" smtClean="0">
                <a:latin typeface="Bahnschrift Light" pitchFamily="34" charset="0"/>
              </a:rPr>
              <a:t>istraživač</a:t>
            </a:r>
            <a:r>
              <a:rPr lang="sr-Latn-RS" dirty="0" smtClean="0">
                <a:latin typeface="Bahnschrift Light" pitchFamily="34" charset="0"/>
              </a:rPr>
              <a:t> </a:t>
            </a:r>
            <a:r>
              <a:rPr lang="en-US" dirty="0" err="1" smtClean="0">
                <a:latin typeface="Bahnschrift Light" pitchFamily="34" charset="0"/>
              </a:rPr>
              <a:t>njom</a:t>
            </a:r>
            <a:r>
              <a:rPr lang="en-US" dirty="0" smtClean="0">
                <a:latin typeface="Bahnschrift Light" pitchFamily="34" charset="0"/>
              </a:rPr>
              <a:t> </a:t>
            </a:r>
            <a:r>
              <a:rPr lang="en-US" dirty="0" err="1" smtClean="0">
                <a:latin typeface="Bahnschrift Light" pitchFamily="34" charset="0"/>
              </a:rPr>
              <a:t>manipuliše</a:t>
            </a:r>
            <a:r>
              <a:rPr lang="en-US" dirty="0" smtClean="0">
                <a:latin typeface="Bahnschrift Light" pitchFamily="34" charset="0"/>
              </a:rPr>
              <a:t> (</a:t>
            </a:r>
            <a:r>
              <a:rPr lang="en-US" dirty="0" err="1" smtClean="0">
                <a:latin typeface="Bahnschrift Light" pitchFamily="34" charset="0"/>
              </a:rPr>
              <a:t>sistematski</a:t>
            </a:r>
            <a:r>
              <a:rPr lang="en-US" dirty="0" smtClean="0">
                <a:latin typeface="Bahnschrift Light" pitchFamily="34" charset="0"/>
              </a:rPr>
              <a:t> je </a:t>
            </a:r>
            <a:r>
              <a:rPr lang="en-US" dirty="0" err="1" smtClean="0">
                <a:latin typeface="Bahnschrift Light" pitchFamily="34" charset="0"/>
              </a:rPr>
              <a:t>varira</a:t>
            </a:r>
            <a:r>
              <a:rPr lang="en-US" dirty="0" smtClean="0">
                <a:latin typeface="Bahnschrift Light" pitchFamily="34" charset="0"/>
              </a:rPr>
              <a:t>) </a:t>
            </a:r>
            <a:r>
              <a:rPr lang="en-US" dirty="0" err="1" smtClean="0">
                <a:latin typeface="Bahnschrift Light" pitchFamily="34" charset="0"/>
              </a:rPr>
              <a:t>ili</a:t>
            </a:r>
            <a:r>
              <a:rPr lang="en-US" dirty="0" smtClean="0">
                <a:latin typeface="Bahnschrift Light" pitchFamily="34" charset="0"/>
              </a:rPr>
              <a:t> je </a:t>
            </a:r>
            <a:r>
              <a:rPr lang="en-US" dirty="0" err="1" smtClean="0">
                <a:latin typeface="Bahnschrift Light" pitchFamily="34" charset="0"/>
              </a:rPr>
              <a:t>meri</a:t>
            </a:r>
            <a:r>
              <a:rPr lang="en-US" dirty="0" smtClean="0">
                <a:latin typeface="Bahnschrift Light" pitchFamily="34" charset="0"/>
              </a:rPr>
              <a:t> </a:t>
            </a:r>
            <a:r>
              <a:rPr lang="en-US" dirty="0" err="1" smtClean="0">
                <a:latin typeface="Bahnschrift Light" pitchFamily="34" charset="0"/>
              </a:rPr>
              <a:t>da</a:t>
            </a:r>
            <a:r>
              <a:rPr lang="en-US" dirty="0" smtClean="0">
                <a:latin typeface="Bahnschrift Light" pitchFamily="34" charset="0"/>
              </a:rPr>
              <a:t> bi </a:t>
            </a:r>
            <a:r>
              <a:rPr lang="en-US" dirty="0" err="1" smtClean="0">
                <a:latin typeface="Bahnschrift Light" pitchFamily="34" charset="0"/>
              </a:rPr>
              <a:t>odredio</a:t>
            </a:r>
            <a:r>
              <a:rPr lang="en-US" dirty="0" smtClean="0">
                <a:latin typeface="Bahnschrift Light" pitchFamily="34" charset="0"/>
              </a:rPr>
              <a:t> </a:t>
            </a:r>
            <a:r>
              <a:rPr lang="en-US" dirty="0" err="1" smtClean="0">
                <a:latin typeface="Bahnschrift Light" pitchFamily="34" charset="0"/>
              </a:rPr>
              <a:t>efekat</a:t>
            </a:r>
            <a:r>
              <a:rPr lang="en-US" dirty="0" smtClean="0">
                <a:latin typeface="Bahnschrift Light" pitchFamily="34" charset="0"/>
              </a:rPr>
              <a:t> </a:t>
            </a:r>
            <a:r>
              <a:rPr lang="en-US" dirty="0" err="1" smtClean="0">
                <a:latin typeface="Bahnschrift Light" pitchFamily="34" charset="0"/>
              </a:rPr>
              <a:t>te</a:t>
            </a:r>
            <a:r>
              <a:rPr lang="en-US" dirty="0" smtClean="0">
                <a:latin typeface="Bahnschrift Light" pitchFamily="34" charset="0"/>
              </a:rPr>
              <a:t> </a:t>
            </a:r>
            <a:r>
              <a:rPr lang="en-US" dirty="0" err="1" smtClean="0">
                <a:latin typeface="Bahnschrift Light" pitchFamily="34" charset="0"/>
              </a:rPr>
              <a:t>promenljive</a:t>
            </a:r>
            <a:r>
              <a:rPr lang="en-US" dirty="0" smtClean="0">
                <a:latin typeface="Bahnschrift Light" pitchFamily="34" charset="0"/>
              </a:rPr>
              <a:t> </a:t>
            </a:r>
            <a:r>
              <a:rPr lang="en-US" dirty="0" err="1" smtClean="0">
                <a:latin typeface="Bahnschrift Light" pitchFamily="34" charset="0"/>
              </a:rPr>
              <a:t>na</a:t>
            </a:r>
            <a:r>
              <a:rPr lang="en-US" dirty="0" smtClean="0">
                <a:latin typeface="Bahnschrift Light" pitchFamily="34" charset="0"/>
              </a:rPr>
              <a:t> </a:t>
            </a:r>
            <a:r>
              <a:rPr lang="en-US" dirty="0" err="1" smtClean="0">
                <a:latin typeface="Bahnschrift Light" pitchFamily="34" charset="0"/>
              </a:rPr>
              <a:t>neku</a:t>
            </a:r>
            <a:r>
              <a:rPr lang="en-US" dirty="0" smtClean="0">
                <a:latin typeface="Bahnschrift Light" pitchFamily="34" charset="0"/>
              </a:rPr>
              <a:t> </a:t>
            </a:r>
            <a:r>
              <a:rPr lang="en-US" dirty="0" err="1" smtClean="0">
                <a:latin typeface="Bahnschrift Light" pitchFamily="34" charset="0"/>
              </a:rPr>
              <a:t>drugu</a:t>
            </a:r>
            <a:r>
              <a:rPr lang="en-US" dirty="0" smtClean="0">
                <a:latin typeface="Bahnschrift Light" pitchFamily="34" charset="0"/>
              </a:rPr>
              <a:t> </a:t>
            </a:r>
            <a:r>
              <a:rPr lang="en-US" dirty="0" err="1" smtClean="0">
                <a:latin typeface="Bahnschrift Light" pitchFamily="34" charset="0"/>
              </a:rPr>
              <a:t>promenljivu</a:t>
            </a:r>
            <a:r>
              <a:rPr lang="en-US" dirty="0" smtClean="0">
                <a:latin typeface="Bahnschrift Light" pitchFamily="34" charset="0"/>
              </a:rPr>
              <a:t>.</a:t>
            </a:r>
            <a:endParaRPr lang="sr-Latn-RS" dirty="0" smtClean="0">
              <a:latin typeface="Bahnschrift Light" pitchFamily="34" charset="0"/>
            </a:endParaRPr>
          </a:p>
          <a:p>
            <a:r>
              <a:rPr lang="en-US" b="1" dirty="0" err="1" smtClean="0">
                <a:solidFill>
                  <a:srgbClr val="FF0000"/>
                </a:solidFill>
                <a:latin typeface="Bahnschrift Light" pitchFamily="34" charset="0"/>
              </a:rPr>
              <a:t>Zavisna</a:t>
            </a:r>
            <a:r>
              <a:rPr lang="en-US" b="1" dirty="0" smtClean="0">
                <a:solidFill>
                  <a:srgbClr val="FF0000"/>
                </a:solidFill>
                <a:latin typeface="Bahnschrift Light" pitchFamily="34" charset="0"/>
              </a:rPr>
              <a:t> („</a:t>
            </a:r>
            <a:r>
              <a:rPr lang="en-US" b="1" dirty="0" err="1" smtClean="0">
                <a:solidFill>
                  <a:srgbClr val="FF0000"/>
                </a:solidFill>
                <a:latin typeface="Bahnschrift Light" pitchFamily="34" charset="0"/>
              </a:rPr>
              <a:t>kriterijumska</a:t>
            </a:r>
            <a:r>
              <a:rPr lang="en-US" b="1" dirty="0" smtClean="0">
                <a:solidFill>
                  <a:srgbClr val="FF0000"/>
                </a:solidFill>
                <a:latin typeface="Bahnschrift Light" pitchFamily="34" charset="0"/>
              </a:rPr>
              <a:t>“) </a:t>
            </a:r>
            <a:r>
              <a:rPr lang="en-US" b="1" dirty="0" err="1" smtClean="0">
                <a:solidFill>
                  <a:srgbClr val="FF0000"/>
                </a:solidFill>
                <a:latin typeface="Bahnschrift Light" pitchFamily="34" charset="0"/>
              </a:rPr>
              <a:t>promenljiva</a:t>
            </a:r>
            <a:r>
              <a:rPr lang="en-US" dirty="0" smtClean="0">
                <a:solidFill>
                  <a:srgbClr val="FF0000"/>
                </a:solidFill>
                <a:latin typeface="Bahnschrift Light" pitchFamily="34" charset="0"/>
              </a:rPr>
              <a:t>:</a:t>
            </a:r>
            <a:r>
              <a:rPr lang="en-US" dirty="0" smtClean="0">
                <a:latin typeface="Bahnschrift Light" pitchFamily="34" charset="0"/>
              </a:rPr>
              <a:t> </a:t>
            </a:r>
            <a:r>
              <a:rPr lang="en-US" dirty="0" err="1" smtClean="0">
                <a:latin typeface="Bahnschrift Light" pitchFamily="34" charset="0"/>
              </a:rPr>
              <a:t>istraživač</a:t>
            </a:r>
            <a:r>
              <a:rPr lang="sr-Latn-RS" dirty="0" smtClean="0">
                <a:latin typeface="Bahnschrift Light" pitchFamily="34" charset="0"/>
              </a:rPr>
              <a:t> </a:t>
            </a:r>
            <a:r>
              <a:rPr lang="en-US" dirty="0" smtClean="0">
                <a:latin typeface="Bahnschrift Light" pitchFamily="34" charset="0"/>
              </a:rPr>
              <a:t>je </a:t>
            </a:r>
            <a:r>
              <a:rPr lang="en-US" dirty="0" err="1" smtClean="0">
                <a:latin typeface="Bahnschrift Light" pitchFamily="34" charset="0"/>
              </a:rPr>
              <a:t>neposredno</a:t>
            </a:r>
            <a:r>
              <a:rPr lang="en-US" dirty="0" smtClean="0">
                <a:latin typeface="Bahnschrift Light" pitchFamily="34" charset="0"/>
              </a:rPr>
              <a:t> </a:t>
            </a:r>
            <a:r>
              <a:rPr lang="en-US" dirty="0" err="1" smtClean="0">
                <a:latin typeface="Bahnschrift Light" pitchFamily="34" charset="0"/>
              </a:rPr>
              <a:t>ili</a:t>
            </a:r>
            <a:r>
              <a:rPr lang="en-US" dirty="0" smtClean="0">
                <a:latin typeface="Bahnschrift Light" pitchFamily="34" charset="0"/>
              </a:rPr>
              <a:t> </a:t>
            </a:r>
            <a:r>
              <a:rPr lang="en-US" dirty="0" err="1" smtClean="0">
                <a:latin typeface="Bahnschrift Light" pitchFamily="34" charset="0"/>
              </a:rPr>
              <a:t>posredno</a:t>
            </a:r>
            <a:r>
              <a:rPr lang="en-US" dirty="0" smtClean="0">
                <a:latin typeface="Bahnschrift Light" pitchFamily="34" charset="0"/>
              </a:rPr>
              <a:t> </a:t>
            </a:r>
            <a:r>
              <a:rPr lang="en-US" dirty="0" err="1" smtClean="0">
                <a:latin typeface="Bahnschrift Light" pitchFamily="34" charset="0"/>
              </a:rPr>
              <a:t>posmatra</a:t>
            </a:r>
            <a:r>
              <a:rPr lang="en-US" dirty="0" smtClean="0">
                <a:latin typeface="Bahnschrift Light" pitchFamily="34" charset="0"/>
              </a:rPr>
              <a:t> </a:t>
            </a:r>
            <a:r>
              <a:rPr lang="en-US" dirty="0" err="1" smtClean="0">
                <a:latin typeface="Bahnschrift Light" pitchFamily="34" charset="0"/>
              </a:rPr>
              <a:t>i</a:t>
            </a:r>
            <a:r>
              <a:rPr lang="en-US" dirty="0" smtClean="0">
                <a:latin typeface="Bahnschrift Light" pitchFamily="34" charset="0"/>
              </a:rPr>
              <a:t> </a:t>
            </a:r>
            <a:r>
              <a:rPr lang="en-US" dirty="0" err="1" smtClean="0">
                <a:latin typeface="Bahnschrift Light" pitchFamily="34" charset="0"/>
              </a:rPr>
              <a:t>meri</a:t>
            </a:r>
            <a:r>
              <a:rPr lang="en-US" dirty="0" smtClean="0">
                <a:latin typeface="Bahnschrift Light" pitchFamily="34" charset="0"/>
              </a:rPr>
              <a:t> </a:t>
            </a:r>
            <a:r>
              <a:rPr lang="en-US" dirty="0" err="1" smtClean="0">
                <a:latin typeface="Bahnschrift Light" pitchFamily="34" charset="0"/>
              </a:rPr>
              <a:t>da</a:t>
            </a:r>
            <a:r>
              <a:rPr lang="en-US" dirty="0" smtClean="0">
                <a:latin typeface="Bahnschrift Light" pitchFamily="34" charset="0"/>
              </a:rPr>
              <a:t> bi </a:t>
            </a:r>
            <a:r>
              <a:rPr lang="en-US" dirty="0" err="1" smtClean="0">
                <a:latin typeface="Bahnschrift Light" pitchFamily="34" charset="0"/>
              </a:rPr>
              <a:t>odredio</a:t>
            </a:r>
            <a:r>
              <a:rPr lang="en-US" dirty="0" smtClean="0">
                <a:latin typeface="Bahnschrift Light" pitchFamily="34" charset="0"/>
              </a:rPr>
              <a:t> </a:t>
            </a:r>
            <a:r>
              <a:rPr lang="en-US" dirty="0" err="1" smtClean="0">
                <a:latin typeface="Bahnschrift Light" pitchFamily="34" charset="0"/>
              </a:rPr>
              <a:t>prirodu</a:t>
            </a:r>
            <a:r>
              <a:rPr lang="en-US" dirty="0" smtClean="0">
                <a:latin typeface="Bahnschrift Light" pitchFamily="34" charset="0"/>
              </a:rPr>
              <a:t> </a:t>
            </a:r>
            <a:r>
              <a:rPr lang="en-US" dirty="0" err="1" smtClean="0">
                <a:latin typeface="Bahnschrift Light" pitchFamily="34" charset="0"/>
              </a:rPr>
              <a:t>njenog</a:t>
            </a:r>
            <a:r>
              <a:rPr lang="en-US" dirty="0" smtClean="0">
                <a:latin typeface="Bahnschrift Light" pitchFamily="34" charset="0"/>
              </a:rPr>
              <a:t> </a:t>
            </a:r>
            <a:r>
              <a:rPr lang="en-US" dirty="0" err="1" smtClean="0">
                <a:latin typeface="Bahnschrift Light" pitchFamily="34" charset="0"/>
              </a:rPr>
              <a:t>odnosa</a:t>
            </a:r>
            <a:r>
              <a:rPr lang="en-US" dirty="0" smtClean="0">
                <a:latin typeface="Bahnschrift Light" pitchFamily="34" charset="0"/>
              </a:rPr>
              <a:t> </a:t>
            </a:r>
            <a:r>
              <a:rPr lang="en-US" dirty="0" err="1" smtClean="0">
                <a:latin typeface="Bahnschrift Light" pitchFamily="34" charset="0"/>
              </a:rPr>
              <a:t>sa</a:t>
            </a:r>
            <a:r>
              <a:rPr lang="en-US" dirty="0" smtClean="0">
                <a:latin typeface="Bahnschrift Light" pitchFamily="34" charset="0"/>
              </a:rPr>
              <a:t> </a:t>
            </a:r>
            <a:r>
              <a:rPr lang="en-US" dirty="0" err="1" smtClean="0">
                <a:latin typeface="Bahnschrift Light" pitchFamily="34" charset="0"/>
              </a:rPr>
              <a:t>nezavisnom</a:t>
            </a:r>
            <a:r>
              <a:rPr lang="en-US" dirty="0" smtClean="0">
                <a:latin typeface="Bahnschrift Light" pitchFamily="34" charset="0"/>
              </a:rPr>
              <a:t> </a:t>
            </a:r>
            <a:r>
              <a:rPr lang="en-US" dirty="0" err="1" smtClean="0">
                <a:latin typeface="Bahnschrift Light" pitchFamily="34" charset="0"/>
              </a:rPr>
              <a:t>promenljivom</a:t>
            </a:r>
            <a:r>
              <a:rPr lang="en-US" dirty="0" smtClean="0">
                <a:latin typeface="Bahnschrift Light" pitchFamily="34" charset="0"/>
              </a:rPr>
              <a:t>, </a:t>
            </a:r>
            <a:r>
              <a:rPr lang="en-US" dirty="0" err="1" smtClean="0">
                <a:latin typeface="Bahnschrift Light" pitchFamily="34" charset="0"/>
              </a:rPr>
              <a:t>odnosno</a:t>
            </a:r>
            <a:r>
              <a:rPr lang="en-US" dirty="0" smtClean="0">
                <a:latin typeface="Bahnschrift Light" pitchFamily="34" charset="0"/>
              </a:rPr>
              <a:t> </a:t>
            </a:r>
            <a:r>
              <a:rPr lang="en-US" dirty="0" err="1" smtClean="0">
                <a:latin typeface="Bahnschrift Light" pitchFamily="34" charset="0"/>
              </a:rPr>
              <a:t>mogući</a:t>
            </a:r>
            <a:r>
              <a:rPr lang="en-US" dirty="0" smtClean="0">
                <a:latin typeface="Bahnschrift Light" pitchFamily="34" charset="0"/>
              </a:rPr>
              <a:t> </a:t>
            </a:r>
            <a:r>
              <a:rPr lang="en-US" dirty="0" err="1" smtClean="0">
                <a:latin typeface="Bahnschrift Light" pitchFamily="34" charset="0"/>
              </a:rPr>
              <a:t>efekat</a:t>
            </a:r>
            <a:r>
              <a:rPr lang="en-US" dirty="0" smtClean="0">
                <a:latin typeface="Bahnschrift Light" pitchFamily="34" charset="0"/>
              </a:rPr>
              <a:t> </a:t>
            </a:r>
            <a:r>
              <a:rPr lang="en-US" dirty="0" err="1" smtClean="0">
                <a:latin typeface="Bahnschrift Light" pitchFamily="34" charset="0"/>
              </a:rPr>
              <a:t>koji</a:t>
            </a:r>
            <a:r>
              <a:rPr lang="en-US" dirty="0" smtClean="0">
                <a:latin typeface="Bahnschrift Light" pitchFamily="34" charset="0"/>
              </a:rPr>
              <a:t> </a:t>
            </a:r>
            <a:r>
              <a:rPr lang="en-US" dirty="0" err="1" smtClean="0">
                <a:latin typeface="Bahnschrift Light" pitchFamily="34" charset="0"/>
              </a:rPr>
              <a:t>na</a:t>
            </a:r>
            <a:r>
              <a:rPr lang="en-US" dirty="0" smtClean="0">
                <a:latin typeface="Bahnschrift Light" pitchFamily="34" charset="0"/>
              </a:rPr>
              <a:t> </a:t>
            </a:r>
            <a:r>
              <a:rPr lang="en-US" dirty="0" err="1" smtClean="0">
                <a:latin typeface="Bahnschrift Light" pitchFamily="34" charset="0"/>
              </a:rPr>
              <a:t>nju</a:t>
            </a:r>
            <a:r>
              <a:rPr lang="en-US" dirty="0" smtClean="0">
                <a:latin typeface="Bahnschrift Light" pitchFamily="34" charset="0"/>
              </a:rPr>
              <a:t> </a:t>
            </a:r>
            <a:r>
              <a:rPr lang="en-US" dirty="0" err="1" smtClean="0">
                <a:latin typeface="Bahnschrift Light" pitchFamily="34" charset="0"/>
              </a:rPr>
              <a:t>ima</a:t>
            </a:r>
            <a:r>
              <a:rPr lang="en-US" dirty="0" smtClean="0">
                <a:latin typeface="Bahnschrift Light" pitchFamily="34" charset="0"/>
              </a:rPr>
              <a:t> </a:t>
            </a:r>
            <a:r>
              <a:rPr lang="en-US" dirty="0" err="1" smtClean="0">
                <a:latin typeface="Bahnschrift Light" pitchFamily="34" charset="0"/>
              </a:rPr>
              <a:t>nezavisna</a:t>
            </a:r>
            <a:r>
              <a:rPr lang="en-US" dirty="0" smtClean="0">
                <a:latin typeface="Bahnschrift Light" pitchFamily="34" charset="0"/>
              </a:rPr>
              <a:t> </a:t>
            </a:r>
            <a:r>
              <a:rPr lang="en-US" dirty="0" err="1" smtClean="0">
                <a:latin typeface="Bahnschrift Light" pitchFamily="34" charset="0"/>
              </a:rPr>
              <a:t>promenljiva</a:t>
            </a:r>
            <a:r>
              <a:rPr lang="en-US" dirty="0" smtClean="0">
                <a:latin typeface="Bahnschrift Light" pitchFamily="34" charset="0"/>
              </a:rPr>
              <a:t>.</a:t>
            </a:r>
            <a:endParaRPr lang="en-US" dirty="0">
              <a:latin typeface="Bahnschrift Light"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5045224"/>
          </a:xfrm>
        </p:spPr>
        <p:txBody>
          <a:bodyPr>
            <a:normAutofit lnSpcReduction="10000"/>
          </a:bodyPr>
          <a:lstStyle/>
          <a:p>
            <a:r>
              <a:rPr lang="vi-VN" b="1" dirty="0" smtClean="0">
                <a:latin typeface="Bahnschrift Light" pitchFamily="34" charset="0"/>
              </a:rPr>
              <a:t>Promenljiva-moderator:</a:t>
            </a:r>
            <a:r>
              <a:rPr lang="vi-VN" dirty="0" smtClean="0">
                <a:latin typeface="Bahnschrift Light" pitchFamily="34" charset="0"/>
              </a:rPr>
              <a:t> promenljiva kojom istraživač</a:t>
            </a:r>
            <a:r>
              <a:rPr lang="sr-Latn-RS" dirty="0" smtClean="0">
                <a:latin typeface="Bahnschrift Light" pitchFamily="34" charset="0"/>
              </a:rPr>
              <a:t> </a:t>
            </a:r>
            <a:r>
              <a:rPr lang="vi-VN" dirty="0" smtClean="0">
                <a:latin typeface="Bahnschrift Light" pitchFamily="34" charset="0"/>
              </a:rPr>
              <a:t>manipuliše ili je meri da bi odredio kako ona menja odnos između neke nezavisne promenljive i neke zavisne promenljive. </a:t>
            </a:r>
            <a:endParaRPr lang="sr-Latn-RS" dirty="0" smtClean="0">
              <a:latin typeface="Bahnschrift Light" pitchFamily="34" charset="0"/>
            </a:endParaRPr>
          </a:p>
          <a:p>
            <a:r>
              <a:rPr lang="vi-VN" dirty="0" smtClean="0">
                <a:latin typeface="Bahnschrift Light" pitchFamily="34" charset="0"/>
              </a:rPr>
              <a:t>„</a:t>
            </a:r>
            <a:r>
              <a:rPr lang="vi-VN" b="1" dirty="0" smtClean="0">
                <a:latin typeface="Bahnschrift Light" pitchFamily="34" charset="0"/>
              </a:rPr>
              <a:t>Intervenišuća</a:t>
            </a:r>
            <a:r>
              <a:rPr lang="sr-Latn-RS" b="1" dirty="0" smtClean="0">
                <a:latin typeface="Bahnschrift Light" pitchFamily="34" charset="0"/>
              </a:rPr>
              <a:t> </a:t>
            </a:r>
            <a:r>
              <a:rPr lang="vi-VN" b="1" dirty="0" smtClean="0">
                <a:latin typeface="Bahnschrift Light" pitchFamily="34" charset="0"/>
              </a:rPr>
              <a:t>promenljiva“: </a:t>
            </a:r>
            <a:r>
              <a:rPr lang="vi-VN" dirty="0" smtClean="0">
                <a:latin typeface="Bahnschrift Light" pitchFamily="34" charset="0"/>
              </a:rPr>
              <a:t>unutrašnja, organska, posmatranju nepodložna promenljiva čiji se efekat zaključuje na osnovu „spoljašnjih“ nezavisnih promenljivih („promenljiva draži“) i zavisnih promenljivih („promenljiva odgovora“). </a:t>
            </a:r>
            <a:endParaRPr lang="sr-Latn-RS" dirty="0" smtClean="0">
              <a:latin typeface="Bahnschrift Light" pitchFamily="34" charset="0"/>
            </a:endParaRPr>
          </a:p>
          <a:p>
            <a:r>
              <a:rPr lang="vi-VN" b="1" dirty="0" smtClean="0">
                <a:latin typeface="Bahnschrift Light" pitchFamily="34" charset="0"/>
              </a:rPr>
              <a:t>„Hipotetički konstrukti“</a:t>
            </a:r>
            <a:r>
              <a:rPr lang="vi-VN" dirty="0" smtClean="0">
                <a:latin typeface="Bahnschrift Light" pitchFamily="34" charset="0"/>
              </a:rPr>
              <a:t>: zaključeni ili pretpostavljeni pojmovi (za razliku od empirijskih, koji izvedeni iz opservacionih podataka neposrednom apstrakcijom).</a:t>
            </a:r>
            <a:endParaRPr lang="en-US" dirty="0">
              <a:latin typeface="Bahnschrift Light"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902348"/>
          </a:xfrm>
        </p:spPr>
        <p:txBody>
          <a:bodyPr>
            <a:normAutofit lnSpcReduction="10000"/>
          </a:bodyPr>
          <a:lstStyle/>
          <a:p>
            <a:r>
              <a:rPr lang="vi-VN" dirty="0" smtClean="0">
                <a:latin typeface="Bahnschrift Light" pitchFamily="34" charset="0"/>
              </a:rPr>
              <a:t>Da bi hipoteza bila jasna, nedvosmislena i iskustveno proverljiva, potrebno je, pored ostalog, da promenljive</a:t>
            </a:r>
            <a:r>
              <a:rPr lang="sr-Latn-RS" dirty="0" smtClean="0">
                <a:latin typeface="Bahnschrift Light" pitchFamily="34" charset="0"/>
              </a:rPr>
              <a:t> </a:t>
            </a:r>
            <a:r>
              <a:rPr lang="vi-VN" dirty="0" smtClean="0">
                <a:latin typeface="Bahnschrift Light" pitchFamily="34" charset="0"/>
              </a:rPr>
              <a:t>o čijem pretpostavljenom odnosu govori budu definisane, tj. </a:t>
            </a:r>
            <a:r>
              <a:rPr lang="vi-VN" b="1" dirty="0" smtClean="0">
                <a:latin typeface="Bahnschrift Light" pitchFamily="34" charset="0"/>
              </a:rPr>
              <a:t>da njihovo značenje bude izričito određeno</a:t>
            </a:r>
            <a:r>
              <a:rPr lang="vi-VN" dirty="0" smtClean="0">
                <a:latin typeface="Bahnschrift Light" pitchFamily="34" charset="0"/>
              </a:rPr>
              <a:t>. </a:t>
            </a:r>
            <a:endParaRPr lang="sr-Latn-RS" dirty="0" smtClean="0">
              <a:latin typeface="Bahnschrift Light" pitchFamily="34" charset="0"/>
            </a:endParaRPr>
          </a:p>
          <a:p>
            <a:r>
              <a:rPr lang="vi-VN" dirty="0" smtClean="0">
                <a:latin typeface="Bahnschrift Light" pitchFamily="34" charset="0"/>
              </a:rPr>
              <a:t>Istraživanjem koje se preduzima radi empirijskog proveravanja hipoteza potrebno je dobiti informacije o </a:t>
            </a:r>
            <a:r>
              <a:rPr lang="vi-VN" b="1" dirty="0" smtClean="0">
                <a:latin typeface="Bahnschrift Light" pitchFamily="34" charset="0"/>
              </a:rPr>
              <a:t>„stvarnom“ odnosu između promenljivih da bi se izveo zaključak</a:t>
            </a:r>
            <a:r>
              <a:rPr lang="vi-VN" dirty="0" smtClean="0">
                <a:latin typeface="Bahnschrift Light" pitchFamily="34" charset="0"/>
              </a:rPr>
              <a:t> </a:t>
            </a:r>
            <a:r>
              <a:rPr lang="vi-VN" dirty="0" smtClean="0">
                <a:solidFill>
                  <a:srgbClr val="FF0000"/>
                </a:solidFill>
                <a:latin typeface="Bahnschrift Light" pitchFamily="34" charset="0"/>
              </a:rPr>
              <a:t>da li pretpostavljeni odnos između promenljivih o kojem govori hipoteza </a:t>
            </a:r>
            <a:r>
              <a:rPr lang="vi-VN" dirty="0" smtClean="0">
                <a:latin typeface="Bahnschrift Light" pitchFamily="34" charset="0"/>
              </a:rPr>
              <a:t>relativno adekvatno odgovara stvarnom (istraživanjem nađenom) odnosu između tih promenljivih. </a:t>
            </a:r>
            <a:endParaRPr lang="en-US" dirty="0">
              <a:latin typeface="Bahnschrift Light"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Bahnschrift Light" pitchFamily="34" charset="0"/>
              </a:rPr>
              <a:t>Formulisanje</a:t>
            </a:r>
            <a:r>
              <a:rPr lang="en-US" dirty="0" smtClean="0">
                <a:latin typeface="Bahnschrift Light" pitchFamily="34" charset="0"/>
              </a:rPr>
              <a:t> </a:t>
            </a:r>
            <a:r>
              <a:rPr lang="en-US" dirty="0" err="1" smtClean="0">
                <a:latin typeface="Bahnschrift Light" pitchFamily="34" charset="0"/>
              </a:rPr>
              <a:t>i</a:t>
            </a:r>
            <a:r>
              <a:rPr lang="en-US" dirty="0" smtClean="0">
                <a:latin typeface="Bahnschrift Light" pitchFamily="34" charset="0"/>
              </a:rPr>
              <a:t> </a:t>
            </a:r>
            <a:r>
              <a:rPr lang="en-US" dirty="0" err="1" smtClean="0">
                <a:latin typeface="Bahnschrift Light" pitchFamily="34" charset="0"/>
              </a:rPr>
              <a:t>ocenjivanje</a:t>
            </a:r>
            <a:r>
              <a:rPr lang="en-US" dirty="0" smtClean="0">
                <a:latin typeface="Bahnschrift Light" pitchFamily="34" charset="0"/>
              </a:rPr>
              <a:t> </a:t>
            </a:r>
            <a:r>
              <a:rPr lang="en-US" dirty="0" err="1" smtClean="0">
                <a:latin typeface="Bahnschrift Light" pitchFamily="34" charset="0"/>
              </a:rPr>
              <a:t>prihvatljivosti</a:t>
            </a:r>
            <a:r>
              <a:rPr lang="en-US" dirty="0" smtClean="0">
                <a:latin typeface="Bahnschrift Light" pitchFamily="34" charset="0"/>
              </a:rPr>
              <a:t> </a:t>
            </a:r>
            <a:r>
              <a:rPr lang="en-US" dirty="0" err="1" smtClean="0">
                <a:latin typeface="Bahnschrift Light" pitchFamily="34" charset="0"/>
              </a:rPr>
              <a:t>hipoteze</a:t>
            </a:r>
            <a:endParaRPr lang="en-US" dirty="0">
              <a:latin typeface="Bahnschrift Light" pitchFamily="34" charset="0"/>
            </a:endParaRPr>
          </a:p>
        </p:txBody>
      </p:sp>
      <p:sp>
        <p:nvSpPr>
          <p:cNvPr id="3" name="Content Placeholder 2"/>
          <p:cNvSpPr>
            <a:spLocks noGrp="1"/>
          </p:cNvSpPr>
          <p:nvPr>
            <p:ph sz="quarter" idx="1"/>
          </p:nvPr>
        </p:nvSpPr>
        <p:spPr>
          <a:xfrm>
            <a:off x="301752" y="1357298"/>
            <a:ext cx="8503920" cy="5072098"/>
          </a:xfrm>
        </p:spPr>
        <p:txBody>
          <a:bodyPr>
            <a:normAutofit fontScale="92500" lnSpcReduction="10000"/>
          </a:bodyPr>
          <a:lstStyle/>
          <a:p>
            <a:r>
              <a:rPr lang="es-ES" dirty="0" err="1" smtClean="0">
                <a:latin typeface="Bahnschrift Light" pitchFamily="34" charset="0"/>
              </a:rPr>
              <a:t>Naučne</a:t>
            </a:r>
            <a:r>
              <a:rPr lang="es-ES" dirty="0" smtClean="0">
                <a:latin typeface="Bahnschrift Light" pitchFamily="34" charset="0"/>
              </a:rPr>
              <a:t> </a:t>
            </a:r>
            <a:r>
              <a:rPr lang="es-ES" dirty="0" err="1" smtClean="0">
                <a:latin typeface="Bahnschrift Light" pitchFamily="34" charset="0"/>
              </a:rPr>
              <a:t>hipoteze</a:t>
            </a:r>
            <a:r>
              <a:rPr lang="es-ES" dirty="0" smtClean="0">
                <a:latin typeface="Bahnschrift Light" pitchFamily="34" charset="0"/>
              </a:rPr>
              <a:t> </a:t>
            </a:r>
            <a:r>
              <a:rPr lang="es-ES" dirty="0" err="1" smtClean="0">
                <a:latin typeface="Bahnschrift Light" pitchFamily="34" charset="0"/>
              </a:rPr>
              <a:t>mogu</a:t>
            </a:r>
            <a:r>
              <a:rPr lang="es-ES" dirty="0" smtClean="0">
                <a:latin typeface="Bahnschrift Light" pitchFamily="34" charset="0"/>
              </a:rPr>
              <a:t> se </a:t>
            </a:r>
            <a:r>
              <a:rPr lang="es-ES" dirty="0" err="1" smtClean="0">
                <a:latin typeface="Bahnschrift Light" pitchFamily="34" charset="0"/>
              </a:rPr>
              <a:t>formulisati</a:t>
            </a:r>
            <a:r>
              <a:rPr lang="es-ES" dirty="0" smtClean="0">
                <a:latin typeface="Bahnschrift Light" pitchFamily="34" charset="0"/>
              </a:rPr>
              <a:t> u </a:t>
            </a:r>
            <a:r>
              <a:rPr lang="es-ES" dirty="0" err="1" smtClean="0">
                <a:latin typeface="Bahnschrift Light" pitchFamily="34" charset="0"/>
              </a:rPr>
              <a:t>vidu</a:t>
            </a:r>
            <a:r>
              <a:rPr lang="es-ES" dirty="0" smtClean="0">
                <a:latin typeface="Bahnschrift Light" pitchFamily="34" charset="0"/>
              </a:rPr>
              <a:t>: </a:t>
            </a:r>
            <a:r>
              <a:rPr lang="es-ES" dirty="0" err="1" smtClean="0">
                <a:latin typeface="Bahnschrift Light" pitchFamily="34" charset="0"/>
              </a:rPr>
              <a:t>implikacija</a:t>
            </a:r>
            <a:r>
              <a:rPr lang="es-ES" dirty="0" smtClean="0">
                <a:latin typeface="Bahnschrift Light" pitchFamily="34" charset="0"/>
              </a:rPr>
              <a:t>, </a:t>
            </a:r>
            <a:r>
              <a:rPr lang="es-ES" dirty="0" err="1" smtClean="0">
                <a:latin typeface="Bahnschrift Light" pitchFamily="34" charset="0"/>
              </a:rPr>
              <a:t>egzistencijalnih</a:t>
            </a:r>
            <a:r>
              <a:rPr lang="es-ES" dirty="0" smtClean="0">
                <a:latin typeface="Bahnschrift Light" pitchFamily="34" charset="0"/>
              </a:rPr>
              <a:t>, </a:t>
            </a:r>
            <a:r>
              <a:rPr lang="es-ES" dirty="0" err="1" smtClean="0">
                <a:latin typeface="Bahnschrift Light" pitchFamily="34" charset="0"/>
              </a:rPr>
              <a:t>relacionih</a:t>
            </a:r>
            <a:r>
              <a:rPr lang="sr-Latn-RS" dirty="0" smtClean="0">
                <a:latin typeface="Bahnschrift Light" pitchFamily="34" charset="0"/>
              </a:rPr>
              <a:t> </a:t>
            </a:r>
            <a:r>
              <a:rPr lang="es-ES" dirty="0" smtClean="0">
                <a:latin typeface="Bahnschrift Light" pitchFamily="34" charset="0"/>
              </a:rPr>
              <a:t>i </a:t>
            </a:r>
            <a:r>
              <a:rPr lang="es-ES" dirty="0" err="1" smtClean="0">
                <a:latin typeface="Bahnschrift Light" pitchFamily="34" charset="0"/>
              </a:rPr>
              <a:t>univerzalnih</a:t>
            </a:r>
            <a:r>
              <a:rPr lang="es-ES" dirty="0" smtClean="0">
                <a:latin typeface="Bahnschrift Light" pitchFamily="34" charset="0"/>
              </a:rPr>
              <a:t> </a:t>
            </a:r>
            <a:r>
              <a:rPr lang="es-ES" dirty="0" err="1" smtClean="0">
                <a:latin typeface="Bahnschrift Light" pitchFamily="34" charset="0"/>
              </a:rPr>
              <a:t>iskaza</a:t>
            </a:r>
            <a:r>
              <a:rPr lang="es-ES" dirty="0" smtClean="0">
                <a:latin typeface="Bahnschrift Light" pitchFamily="34" charset="0"/>
              </a:rPr>
              <a:t>. </a:t>
            </a:r>
            <a:endParaRPr lang="sr-Latn-RS" dirty="0" smtClean="0">
              <a:latin typeface="Bahnschrift Light" pitchFamily="34" charset="0"/>
            </a:endParaRPr>
          </a:p>
          <a:p>
            <a:r>
              <a:rPr lang="en-US" dirty="0" err="1" smtClean="0">
                <a:solidFill>
                  <a:srgbClr val="FF0000"/>
                </a:solidFill>
                <a:latin typeface="Bahnschrift Light" pitchFamily="34" charset="0"/>
              </a:rPr>
              <a:t>implikacija</a:t>
            </a:r>
            <a:r>
              <a:rPr lang="en-US" dirty="0" err="1" smtClean="0">
                <a:latin typeface="Bahnschrift Light" pitchFamily="34" charset="0"/>
              </a:rPr>
              <a:t>–hipotetički</a:t>
            </a:r>
            <a:r>
              <a:rPr lang="en-US" dirty="0" smtClean="0">
                <a:latin typeface="Bahnschrift Light" pitchFamily="34" charset="0"/>
              </a:rPr>
              <a:t> </a:t>
            </a:r>
            <a:r>
              <a:rPr lang="en-US" dirty="0" err="1" smtClean="0">
                <a:latin typeface="Bahnschrift Light" pitchFamily="34" charset="0"/>
              </a:rPr>
              <a:t>iskaz</a:t>
            </a:r>
            <a:r>
              <a:rPr lang="en-US" dirty="0" smtClean="0">
                <a:latin typeface="Bahnschrift Light" pitchFamily="34" charset="0"/>
              </a:rPr>
              <a:t>(</a:t>
            </a:r>
            <a:r>
              <a:rPr lang="en-US" dirty="0" err="1" smtClean="0">
                <a:latin typeface="Bahnschrift Light" pitchFamily="34" charset="0"/>
              </a:rPr>
              <a:t>najčešće</a:t>
            </a:r>
            <a:r>
              <a:rPr lang="en-US" dirty="0" smtClean="0">
                <a:latin typeface="Bahnschrift Light" pitchFamily="34" charset="0"/>
              </a:rPr>
              <a:t>) </a:t>
            </a:r>
            <a:endParaRPr lang="sr-Latn-RS" dirty="0" smtClean="0">
              <a:latin typeface="Bahnschrift Light" pitchFamily="34" charset="0"/>
            </a:endParaRPr>
          </a:p>
          <a:p>
            <a:r>
              <a:rPr lang="en-US" sz="2200" dirty="0" smtClean="0">
                <a:solidFill>
                  <a:srgbClr val="FF0000"/>
                </a:solidFill>
                <a:latin typeface="Bahnschrift Light" pitchFamily="34" charset="0"/>
              </a:rPr>
              <a:t>Primer: „</a:t>
            </a:r>
            <a:r>
              <a:rPr lang="en-US" sz="2200" dirty="0" err="1" smtClean="0">
                <a:solidFill>
                  <a:srgbClr val="FF0000"/>
                </a:solidFill>
                <a:latin typeface="Bahnschrift Light" pitchFamily="34" charset="0"/>
              </a:rPr>
              <a:t>Ako</a:t>
            </a:r>
            <a:r>
              <a:rPr lang="en-US" sz="2200" dirty="0" smtClean="0">
                <a:solidFill>
                  <a:srgbClr val="FF0000"/>
                </a:solidFill>
                <a:latin typeface="Bahnschrift Light" pitchFamily="34" charset="0"/>
              </a:rPr>
              <a:t> je </a:t>
            </a:r>
            <a:r>
              <a:rPr lang="en-US" sz="2200" dirty="0" err="1" smtClean="0">
                <a:solidFill>
                  <a:srgbClr val="FF0000"/>
                </a:solidFill>
                <a:latin typeface="Bahnschrift Light" pitchFamily="34" charset="0"/>
              </a:rPr>
              <a:t>veće</a:t>
            </a:r>
            <a:r>
              <a:rPr lang="en-US" sz="2200" dirty="0" smtClean="0">
                <a:solidFill>
                  <a:srgbClr val="FF0000"/>
                </a:solidFill>
                <a:latin typeface="Bahnschrift Light" pitchFamily="34" charset="0"/>
              </a:rPr>
              <a:t> </a:t>
            </a:r>
            <a:r>
              <a:rPr lang="en-US" sz="2200" dirty="0" err="1" smtClean="0">
                <a:solidFill>
                  <a:srgbClr val="FF0000"/>
                </a:solidFill>
                <a:latin typeface="Bahnschrift Light" pitchFamily="34" charset="0"/>
              </a:rPr>
              <a:t>samouvažavanje</a:t>
            </a:r>
            <a:r>
              <a:rPr lang="sr-Latn-RS" sz="2200" dirty="0" smtClean="0">
                <a:solidFill>
                  <a:srgbClr val="FF0000"/>
                </a:solidFill>
                <a:latin typeface="Bahnschrift Light" pitchFamily="34" charset="0"/>
              </a:rPr>
              <a:t> </a:t>
            </a:r>
            <a:r>
              <a:rPr lang="en-US" sz="2200" dirty="0" err="1" smtClean="0">
                <a:solidFill>
                  <a:srgbClr val="FF0000"/>
                </a:solidFill>
                <a:latin typeface="Bahnschrift Light" pitchFamily="34" charset="0"/>
              </a:rPr>
              <a:t>studenata</a:t>
            </a:r>
            <a:r>
              <a:rPr lang="en-US" sz="2200" dirty="0" smtClean="0">
                <a:solidFill>
                  <a:srgbClr val="FF0000"/>
                </a:solidFill>
                <a:latin typeface="Bahnschrift Light" pitchFamily="34" charset="0"/>
              </a:rPr>
              <a:t>, </a:t>
            </a:r>
            <a:r>
              <a:rPr lang="en-US" sz="2200" dirty="0" err="1" smtClean="0">
                <a:solidFill>
                  <a:srgbClr val="FF0000"/>
                </a:solidFill>
                <a:latin typeface="Bahnschrift Light" pitchFamily="34" charset="0"/>
              </a:rPr>
              <a:t>onda</a:t>
            </a:r>
            <a:r>
              <a:rPr lang="en-US" sz="2200" dirty="0" smtClean="0">
                <a:solidFill>
                  <a:srgbClr val="FF0000"/>
                </a:solidFill>
                <a:latin typeface="Bahnschrift Light" pitchFamily="34" charset="0"/>
              </a:rPr>
              <a:t> </a:t>
            </a:r>
            <a:r>
              <a:rPr lang="en-US" sz="2200" dirty="0" err="1" smtClean="0">
                <a:solidFill>
                  <a:srgbClr val="FF0000"/>
                </a:solidFill>
                <a:latin typeface="Bahnschrift Light" pitchFamily="34" charset="0"/>
              </a:rPr>
              <a:t>će</a:t>
            </a:r>
            <a:r>
              <a:rPr lang="en-US" sz="2200" dirty="0" smtClean="0">
                <a:solidFill>
                  <a:srgbClr val="FF0000"/>
                </a:solidFill>
                <a:latin typeface="Bahnschrift Light" pitchFamily="34" charset="0"/>
              </a:rPr>
              <a:t> </a:t>
            </a:r>
            <a:r>
              <a:rPr lang="en-US" sz="2200" dirty="0" err="1" smtClean="0">
                <a:solidFill>
                  <a:srgbClr val="FF0000"/>
                </a:solidFill>
                <a:latin typeface="Bahnschrift Light" pitchFamily="34" charset="0"/>
              </a:rPr>
              <a:t>biti</a:t>
            </a:r>
            <a:r>
              <a:rPr lang="en-US" sz="2200" dirty="0" smtClean="0">
                <a:solidFill>
                  <a:srgbClr val="FF0000"/>
                </a:solidFill>
                <a:latin typeface="Bahnschrift Light" pitchFamily="34" charset="0"/>
              </a:rPr>
              <a:t> </a:t>
            </a:r>
            <a:r>
              <a:rPr lang="en-US" sz="2200" dirty="0" err="1" smtClean="0">
                <a:solidFill>
                  <a:srgbClr val="FF0000"/>
                </a:solidFill>
                <a:latin typeface="Bahnschrift Light" pitchFamily="34" charset="0"/>
              </a:rPr>
              <a:t>veći</a:t>
            </a:r>
            <a:r>
              <a:rPr lang="en-US" sz="2200" dirty="0" smtClean="0">
                <a:solidFill>
                  <a:srgbClr val="FF0000"/>
                </a:solidFill>
                <a:latin typeface="Bahnschrift Light" pitchFamily="34" charset="0"/>
              </a:rPr>
              <a:t> </a:t>
            </a:r>
            <a:r>
              <a:rPr lang="en-US" sz="2200" dirty="0" err="1" smtClean="0">
                <a:solidFill>
                  <a:srgbClr val="FF0000"/>
                </a:solidFill>
                <a:latin typeface="Bahnschrift Light" pitchFamily="34" charset="0"/>
              </a:rPr>
              <a:t>i</a:t>
            </a:r>
            <a:r>
              <a:rPr lang="en-US" sz="2200" dirty="0" smtClean="0">
                <a:solidFill>
                  <a:srgbClr val="FF0000"/>
                </a:solidFill>
                <a:latin typeface="Bahnschrift Light" pitchFamily="34" charset="0"/>
              </a:rPr>
              <a:t> </a:t>
            </a:r>
            <a:r>
              <a:rPr lang="en-US" sz="2200" dirty="0" err="1" smtClean="0">
                <a:solidFill>
                  <a:srgbClr val="FF0000"/>
                </a:solidFill>
                <a:latin typeface="Bahnschrift Light" pitchFamily="34" charset="0"/>
              </a:rPr>
              <a:t>njihov</a:t>
            </a:r>
            <a:r>
              <a:rPr lang="en-US" sz="2200" dirty="0" smtClean="0">
                <a:solidFill>
                  <a:srgbClr val="FF0000"/>
                </a:solidFill>
                <a:latin typeface="Bahnschrift Light" pitchFamily="34" charset="0"/>
              </a:rPr>
              <a:t> </a:t>
            </a:r>
            <a:r>
              <a:rPr lang="en-US" sz="2200" dirty="0" err="1" smtClean="0">
                <a:solidFill>
                  <a:srgbClr val="FF0000"/>
                </a:solidFill>
                <a:latin typeface="Bahnschrift Light" pitchFamily="34" charset="0"/>
              </a:rPr>
              <a:t>uspeh</a:t>
            </a:r>
            <a:r>
              <a:rPr lang="en-US" sz="2200" dirty="0" smtClean="0">
                <a:solidFill>
                  <a:srgbClr val="FF0000"/>
                </a:solidFill>
                <a:latin typeface="Bahnschrift Light" pitchFamily="34" charset="0"/>
              </a:rPr>
              <a:t>.“</a:t>
            </a:r>
            <a:endParaRPr lang="sr-Latn-RS" sz="2200" dirty="0" smtClean="0">
              <a:solidFill>
                <a:srgbClr val="FF0000"/>
              </a:solidFill>
              <a:latin typeface="Bahnschrift Light" pitchFamily="34" charset="0"/>
            </a:endParaRPr>
          </a:p>
          <a:p>
            <a:r>
              <a:rPr lang="en-US" dirty="0" smtClean="0">
                <a:latin typeface="Bahnschrift Light" pitchFamily="34" charset="0"/>
              </a:rPr>
              <a:t> </a:t>
            </a:r>
            <a:r>
              <a:rPr lang="vi-VN" dirty="0" smtClean="0">
                <a:latin typeface="Bahnschrift Light" pitchFamily="34" charset="0"/>
              </a:rPr>
              <a:t>Implikacijom je izražen odnos između dveju promenljivih.</a:t>
            </a:r>
            <a:endParaRPr lang="sr-Latn-RS" dirty="0" smtClean="0">
              <a:latin typeface="Bahnschrift Light" pitchFamily="34" charset="0"/>
            </a:endParaRPr>
          </a:p>
          <a:p>
            <a:r>
              <a:rPr lang="vi-VN" dirty="0" smtClean="0">
                <a:latin typeface="Bahnschrift Light" pitchFamily="34" charset="0"/>
              </a:rPr>
              <a:t>Kada se uzme u obzir mnogostruka uslovljenost i povezanost pojava(naročito u oblasti društvenih nauka), </a:t>
            </a:r>
            <a:r>
              <a:rPr lang="vi-VN" dirty="0" smtClean="0">
                <a:solidFill>
                  <a:srgbClr val="FF0000"/>
                </a:solidFill>
                <a:latin typeface="Bahnschrift Light" pitchFamily="34" charset="0"/>
              </a:rPr>
              <a:t>hipoteze se najčešće postavljaju tako da govore o pretpostavljenom odnosu između većeg broja promenljivih</a:t>
            </a:r>
            <a:r>
              <a:rPr lang="vi-VN" dirty="0" smtClean="0">
                <a:latin typeface="Bahnschrift Light" pitchFamily="34" charset="0"/>
              </a:rPr>
              <a:t>. </a:t>
            </a:r>
            <a:endParaRPr lang="sr-Latn-RS" dirty="0" smtClean="0">
              <a:latin typeface="Bahnschrift Light" pitchFamily="34" charset="0"/>
            </a:endParaRPr>
          </a:p>
          <a:p>
            <a:r>
              <a:rPr lang="en-US" dirty="0" err="1" smtClean="0">
                <a:latin typeface="Bahnschrift Light" pitchFamily="34" charset="0"/>
              </a:rPr>
              <a:t>Opšti</a:t>
            </a:r>
            <a:r>
              <a:rPr lang="en-US" dirty="0" smtClean="0">
                <a:latin typeface="Bahnschrift Light" pitchFamily="34" charset="0"/>
              </a:rPr>
              <a:t> </a:t>
            </a:r>
            <a:r>
              <a:rPr lang="en-US" dirty="0" err="1" smtClean="0">
                <a:latin typeface="Bahnschrift Light" pitchFamily="34" charset="0"/>
              </a:rPr>
              <a:t>oblik</a:t>
            </a:r>
            <a:r>
              <a:rPr lang="en-US" dirty="0" smtClean="0">
                <a:latin typeface="Bahnschrift Light" pitchFamily="34" charset="0"/>
              </a:rPr>
              <a:t> </a:t>
            </a:r>
            <a:r>
              <a:rPr lang="en-US" dirty="0" err="1" smtClean="0">
                <a:latin typeface="Bahnschrift Light" pitchFamily="34" charset="0"/>
              </a:rPr>
              <a:t>hipoteze</a:t>
            </a:r>
            <a:r>
              <a:rPr lang="en-US" dirty="0" smtClean="0">
                <a:latin typeface="Bahnschrift Light" pitchFamily="34" charset="0"/>
              </a:rPr>
              <a:t> je: „</a:t>
            </a:r>
            <a:r>
              <a:rPr lang="en-US" dirty="0" err="1" smtClean="0">
                <a:latin typeface="Bahnschrift Light" pitchFamily="34" charset="0"/>
              </a:rPr>
              <a:t>Ako</a:t>
            </a:r>
            <a:r>
              <a:rPr lang="en-US" dirty="0" smtClean="0">
                <a:latin typeface="Bahnschrift Light" pitchFamily="34" charset="0"/>
              </a:rPr>
              <a:t> p1, p2, ..., </a:t>
            </a:r>
            <a:r>
              <a:rPr lang="en-US" dirty="0" err="1" smtClean="0">
                <a:latin typeface="Bahnschrift Light" pitchFamily="34" charset="0"/>
              </a:rPr>
              <a:t>pn</a:t>
            </a:r>
            <a:r>
              <a:rPr lang="en-US" dirty="0" smtClean="0">
                <a:latin typeface="Bahnschrift Light" pitchFamily="34" charset="0"/>
              </a:rPr>
              <a:t>, </a:t>
            </a:r>
            <a:r>
              <a:rPr lang="en-US" dirty="0" err="1" smtClean="0">
                <a:latin typeface="Bahnschrift Light" pitchFamily="34" charset="0"/>
              </a:rPr>
              <a:t>onda</a:t>
            </a:r>
            <a:r>
              <a:rPr lang="en-US" dirty="0" smtClean="0">
                <a:latin typeface="Bahnschrift Light" pitchFamily="34" charset="0"/>
              </a:rPr>
              <a:t> q" </a:t>
            </a:r>
            <a:r>
              <a:rPr lang="en-US" dirty="0" err="1" smtClean="0">
                <a:latin typeface="Bahnschrift Light" pitchFamily="34" charset="0"/>
              </a:rPr>
              <a:t>ili</a:t>
            </a:r>
            <a:r>
              <a:rPr lang="en-US" dirty="0" smtClean="0">
                <a:latin typeface="Bahnschrift Light" pitchFamily="34" charset="0"/>
              </a:rPr>
              <a:t> „</a:t>
            </a:r>
            <a:r>
              <a:rPr lang="en-US" dirty="0" err="1" smtClean="0">
                <a:latin typeface="Bahnschrift Light" pitchFamily="34" charset="0"/>
              </a:rPr>
              <a:t>Ako</a:t>
            </a:r>
            <a:r>
              <a:rPr lang="en-US" dirty="0" smtClean="0">
                <a:latin typeface="Bahnschrift Light" pitchFamily="34" charset="0"/>
              </a:rPr>
              <a:t> p1, p2, ..., </a:t>
            </a:r>
            <a:r>
              <a:rPr lang="en-US" dirty="0" err="1" smtClean="0">
                <a:latin typeface="Bahnschrift Light" pitchFamily="34" charset="0"/>
              </a:rPr>
              <a:t>pn</a:t>
            </a:r>
            <a:r>
              <a:rPr lang="en-US" dirty="0" smtClean="0">
                <a:latin typeface="Bahnschrift Light" pitchFamily="34" charset="0"/>
              </a:rPr>
              <a:t>, </a:t>
            </a:r>
            <a:r>
              <a:rPr lang="en-US" dirty="0" err="1" smtClean="0">
                <a:latin typeface="Bahnschrift Light" pitchFamily="34" charset="0"/>
              </a:rPr>
              <a:t>onda</a:t>
            </a:r>
            <a:r>
              <a:rPr lang="en-US" dirty="0" smtClean="0">
                <a:latin typeface="Bahnschrift Light" pitchFamily="34" charset="0"/>
              </a:rPr>
              <a:t> q1, q2, ..., </a:t>
            </a:r>
            <a:r>
              <a:rPr lang="en-US" dirty="0" err="1" smtClean="0">
                <a:latin typeface="Bahnschrift Light" pitchFamily="34" charset="0"/>
              </a:rPr>
              <a:t>qm</a:t>
            </a:r>
            <a:r>
              <a:rPr lang="en-US" dirty="0" smtClean="0">
                <a:latin typeface="Bahnschrift Light" pitchFamily="34" charset="0"/>
              </a:rPr>
              <a:t>“.</a:t>
            </a:r>
            <a:endParaRPr lang="en-US" dirty="0">
              <a:latin typeface="Bahnschrift Light"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latin typeface="Bahnschrift Light" pitchFamily="34" charset="0"/>
              </a:rPr>
              <a:t>U </a:t>
            </a:r>
            <a:r>
              <a:rPr lang="en-US" dirty="0" err="1" smtClean="0">
                <a:latin typeface="Bahnschrift Light" pitchFamily="34" charset="0"/>
              </a:rPr>
              <a:t>traganju</a:t>
            </a:r>
            <a:r>
              <a:rPr lang="en-US" dirty="0" smtClean="0">
                <a:latin typeface="Bahnschrift Light" pitchFamily="34" charset="0"/>
              </a:rPr>
              <a:t> </a:t>
            </a:r>
            <a:r>
              <a:rPr lang="en-US" dirty="0" err="1" smtClean="0">
                <a:latin typeface="Bahnschrift Light" pitchFamily="34" charset="0"/>
              </a:rPr>
              <a:t>za</a:t>
            </a:r>
            <a:r>
              <a:rPr lang="en-US" dirty="0" smtClean="0">
                <a:latin typeface="Bahnschrift Light" pitchFamily="34" charset="0"/>
              </a:rPr>
              <a:t> </a:t>
            </a:r>
            <a:r>
              <a:rPr lang="en-US" dirty="0" err="1" smtClean="0">
                <a:latin typeface="Bahnschrift Light" pitchFamily="34" charset="0"/>
              </a:rPr>
              <a:t>rešenjem</a:t>
            </a:r>
            <a:r>
              <a:rPr lang="en-US" dirty="0" smtClean="0">
                <a:latin typeface="Bahnschrift Light" pitchFamily="34" charset="0"/>
              </a:rPr>
              <a:t> </a:t>
            </a:r>
            <a:r>
              <a:rPr lang="en-US" dirty="0" err="1" smtClean="0">
                <a:latin typeface="Bahnschrift Light" pitchFamily="34" charset="0"/>
              </a:rPr>
              <a:t>nekog</a:t>
            </a:r>
            <a:r>
              <a:rPr lang="en-US" dirty="0" smtClean="0">
                <a:latin typeface="Bahnschrift Light" pitchFamily="34" charset="0"/>
              </a:rPr>
              <a:t> </a:t>
            </a:r>
            <a:r>
              <a:rPr lang="en-US" dirty="0" err="1" smtClean="0">
                <a:latin typeface="Bahnschrift Light" pitchFamily="34" charset="0"/>
              </a:rPr>
              <a:t>naučnog</a:t>
            </a:r>
            <a:r>
              <a:rPr lang="en-US" dirty="0" smtClean="0">
                <a:latin typeface="Bahnschrift Light" pitchFamily="34" charset="0"/>
              </a:rPr>
              <a:t> </a:t>
            </a:r>
            <a:r>
              <a:rPr lang="en-US" dirty="0" err="1" smtClean="0">
                <a:latin typeface="Bahnschrift Light" pitchFamily="34" charset="0"/>
              </a:rPr>
              <a:t>problema</a:t>
            </a:r>
            <a:r>
              <a:rPr lang="en-US" dirty="0" smtClean="0">
                <a:latin typeface="Bahnschrift Light" pitchFamily="34" charset="0"/>
              </a:rPr>
              <a:t>, </a:t>
            </a:r>
            <a:r>
              <a:rPr lang="en-US" dirty="0" err="1" smtClean="0">
                <a:latin typeface="Bahnschrift Light" pitchFamily="34" charset="0"/>
              </a:rPr>
              <a:t>niz</a:t>
            </a:r>
            <a:r>
              <a:rPr lang="en-US" dirty="0" smtClean="0">
                <a:latin typeface="Bahnschrift Light" pitchFamily="34" charset="0"/>
              </a:rPr>
              <a:t> </a:t>
            </a:r>
            <a:r>
              <a:rPr lang="en-US" dirty="0" err="1" smtClean="0">
                <a:latin typeface="Bahnschrift Light" pitchFamily="34" charset="0"/>
              </a:rPr>
              <a:t>zamišljenih</a:t>
            </a:r>
            <a:r>
              <a:rPr lang="en-US" dirty="0" smtClean="0">
                <a:latin typeface="Bahnschrift Light" pitchFamily="34" charset="0"/>
              </a:rPr>
              <a:t>, </a:t>
            </a:r>
            <a:r>
              <a:rPr lang="en-US" dirty="0" err="1" smtClean="0">
                <a:latin typeface="Bahnschrift Light" pitchFamily="34" charset="0"/>
              </a:rPr>
              <a:t>mogućih</a:t>
            </a:r>
            <a:r>
              <a:rPr lang="en-US" dirty="0" smtClean="0">
                <a:latin typeface="Bahnschrift Light" pitchFamily="34" charset="0"/>
              </a:rPr>
              <a:t> </a:t>
            </a:r>
            <a:r>
              <a:rPr lang="en-US" dirty="0" err="1" smtClean="0">
                <a:solidFill>
                  <a:srgbClr val="FF0000"/>
                </a:solidFill>
                <a:latin typeface="Bahnschrift Light" pitchFamily="34" charset="0"/>
              </a:rPr>
              <a:t>rešenja</a:t>
            </a:r>
            <a:r>
              <a:rPr lang="en-US" dirty="0" smtClean="0">
                <a:solidFill>
                  <a:srgbClr val="FF0000"/>
                </a:solidFill>
                <a:latin typeface="Bahnschrift Light" pitchFamily="34" charset="0"/>
              </a:rPr>
              <a:t>(</a:t>
            </a:r>
            <a:r>
              <a:rPr lang="en-US" dirty="0" err="1" smtClean="0">
                <a:solidFill>
                  <a:srgbClr val="FF0000"/>
                </a:solidFill>
                <a:latin typeface="Bahnschrift Light" pitchFamily="34" charset="0"/>
              </a:rPr>
              <a:t>hipoteze</a:t>
            </a:r>
            <a:r>
              <a:rPr lang="en-US" dirty="0" smtClean="0">
                <a:solidFill>
                  <a:srgbClr val="FF0000"/>
                </a:solidFill>
                <a:latin typeface="Bahnschrift Light" pitchFamily="34" charset="0"/>
              </a:rPr>
              <a:t>)</a:t>
            </a:r>
            <a:r>
              <a:rPr lang="en-US" dirty="0" err="1" smtClean="0">
                <a:solidFill>
                  <a:srgbClr val="FF0000"/>
                </a:solidFill>
                <a:latin typeface="Bahnschrift Light" pitchFamily="34" charset="0"/>
              </a:rPr>
              <a:t>uvek</a:t>
            </a:r>
            <a:r>
              <a:rPr lang="en-US" dirty="0" smtClean="0">
                <a:solidFill>
                  <a:srgbClr val="FF0000"/>
                </a:solidFill>
                <a:latin typeface="Bahnschrift Light" pitchFamily="34" charset="0"/>
              </a:rPr>
              <a:t> je</a:t>
            </a:r>
            <a:r>
              <a:rPr lang="sr-Latn-RS" dirty="0" smtClean="0">
                <a:solidFill>
                  <a:srgbClr val="FF0000"/>
                </a:solidFill>
                <a:latin typeface="Bahnschrift Light" pitchFamily="34" charset="0"/>
              </a:rPr>
              <a:t> </a:t>
            </a:r>
            <a:r>
              <a:rPr lang="en-US" dirty="0" err="1" smtClean="0">
                <a:solidFill>
                  <a:srgbClr val="FF0000"/>
                </a:solidFill>
                <a:latin typeface="Bahnschrift Light" pitchFamily="34" charset="0"/>
              </a:rPr>
              <a:t>ograničen</a:t>
            </a:r>
            <a:r>
              <a:rPr lang="sr-Latn-RS" dirty="0" smtClean="0">
                <a:solidFill>
                  <a:srgbClr val="FF0000"/>
                </a:solidFill>
                <a:latin typeface="Bahnschrift Light" pitchFamily="34" charset="0"/>
              </a:rPr>
              <a:t> </a:t>
            </a:r>
            <a:r>
              <a:rPr lang="en-US" dirty="0" err="1" smtClean="0">
                <a:solidFill>
                  <a:srgbClr val="FF0000"/>
                </a:solidFill>
                <a:latin typeface="Bahnschrift Light" pitchFamily="34" charset="0"/>
              </a:rPr>
              <a:t>na</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neki</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konačni</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skup</a:t>
            </a:r>
            <a:r>
              <a:rPr lang="en-US" dirty="0" smtClean="0">
                <a:latin typeface="Bahnschrift Light" pitchFamily="34" charset="0"/>
              </a:rPr>
              <a:t>, </a:t>
            </a:r>
            <a:r>
              <a:rPr lang="en-US" dirty="0" err="1" smtClean="0">
                <a:latin typeface="Bahnschrift Light" pitchFamily="34" charset="0"/>
              </a:rPr>
              <a:t>ali</a:t>
            </a:r>
            <a:r>
              <a:rPr lang="en-US" dirty="0" smtClean="0">
                <a:latin typeface="Bahnschrift Light" pitchFamily="34" charset="0"/>
              </a:rPr>
              <a:t> </a:t>
            </a:r>
            <a:r>
              <a:rPr lang="en-US" dirty="0" err="1" smtClean="0">
                <a:latin typeface="Bahnschrift Light" pitchFamily="34" charset="0"/>
              </a:rPr>
              <a:t>ni</a:t>
            </a:r>
            <a:r>
              <a:rPr lang="en-US" dirty="0" smtClean="0">
                <a:latin typeface="Bahnschrift Light" pitchFamily="34" charset="0"/>
              </a:rPr>
              <a:t> </a:t>
            </a:r>
            <a:r>
              <a:rPr lang="en-US" dirty="0" err="1" smtClean="0">
                <a:latin typeface="Bahnschrift Light" pitchFamily="34" charset="0"/>
              </a:rPr>
              <a:t>svi</a:t>
            </a:r>
            <a:r>
              <a:rPr lang="en-US" dirty="0" smtClean="0">
                <a:latin typeface="Bahnschrift Light" pitchFamily="34" charset="0"/>
              </a:rPr>
              <a:t> </a:t>
            </a:r>
            <a:r>
              <a:rPr lang="en-US" dirty="0" err="1" smtClean="0">
                <a:latin typeface="Bahnschrift Light" pitchFamily="34" charset="0"/>
              </a:rPr>
              <a:t>članovi</a:t>
            </a:r>
            <a:r>
              <a:rPr lang="en-US" dirty="0" smtClean="0">
                <a:latin typeface="Bahnschrift Light" pitchFamily="34" charset="0"/>
              </a:rPr>
              <a:t> tog </a:t>
            </a:r>
            <a:r>
              <a:rPr lang="en-US" dirty="0" err="1" smtClean="0">
                <a:latin typeface="Bahnschrift Light" pitchFamily="34" charset="0"/>
              </a:rPr>
              <a:t>skupa</a:t>
            </a:r>
            <a:r>
              <a:rPr lang="en-US" dirty="0" smtClean="0">
                <a:latin typeface="Bahnschrift Light" pitchFamily="34" charset="0"/>
              </a:rPr>
              <a:t> </a:t>
            </a:r>
            <a:r>
              <a:rPr lang="en-US" dirty="0" err="1" smtClean="0">
                <a:latin typeface="Bahnschrift Light" pitchFamily="34" charset="0"/>
              </a:rPr>
              <a:t>nemaju</a:t>
            </a:r>
            <a:r>
              <a:rPr lang="en-US" dirty="0" smtClean="0">
                <a:latin typeface="Bahnschrift Light" pitchFamily="34" charset="0"/>
              </a:rPr>
              <a:t> </a:t>
            </a:r>
            <a:r>
              <a:rPr lang="en-US" dirty="0" err="1" smtClean="0">
                <a:latin typeface="Bahnschrift Light" pitchFamily="34" charset="0"/>
              </a:rPr>
              <a:t>jednaku</a:t>
            </a:r>
            <a:r>
              <a:rPr lang="en-US" dirty="0" smtClean="0">
                <a:latin typeface="Bahnschrift Light" pitchFamily="34" charset="0"/>
              </a:rPr>
              <a:t> </a:t>
            </a:r>
            <a:r>
              <a:rPr lang="en-US" dirty="0" err="1" smtClean="0">
                <a:latin typeface="Bahnschrift Light" pitchFamily="34" charset="0"/>
              </a:rPr>
              <a:t>vrednost</a:t>
            </a:r>
            <a:r>
              <a:rPr lang="en-US" dirty="0" smtClean="0">
                <a:latin typeface="Bahnschrift Light" pitchFamily="34" charset="0"/>
              </a:rPr>
              <a:t>, </a:t>
            </a:r>
            <a:r>
              <a:rPr lang="en-US" dirty="0" err="1" smtClean="0">
                <a:latin typeface="Bahnschrift Light" pitchFamily="34" charset="0"/>
              </a:rPr>
              <a:t>niti</a:t>
            </a:r>
            <a:r>
              <a:rPr lang="en-US" dirty="0" smtClean="0">
                <a:latin typeface="Bahnschrift Light" pitchFamily="34" charset="0"/>
              </a:rPr>
              <a:t> </a:t>
            </a:r>
            <a:r>
              <a:rPr lang="en-US" dirty="0" err="1" smtClean="0">
                <a:latin typeface="Bahnschrift Light" pitchFamily="34" charset="0"/>
              </a:rPr>
              <a:t>jednako</a:t>
            </a:r>
            <a:r>
              <a:rPr lang="en-US" dirty="0" smtClean="0">
                <a:latin typeface="Bahnschrift Light" pitchFamily="34" charset="0"/>
              </a:rPr>
              <a:t> </a:t>
            </a:r>
            <a:r>
              <a:rPr lang="en-US" dirty="0" err="1" smtClean="0">
                <a:latin typeface="Bahnschrift Light" pitchFamily="34" charset="0"/>
              </a:rPr>
              <a:t>zaslužuju</a:t>
            </a:r>
            <a:r>
              <a:rPr lang="en-US" dirty="0" smtClean="0">
                <a:latin typeface="Bahnschrift Light" pitchFamily="34" charset="0"/>
              </a:rPr>
              <a:t> </a:t>
            </a:r>
            <a:r>
              <a:rPr lang="en-US" dirty="0" err="1" smtClean="0">
                <a:latin typeface="Bahnschrift Light" pitchFamily="34" charset="0"/>
              </a:rPr>
              <a:t>sistematsko</a:t>
            </a:r>
            <a:r>
              <a:rPr lang="en-US" dirty="0" smtClean="0">
                <a:latin typeface="Bahnschrift Light" pitchFamily="34" charset="0"/>
              </a:rPr>
              <a:t> </a:t>
            </a:r>
            <a:r>
              <a:rPr lang="en-US" dirty="0" err="1" smtClean="0">
                <a:latin typeface="Bahnschrift Light" pitchFamily="34" charset="0"/>
              </a:rPr>
              <a:t>i</a:t>
            </a:r>
            <a:r>
              <a:rPr lang="en-US" dirty="0" smtClean="0">
                <a:latin typeface="Bahnschrift Light" pitchFamily="34" charset="0"/>
              </a:rPr>
              <a:t> </a:t>
            </a:r>
            <a:r>
              <a:rPr lang="en-US" dirty="0" err="1" smtClean="0">
                <a:latin typeface="Bahnschrift Light" pitchFamily="34" charset="0"/>
              </a:rPr>
              <a:t>strogo</a:t>
            </a:r>
            <a:r>
              <a:rPr lang="en-US" dirty="0" smtClean="0">
                <a:latin typeface="Bahnschrift Light" pitchFamily="34" charset="0"/>
              </a:rPr>
              <a:t> </a:t>
            </a:r>
            <a:r>
              <a:rPr lang="en-US" dirty="0" err="1" smtClean="0">
                <a:latin typeface="Bahnschrift Light" pitchFamily="34" charset="0"/>
              </a:rPr>
              <a:t>empirijsko</a:t>
            </a:r>
            <a:r>
              <a:rPr lang="en-US" dirty="0" smtClean="0">
                <a:latin typeface="Bahnschrift Light" pitchFamily="34" charset="0"/>
              </a:rPr>
              <a:t> </a:t>
            </a:r>
            <a:r>
              <a:rPr lang="en-US" dirty="0" err="1" smtClean="0">
                <a:latin typeface="Bahnschrift Light" pitchFamily="34" charset="0"/>
              </a:rPr>
              <a:t>proveravanje</a:t>
            </a:r>
            <a:r>
              <a:rPr lang="en-US" dirty="0" smtClean="0">
                <a:latin typeface="Bahnschrift Light" pitchFamily="34" charset="0"/>
              </a:rPr>
              <a:t> u </a:t>
            </a:r>
            <a:r>
              <a:rPr lang="en-US" dirty="0" err="1" smtClean="0">
                <a:latin typeface="Bahnschrift Light" pitchFamily="34" charset="0"/>
              </a:rPr>
              <a:t>budućnosti</a:t>
            </a:r>
            <a:r>
              <a:rPr lang="en-US" dirty="0" smtClean="0">
                <a:latin typeface="Bahnschrift Light" pitchFamily="34" charset="0"/>
              </a:rPr>
              <a:t> </a:t>
            </a:r>
            <a:endParaRPr lang="sr-Latn-RS" dirty="0" smtClean="0">
              <a:latin typeface="Bahnschrift Light" pitchFamily="34" charset="0"/>
            </a:endParaRPr>
          </a:p>
          <a:p>
            <a:r>
              <a:rPr lang="en-US" dirty="0" err="1" smtClean="0">
                <a:solidFill>
                  <a:srgbClr val="FF0000"/>
                </a:solidFill>
                <a:latin typeface="Bahnschrift Light" pitchFamily="34" charset="0"/>
              </a:rPr>
              <a:t>Stoga</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su</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neophodni</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neki</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kriterijumi</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za</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ocenjivanje</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privremene</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prethodne</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prihvatljivosti</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suparničkih</a:t>
            </a:r>
            <a:r>
              <a:rPr lang="sr-Latn-RS" dirty="0" smtClean="0">
                <a:solidFill>
                  <a:srgbClr val="FF0000"/>
                </a:solidFill>
                <a:latin typeface="Bahnschrift Light" pitchFamily="34" charset="0"/>
              </a:rPr>
              <a:t> </a:t>
            </a:r>
            <a:r>
              <a:rPr lang="en-US" dirty="0" err="1" smtClean="0">
                <a:solidFill>
                  <a:srgbClr val="FF0000"/>
                </a:solidFill>
                <a:latin typeface="Bahnschrift Light" pitchFamily="34" charset="0"/>
              </a:rPr>
              <a:t>hipoteza</a:t>
            </a:r>
            <a:r>
              <a:rPr lang="sr-Latn-RS" dirty="0" smtClean="0">
                <a:solidFill>
                  <a:srgbClr val="FF0000"/>
                </a:solidFill>
                <a:latin typeface="Bahnschrift Light" pitchFamily="34" charset="0"/>
              </a:rPr>
              <a:t> </a:t>
            </a:r>
            <a:r>
              <a:rPr lang="en-US" dirty="0" smtClean="0">
                <a:solidFill>
                  <a:srgbClr val="FF0000"/>
                </a:solidFill>
                <a:latin typeface="Bahnschrift Light" pitchFamily="34" charset="0"/>
              </a:rPr>
              <a:t>toga </a:t>
            </a:r>
            <a:r>
              <a:rPr lang="en-US" dirty="0" err="1" smtClean="0">
                <a:solidFill>
                  <a:srgbClr val="FF0000"/>
                </a:solidFill>
                <a:latin typeface="Bahnschrift Light" pitchFamily="34" charset="0"/>
              </a:rPr>
              <a:t>skupa</a:t>
            </a:r>
            <a:r>
              <a:rPr lang="en-US" dirty="0" smtClean="0">
                <a:latin typeface="Bahnschrift Light" pitchFamily="34" charset="0"/>
              </a:rPr>
              <a:t>. </a:t>
            </a:r>
            <a:endParaRPr lang="en-US" dirty="0">
              <a:latin typeface="Bahnschrift Light"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vi-VN" dirty="0" smtClean="0">
                <a:latin typeface="Bahnschrift Light" pitchFamily="34" charset="0"/>
              </a:rPr>
              <a:t>Da bi se neki </a:t>
            </a:r>
            <a:r>
              <a:rPr lang="vi-VN" b="1" dirty="0" smtClean="0">
                <a:solidFill>
                  <a:srgbClr val="FF0000"/>
                </a:solidFill>
                <a:latin typeface="Bahnschrift Light" pitchFamily="34" charset="0"/>
              </a:rPr>
              <a:t>iskaz prihvatio kao hipoteza </a:t>
            </a:r>
            <a:r>
              <a:rPr lang="vi-VN" dirty="0" smtClean="0">
                <a:latin typeface="Bahnschrift Light" pitchFamily="34" charset="0"/>
              </a:rPr>
              <a:t>neophodno je da on bude: </a:t>
            </a:r>
            <a:endParaRPr lang="sr-Latn-RS" dirty="0" smtClean="0">
              <a:latin typeface="Bahnschrift Light" pitchFamily="34" charset="0"/>
            </a:endParaRPr>
          </a:p>
          <a:p>
            <a:r>
              <a:rPr lang="vi-VN" dirty="0" smtClean="0">
                <a:solidFill>
                  <a:srgbClr val="FF0000"/>
                </a:solidFill>
                <a:latin typeface="Bahnschrift Light" pitchFamily="34" charset="0"/>
              </a:rPr>
              <a:t>izgrađen u skladu sa pravilima jezika</a:t>
            </a:r>
            <a:r>
              <a:rPr lang="sr-Latn-RS" dirty="0" smtClean="0">
                <a:solidFill>
                  <a:srgbClr val="FF0000"/>
                </a:solidFill>
                <a:latin typeface="Bahnschrift Light" pitchFamily="34" charset="0"/>
              </a:rPr>
              <a:t> </a:t>
            </a:r>
            <a:r>
              <a:rPr lang="vi-VN" dirty="0" smtClean="0">
                <a:solidFill>
                  <a:srgbClr val="FF0000"/>
                </a:solidFill>
                <a:latin typeface="Bahnschrift Light" pitchFamily="34" charset="0"/>
              </a:rPr>
              <a:t>na kojem je sročen </a:t>
            </a:r>
            <a:endParaRPr lang="sr-Latn-RS" dirty="0" smtClean="0">
              <a:solidFill>
                <a:srgbClr val="FF0000"/>
              </a:solidFill>
              <a:latin typeface="Bahnschrift Light" pitchFamily="34" charset="0"/>
            </a:endParaRPr>
          </a:p>
          <a:p>
            <a:r>
              <a:rPr lang="vi-VN" dirty="0" smtClean="0">
                <a:solidFill>
                  <a:srgbClr val="FF0000"/>
                </a:solidFill>
                <a:latin typeface="Bahnschrift Light" pitchFamily="34" charset="0"/>
              </a:rPr>
              <a:t>smisaon, jasan i nedvosmislen </a:t>
            </a:r>
            <a:endParaRPr lang="sr-Latn-RS" dirty="0" smtClean="0">
              <a:solidFill>
                <a:srgbClr val="FF0000"/>
              </a:solidFill>
              <a:latin typeface="Bahnschrift Light" pitchFamily="34" charset="0"/>
            </a:endParaRPr>
          </a:p>
          <a:p>
            <a:r>
              <a:rPr lang="vi-VN" dirty="0" smtClean="0">
                <a:solidFill>
                  <a:srgbClr val="FF0000"/>
                </a:solidFill>
                <a:latin typeface="Bahnschrift Light" pitchFamily="34" charset="0"/>
              </a:rPr>
              <a:t>informativan </a:t>
            </a:r>
            <a:endParaRPr lang="sr-Latn-RS" dirty="0" smtClean="0">
              <a:solidFill>
                <a:srgbClr val="FF0000"/>
              </a:solidFill>
              <a:latin typeface="Bahnschrift Light" pitchFamily="34" charset="0"/>
            </a:endParaRPr>
          </a:p>
          <a:p>
            <a:r>
              <a:rPr lang="vi-VN" dirty="0" smtClean="0">
                <a:solidFill>
                  <a:srgbClr val="FF0000"/>
                </a:solidFill>
                <a:latin typeface="Bahnschrift Light" pitchFamily="34" charset="0"/>
              </a:rPr>
              <a:t>značajan, teorijski dobro obrazložen, logički i iskustveno dopustiv odgovor na pitanje kojim je izražen problem.</a:t>
            </a:r>
            <a:endParaRPr lang="en-US" dirty="0">
              <a:solidFill>
                <a:srgbClr val="FF0000"/>
              </a:solidFill>
              <a:latin typeface="Bahnschrift Light"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vi-VN" b="1" dirty="0" smtClean="0">
                <a:solidFill>
                  <a:srgbClr val="FF0000"/>
                </a:solidFill>
                <a:latin typeface="Bahnschrift Light" pitchFamily="34" charset="0"/>
              </a:rPr>
              <a:t>„Princip </a:t>
            </a:r>
            <a:r>
              <a:rPr lang="sr-Latn-RS" b="1" dirty="0" smtClean="0">
                <a:solidFill>
                  <a:srgbClr val="FF0000"/>
                </a:solidFill>
                <a:latin typeface="Bahnschrift Light" pitchFamily="34" charset="0"/>
              </a:rPr>
              <a:t> </a:t>
            </a:r>
            <a:r>
              <a:rPr lang="vi-VN" b="1" dirty="0" smtClean="0">
                <a:solidFill>
                  <a:srgbClr val="FF0000"/>
                </a:solidFill>
                <a:latin typeface="Bahnschrift Light" pitchFamily="34" charset="0"/>
              </a:rPr>
              <a:t>inkompatibilnosti“:</a:t>
            </a:r>
            <a:endParaRPr lang="sr-Latn-RS" b="1" dirty="0" smtClean="0">
              <a:solidFill>
                <a:srgbClr val="FF0000"/>
              </a:solidFill>
              <a:latin typeface="Bahnschrift Light" pitchFamily="34" charset="0"/>
            </a:endParaRPr>
          </a:p>
          <a:p>
            <a:r>
              <a:rPr lang="vi-VN" dirty="0" smtClean="0">
                <a:latin typeface="Bahnschrift Light" pitchFamily="34" charset="0"/>
              </a:rPr>
              <a:t>što se produbljenije</a:t>
            </a:r>
            <a:r>
              <a:rPr lang="sr-Latn-RS" dirty="0" smtClean="0">
                <a:latin typeface="Bahnschrift Light" pitchFamily="34" charset="0"/>
              </a:rPr>
              <a:t> </a:t>
            </a:r>
            <a:r>
              <a:rPr lang="vi-VN" dirty="0" smtClean="0">
                <a:latin typeface="Bahnschrift Light" pitchFamily="34" charset="0"/>
              </a:rPr>
              <a:t>p</a:t>
            </a:r>
            <a:r>
              <a:rPr lang="sr-Latn-RS" dirty="0" smtClean="0">
                <a:latin typeface="Bahnschrift Light" pitchFamily="34" charset="0"/>
              </a:rPr>
              <a:t>osmatra </a:t>
            </a:r>
            <a:r>
              <a:rPr lang="vi-VN" dirty="0" smtClean="0">
                <a:latin typeface="Bahnschrift Light" pitchFamily="34" charset="0"/>
              </a:rPr>
              <a:t>neki problem „stvarnog sveta“njegovo rešenje postaje sve rasplinutije, tj. sa uvećavanjem kompleksnosti sistema opada naša sposobnost da postavljamo precizne i značajne iskaze o ponašanju dok se ne dođe do praga ispod kojeg preciznost i značajnost</a:t>
            </a:r>
            <a:r>
              <a:rPr lang="sr-Latn-RS" dirty="0" smtClean="0">
                <a:latin typeface="Bahnschrift Light" pitchFamily="34" charset="0"/>
              </a:rPr>
              <a:t> </a:t>
            </a:r>
            <a:r>
              <a:rPr lang="vi-VN" dirty="0" smtClean="0">
                <a:latin typeface="Bahnschrift Light" pitchFamily="34" charset="0"/>
              </a:rPr>
              <a:t>postaju skoro uzajamno isključujuća</a:t>
            </a:r>
            <a:r>
              <a:rPr lang="sr-Latn-RS" dirty="0" smtClean="0">
                <a:latin typeface="Bahnschrift Light" pitchFamily="34" charset="0"/>
              </a:rPr>
              <a:t> </a:t>
            </a:r>
            <a:r>
              <a:rPr lang="vi-VN" dirty="0" smtClean="0">
                <a:latin typeface="Bahnschrift Light" pitchFamily="34" charset="0"/>
              </a:rPr>
              <a:t>svojstva. </a:t>
            </a:r>
            <a:endParaRPr lang="en-US" dirty="0">
              <a:latin typeface="Bahnschrift Light"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vi-VN" dirty="0" smtClean="0">
                <a:latin typeface="Bahnschrift Light" pitchFamily="34" charset="0"/>
              </a:rPr>
              <a:t>Hipoteza treba da bude </a:t>
            </a:r>
            <a:r>
              <a:rPr lang="vi-VN" dirty="0" smtClean="0">
                <a:solidFill>
                  <a:srgbClr val="FF0000"/>
                </a:solidFill>
                <a:latin typeface="Bahnschrift Light" pitchFamily="34" charset="0"/>
              </a:rPr>
              <a:t>teorijski obrazložena</a:t>
            </a:r>
            <a:r>
              <a:rPr lang="sr-Latn-RS" dirty="0" smtClean="0">
                <a:solidFill>
                  <a:srgbClr val="FF0000"/>
                </a:solidFill>
                <a:latin typeface="Bahnschrift Light" pitchFamily="34" charset="0"/>
              </a:rPr>
              <a:t> </a:t>
            </a:r>
            <a:r>
              <a:rPr lang="vi-VN" dirty="0" smtClean="0">
                <a:solidFill>
                  <a:srgbClr val="FF0000"/>
                </a:solidFill>
                <a:latin typeface="Bahnschrift Light" pitchFamily="34" charset="0"/>
              </a:rPr>
              <a:t>odgovarajućim značajnim svedočanstvom</a:t>
            </a:r>
            <a:r>
              <a:rPr lang="vi-VN" dirty="0" smtClean="0">
                <a:latin typeface="Bahnschrift Light" pitchFamily="34" charset="0"/>
              </a:rPr>
              <a:t>, pri čemu se zahteva strogo procenjivanje: </a:t>
            </a:r>
            <a:endParaRPr lang="sr-Latn-RS" dirty="0" smtClean="0">
              <a:latin typeface="Bahnschrift Light" pitchFamily="34" charset="0"/>
            </a:endParaRPr>
          </a:p>
          <a:p>
            <a:r>
              <a:rPr lang="vi-VN" dirty="0" smtClean="0">
                <a:solidFill>
                  <a:srgbClr val="FF0000"/>
                </a:solidFill>
                <a:latin typeface="Bahnschrift Light" pitchFamily="34" charset="0"/>
              </a:rPr>
              <a:t>epistemološkog statusa svedočanstva</a:t>
            </a:r>
            <a:r>
              <a:rPr lang="vi-VN" dirty="0" smtClean="0">
                <a:latin typeface="Bahnschrift Light" pitchFamily="34" charset="0"/>
              </a:rPr>
              <a:t>(istinitosne</a:t>
            </a:r>
            <a:r>
              <a:rPr lang="sr-Latn-RS" dirty="0" smtClean="0">
                <a:latin typeface="Bahnschrift Light" pitchFamily="34" charset="0"/>
              </a:rPr>
              <a:t> </a:t>
            </a:r>
            <a:r>
              <a:rPr lang="vi-VN" dirty="0" smtClean="0">
                <a:latin typeface="Bahnschrift Light" pitchFamily="34" charset="0"/>
              </a:rPr>
              <a:t>vrednosti iskaza koji sačinjavaju posredno svedočanstvo) </a:t>
            </a:r>
            <a:endParaRPr lang="sr-Latn-RS" dirty="0" smtClean="0">
              <a:latin typeface="Bahnschrift Light" pitchFamily="34" charset="0"/>
            </a:endParaRPr>
          </a:p>
          <a:p>
            <a:r>
              <a:rPr lang="vi-VN" dirty="0" smtClean="0">
                <a:solidFill>
                  <a:srgbClr val="FF0000"/>
                </a:solidFill>
                <a:latin typeface="Bahnschrift Light" pitchFamily="34" charset="0"/>
              </a:rPr>
              <a:t>načina na koji je to svedočanstvo stečeno </a:t>
            </a:r>
            <a:endParaRPr lang="sr-Latn-RS" dirty="0" smtClean="0">
              <a:solidFill>
                <a:srgbClr val="FF0000"/>
              </a:solidFill>
              <a:latin typeface="Bahnschrift Light" pitchFamily="34" charset="0"/>
            </a:endParaRPr>
          </a:p>
          <a:p>
            <a:r>
              <a:rPr lang="vi-VN" dirty="0" smtClean="0">
                <a:solidFill>
                  <a:srgbClr val="FF0000"/>
                </a:solidFill>
                <a:latin typeface="Bahnschrift Light" pitchFamily="34" charset="0"/>
              </a:rPr>
              <a:t>logičkog odnosa između svedočanstva i hipoteze</a:t>
            </a:r>
            <a:r>
              <a:rPr lang="sr-Latn-RS" dirty="0" smtClean="0">
                <a:solidFill>
                  <a:srgbClr val="FF0000"/>
                </a:solidFill>
                <a:latin typeface="Bahnschrift Light" pitchFamily="34" charset="0"/>
              </a:rPr>
              <a:t> </a:t>
            </a:r>
            <a:r>
              <a:rPr lang="vi-VN" dirty="0" smtClean="0">
                <a:solidFill>
                  <a:srgbClr val="FF0000"/>
                </a:solidFill>
                <a:latin typeface="Bahnschrift Light" pitchFamily="34" charset="0"/>
              </a:rPr>
              <a:t>kojoj je u prilog navedeno. </a:t>
            </a:r>
            <a:endParaRPr lang="en-US" dirty="0">
              <a:solidFill>
                <a:srgbClr val="FF0000"/>
              </a:solidFill>
              <a:latin typeface="Bahnschrift Light"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vi-VN" b="1" dirty="0" smtClean="0">
                <a:latin typeface="Bahnschrift Light" pitchFamily="34" charset="0"/>
              </a:rPr>
              <a:t>Hipoteza se može obrazlagati: </a:t>
            </a:r>
            <a:endParaRPr lang="sr-Latn-RS" b="1" dirty="0" smtClean="0">
              <a:latin typeface="Bahnschrift Light" pitchFamily="34" charset="0"/>
            </a:endParaRPr>
          </a:p>
          <a:p>
            <a:r>
              <a:rPr lang="vi-VN" dirty="0" smtClean="0">
                <a:solidFill>
                  <a:srgbClr val="FF0000"/>
                </a:solidFill>
                <a:latin typeface="Bahnschrift Light" pitchFamily="34" charset="0"/>
              </a:rPr>
              <a:t>dokazivanjem</a:t>
            </a:r>
            <a:r>
              <a:rPr lang="vi-VN" dirty="0" smtClean="0">
                <a:latin typeface="Bahnschrift Light" pitchFamily="34" charset="0"/>
              </a:rPr>
              <a:t>–dedukovanjem hipoteze iz već</a:t>
            </a:r>
            <a:r>
              <a:rPr lang="sr-Latn-RS" dirty="0" smtClean="0">
                <a:latin typeface="Bahnschrift Light" pitchFamily="34" charset="0"/>
              </a:rPr>
              <a:t> </a:t>
            </a:r>
            <a:r>
              <a:rPr lang="vi-VN" dirty="0" smtClean="0">
                <a:latin typeface="Bahnschrift Light" pitchFamily="34" charset="0"/>
              </a:rPr>
              <a:t>usvojenih tvrdnji koje su uključene u prethodno znanje i čija je istinitost utvrđena nezavisno od hipoteze koja se obrazlaže. </a:t>
            </a:r>
            <a:endParaRPr lang="sr-Latn-RS" dirty="0" smtClean="0">
              <a:latin typeface="Bahnschrift Light" pitchFamily="34" charset="0"/>
            </a:endParaRPr>
          </a:p>
          <a:p>
            <a:r>
              <a:rPr lang="vi-VN" dirty="0" smtClean="0">
                <a:solidFill>
                  <a:srgbClr val="FF0000"/>
                </a:solidFill>
                <a:latin typeface="Bahnschrift Light" pitchFamily="34" charset="0"/>
              </a:rPr>
              <a:t>posredstvom skupa iskaza manje opštosti</a:t>
            </a:r>
            <a:r>
              <a:rPr lang="sr-Latn-RS" dirty="0" smtClean="0">
                <a:solidFill>
                  <a:srgbClr val="FF0000"/>
                </a:solidFill>
                <a:latin typeface="Bahnschrift Light" pitchFamily="34" charset="0"/>
              </a:rPr>
              <a:t> </a:t>
            </a:r>
            <a:r>
              <a:rPr lang="vi-VN" dirty="0" smtClean="0">
                <a:latin typeface="Bahnschrift Light" pitchFamily="34" charset="0"/>
              </a:rPr>
              <a:t>od one koju ta hipoteza ima, uz uslov da skup iskaza hipotezu čini verovatnom u nekom značajnom stepenu</a:t>
            </a:r>
            <a:endParaRPr lang="en-US" dirty="0">
              <a:latin typeface="Bahnschrift Light"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vi-VN" dirty="0" smtClean="0">
                <a:latin typeface="Bahnschrift Light" pitchFamily="34" charset="0"/>
              </a:rPr>
              <a:t>Za </a:t>
            </a:r>
            <a:r>
              <a:rPr lang="vi-VN" dirty="0" smtClean="0">
                <a:solidFill>
                  <a:srgbClr val="FF0000"/>
                </a:solidFill>
                <a:latin typeface="Bahnschrift Light" pitchFamily="34" charset="0"/>
              </a:rPr>
              <a:t>ocenjivanje prethodne prihvatljivosti hipoteza</a:t>
            </a:r>
            <a:r>
              <a:rPr lang="sr-Latn-RS" dirty="0" smtClean="0">
                <a:solidFill>
                  <a:srgbClr val="FF0000"/>
                </a:solidFill>
                <a:latin typeface="Bahnschrift Light" pitchFamily="34" charset="0"/>
              </a:rPr>
              <a:t> </a:t>
            </a:r>
            <a:r>
              <a:rPr lang="vi-VN" dirty="0" smtClean="0">
                <a:latin typeface="Bahnschrift Light" pitchFamily="34" charset="0"/>
              </a:rPr>
              <a:t>koriste se isti kriterijumi koji se koriste za ocenjivanje naučnih teorija: </a:t>
            </a:r>
            <a:endParaRPr lang="sr-Latn-RS" dirty="0" smtClean="0">
              <a:latin typeface="Bahnschrift Light" pitchFamily="34" charset="0"/>
            </a:endParaRPr>
          </a:p>
          <a:p>
            <a:r>
              <a:rPr lang="vi-VN" dirty="0" smtClean="0">
                <a:solidFill>
                  <a:srgbClr val="FF0000"/>
                </a:solidFill>
                <a:latin typeface="Bahnschrift Light" pitchFamily="34" charset="0"/>
              </a:rPr>
              <a:t>iskustvena proverljivost </a:t>
            </a:r>
            <a:endParaRPr lang="sr-Latn-RS" dirty="0" smtClean="0">
              <a:solidFill>
                <a:srgbClr val="FF0000"/>
              </a:solidFill>
              <a:latin typeface="Bahnschrift Light" pitchFamily="34" charset="0"/>
            </a:endParaRPr>
          </a:p>
          <a:p>
            <a:r>
              <a:rPr lang="vi-VN" dirty="0" smtClean="0">
                <a:solidFill>
                  <a:srgbClr val="FF0000"/>
                </a:solidFill>
                <a:latin typeface="Bahnschrift Light" pitchFamily="34" charset="0"/>
              </a:rPr>
              <a:t>prethodna verovatnoća </a:t>
            </a:r>
            <a:endParaRPr lang="sr-Latn-RS" dirty="0" smtClean="0">
              <a:solidFill>
                <a:srgbClr val="FF0000"/>
              </a:solidFill>
              <a:latin typeface="Bahnschrift Light" pitchFamily="34" charset="0"/>
            </a:endParaRPr>
          </a:p>
          <a:p>
            <a:r>
              <a:rPr lang="vi-VN" dirty="0" smtClean="0">
                <a:solidFill>
                  <a:srgbClr val="FF0000"/>
                </a:solidFill>
                <a:latin typeface="Bahnschrift Light" pitchFamily="34" charset="0"/>
              </a:rPr>
              <a:t>smelost </a:t>
            </a:r>
            <a:endParaRPr lang="sr-Latn-RS" dirty="0" smtClean="0">
              <a:solidFill>
                <a:srgbClr val="FF0000"/>
              </a:solidFill>
              <a:latin typeface="Bahnschrift Light" pitchFamily="34" charset="0"/>
            </a:endParaRPr>
          </a:p>
          <a:p>
            <a:r>
              <a:rPr lang="vi-VN" dirty="0" smtClean="0">
                <a:solidFill>
                  <a:srgbClr val="FF0000"/>
                </a:solidFill>
                <a:latin typeface="Bahnschrift Light" pitchFamily="34" charset="0"/>
              </a:rPr>
              <a:t>objašnjavalačkai predviđačka</a:t>
            </a:r>
            <a:r>
              <a:rPr lang="sr-Latn-RS" dirty="0" smtClean="0">
                <a:solidFill>
                  <a:srgbClr val="FF0000"/>
                </a:solidFill>
                <a:latin typeface="Bahnschrift Light" pitchFamily="34" charset="0"/>
              </a:rPr>
              <a:t> </a:t>
            </a:r>
            <a:r>
              <a:rPr lang="vi-VN" dirty="0" smtClean="0">
                <a:solidFill>
                  <a:srgbClr val="FF0000"/>
                </a:solidFill>
                <a:latin typeface="Bahnschrift Light" pitchFamily="34" charset="0"/>
              </a:rPr>
              <a:t>moć </a:t>
            </a:r>
            <a:endParaRPr lang="sr-Latn-RS" dirty="0" smtClean="0">
              <a:solidFill>
                <a:srgbClr val="FF0000"/>
              </a:solidFill>
              <a:latin typeface="Bahnschrift Light" pitchFamily="34" charset="0"/>
            </a:endParaRPr>
          </a:p>
          <a:p>
            <a:r>
              <a:rPr lang="sr-Latn-RS" dirty="0" smtClean="0">
                <a:solidFill>
                  <a:srgbClr val="FF0000"/>
                </a:solidFill>
                <a:latin typeface="Bahnschrift Light" pitchFamily="34" charset="0"/>
              </a:rPr>
              <a:t>s</a:t>
            </a:r>
            <a:r>
              <a:rPr lang="vi-VN" dirty="0" smtClean="0">
                <a:solidFill>
                  <a:srgbClr val="FF0000"/>
                </a:solidFill>
                <a:latin typeface="Bahnschrift Light" pitchFamily="34" charset="0"/>
              </a:rPr>
              <a:t>aglasnošću sa već</a:t>
            </a:r>
            <a:r>
              <a:rPr lang="sr-Latn-RS" dirty="0" smtClean="0">
                <a:solidFill>
                  <a:srgbClr val="FF0000"/>
                </a:solidFill>
                <a:latin typeface="Bahnschrift Light" pitchFamily="34" charset="0"/>
              </a:rPr>
              <a:t> </a:t>
            </a:r>
            <a:r>
              <a:rPr lang="vi-VN" dirty="0" smtClean="0">
                <a:solidFill>
                  <a:srgbClr val="FF0000"/>
                </a:solidFill>
                <a:latin typeface="Bahnschrift Light" pitchFamily="34" charset="0"/>
              </a:rPr>
              <a:t>usvojenim naučnim znanjima i principima teoretisanja i dr. </a:t>
            </a:r>
            <a:endParaRPr lang="en-US" dirty="0">
              <a:solidFill>
                <a:srgbClr val="FF0000"/>
              </a:solidFill>
              <a:latin typeface="Bahnschrift Light"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err="1" smtClean="0">
                <a:solidFill>
                  <a:srgbClr val="FF0000"/>
                </a:solidFill>
                <a:latin typeface="Bahnschrift Light" pitchFamily="34" charset="0"/>
              </a:rPr>
              <a:t>Pretpostavka</a:t>
            </a:r>
            <a:r>
              <a:rPr lang="en-US" dirty="0" smtClean="0">
                <a:latin typeface="Bahnschrift Light" pitchFamily="34" charset="0"/>
              </a:rPr>
              <a:t> o </a:t>
            </a:r>
            <a:r>
              <a:rPr lang="en-US" dirty="0" err="1" smtClean="0">
                <a:latin typeface="Bahnschrift Light" pitchFamily="34" charset="0"/>
              </a:rPr>
              <a:t>svetu</a:t>
            </a:r>
            <a:r>
              <a:rPr lang="en-US" dirty="0" smtClean="0">
                <a:latin typeface="Bahnschrift Light" pitchFamily="34" charset="0"/>
              </a:rPr>
              <a:t> </a:t>
            </a:r>
            <a:r>
              <a:rPr lang="en-US" dirty="0" err="1" smtClean="0">
                <a:latin typeface="Bahnschrift Light" pitchFamily="34" charset="0"/>
              </a:rPr>
              <a:t>oko</a:t>
            </a:r>
            <a:r>
              <a:rPr lang="en-US" dirty="0" smtClean="0">
                <a:latin typeface="Bahnschrift Light" pitchFamily="34" charset="0"/>
              </a:rPr>
              <a:t> </a:t>
            </a:r>
            <a:r>
              <a:rPr lang="en-US" dirty="0" err="1" smtClean="0">
                <a:latin typeface="Bahnschrift Light" pitchFamily="34" charset="0"/>
              </a:rPr>
              <a:t>nas</a:t>
            </a:r>
            <a:endParaRPr lang="sr-Latn-RS" dirty="0" smtClean="0">
              <a:latin typeface="Bahnschrift Light" pitchFamily="34" charset="0"/>
            </a:endParaRPr>
          </a:p>
          <a:p>
            <a:r>
              <a:rPr lang="en-US" dirty="0" err="1" smtClean="0">
                <a:solidFill>
                  <a:srgbClr val="FF0000"/>
                </a:solidFill>
                <a:latin typeface="Bahnschrift Light" pitchFamily="34" charset="0"/>
              </a:rPr>
              <a:t>Pretpostavka</a:t>
            </a:r>
            <a:r>
              <a:rPr lang="en-US" dirty="0" smtClean="0">
                <a:latin typeface="Bahnschrift Light" pitchFamily="34" charset="0"/>
              </a:rPr>
              <a:t> </a:t>
            </a:r>
            <a:r>
              <a:rPr lang="en-US" dirty="0" err="1" smtClean="0">
                <a:latin typeface="Bahnschrift Light" pitchFamily="34" charset="0"/>
              </a:rPr>
              <a:t>koju</a:t>
            </a:r>
            <a:r>
              <a:rPr lang="en-US" dirty="0" smtClean="0">
                <a:latin typeface="Bahnschrift Light" pitchFamily="34" charset="0"/>
              </a:rPr>
              <a:t> je </a:t>
            </a:r>
            <a:r>
              <a:rPr lang="en-US" dirty="0" err="1" smtClean="0">
                <a:latin typeface="Bahnschrift Light" pitchFamily="34" charset="0"/>
              </a:rPr>
              <a:t>moguće</a:t>
            </a:r>
            <a:r>
              <a:rPr lang="en-US" dirty="0" smtClean="0">
                <a:latin typeface="Bahnschrift Light" pitchFamily="34" charset="0"/>
              </a:rPr>
              <a:t> </a:t>
            </a:r>
            <a:r>
              <a:rPr lang="en-US" dirty="0" err="1" smtClean="0">
                <a:latin typeface="Bahnschrift Light" pitchFamily="34" charset="0"/>
              </a:rPr>
              <a:t>testirati</a:t>
            </a:r>
            <a:r>
              <a:rPr lang="en-US" dirty="0" smtClean="0">
                <a:latin typeface="Bahnschrift Light" pitchFamily="34" charset="0"/>
              </a:rPr>
              <a:t> </a:t>
            </a:r>
            <a:r>
              <a:rPr lang="en-US" dirty="0" err="1" smtClean="0">
                <a:latin typeface="Bahnschrift Light" pitchFamily="34" charset="0"/>
              </a:rPr>
              <a:t>i</a:t>
            </a:r>
            <a:r>
              <a:rPr lang="en-US" dirty="0" smtClean="0">
                <a:latin typeface="Bahnschrift Light" pitchFamily="34" charset="0"/>
              </a:rPr>
              <a:t> </a:t>
            </a:r>
            <a:r>
              <a:rPr lang="en-US" dirty="0" err="1" smtClean="0">
                <a:latin typeface="Bahnschrift Light" pitchFamily="34" charset="0"/>
              </a:rPr>
              <a:t>odbaciti</a:t>
            </a:r>
            <a:endParaRPr lang="sr-Latn-RS" dirty="0" smtClean="0">
              <a:latin typeface="Bahnschrift Light" pitchFamily="34" charset="0"/>
            </a:endParaRPr>
          </a:p>
          <a:p>
            <a:r>
              <a:rPr lang="en-US" dirty="0" err="1" smtClean="0">
                <a:solidFill>
                  <a:srgbClr val="FF0000"/>
                </a:solidFill>
                <a:latin typeface="Bahnschrift Light" pitchFamily="34" charset="0"/>
              </a:rPr>
              <a:t>Prepostavka</a:t>
            </a:r>
            <a:r>
              <a:rPr lang="en-US" dirty="0" smtClean="0">
                <a:latin typeface="Bahnschrift Light" pitchFamily="34" charset="0"/>
              </a:rPr>
              <a:t> </a:t>
            </a:r>
            <a:r>
              <a:rPr lang="en-US" dirty="0" err="1" smtClean="0">
                <a:latin typeface="Bahnschrift Light" pitchFamily="34" charset="0"/>
              </a:rPr>
              <a:t>koja</a:t>
            </a:r>
            <a:r>
              <a:rPr lang="en-US" dirty="0" smtClean="0">
                <a:latin typeface="Bahnschrift Light" pitchFamily="34" charset="0"/>
              </a:rPr>
              <a:t> je </a:t>
            </a:r>
            <a:r>
              <a:rPr lang="en-US" dirty="0" err="1" smtClean="0">
                <a:latin typeface="Bahnschrift Light" pitchFamily="34" charset="0"/>
              </a:rPr>
              <a:t>unapred</a:t>
            </a:r>
            <a:r>
              <a:rPr lang="en-US" dirty="0" smtClean="0">
                <a:latin typeface="Bahnschrift Light" pitchFamily="34" charset="0"/>
              </a:rPr>
              <a:t> </a:t>
            </a:r>
            <a:r>
              <a:rPr lang="en-US" dirty="0" err="1" smtClean="0">
                <a:latin typeface="Bahnschrift Light" pitchFamily="34" charset="0"/>
              </a:rPr>
              <a:t>navedena</a:t>
            </a:r>
            <a:r>
              <a:rPr lang="en-US" dirty="0" smtClean="0">
                <a:latin typeface="Bahnschrift Light" pitchFamily="34" charset="0"/>
              </a:rPr>
              <a:t> </a:t>
            </a:r>
            <a:r>
              <a:rPr lang="en-US" dirty="0" err="1" smtClean="0">
                <a:latin typeface="Bahnschrift Light" pitchFamily="34" charset="0"/>
              </a:rPr>
              <a:t>kao</a:t>
            </a:r>
            <a:r>
              <a:rPr lang="en-US" dirty="0" smtClean="0">
                <a:latin typeface="Bahnschrift Light" pitchFamily="34" charset="0"/>
              </a:rPr>
              <a:t> </a:t>
            </a:r>
            <a:r>
              <a:rPr lang="en-US" dirty="0" err="1" smtClean="0">
                <a:latin typeface="Bahnschrift Light" pitchFamily="34" charset="0"/>
              </a:rPr>
              <a:t>verovatna</a:t>
            </a:r>
            <a:r>
              <a:rPr lang="en-US" dirty="0" smtClean="0">
                <a:latin typeface="Bahnschrift Light" pitchFamily="34" charset="0"/>
              </a:rPr>
              <a:t> </a:t>
            </a:r>
            <a:r>
              <a:rPr lang="en-US" dirty="0" err="1" smtClean="0">
                <a:latin typeface="Bahnschrift Light" pitchFamily="34" charset="0"/>
              </a:rPr>
              <a:t>istina</a:t>
            </a:r>
            <a:r>
              <a:rPr lang="en-US" dirty="0" smtClean="0">
                <a:latin typeface="Bahnschrift Light" pitchFamily="34" charset="0"/>
              </a:rPr>
              <a:t>, a </a:t>
            </a:r>
            <a:r>
              <a:rPr lang="en-US" dirty="0" err="1" smtClean="0">
                <a:latin typeface="Bahnschrift Light" pitchFamily="34" charset="0"/>
              </a:rPr>
              <a:t>koju</a:t>
            </a:r>
            <a:r>
              <a:rPr lang="en-US" dirty="0" smtClean="0">
                <a:latin typeface="Bahnschrift Light" pitchFamily="34" charset="0"/>
              </a:rPr>
              <a:t> </a:t>
            </a:r>
            <a:r>
              <a:rPr lang="en-US" dirty="0" err="1" smtClean="0">
                <a:latin typeface="Bahnschrift Light" pitchFamily="34" charset="0"/>
              </a:rPr>
              <a:t>istraživač</a:t>
            </a:r>
            <a:r>
              <a:rPr lang="en-US" dirty="0" smtClean="0">
                <a:latin typeface="Bahnschrift Light" pitchFamily="34" charset="0"/>
              </a:rPr>
              <a:t> </a:t>
            </a:r>
            <a:r>
              <a:rPr lang="en-US" dirty="0" err="1" smtClean="0">
                <a:latin typeface="Bahnschrift Light" pitchFamily="34" charset="0"/>
              </a:rPr>
              <a:t>ima</a:t>
            </a:r>
            <a:r>
              <a:rPr lang="en-US" dirty="0" smtClean="0">
                <a:latin typeface="Bahnschrift Light" pitchFamily="34" charset="0"/>
              </a:rPr>
              <a:t> </a:t>
            </a:r>
            <a:r>
              <a:rPr lang="en-US" dirty="0" err="1" smtClean="0">
                <a:latin typeface="Bahnschrift Light" pitchFamily="34" charset="0"/>
              </a:rPr>
              <a:t>nameru</a:t>
            </a:r>
            <a:r>
              <a:rPr lang="en-US" dirty="0" smtClean="0">
                <a:latin typeface="Bahnschrift Light" pitchFamily="34" charset="0"/>
              </a:rPr>
              <a:t> </a:t>
            </a:r>
            <a:r>
              <a:rPr lang="en-US" dirty="0" err="1" smtClean="0">
                <a:latin typeface="Bahnschrift Light" pitchFamily="34" charset="0"/>
              </a:rPr>
              <a:t>da</a:t>
            </a:r>
            <a:r>
              <a:rPr lang="en-US" dirty="0" smtClean="0">
                <a:latin typeface="Bahnschrift Light" pitchFamily="34" charset="0"/>
              </a:rPr>
              <a:t> </a:t>
            </a:r>
            <a:r>
              <a:rPr lang="en-US" dirty="0" err="1" smtClean="0">
                <a:latin typeface="Bahnschrift Light" pitchFamily="34" charset="0"/>
              </a:rPr>
              <a:t>testira</a:t>
            </a:r>
            <a:r>
              <a:rPr lang="en-US" dirty="0" smtClean="0">
                <a:latin typeface="Bahnschrift Light" pitchFamily="34" charset="0"/>
              </a:rPr>
              <a:t> </a:t>
            </a:r>
            <a:r>
              <a:rPr lang="en-US" dirty="0" err="1" smtClean="0">
                <a:latin typeface="Bahnschrift Light" pitchFamily="34" charset="0"/>
              </a:rPr>
              <a:t>na</a:t>
            </a:r>
            <a:r>
              <a:rPr lang="en-US" dirty="0" smtClean="0">
                <a:latin typeface="Bahnschrift Light" pitchFamily="34" charset="0"/>
              </a:rPr>
              <a:t> </a:t>
            </a:r>
            <a:r>
              <a:rPr lang="en-US" dirty="0" err="1" smtClean="0">
                <a:latin typeface="Bahnschrift Light" pitchFamily="34" charset="0"/>
              </a:rPr>
              <a:t>osnovu</a:t>
            </a:r>
            <a:r>
              <a:rPr lang="en-US" dirty="0" smtClean="0">
                <a:latin typeface="Bahnschrift Light" pitchFamily="34" charset="0"/>
              </a:rPr>
              <a:t> </a:t>
            </a:r>
            <a:r>
              <a:rPr lang="en-US" dirty="0" err="1" smtClean="0">
                <a:latin typeface="Bahnschrift Light" pitchFamily="34" charset="0"/>
              </a:rPr>
              <a:t>podataka</a:t>
            </a:r>
            <a:endParaRPr lang="sr-Latn-RS" dirty="0" smtClean="0">
              <a:latin typeface="Bahnschrift Light" pitchFamily="34" charset="0"/>
            </a:endParaRPr>
          </a:p>
          <a:p>
            <a:r>
              <a:rPr lang="en-US" dirty="0" err="1" smtClean="0">
                <a:latin typeface="Bahnschrift Light" pitchFamily="34" charset="0"/>
              </a:rPr>
              <a:t>Istraživačka</a:t>
            </a:r>
            <a:r>
              <a:rPr lang="en-US" dirty="0" smtClean="0">
                <a:latin typeface="Bahnschrift Light" pitchFamily="34" charset="0"/>
              </a:rPr>
              <a:t> </a:t>
            </a:r>
            <a:r>
              <a:rPr lang="en-US" dirty="0" err="1" smtClean="0">
                <a:latin typeface="Bahnschrift Light" pitchFamily="34" charset="0"/>
              </a:rPr>
              <a:t>hipoteza</a:t>
            </a:r>
            <a:r>
              <a:rPr lang="en-US" dirty="0" smtClean="0">
                <a:latin typeface="Bahnschrift Light" pitchFamily="34" charset="0"/>
              </a:rPr>
              <a:t> </a:t>
            </a:r>
            <a:r>
              <a:rPr lang="en-US" dirty="0" err="1" smtClean="0">
                <a:latin typeface="Bahnschrift Light" pitchFamily="34" charset="0"/>
              </a:rPr>
              <a:t>može</a:t>
            </a:r>
            <a:r>
              <a:rPr lang="en-US" dirty="0" smtClean="0">
                <a:latin typeface="Bahnschrift Light" pitchFamily="34" charset="0"/>
              </a:rPr>
              <a:t> </a:t>
            </a:r>
            <a:r>
              <a:rPr lang="en-US" dirty="0" err="1" smtClean="0">
                <a:latin typeface="Bahnschrift Light" pitchFamily="34" charset="0"/>
              </a:rPr>
              <a:t>imati</a:t>
            </a:r>
            <a:r>
              <a:rPr lang="en-US" dirty="0" smtClean="0">
                <a:latin typeface="Bahnschrift Light" pitchFamily="34" charset="0"/>
              </a:rPr>
              <a:t> </a:t>
            </a:r>
            <a:r>
              <a:rPr lang="en-US" dirty="0" err="1" smtClean="0">
                <a:latin typeface="Bahnschrift Light" pitchFamily="34" charset="0"/>
              </a:rPr>
              <a:t>fomu</a:t>
            </a:r>
            <a:r>
              <a:rPr lang="en-US" dirty="0" smtClean="0">
                <a:latin typeface="Bahnschrift Light" pitchFamily="34" charset="0"/>
              </a:rPr>
              <a:t> </a:t>
            </a:r>
            <a:r>
              <a:rPr lang="en-US" dirty="0" err="1" smtClean="0">
                <a:latin typeface="Bahnschrift Light" pitchFamily="34" charset="0"/>
              </a:rPr>
              <a:t>očekivanja</a:t>
            </a:r>
            <a:r>
              <a:rPr lang="en-US" dirty="0" smtClean="0">
                <a:latin typeface="Bahnschrift Light" pitchFamily="34" charset="0"/>
              </a:rPr>
              <a:t>, </a:t>
            </a:r>
            <a:r>
              <a:rPr lang="en-US" dirty="0" err="1" smtClean="0">
                <a:latin typeface="Bahnschrift Light" pitchFamily="34" charset="0"/>
              </a:rPr>
              <a:t>verovanja</a:t>
            </a:r>
            <a:r>
              <a:rPr lang="en-US" dirty="0" smtClean="0">
                <a:latin typeface="Bahnschrift Light" pitchFamily="34" charset="0"/>
              </a:rPr>
              <a:t>, </a:t>
            </a:r>
            <a:r>
              <a:rPr lang="en-US" dirty="0" err="1" smtClean="0">
                <a:latin typeface="Bahnschrift Light" pitchFamily="34" charset="0"/>
              </a:rPr>
              <a:t>dedukcije</a:t>
            </a:r>
            <a:r>
              <a:rPr lang="en-US" dirty="0" smtClean="0">
                <a:latin typeface="Bahnschrift Light" pitchFamily="34" charset="0"/>
              </a:rPr>
              <a:t> </a:t>
            </a:r>
            <a:r>
              <a:rPr lang="en-US" dirty="0" err="1" smtClean="0">
                <a:latin typeface="Bahnschrift Light" pitchFamily="34" charset="0"/>
              </a:rPr>
              <a:t>ili</a:t>
            </a:r>
            <a:r>
              <a:rPr lang="en-US" dirty="0" smtClean="0">
                <a:latin typeface="Bahnschrift Light" pitchFamily="34" charset="0"/>
              </a:rPr>
              <a:t> </a:t>
            </a:r>
            <a:r>
              <a:rPr lang="en-US" dirty="0" err="1" smtClean="0">
                <a:latin typeface="Bahnschrift Light" pitchFamily="34" charset="0"/>
              </a:rPr>
              <a:t>sumnje</a:t>
            </a:r>
            <a:r>
              <a:rPr lang="en-US" dirty="0" smtClean="0">
                <a:latin typeface="Bahnschrift Light" pitchFamily="34" charset="0"/>
              </a:rPr>
              <a:t>. </a:t>
            </a:r>
            <a:endParaRPr lang="sr-Latn-RS" dirty="0" smtClean="0">
              <a:latin typeface="Bahnschrift Light" pitchFamily="34" charset="0"/>
            </a:endParaRPr>
          </a:p>
          <a:p>
            <a:r>
              <a:rPr lang="en-US" dirty="0" err="1" smtClean="0">
                <a:latin typeface="Bahnschrift Light" pitchFamily="34" charset="0"/>
              </a:rPr>
              <a:t>Pokretač</a:t>
            </a:r>
            <a:r>
              <a:rPr lang="en-US" dirty="0" smtClean="0">
                <a:latin typeface="Bahnschrift Light" pitchFamily="34" charset="0"/>
              </a:rPr>
              <a:t> je </a:t>
            </a:r>
            <a:r>
              <a:rPr lang="en-US" dirty="0" err="1" smtClean="0">
                <a:latin typeface="Bahnschrift Light" pitchFamily="34" charset="0"/>
              </a:rPr>
              <a:t>istraživanja</a:t>
            </a:r>
            <a:r>
              <a:rPr lang="en-US" dirty="0" smtClean="0">
                <a:latin typeface="Bahnschrift Light" pitchFamily="34" charset="0"/>
              </a:rPr>
              <a:t> </a:t>
            </a:r>
            <a:r>
              <a:rPr lang="en-US" dirty="0" err="1" smtClean="0">
                <a:latin typeface="Bahnschrift Light" pitchFamily="34" charset="0"/>
              </a:rPr>
              <a:t>i</a:t>
            </a:r>
            <a:r>
              <a:rPr lang="en-US" dirty="0" smtClean="0">
                <a:latin typeface="Bahnschrift Light" pitchFamily="34" charset="0"/>
              </a:rPr>
              <a:t> </a:t>
            </a:r>
            <a:r>
              <a:rPr lang="en-US" dirty="0" err="1" smtClean="0">
                <a:latin typeface="Bahnschrift Light" pitchFamily="34" charset="0"/>
              </a:rPr>
              <a:t>zahteva</a:t>
            </a:r>
            <a:r>
              <a:rPr lang="en-US" dirty="0" smtClean="0">
                <a:latin typeface="Bahnschrift Light" pitchFamily="34" charset="0"/>
              </a:rPr>
              <a:t> </a:t>
            </a:r>
            <a:r>
              <a:rPr lang="en-US" dirty="0" err="1" smtClean="0">
                <a:latin typeface="Bahnschrift Light" pitchFamily="34" charset="0"/>
              </a:rPr>
              <a:t>aktuelno</a:t>
            </a:r>
            <a:r>
              <a:rPr lang="en-US" dirty="0" smtClean="0">
                <a:latin typeface="Bahnschrift Light" pitchFamily="34" charset="0"/>
              </a:rPr>
              <a:t> </a:t>
            </a:r>
            <a:r>
              <a:rPr lang="en-US" dirty="0" err="1" smtClean="0">
                <a:latin typeface="Bahnschrift Light" pitchFamily="34" charset="0"/>
              </a:rPr>
              <a:t>dokazivanje</a:t>
            </a:r>
            <a:r>
              <a:rPr lang="en-US" dirty="0" smtClean="0">
                <a:latin typeface="Bahnschrift Light" pitchFamily="34" charset="0"/>
              </a:rPr>
              <a:t>. </a:t>
            </a:r>
            <a:endParaRPr lang="sr-Latn-RS" dirty="0" smtClean="0">
              <a:latin typeface="Bahnschrift Light" pitchFamily="34" charset="0"/>
            </a:endParaRPr>
          </a:p>
          <a:p>
            <a:endParaRPr lang="en-US" dirty="0">
              <a:latin typeface="Bahnschrift Light"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vi-VN" dirty="0" smtClean="0">
                <a:latin typeface="Bahnschrift Light" pitchFamily="34" charset="0"/>
              </a:rPr>
              <a:t>Preliminarno prihvatanje hipoteze </a:t>
            </a:r>
            <a:r>
              <a:rPr lang="vi-VN" b="1" dirty="0" smtClean="0">
                <a:solidFill>
                  <a:srgbClr val="FF0000"/>
                </a:solidFill>
                <a:latin typeface="Bahnschrift Light" pitchFamily="34" charset="0"/>
              </a:rPr>
              <a:t>ne zavisi od </a:t>
            </a:r>
            <a:r>
              <a:rPr lang="vi-VN" dirty="0" smtClean="0">
                <a:latin typeface="Bahnschrift Light" pitchFamily="34" charset="0"/>
              </a:rPr>
              <a:t>činjenice da li istraživaču nju veruje ili ne, ili, možda, nagađa da je lažna, pošto će morati da iskustveno proveri. </a:t>
            </a:r>
            <a:endParaRPr lang="sr-Latn-RS" dirty="0" smtClean="0">
              <a:latin typeface="Bahnschrift Light" pitchFamily="34" charset="0"/>
            </a:endParaRPr>
          </a:p>
          <a:p>
            <a:pPr>
              <a:buNone/>
            </a:pPr>
            <a:endParaRPr lang="sr-Latn-RS" dirty="0" smtClean="0">
              <a:latin typeface="Bahnschrift Light" pitchFamily="34" charset="0"/>
            </a:endParaRPr>
          </a:p>
          <a:p>
            <a:r>
              <a:rPr lang="vi-VN" b="1" dirty="0" smtClean="0">
                <a:solidFill>
                  <a:srgbClr val="FF0000"/>
                </a:solidFill>
                <a:latin typeface="Bahnschrift Light" pitchFamily="34" charset="0"/>
              </a:rPr>
              <a:t>Prihvatljivost </a:t>
            </a:r>
            <a:r>
              <a:rPr lang="sr-Latn-RS" b="1" dirty="0" smtClean="0">
                <a:solidFill>
                  <a:srgbClr val="FF0000"/>
                </a:solidFill>
                <a:latin typeface="Bahnschrift Light" pitchFamily="34" charset="0"/>
              </a:rPr>
              <a:t> </a:t>
            </a:r>
            <a:r>
              <a:rPr lang="vi-VN" b="1" dirty="0" smtClean="0">
                <a:solidFill>
                  <a:srgbClr val="FF0000"/>
                </a:solidFill>
                <a:latin typeface="Bahnschrift Light" pitchFamily="34" charset="0"/>
              </a:rPr>
              <a:t>hipoteza zavisi od njene</a:t>
            </a:r>
            <a:r>
              <a:rPr lang="vi-VN" dirty="0" smtClean="0">
                <a:latin typeface="Bahnschrift Light" pitchFamily="34" charset="0"/>
              </a:rPr>
              <a:t>: </a:t>
            </a:r>
            <a:endParaRPr lang="sr-Latn-RS" dirty="0" smtClean="0">
              <a:latin typeface="Bahnschrift Light" pitchFamily="34" charset="0"/>
            </a:endParaRPr>
          </a:p>
          <a:p>
            <a:r>
              <a:rPr lang="vi-VN" dirty="0" smtClean="0">
                <a:latin typeface="Bahnschrift Light" pitchFamily="34" charset="0"/>
              </a:rPr>
              <a:t>prethodne prihvatljivosti </a:t>
            </a:r>
            <a:endParaRPr lang="sr-Latn-RS" dirty="0" smtClean="0">
              <a:latin typeface="Bahnschrift Light" pitchFamily="34" charset="0"/>
            </a:endParaRPr>
          </a:p>
          <a:p>
            <a:r>
              <a:rPr lang="vi-VN" dirty="0" smtClean="0">
                <a:latin typeface="Bahnschrift Light" pitchFamily="34" charset="0"/>
              </a:rPr>
              <a:t>ishoda iskustvenih proveravanja </a:t>
            </a:r>
            <a:endParaRPr lang="sr-Latn-RS" dirty="0" smtClean="0">
              <a:latin typeface="Bahnschrift Light" pitchFamily="34" charset="0"/>
            </a:endParaRPr>
          </a:p>
          <a:p>
            <a:r>
              <a:rPr lang="vi-VN" dirty="0" smtClean="0">
                <a:latin typeface="Bahnschrift Light" pitchFamily="34" charset="0"/>
              </a:rPr>
              <a:t>procen</a:t>
            </a:r>
            <a:r>
              <a:rPr lang="sr-Latn-RS" dirty="0" smtClean="0">
                <a:latin typeface="Bahnschrift Light" pitchFamily="34" charset="0"/>
              </a:rPr>
              <a:t>e</a:t>
            </a:r>
            <a:r>
              <a:rPr lang="vi-VN" dirty="0" smtClean="0">
                <a:latin typeface="Bahnschrift Light" pitchFamily="34" charset="0"/>
              </a:rPr>
              <a:t> prihvatljivosti njoj suparničkih</a:t>
            </a:r>
            <a:r>
              <a:rPr lang="sr-Latn-RS" dirty="0" smtClean="0">
                <a:latin typeface="Bahnschrift Light" pitchFamily="34" charset="0"/>
              </a:rPr>
              <a:t> </a:t>
            </a:r>
            <a:r>
              <a:rPr lang="vi-VN" dirty="0" smtClean="0">
                <a:latin typeface="Bahnschrift Light" pitchFamily="34" charset="0"/>
              </a:rPr>
              <a:t>hipoteza</a:t>
            </a:r>
            <a:r>
              <a:rPr lang="sr-Latn-RS" dirty="0" smtClean="0">
                <a:latin typeface="Bahnschrift Light" pitchFamily="34" charset="0"/>
              </a:rPr>
              <a:t>.</a:t>
            </a:r>
            <a:endParaRPr lang="en-US" dirty="0">
              <a:latin typeface="Bahnschrift Light"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latin typeface="Bahnschrift Light" pitchFamily="34" charset="0"/>
              </a:rPr>
              <a:t>Istraživačke i statističke hipoteze</a:t>
            </a:r>
            <a:endParaRPr lang="en-US" dirty="0">
              <a:latin typeface="Bahnschrift Light" pitchFamily="34" charset="0"/>
            </a:endParaRPr>
          </a:p>
        </p:txBody>
      </p:sp>
      <p:sp>
        <p:nvSpPr>
          <p:cNvPr id="3" name="Content Placeholder 2"/>
          <p:cNvSpPr>
            <a:spLocks noGrp="1"/>
          </p:cNvSpPr>
          <p:nvPr>
            <p:ph sz="quarter" idx="1"/>
          </p:nvPr>
        </p:nvSpPr>
        <p:spPr>
          <a:xfrm>
            <a:off x="301752" y="1527048"/>
            <a:ext cx="8503920" cy="4759472"/>
          </a:xfrm>
        </p:spPr>
        <p:txBody>
          <a:bodyPr>
            <a:normAutofit fontScale="92500"/>
          </a:bodyPr>
          <a:lstStyle/>
          <a:p>
            <a:r>
              <a:rPr lang="sr-Latn-RS" dirty="0" smtClean="0">
                <a:latin typeface="Bahnschrift Light" pitchFamily="34" charset="0"/>
              </a:rPr>
              <a:t>Načelno govoreći - možemo razlikovati:</a:t>
            </a:r>
          </a:p>
          <a:p>
            <a:pPr>
              <a:buNone/>
            </a:pPr>
            <a:endParaRPr lang="sr-Latn-RS" dirty="0" smtClean="0">
              <a:latin typeface="Bahnschrift Light" pitchFamily="34" charset="0"/>
            </a:endParaRPr>
          </a:p>
          <a:p>
            <a:r>
              <a:rPr lang="sr-Latn-RS" b="1" dirty="0" smtClean="0">
                <a:solidFill>
                  <a:srgbClr val="FF0000"/>
                </a:solidFill>
                <a:latin typeface="Bahnschrift Light" pitchFamily="34" charset="0"/>
              </a:rPr>
              <a:t>ISTRAŽIVAČKE HIPOTEZE</a:t>
            </a:r>
          </a:p>
          <a:p>
            <a:r>
              <a:rPr lang="sr-Latn-RS" b="1" dirty="0" smtClean="0">
                <a:latin typeface="Bahnschrift Light" pitchFamily="34" charset="0"/>
              </a:rPr>
              <a:t>opšta</a:t>
            </a:r>
            <a:r>
              <a:rPr lang="sr-Latn-RS" dirty="0" smtClean="0">
                <a:latin typeface="Bahnschrift Light" pitchFamily="34" charset="0"/>
              </a:rPr>
              <a:t> (izvodi se iz cilja istraživanja)</a:t>
            </a:r>
          </a:p>
          <a:p>
            <a:r>
              <a:rPr lang="sr-Latn-RS" b="1" dirty="0" smtClean="0">
                <a:latin typeface="Bahnschrift Light" pitchFamily="34" charset="0"/>
              </a:rPr>
              <a:t>posebne </a:t>
            </a:r>
            <a:r>
              <a:rPr lang="sr-Latn-RS" dirty="0" smtClean="0">
                <a:latin typeface="Bahnschrift Light" pitchFamily="34" charset="0"/>
              </a:rPr>
              <a:t>(izvode se iz zadataka istraživanja)</a:t>
            </a:r>
          </a:p>
          <a:p>
            <a:r>
              <a:rPr lang="sr-Latn-RS" b="1" dirty="0" smtClean="0">
                <a:solidFill>
                  <a:srgbClr val="FF0000"/>
                </a:solidFill>
                <a:latin typeface="Bahnschrift Light" pitchFamily="34" charset="0"/>
              </a:rPr>
              <a:t>STATISTIČKE HIPOTEZE</a:t>
            </a:r>
          </a:p>
          <a:p>
            <a:r>
              <a:rPr lang="sr-Latn-RS" b="1" dirty="0" smtClean="0">
                <a:latin typeface="Bahnschrift Light" pitchFamily="34" charset="0"/>
              </a:rPr>
              <a:t>nulta </a:t>
            </a:r>
            <a:r>
              <a:rPr lang="sr-Latn-RS" dirty="0" smtClean="0">
                <a:latin typeface="Bahnschrift Light" pitchFamily="34" charset="0"/>
              </a:rPr>
              <a:t>(Ho – </a:t>
            </a:r>
            <a:r>
              <a:rPr lang="el-GR" dirty="0" smtClean="0">
                <a:latin typeface="Bahnschrift Light" pitchFamily="34" charset="0"/>
              </a:rPr>
              <a:t>μ₁</a:t>
            </a:r>
            <a:r>
              <a:rPr lang="sr-Latn-RS" dirty="0" smtClean="0">
                <a:latin typeface="Bahnschrift Light" pitchFamily="34" charset="0"/>
              </a:rPr>
              <a:t>=</a:t>
            </a:r>
            <a:r>
              <a:rPr lang="el-GR" dirty="0" smtClean="0">
                <a:latin typeface="Bahnschrift Light" pitchFamily="34" charset="0"/>
              </a:rPr>
              <a:t>μ₂</a:t>
            </a:r>
            <a:r>
              <a:rPr lang="sr-Latn-RS" dirty="0" smtClean="0">
                <a:latin typeface="Bahnschrift Light" pitchFamily="34" charset="0"/>
              </a:rPr>
              <a:t>)</a:t>
            </a:r>
          </a:p>
          <a:p>
            <a:r>
              <a:rPr lang="sr-Latn-RS" b="1" dirty="0" smtClean="0">
                <a:latin typeface="Bahnschrift Light" pitchFamily="34" charset="0"/>
              </a:rPr>
              <a:t>alternativna </a:t>
            </a:r>
            <a:r>
              <a:rPr lang="sr-Latn-RS" dirty="0" smtClean="0">
                <a:latin typeface="Bahnschrift Light" pitchFamily="34" charset="0"/>
              </a:rPr>
              <a:t>(H1 - </a:t>
            </a:r>
            <a:r>
              <a:rPr lang="el-GR" dirty="0" smtClean="0">
                <a:latin typeface="Bahnschrift Light" pitchFamily="34" charset="0"/>
              </a:rPr>
              <a:t>μ₁</a:t>
            </a:r>
            <a:r>
              <a:rPr lang="sr-Latn-RS" dirty="0" smtClean="0">
                <a:latin typeface="Bahnschrift Light" pitchFamily="34" charset="0"/>
              </a:rPr>
              <a:t>≠</a:t>
            </a:r>
            <a:r>
              <a:rPr lang="el-GR" dirty="0" smtClean="0">
                <a:latin typeface="Bahnschrift Light" pitchFamily="34" charset="0"/>
              </a:rPr>
              <a:t>μ₂</a:t>
            </a:r>
            <a:r>
              <a:rPr lang="sr-Latn-RS" dirty="0" smtClean="0">
                <a:latin typeface="Bahnschrift Light" pitchFamily="34" charset="0"/>
              </a:rPr>
              <a:t>).</a:t>
            </a:r>
          </a:p>
          <a:p>
            <a:r>
              <a:rPr lang="en-US" dirty="0" err="1" smtClean="0">
                <a:solidFill>
                  <a:srgbClr val="FF0000"/>
                </a:solidFill>
                <a:latin typeface="Bahnschrift Light" pitchFamily="34" charset="0"/>
              </a:rPr>
              <a:t>Istraživačku</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hipotezu</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prevodimo</a:t>
            </a:r>
            <a:r>
              <a:rPr lang="en-US" dirty="0" smtClean="0">
                <a:solidFill>
                  <a:srgbClr val="FF0000"/>
                </a:solidFill>
                <a:latin typeface="Bahnschrift Light" pitchFamily="34" charset="0"/>
              </a:rPr>
              <a:t> u </a:t>
            </a:r>
            <a:r>
              <a:rPr lang="en-US" dirty="0" err="1" smtClean="0">
                <a:solidFill>
                  <a:srgbClr val="FF0000"/>
                </a:solidFill>
                <a:latin typeface="Bahnschrift Light" pitchFamily="34" charset="0"/>
              </a:rPr>
              <a:t>statističke</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hipoteze</a:t>
            </a:r>
            <a:r>
              <a:rPr lang="en-US" dirty="0" smtClean="0">
                <a:solidFill>
                  <a:srgbClr val="FF0000"/>
                </a:solidFill>
                <a:latin typeface="Bahnschrift Light" pitchFamily="34" charset="0"/>
              </a:rPr>
              <a:t> </a:t>
            </a:r>
            <a:r>
              <a:rPr lang="sr-Latn-RS" dirty="0" smtClean="0">
                <a:solidFill>
                  <a:srgbClr val="FF0000"/>
                </a:solidFill>
                <a:latin typeface="Bahnschrift Light" pitchFamily="34" charset="0"/>
              </a:rPr>
              <a:t>-</a:t>
            </a:r>
            <a:r>
              <a:rPr lang="en-US" dirty="0" err="1" smtClean="0">
                <a:solidFill>
                  <a:srgbClr val="FF0000"/>
                </a:solidFill>
                <a:latin typeface="Bahnschrift Light" pitchFamily="34" charset="0"/>
              </a:rPr>
              <a:t>kako</a:t>
            </a:r>
            <a:r>
              <a:rPr lang="en-US" dirty="0" smtClean="0">
                <a:solidFill>
                  <a:srgbClr val="FF0000"/>
                </a:solidFill>
                <a:latin typeface="Bahnschrift Light" pitchFamily="34" charset="0"/>
              </a:rPr>
              <a:t> bi </a:t>
            </a:r>
            <a:r>
              <a:rPr lang="en-US" dirty="0" err="1" smtClean="0">
                <a:solidFill>
                  <a:srgbClr val="FF0000"/>
                </a:solidFill>
                <a:latin typeface="Bahnschrift Light" pitchFamily="34" charset="0"/>
              </a:rPr>
              <a:t>mogle</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biti</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testirane</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statističkim</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tehnikama</a:t>
            </a:r>
            <a:r>
              <a:rPr lang="sr-Latn-RS" dirty="0" smtClean="0">
                <a:solidFill>
                  <a:srgbClr val="FF0000"/>
                </a:solidFill>
                <a:latin typeface="Bahnschrift Light" pitchFamily="34" charset="0"/>
              </a:rPr>
              <a:t>.</a:t>
            </a:r>
            <a:endParaRPr lang="en-US" dirty="0" smtClean="0">
              <a:solidFill>
                <a:srgbClr val="FF0000"/>
              </a:solidFill>
              <a:latin typeface="Bahnschrift Light" pitchFamily="34" charset="0"/>
            </a:endParaRPr>
          </a:p>
          <a:p>
            <a:endParaRPr lang="en-US" dirty="0">
              <a:latin typeface="Bahnschrift Light"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hnschrift Light" pitchFamily="34" charset="0"/>
              </a:rPr>
              <a:t>Faze </a:t>
            </a:r>
            <a:r>
              <a:rPr lang="en-US" dirty="0" err="1" smtClean="0">
                <a:latin typeface="Bahnschrift Light" pitchFamily="34" charset="0"/>
              </a:rPr>
              <a:t>hipotetičkog</a:t>
            </a:r>
            <a:r>
              <a:rPr lang="en-US" dirty="0" smtClean="0">
                <a:latin typeface="Bahnschrift Light" pitchFamily="34" charset="0"/>
              </a:rPr>
              <a:t> </a:t>
            </a:r>
            <a:r>
              <a:rPr lang="en-US" dirty="0" err="1" smtClean="0">
                <a:latin typeface="Bahnschrift Light" pitchFamily="34" charset="0"/>
              </a:rPr>
              <a:t>procesa</a:t>
            </a:r>
            <a:endParaRPr lang="en-US" dirty="0">
              <a:latin typeface="Bahnschrift Light" pitchFamily="34" charset="0"/>
            </a:endParaRPr>
          </a:p>
        </p:txBody>
      </p:sp>
      <p:sp>
        <p:nvSpPr>
          <p:cNvPr id="3" name="Content Placeholder 2"/>
          <p:cNvSpPr>
            <a:spLocks noGrp="1"/>
          </p:cNvSpPr>
          <p:nvPr>
            <p:ph sz="quarter" idx="1"/>
          </p:nvPr>
        </p:nvSpPr>
        <p:spPr/>
        <p:txBody>
          <a:bodyPr/>
          <a:lstStyle/>
          <a:p>
            <a:r>
              <a:rPr lang="sr-Latn-RS" b="1" dirty="0" smtClean="0">
                <a:solidFill>
                  <a:srgbClr val="FF0000"/>
                </a:solidFill>
                <a:latin typeface="Bahnschrift Light" pitchFamily="34" charset="0"/>
              </a:rPr>
              <a:t>I</a:t>
            </a:r>
            <a:r>
              <a:rPr lang="vi-VN" b="1" dirty="0" smtClean="0">
                <a:solidFill>
                  <a:srgbClr val="FF0000"/>
                </a:solidFill>
                <a:latin typeface="Bahnschrift Light" pitchFamily="34" charset="0"/>
              </a:rPr>
              <a:t>straživačko pitanje</a:t>
            </a:r>
            <a:r>
              <a:rPr lang="sr-Latn-RS" b="1" dirty="0" smtClean="0">
                <a:solidFill>
                  <a:srgbClr val="FF0000"/>
                </a:solidFill>
                <a:latin typeface="Bahnschrift Light" pitchFamily="34" charset="0"/>
              </a:rPr>
              <a:t> </a:t>
            </a:r>
            <a:r>
              <a:rPr lang="vi-VN" dirty="0" smtClean="0">
                <a:latin typeface="Bahnschrift Light" pitchFamily="34" charset="0"/>
              </a:rPr>
              <a:t>predstavlja početak našeg hipotetičkog procesa. </a:t>
            </a:r>
            <a:endParaRPr lang="sr-Latn-RS" dirty="0" smtClean="0">
              <a:latin typeface="Bahnschrift Light" pitchFamily="34" charset="0"/>
            </a:endParaRPr>
          </a:p>
          <a:p>
            <a:r>
              <a:rPr lang="vi-VN" dirty="0" smtClean="0">
                <a:latin typeface="Bahnschrift Light" pitchFamily="34" charset="0"/>
              </a:rPr>
              <a:t>Pitanje treba da sadrži </a:t>
            </a:r>
            <a:r>
              <a:rPr lang="vi-VN" b="1" dirty="0" smtClean="0">
                <a:latin typeface="Bahnschrift Light" pitchFamily="34" charset="0"/>
              </a:rPr>
              <a:t>predmet našeg istraživanja</a:t>
            </a:r>
            <a:r>
              <a:rPr lang="vi-VN" dirty="0" smtClean="0">
                <a:latin typeface="Bahnschrift Light" pitchFamily="34" charset="0"/>
              </a:rPr>
              <a:t>. </a:t>
            </a:r>
            <a:endParaRPr lang="sr-Latn-RS" dirty="0" smtClean="0">
              <a:latin typeface="Bahnschrift Light" pitchFamily="34" charset="0"/>
            </a:endParaRPr>
          </a:p>
          <a:p>
            <a:r>
              <a:rPr lang="vi-VN" dirty="0" smtClean="0">
                <a:latin typeface="Bahnschrift Light" pitchFamily="34" charset="0"/>
              </a:rPr>
              <a:t>Precizno formulisano istraživačko pitanje će nam biti vodilja u postavljanju (utvrđivanju) hipoteza našeg rada. </a:t>
            </a:r>
            <a:endParaRPr lang="sr-Latn-RS" dirty="0" smtClean="0">
              <a:latin typeface="Bahnschrift Light" pitchFamily="34" charset="0"/>
            </a:endParaRPr>
          </a:p>
          <a:p>
            <a:r>
              <a:rPr lang="vi-VN" dirty="0" smtClean="0">
                <a:latin typeface="Bahnschrift Light" pitchFamily="34" charset="0"/>
              </a:rPr>
              <a:t>Poželjno je da pitanje bude što preciznije jer se time oslobađamo od ’viška’ tj. varijabli koje bi negativno uticale na naš model. </a:t>
            </a:r>
            <a:endParaRPr lang="en-US" dirty="0">
              <a:latin typeface="Bahnschrift Light"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sr-Latn-RS" dirty="0" smtClean="0">
                <a:latin typeface="Bahnschrift Light" pitchFamily="34" charset="0"/>
              </a:rPr>
              <a:t>P</a:t>
            </a:r>
            <a:r>
              <a:rPr lang="vi-VN" dirty="0" smtClean="0">
                <a:latin typeface="Bahnschrift Light" pitchFamily="34" charset="0"/>
              </a:rPr>
              <a:t>rimer 1: </a:t>
            </a:r>
            <a:r>
              <a:rPr lang="vi-VN" dirty="0" smtClean="0">
                <a:solidFill>
                  <a:srgbClr val="FF0000"/>
                </a:solidFill>
                <a:latin typeface="Bahnschrift Light" pitchFamily="34" charset="0"/>
              </a:rPr>
              <a:t>Istraživačko pitanje</a:t>
            </a:r>
            <a:endParaRPr lang="sr-Latn-RS" dirty="0" smtClean="0">
              <a:solidFill>
                <a:srgbClr val="FF0000"/>
              </a:solidFill>
              <a:latin typeface="Bahnschrift Light" pitchFamily="34" charset="0"/>
            </a:endParaRPr>
          </a:p>
          <a:p>
            <a:r>
              <a:rPr lang="vi-VN" dirty="0" smtClean="0">
                <a:latin typeface="Bahnschrift Light" pitchFamily="34" charset="0"/>
              </a:rPr>
              <a:t>Želimo da ispitamo razlike između različitih kategorija starosti u odnosu na osećanje optimizma.</a:t>
            </a:r>
            <a:endParaRPr lang="sr-Latn-RS" dirty="0" smtClean="0">
              <a:latin typeface="Bahnschrift Light" pitchFamily="34" charset="0"/>
            </a:endParaRPr>
          </a:p>
          <a:p>
            <a:r>
              <a:rPr lang="vi-VN" dirty="0" smtClean="0">
                <a:latin typeface="Bahnschrift Light" pitchFamily="34" charset="0"/>
              </a:rPr>
              <a:t> Naše istraživačko pitanje bi glasilo: </a:t>
            </a:r>
            <a:endParaRPr lang="sr-Latn-RS" dirty="0" smtClean="0">
              <a:latin typeface="Bahnschrift Light" pitchFamily="34" charset="0"/>
            </a:endParaRPr>
          </a:p>
          <a:p>
            <a:r>
              <a:rPr lang="vi-VN" dirty="0" smtClean="0">
                <a:solidFill>
                  <a:srgbClr val="FF0000"/>
                </a:solidFill>
                <a:latin typeface="Bahnschrift Light" pitchFamily="34" charset="0"/>
              </a:rPr>
              <a:t>Da li se razlikuju rezultati merenja optimizma mladih, sredovečnih ili starijih osoba?</a:t>
            </a:r>
            <a:endParaRPr lang="en-US" dirty="0">
              <a:solidFill>
                <a:srgbClr val="FF0000"/>
              </a:solidFill>
              <a:latin typeface="Bahnschrift Light"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latin typeface="Bahnschrift Light" pitchFamily="34" charset="0"/>
              </a:rPr>
              <a:t>U </a:t>
            </a:r>
            <a:r>
              <a:rPr lang="en-US" dirty="0" err="1" smtClean="0">
                <a:latin typeface="Bahnschrift Light" pitchFamily="34" charset="0"/>
              </a:rPr>
              <a:t>odnosu</a:t>
            </a:r>
            <a:r>
              <a:rPr lang="en-US" dirty="0" smtClean="0">
                <a:latin typeface="Bahnschrift Light" pitchFamily="34" charset="0"/>
              </a:rPr>
              <a:t> </a:t>
            </a:r>
            <a:r>
              <a:rPr lang="en-US" dirty="0" err="1" smtClean="0">
                <a:latin typeface="Bahnschrift Light" pitchFamily="34" charset="0"/>
              </a:rPr>
              <a:t>na</a:t>
            </a:r>
            <a:r>
              <a:rPr lang="en-US" dirty="0" smtClean="0">
                <a:latin typeface="Bahnschrift Light" pitchFamily="34" charset="0"/>
              </a:rPr>
              <a:t> </a:t>
            </a:r>
            <a:r>
              <a:rPr lang="en-US" dirty="0" err="1" smtClean="0">
                <a:latin typeface="Bahnschrift Light" pitchFamily="34" charset="0"/>
              </a:rPr>
              <a:t>istraživačko</a:t>
            </a:r>
            <a:r>
              <a:rPr lang="en-US" dirty="0" smtClean="0">
                <a:latin typeface="Bahnschrift Light" pitchFamily="34" charset="0"/>
              </a:rPr>
              <a:t> </a:t>
            </a:r>
            <a:r>
              <a:rPr lang="en-US" dirty="0" err="1" smtClean="0">
                <a:latin typeface="Bahnschrift Light" pitchFamily="34" charset="0"/>
              </a:rPr>
              <a:t>pitanje</a:t>
            </a:r>
            <a:r>
              <a:rPr lang="en-US" dirty="0" smtClean="0">
                <a:latin typeface="Bahnschrift Light" pitchFamily="34" charset="0"/>
              </a:rPr>
              <a:t> </a:t>
            </a:r>
            <a:r>
              <a:rPr lang="en-US" dirty="0" err="1" smtClean="0">
                <a:latin typeface="Bahnschrift Light" pitchFamily="34" charset="0"/>
              </a:rPr>
              <a:t>moguće</a:t>
            </a:r>
            <a:r>
              <a:rPr lang="en-US" dirty="0" smtClean="0">
                <a:latin typeface="Bahnschrift Light" pitchFamily="34" charset="0"/>
              </a:rPr>
              <a:t> je </a:t>
            </a:r>
            <a:r>
              <a:rPr lang="en-US" dirty="0" err="1" smtClean="0">
                <a:latin typeface="Bahnschrift Light" pitchFamily="34" charset="0"/>
              </a:rPr>
              <a:t>utv</a:t>
            </a:r>
            <a:r>
              <a:rPr lang="sr-Latn-RS" dirty="0" smtClean="0">
                <a:latin typeface="Bahnschrift Light" pitchFamily="34" charset="0"/>
              </a:rPr>
              <a:t>r</a:t>
            </a:r>
            <a:r>
              <a:rPr lang="en-US" dirty="0" err="1" smtClean="0">
                <a:latin typeface="Bahnschrift Light" pitchFamily="34" charset="0"/>
              </a:rPr>
              <a:t>di</a:t>
            </a:r>
            <a:r>
              <a:rPr lang="sr-Latn-RS" dirty="0" smtClean="0">
                <a:latin typeface="Bahnschrift Light" pitchFamily="34" charset="0"/>
              </a:rPr>
              <a:t>t</a:t>
            </a:r>
            <a:r>
              <a:rPr lang="en-US" dirty="0" err="1" smtClean="0">
                <a:latin typeface="Bahnschrift Light" pitchFamily="34" charset="0"/>
              </a:rPr>
              <a:t>i</a:t>
            </a:r>
            <a:r>
              <a:rPr lang="en-US" dirty="0" smtClean="0">
                <a:latin typeface="Bahnschrift Light" pitchFamily="34" charset="0"/>
              </a:rPr>
              <a:t> </a:t>
            </a:r>
            <a:r>
              <a:rPr lang="en-US" dirty="0" err="1" smtClean="0">
                <a:latin typeface="Bahnschrift Light" pitchFamily="34" charset="0"/>
              </a:rPr>
              <a:t>zavisnu</a:t>
            </a:r>
            <a:r>
              <a:rPr lang="en-US" dirty="0" smtClean="0">
                <a:latin typeface="Bahnschrift Light" pitchFamily="34" charset="0"/>
              </a:rPr>
              <a:t> </a:t>
            </a:r>
            <a:r>
              <a:rPr lang="en-US" dirty="0" err="1" smtClean="0">
                <a:latin typeface="Bahnschrift Light" pitchFamily="34" charset="0"/>
              </a:rPr>
              <a:t>varijablu</a:t>
            </a:r>
            <a:r>
              <a:rPr lang="en-US" dirty="0" smtClean="0">
                <a:latin typeface="Bahnschrift Light" pitchFamily="34" charset="0"/>
              </a:rPr>
              <a:t>, a </a:t>
            </a:r>
            <a:r>
              <a:rPr lang="en-US" dirty="0" err="1" smtClean="0">
                <a:latin typeface="Bahnschrift Light" pitchFamily="34" charset="0"/>
              </a:rPr>
              <a:t>ako</a:t>
            </a:r>
            <a:r>
              <a:rPr lang="en-US" dirty="0" smtClean="0">
                <a:latin typeface="Bahnschrift Light" pitchFamily="34" charset="0"/>
              </a:rPr>
              <a:t> je </a:t>
            </a:r>
            <a:r>
              <a:rPr lang="en-US" dirty="0" err="1" smtClean="0">
                <a:latin typeface="Bahnschrift Light" pitchFamily="34" charset="0"/>
              </a:rPr>
              <a:t>pitanje</a:t>
            </a:r>
            <a:r>
              <a:rPr lang="en-US" dirty="0" smtClean="0">
                <a:latin typeface="Bahnschrift Light" pitchFamily="34" charset="0"/>
              </a:rPr>
              <a:t> </a:t>
            </a:r>
            <a:r>
              <a:rPr lang="en-US" dirty="0" err="1" smtClean="0">
                <a:latin typeface="Bahnschrift Light" pitchFamily="34" charset="0"/>
              </a:rPr>
              <a:t>dobro</a:t>
            </a:r>
            <a:r>
              <a:rPr lang="en-US" dirty="0" smtClean="0">
                <a:latin typeface="Bahnschrift Light" pitchFamily="34" charset="0"/>
              </a:rPr>
              <a:t> </a:t>
            </a:r>
            <a:r>
              <a:rPr lang="en-US" dirty="0" err="1" smtClean="0">
                <a:latin typeface="Bahnschrift Light" pitchFamily="34" charset="0"/>
              </a:rPr>
              <a:t>formulisano</a:t>
            </a:r>
            <a:r>
              <a:rPr lang="en-US" dirty="0" smtClean="0">
                <a:latin typeface="Bahnschrift Light" pitchFamily="34" charset="0"/>
              </a:rPr>
              <a:t> </a:t>
            </a:r>
            <a:r>
              <a:rPr lang="en-US" dirty="0" err="1" smtClean="0">
                <a:latin typeface="Bahnschrift Light" pitchFamily="34" charset="0"/>
              </a:rPr>
              <a:t>i</a:t>
            </a:r>
            <a:r>
              <a:rPr lang="en-US" dirty="0" smtClean="0">
                <a:latin typeface="Bahnschrift Light" pitchFamily="34" charset="0"/>
              </a:rPr>
              <a:t> </a:t>
            </a:r>
            <a:r>
              <a:rPr lang="en-US" dirty="0" err="1" smtClean="0">
                <a:latin typeface="Bahnschrift Light" pitchFamily="34" charset="0"/>
              </a:rPr>
              <a:t>nezavisnu</a:t>
            </a:r>
            <a:r>
              <a:rPr lang="en-US" dirty="0" smtClean="0">
                <a:latin typeface="Bahnschrift Light" pitchFamily="34" charset="0"/>
              </a:rPr>
              <a:t>/e </a:t>
            </a:r>
            <a:r>
              <a:rPr lang="en-US" dirty="0" err="1" smtClean="0">
                <a:latin typeface="Bahnschrift Light" pitchFamily="34" charset="0"/>
              </a:rPr>
              <a:t>varijablu</a:t>
            </a:r>
            <a:r>
              <a:rPr lang="en-US" dirty="0" smtClean="0">
                <a:latin typeface="Bahnschrift Light" pitchFamily="34" charset="0"/>
              </a:rPr>
              <a:t>/e. </a:t>
            </a:r>
            <a:endParaRPr lang="sr-Latn-RS" dirty="0" smtClean="0">
              <a:latin typeface="Bahnschrift Light" pitchFamily="34" charset="0"/>
            </a:endParaRPr>
          </a:p>
          <a:p>
            <a:r>
              <a:rPr lang="en-US" dirty="0" smtClean="0">
                <a:latin typeface="Bahnschrift Light" pitchFamily="34" charset="0"/>
              </a:rPr>
              <a:t>U </a:t>
            </a:r>
            <a:r>
              <a:rPr lang="en-US" dirty="0" err="1" smtClean="0">
                <a:latin typeface="Bahnschrift Light" pitchFamily="34" charset="0"/>
              </a:rPr>
              <a:t>odnosu</a:t>
            </a:r>
            <a:r>
              <a:rPr lang="en-US" dirty="0" smtClean="0">
                <a:latin typeface="Bahnschrift Light" pitchFamily="34" charset="0"/>
              </a:rPr>
              <a:t> </a:t>
            </a:r>
            <a:r>
              <a:rPr lang="en-US" dirty="0" err="1" smtClean="0">
                <a:latin typeface="Bahnschrift Light" pitchFamily="34" charset="0"/>
              </a:rPr>
              <a:t>na</a:t>
            </a:r>
            <a:r>
              <a:rPr lang="en-US" dirty="0" smtClean="0">
                <a:latin typeface="Bahnschrift Light" pitchFamily="34" charset="0"/>
              </a:rPr>
              <a:t> primer 1 </a:t>
            </a:r>
            <a:r>
              <a:rPr lang="en-US" dirty="0" err="1" smtClean="0">
                <a:latin typeface="Bahnschrift Light" pitchFamily="34" charset="0"/>
              </a:rPr>
              <a:t>primećujemo</a:t>
            </a:r>
            <a:r>
              <a:rPr lang="en-US" dirty="0" smtClean="0">
                <a:latin typeface="Bahnschrift Light" pitchFamily="34" charset="0"/>
              </a:rPr>
              <a:t> </a:t>
            </a:r>
            <a:r>
              <a:rPr lang="en-US" dirty="0" err="1" smtClean="0">
                <a:latin typeface="Bahnschrift Light" pitchFamily="34" charset="0"/>
              </a:rPr>
              <a:t>da</a:t>
            </a:r>
            <a:r>
              <a:rPr lang="en-US" dirty="0" smtClean="0">
                <a:latin typeface="Bahnschrift Light" pitchFamily="34" charset="0"/>
              </a:rPr>
              <a:t> je </a:t>
            </a:r>
            <a:r>
              <a:rPr lang="en-US" b="1" dirty="0" err="1" smtClean="0">
                <a:solidFill>
                  <a:srgbClr val="FF0000"/>
                </a:solidFill>
                <a:latin typeface="Bahnschrift Light" pitchFamily="34" charset="0"/>
              </a:rPr>
              <a:t>naš</a:t>
            </a:r>
            <a:r>
              <a:rPr lang="en-US" b="1" dirty="0" smtClean="0">
                <a:solidFill>
                  <a:srgbClr val="FF0000"/>
                </a:solidFill>
                <a:latin typeface="Bahnschrift Light" pitchFamily="34" charset="0"/>
              </a:rPr>
              <a:t> </a:t>
            </a:r>
            <a:r>
              <a:rPr lang="en-US" b="1" dirty="0" err="1" smtClean="0">
                <a:solidFill>
                  <a:srgbClr val="FF0000"/>
                </a:solidFill>
                <a:latin typeface="Bahnschrift Light" pitchFamily="34" charset="0"/>
              </a:rPr>
              <a:t>predmet</a:t>
            </a:r>
            <a:r>
              <a:rPr lang="en-US" b="1" dirty="0" smtClean="0">
                <a:solidFill>
                  <a:srgbClr val="FF0000"/>
                </a:solidFill>
                <a:latin typeface="Bahnschrift Light" pitchFamily="34" charset="0"/>
              </a:rPr>
              <a:t> </a:t>
            </a:r>
            <a:r>
              <a:rPr lang="en-US" b="1" dirty="0" err="1" smtClean="0">
                <a:solidFill>
                  <a:srgbClr val="FF0000"/>
                </a:solidFill>
                <a:latin typeface="Bahnschrift Light" pitchFamily="34" charset="0"/>
              </a:rPr>
              <a:t>istraživanja</a:t>
            </a:r>
            <a:r>
              <a:rPr lang="en-US" b="1" dirty="0" smtClean="0">
                <a:solidFill>
                  <a:srgbClr val="FF0000"/>
                </a:solidFill>
                <a:latin typeface="Bahnschrift Light" pitchFamily="34" charset="0"/>
              </a:rPr>
              <a:t> </a:t>
            </a:r>
            <a:r>
              <a:rPr lang="sr-Latn-RS" b="1" dirty="0" smtClean="0">
                <a:solidFill>
                  <a:srgbClr val="FF0000"/>
                </a:solidFill>
                <a:latin typeface="Bahnschrift Light" pitchFamily="34" charset="0"/>
              </a:rPr>
              <a:t>-</a:t>
            </a:r>
            <a:r>
              <a:rPr lang="en-US" b="1" dirty="0" err="1" smtClean="0">
                <a:solidFill>
                  <a:srgbClr val="FF0000"/>
                </a:solidFill>
                <a:latin typeface="Bahnschrift Light" pitchFamily="34" charset="0"/>
              </a:rPr>
              <a:t>nivo</a:t>
            </a:r>
            <a:r>
              <a:rPr lang="en-US" b="1" dirty="0" smtClean="0">
                <a:solidFill>
                  <a:srgbClr val="FF0000"/>
                </a:solidFill>
                <a:latin typeface="Bahnschrift Light" pitchFamily="34" charset="0"/>
              </a:rPr>
              <a:t> </a:t>
            </a:r>
            <a:r>
              <a:rPr lang="en-US" b="1" dirty="0" err="1" smtClean="0">
                <a:solidFill>
                  <a:srgbClr val="FF0000"/>
                </a:solidFill>
                <a:latin typeface="Bahnschrift Light" pitchFamily="34" charset="0"/>
              </a:rPr>
              <a:t>optimizma</a:t>
            </a:r>
            <a:r>
              <a:rPr lang="en-US" b="1" dirty="0" smtClean="0">
                <a:solidFill>
                  <a:srgbClr val="FF0000"/>
                </a:solidFill>
                <a:latin typeface="Bahnschrift Light" pitchFamily="34" charset="0"/>
              </a:rPr>
              <a:t> </a:t>
            </a:r>
            <a:r>
              <a:rPr lang="en-US" b="1" dirty="0" err="1" smtClean="0">
                <a:solidFill>
                  <a:srgbClr val="FF0000"/>
                </a:solidFill>
                <a:latin typeface="Bahnschrift Light" pitchFamily="34" charset="0"/>
              </a:rPr>
              <a:t>kod</a:t>
            </a:r>
            <a:r>
              <a:rPr lang="en-US" b="1" dirty="0" smtClean="0">
                <a:solidFill>
                  <a:srgbClr val="FF0000"/>
                </a:solidFill>
                <a:latin typeface="Bahnschrift Light" pitchFamily="34" charset="0"/>
              </a:rPr>
              <a:t> </a:t>
            </a:r>
            <a:r>
              <a:rPr lang="en-US" b="1" dirty="0" err="1" smtClean="0">
                <a:solidFill>
                  <a:srgbClr val="FF0000"/>
                </a:solidFill>
                <a:latin typeface="Bahnschrift Light" pitchFamily="34" charset="0"/>
              </a:rPr>
              <a:t>različitih</a:t>
            </a:r>
            <a:r>
              <a:rPr lang="en-US" b="1" dirty="0" smtClean="0">
                <a:solidFill>
                  <a:srgbClr val="FF0000"/>
                </a:solidFill>
                <a:latin typeface="Bahnschrift Light" pitchFamily="34" charset="0"/>
              </a:rPr>
              <a:t> </a:t>
            </a:r>
            <a:r>
              <a:rPr lang="en-US" b="1" dirty="0" err="1" smtClean="0">
                <a:solidFill>
                  <a:srgbClr val="FF0000"/>
                </a:solidFill>
                <a:latin typeface="Bahnschrift Light" pitchFamily="34" charset="0"/>
              </a:rPr>
              <a:t>kategorija</a:t>
            </a:r>
            <a:r>
              <a:rPr lang="en-US" b="1" dirty="0" smtClean="0">
                <a:solidFill>
                  <a:srgbClr val="FF0000"/>
                </a:solidFill>
                <a:latin typeface="Bahnschrift Light" pitchFamily="34" charset="0"/>
              </a:rPr>
              <a:t> </a:t>
            </a:r>
            <a:r>
              <a:rPr lang="en-US" b="1" dirty="0" err="1" smtClean="0">
                <a:solidFill>
                  <a:srgbClr val="FF0000"/>
                </a:solidFill>
                <a:latin typeface="Bahnschrift Light" pitchFamily="34" charset="0"/>
              </a:rPr>
              <a:t>ispitanika</a:t>
            </a:r>
            <a:r>
              <a:rPr lang="en-US" b="1" dirty="0" smtClean="0">
                <a:solidFill>
                  <a:srgbClr val="FF0000"/>
                </a:solidFill>
                <a:latin typeface="Bahnschrift Light" pitchFamily="34" charset="0"/>
              </a:rPr>
              <a:t>.</a:t>
            </a:r>
            <a:endParaRPr lang="sr-Latn-RS" b="1" dirty="0" smtClean="0">
              <a:solidFill>
                <a:srgbClr val="FF0000"/>
              </a:solidFill>
              <a:latin typeface="Bahnschrift Light" pitchFamily="34" charset="0"/>
            </a:endParaRPr>
          </a:p>
          <a:p>
            <a:r>
              <a:rPr lang="en-US" dirty="0" smtClean="0">
                <a:latin typeface="Bahnschrift Light" pitchFamily="34" charset="0"/>
              </a:rPr>
              <a:t> U </a:t>
            </a:r>
            <a:r>
              <a:rPr lang="en-US" dirty="0" err="1" smtClean="0">
                <a:latin typeface="Bahnschrift Light" pitchFamily="34" charset="0"/>
              </a:rPr>
              <a:t>odnosu</a:t>
            </a:r>
            <a:r>
              <a:rPr lang="en-US" dirty="0" smtClean="0">
                <a:latin typeface="Bahnschrift Light" pitchFamily="34" charset="0"/>
              </a:rPr>
              <a:t> </a:t>
            </a:r>
            <a:r>
              <a:rPr lang="en-US" dirty="0" err="1" smtClean="0">
                <a:latin typeface="Bahnschrift Light" pitchFamily="34" charset="0"/>
              </a:rPr>
              <a:t>na</a:t>
            </a:r>
            <a:r>
              <a:rPr lang="en-US" dirty="0" smtClean="0">
                <a:latin typeface="Bahnschrift Light" pitchFamily="34" charset="0"/>
              </a:rPr>
              <a:t> to </a:t>
            </a:r>
            <a:r>
              <a:rPr lang="en-US" dirty="0" err="1" smtClean="0">
                <a:latin typeface="Bahnschrift Light" pitchFamily="34" charset="0"/>
              </a:rPr>
              <a:t>pitanje</a:t>
            </a:r>
            <a:r>
              <a:rPr lang="en-US" dirty="0" smtClean="0">
                <a:latin typeface="Bahnschrift Light" pitchFamily="34" charset="0"/>
              </a:rPr>
              <a:t> </a:t>
            </a:r>
            <a:r>
              <a:rPr lang="en-US" dirty="0" err="1" smtClean="0">
                <a:latin typeface="Bahnschrift Light" pitchFamily="34" charset="0"/>
              </a:rPr>
              <a:t>zaključujemo</a:t>
            </a:r>
            <a:r>
              <a:rPr lang="en-US" dirty="0" smtClean="0">
                <a:latin typeface="Bahnschrift Light" pitchFamily="34" charset="0"/>
              </a:rPr>
              <a:t> </a:t>
            </a:r>
            <a:r>
              <a:rPr lang="en-US" dirty="0" err="1" smtClean="0">
                <a:latin typeface="Bahnschrift Light" pitchFamily="34" charset="0"/>
              </a:rPr>
              <a:t>da</a:t>
            </a:r>
            <a:r>
              <a:rPr lang="en-US" dirty="0" smtClean="0">
                <a:latin typeface="Bahnschrift Light" pitchFamily="34" charset="0"/>
              </a:rPr>
              <a:t> je </a:t>
            </a:r>
            <a:r>
              <a:rPr lang="en-US" dirty="0" err="1" smtClean="0">
                <a:latin typeface="Bahnschrift Light" pitchFamily="34" charset="0"/>
              </a:rPr>
              <a:t>naša</a:t>
            </a:r>
            <a:r>
              <a:rPr lang="en-US" dirty="0" smtClean="0">
                <a:latin typeface="Bahnschrift Light" pitchFamily="34" charset="0"/>
              </a:rPr>
              <a:t> </a:t>
            </a:r>
            <a:r>
              <a:rPr lang="en-US" dirty="0" err="1" smtClean="0">
                <a:solidFill>
                  <a:srgbClr val="FF0000"/>
                </a:solidFill>
                <a:latin typeface="Bahnschrift Light" pitchFamily="34" charset="0"/>
              </a:rPr>
              <a:t>zavisna</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varijabla</a:t>
            </a:r>
            <a:r>
              <a:rPr lang="en-US" dirty="0" smtClean="0">
                <a:solidFill>
                  <a:srgbClr val="FF0000"/>
                </a:solidFill>
                <a:latin typeface="Bahnschrift Light" pitchFamily="34" charset="0"/>
              </a:rPr>
              <a:t> </a:t>
            </a:r>
            <a:r>
              <a:rPr lang="en-US" b="1" dirty="0" err="1" smtClean="0">
                <a:latin typeface="Bahnschrift Light" pitchFamily="34" charset="0"/>
              </a:rPr>
              <a:t>optimizam</a:t>
            </a:r>
            <a:r>
              <a:rPr lang="sr-Latn-RS" b="1" dirty="0" smtClean="0">
                <a:latin typeface="Bahnschrift Light" pitchFamily="34" charset="0"/>
              </a:rPr>
              <a:t> (to želimo da merimo)</a:t>
            </a:r>
            <a:r>
              <a:rPr lang="sr-Latn-RS" dirty="0" smtClean="0">
                <a:latin typeface="Bahnschrift Light" pitchFamily="34" charset="0"/>
              </a:rPr>
              <a:t>,</a:t>
            </a:r>
            <a:r>
              <a:rPr lang="en-US" dirty="0" smtClean="0">
                <a:latin typeface="Bahnschrift Light" pitchFamily="34" charset="0"/>
              </a:rPr>
              <a:t> a </a:t>
            </a:r>
            <a:r>
              <a:rPr lang="en-US" dirty="0" err="1" smtClean="0">
                <a:latin typeface="Bahnschrift Light" pitchFamily="34" charset="0"/>
              </a:rPr>
              <a:t>da</a:t>
            </a:r>
            <a:r>
              <a:rPr lang="en-US" dirty="0" smtClean="0">
                <a:latin typeface="Bahnschrift Light" pitchFamily="34" charset="0"/>
              </a:rPr>
              <a:t> </a:t>
            </a:r>
            <a:r>
              <a:rPr lang="en-US" dirty="0" smtClean="0">
                <a:solidFill>
                  <a:srgbClr val="FF0000"/>
                </a:solidFill>
                <a:latin typeface="Bahnschrift Light" pitchFamily="34" charset="0"/>
              </a:rPr>
              <a:t>je </a:t>
            </a:r>
            <a:r>
              <a:rPr lang="en-US" dirty="0" err="1" smtClean="0">
                <a:solidFill>
                  <a:srgbClr val="FF0000"/>
                </a:solidFill>
                <a:latin typeface="Bahnschrift Light" pitchFamily="34" charset="0"/>
              </a:rPr>
              <a:t>nezavisna</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varijabla</a:t>
            </a:r>
            <a:r>
              <a:rPr lang="en-US" dirty="0" smtClean="0">
                <a:solidFill>
                  <a:srgbClr val="FF0000"/>
                </a:solidFill>
                <a:latin typeface="Bahnschrift Light" pitchFamily="34" charset="0"/>
              </a:rPr>
              <a:t> </a:t>
            </a:r>
            <a:r>
              <a:rPr lang="en-US" b="1" dirty="0" err="1" smtClean="0">
                <a:latin typeface="Bahnschrift Light" pitchFamily="34" charset="0"/>
              </a:rPr>
              <a:t>kategorije</a:t>
            </a:r>
            <a:r>
              <a:rPr lang="en-US" b="1" dirty="0" smtClean="0">
                <a:latin typeface="Bahnschrift Light" pitchFamily="34" charset="0"/>
              </a:rPr>
              <a:t> </a:t>
            </a:r>
            <a:r>
              <a:rPr lang="en-US" b="1" dirty="0" err="1" smtClean="0">
                <a:latin typeface="Bahnschrift Light" pitchFamily="34" charset="0"/>
              </a:rPr>
              <a:t>godina</a:t>
            </a:r>
            <a:r>
              <a:rPr lang="en-US" b="1" dirty="0" smtClean="0">
                <a:latin typeface="Bahnschrift Light" pitchFamily="34" charset="0"/>
              </a:rPr>
              <a:t> </a:t>
            </a:r>
            <a:r>
              <a:rPr lang="en-US" b="1" dirty="0" err="1" smtClean="0">
                <a:latin typeface="Bahnschrift Light" pitchFamily="34" charset="0"/>
              </a:rPr>
              <a:t>iskazane</a:t>
            </a:r>
            <a:r>
              <a:rPr lang="en-US" b="1" dirty="0" smtClean="0">
                <a:latin typeface="Bahnschrift Light" pitchFamily="34" charset="0"/>
              </a:rPr>
              <a:t> </a:t>
            </a:r>
            <a:r>
              <a:rPr lang="en-US" b="1" dirty="0" err="1" smtClean="0">
                <a:latin typeface="Bahnschrift Light" pitchFamily="34" charset="0"/>
              </a:rPr>
              <a:t>na</a:t>
            </a:r>
            <a:r>
              <a:rPr lang="en-US" b="1" dirty="0" smtClean="0">
                <a:latin typeface="Bahnschrift Light" pitchFamily="34" charset="0"/>
              </a:rPr>
              <a:t> </a:t>
            </a:r>
            <a:r>
              <a:rPr lang="en-US" b="1" dirty="0" err="1" smtClean="0">
                <a:latin typeface="Bahnschrift Light" pitchFamily="34" charset="0"/>
              </a:rPr>
              <a:t>ordinalnoj</a:t>
            </a:r>
            <a:r>
              <a:rPr lang="en-US" b="1" dirty="0" smtClean="0">
                <a:latin typeface="Bahnschrift Light" pitchFamily="34" charset="0"/>
              </a:rPr>
              <a:t> </a:t>
            </a:r>
            <a:r>
              <a:rPr lang="en-US" b="1" dirty="0" err="1" smtClean="0">
                <a:latin typeface="Bahnschrift Light" pitchFamily="34" charset="0"/>
              </a:rPr>
              <a:t>skali</a:t>
            </a:r>
            <a:r>
              <a:rPr lang="sr-Latn-RS" dirty="0" smtClean="0">
                <a:latin typeface="Bahnschrift Light" pitchFamily="34" charset="0"/>
              </a:rPr>
              <a:t>.</a:t>
            </a:r>
            <a:endParaRPr lang="en-US" dirty="0">
              <a:latin typeface="Bahnschrift Light"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vi-VN" b="1" dirty="0" smtClean="0">
                <a:solidFill>
                  <a:srgbClr val="FF0000"/>
                </a:solidFill>
                <a:latin typeface="Bahnschrift Light" pitchFamily="34" charset="0"/>
              </a:rPr>
              <a:t>Definisanje hipoteza</a:t>
            </a:r>
            <a:r>
              <a:rPr lang="sr-Latn-RS" b="1" dirty="0" smtClean="0">
                <a:solidFill>
                  <a:srgbClr val="FF0000"/>
                </a:solidFill>
                <a:latin typeface="Bahnschrift Light" pitchFamily="34" charset="0"/>
              </a:rPr>
              <a:t> </a:t>
            </a:r>
            <a:r>
              <a:rPr lang="vi-VN" dirty="0" smtClean="0">
                <a:latin typeface="Bahnschrift Light" pitchFamily="34" charset="0"/>
              </a:rPr>
              <a:t>je druga faza hipotetičkog procesa koja je prirodni nastavak naše prve faze. </a:t>
            </a:r>
            <a:endParaRPr lang="sr-Latn-RS" dirty="0" smtClean="0">
              <a:latin typeface="Bahnschrift Light" pitchFamily="34" charset="0"/>
            </a:endParaRPr>
          </a:p>
          <a:p>
            <a:r>
              <a:rPr lang="vi-VN" dirty="0" smtClean="0">
                <a:latin typeface="Bahnschrift Light" pitchFamily="34" charset="0"/>
              </a:rPr>
              <a:t>Nakon što smo postavili istraživačko pitanje utvrđujemo </a:t>
            </a:r>
            <a:r>
              <a:rPr lang="vi-VN" b="1" dirty="0" smtClean="0">
                <a:solidFill>
                  <a:srgbClr val="FF0000"/>
                </a:solidFill>
                <a:latin typeface="Bahnschrift Light" pitchFamily="34" charset="0"/>
              </a:rPr>
              <a:t>nultu i alternativnu hipotezu</a:t>
            </a:r>
            <a:r>
              <a:rPr lang="vi-VN" dirty="0" smtClean="0">
                <a:latin typeface="Bahnschrift Light" pitchFamily="34" charset="0"/>
              </a:rPr>
              <a:t>. </a:t>
            </a:r>
            <a:endParaRPr lang="sr-Latn-RS" dirty="0" smtClean="0">
              <a:latin typeface="Bahnschrift Light" pitchFamily="34" charset="0"/>
            </a:endParaRPr>
          </a:p>
          <a:p>
            <a:r>
              <a:rPr lang="vi-VN" dirty="0" smtClean="0">
                <a:latin typeface="Bahnschrift Light" pitchFamily="34" charset="0"/>
              </a:rPr>
              <a:t>Ovakav način utvrđivanja hipotetičkog okvira je </a:t>
            </a:r>
            <a:r>
              <a:rPr lang="vi-VN" b="1" u="sng" dirty="0" smtClean="0">
                <a:solidFill>
                  <a:srgbClr val="FF0000"/>
                </a:solidFill>
                <a:latin typeface="Bahnschrift Light" pitchFamily="34" charset="0"/>
              </a:rPr>
              <a:t>statistički </a:t>
            </a:r>
            <a:r>
              <a:rPr lang="vi-VN" dirty="0" smtClean="0">
                <a:latin typeface="Bahnschrift Light" pitchFamily="34" charset="0"/>
              </a:rPr>
              <a:t>jer se većina statističkih tehnika</a:t>
            </a:r>
            <a:r>
              <a:rPr lang="sr-Latn-RS" dirty="0" smtClean="0">
                <a:latin typeface="Bahnschrift Light" pitchFamily="34" charset="0"/>
              </a:rPr>
              <a:t> </a:t>
            </a:r>
            <a:r>
              <a:rPr lang="vi-VN" dirty="0" smtClean="0">
                <a:latin typeface="Bahnschrift Light" pitchFamily="34" charset="0"/>
              </a:rPr>
              <a:t>bazira na rezonovanju koje proizilazi iz</a:t>
            </a:r>
            <a:r>
              <a:rPr lang="sr-Latn-RS" dirty="0" smtClean="0">
                <a:latin typeface="Bahnschrift Light" pitchFamily="34" charset="0"/>
              </a:rPr>
              <a:t> </a:t>
            </a:r>
            <a:r>
              <a:rPr lang="vi-VN" dirty="0" smtClean="0">
                <a:latin typeface="Bahnschrift Light" pitchFamily="34" charset="0"/>
              </a:rPr>
              <a:t>postojanja</a:t>
            </a:r>
            <a:r>
              <a:rPr lang="sr-Latn-RS" dirty="0" smtClean="0">
                <a:latin typeface="Bahnschrift Light" pitchFamily="34" charset="0"/>
              </a:rPr>
              <a:t> </a:t>
            </a:r>
            <a:r>
              <a:rPr lang="vi-VN" dirty="0" smtClean="0">
                <a:latin typeface="Bahnschrift Light" pitchFamily="34" charset="0"/>
              </a:rPr>
              <a:t>nulte i alternativne hipoteze.</a:t>
            </a:r>
            <a:endParaRPr lang="en-US" dirty="0">
              <a:latin typeface="Bahnschrift Light"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vi-VN" dirty="0" smtClean="0">
                <a:solidFill>
                  <a:srgbClr val="FF0000"/>
                </a:solidFill>
                <a:latin typeface="Bahnschrift Light" pitchFamily="34" charset="0"/>
              </a:rPr>
              <a:t>Nulta hipoteza (H</a:t>
            </a:r>
            <a:r>
              <a:rPr lang="sr-Latn-RS" dirty="0" smtClean="0">
                <a:solidFill>
                  <a:srgbClr val="FF0000"/>
                </a:solidFill>
                <a:latin typeface="Bahnschrift Light" pitchFamily="34" charset="0"/>
              </a:rPr>
              <a:t>o</a:t>
            </a:r>
            <a:r>
              <a:rPr lang="vi-VN" dirty="0" smtClean="0">
                <a:latin typeface="Bahnschrift Light" pitchFamily="34" charset="0"/>
              </a:rPr>
              <a:t>)je </a:t>
            </a:r>
            <a:r>
              <a:rPr lang="vi-VN" dirty="0" smtClean="0">
                <a:solidFill>
                  <a:srgbClr val="FF0000"/>
                </a:solidFill>
                <a:latin typeface="Bahnschrift Light" pitchFamily="34" charset="0"/>
              </a:rPr>
              <a:t>definisana negativno</a:t>
            </a:r>
            <a:r>
              <a:rPr lang="vi-VN" dirty="0" smtClean="0">
                <a:latin typeface="Bahnschrift Light" pitchFamily="34" charset="0"/>
              </a:rPr>
              <a:t>. Ona uvek govori da između dve grupe ispit</a:t>
            </a:r>
            <a:r>
              <a:rPr lang="sr-Latn-RS" dirty="0" smtClean="0">
                <a:latin typeface="Bahnschrift Light" pitchFamily="34" charset="0"/>
              </a:rPr>
              <a:t>an</a:t>
            </a:r>
            <a:r>
              <a:rPr lang="vi-VN" dirty="0" smtClean="0">
                <a:latin typeface="Bahnschrift Light" pitchFamily="34" charset="0"/>
              </a:rPr>
              <a:t>ika </a:t>
            </a:r>
            <a:r>
              <a:rPr lang="vi-VN" b="1" dirty="0" smtClean="0">
                <a:latin typeface="Bahnschrift Light" pitchFamily="34" charset="0"/>
              </a:rPr>
              <a:t>ne postoje razlike i da naš nalaz (npr. vez</a:t>
            </a:r>
            <a:r>
              <a:rPr lang="sr-Latn-RS" b="1" dirty="0" smtClean="0">
                <a:latin typeface="Bahnschrift Light" pitchFamily="34" charset="0"/>
              </a:rPr>
              <a:t>a </a:t>
            </a:r>
            <a:r>
              <a:rPr lang="vi-VN" b="1" dirty="0" smtClean="0">
                <a:latin typeface="Bahnschrift Light" pitchFamily="34" charset="0"/>
              </a:rPr>
              <a:t>između dve varijable) koji smo pronašli u uzorku </a:t>
            </a:r>
            <a:r>
              <a:rPr lang="sr-Latn-RS" b="1" dirty="0" smtClean="0">
                <a:latin typeface="Bahnschrift Light" pitchFamily="34" charset="0"/>
              </a:rPr>
              <a:t> </a:t>
            </a:r>
            <a:r>
              <a:rPr lang="vi-VN" b="1" dirty="0" smtClean="0">
                <a:latin typeface="Bahnschrift Light" pitchFamily="34" charset="0"/>
              </a:rPr>
              <a:t>ne postoji u populaciji. </a:t>
            </a:r>
            <a:endParaRPr lang="sr-Latn-RS" b="1" dirty="0" smtClean="0">
              <a:latin typeface="Bahnschrift Light" pitchFamily="34" charset="0"/>
            </a:endParaRPr>
          </a:p>
          <a:p>
            <a:r>
              <a:rPr lang="vi-VN" dirty="0" smtClean="0">
                <a:solidFill>
                  <a:srgbClr val="FF0000"/>
                </a:solidFill>
                <a:latin typeface="Bahnschrift Light" pitchFamily="34" charset="0"/>
              </a:rPr>
              <a:t>Alternativna hipoteza(H1</a:t>
            </a:r>
            <a:r>
              <a:rPr lang="vi-VN" dirty="0" smtClean="0">
                <a:latin typeface="Bahnschrift Light" pitchFamily="34" charset="0"/>
              </a:rPr>
              <a:t>)je suprotna nultoj, tj. veza između dve varijable koju</a:t>
            </a:r>
            <a:r>
              <a:rPr lang="sr-Latn-RS" dirty="0" smtClean="0">
                <a:latin typeface="Bahnschrift Light" pitchFamily="34" charset="0"/>
              </a:rPr>
              <a:t> </a:t>
            </a:r>
            <a:r>
              <a:rPr lang="vi-VN" dirty="0" smtClean="0">
                <a:latin typeface="Bahnschrift Light" pitchFamily="34" charset="0"/>
              </a:rPr>
              <a:t>smo negirali u nultoj hipotezi </a:t>
            </a:r>
            <a:r>
              <a:rPr lang="vi-VN" b="1" dirty="0" smtClean="0">
                <a:latin typeface="Bahnschrift Light" pitchFamily="34" charset="0"/>
              </a:rPr>
              <a:t>u alternativnoj hipotezi tvrdimo da postoji</a:t>
            </a:r>
            <a:r>
              <a:rPr lang="vi-VN" dirty="0" smtClean="0">
                <a:latin typeface="Bahnschrift Light" pitchFamily="34" charset="0"/>
              </a:rPr>
              <a:t>. Drugim rečima alternativna hipoteza</a:t>
            </a:r>
            <a:r>
              <a:rPr lang="sr-Latn-RS" dirty="0" smtClean="0">
                <a:latin typeface="Bahnschrift Light" pitchFamily="34" charset="0"/>
              </a:rPr>
              <a:t> </a:t>
            </a:r>
            <a:r>
              <a:rPr lang="vi-VN" dirty="0" smtClean="0">
                <a:latin typeface="Bahnschrift Light" pitchFamily="34" charset="0"/>
              </a:rPr>
              <a:t>je</a:t>
            </a:r>
            <a:r>
              <a:rPr lang="sr-Latn-RS" dirty="0" smtClean="0">
                <a:latin typeface="Bahnschrift Light" pitchFamily="34" charset="0"/>
              </a:rPr>
              <a:t> </a:t>
            </a:r>
            <a:r>
              <a:rPr lang="vi-VN" dirty="0" smtClean="0">
                <a:latin typeface="Bahnschrift Light" pitchFamily="34" charset="0"/>
              </a:rPr>
              <a:t>nulta hipoteza</a:t>
            </a:r>
            <a:r>
              <a:rPr lang="sr-Latn-RS" dirty="0" smtClean="0">
                <a:latin typeface="Bahnschrift Light" pitchFamily="34" charset="0"/>
              </a:rPr>
              <a:t>,</a:t>
            </a:r>
            <a:r>
              <a:rPr lang="vi-VN" dirty="0" smtClean="0">
                <a:latin typeface="Bahnschrift Light" pitchFamily="34" charset="0"/>
              </a:rPr>
              <a:t> ali u potvrdnom obliku.</a:t>
            </a:r>
            <a:endParaRPr lang="en-US" dirty="0">
              <a:latin typeface="Bahnschrift Light"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vi-VN" dirty="0" smtClean="0">
                <a:latin typeface="Bahnschrift Light" pitchFamily="34" charset="0"/>
              </a:rPr>
              <a:t>Osim ovog dominantnog načina definisanja hipoteza</a:t>
            </a:r>
            <a:r>
              <a:rPr lang="sr-Latn-RS" dirty="0" smtClean="0">
                <a:latin typeface="Bahnschrift Light" pitchFamily="34" charset="0"/>
              </a:rPr>
              <a:t>,</a:t>
            </a:r>
            <a:r>
              <a:rPr lang="vi-VN" dirty="0" smtClean="0">
                <a:latin typeface="Bahnschrift Light" pitchFamily="34" charset="0"/>
              </a:rPr>
              <a:t> u statistici</a:t>
            </a:r>
            <a:r>
              <a:rPr lang="sr-Latn-RS" dirty="0" smtClean="0">
                <a:latin typeface="Bahnschrift Light" pitchFamily="34" charset="0"/>
              </a:rPr>
              <a:t> </a:t>
            </a:r>
            <a:r>
              <a:rPr lang="vi-VN" dirty="0" smtClean="0">
                <a:latin typeface="Bahnschrift Light" pitchFamily="34" charset="0"/>
              </a:rPr>
              <a:t>postoji još jedna način koji podrazumeva utvrđivanje </a:t>
            </a:r>
            <a:r>
              <a:rPr lang="vi-VN" b="1" dirty="0" smtClean="0">
                <a:solidFill>
                  <a:srgbClr val="FF0000"/>
                </a:solidFill>
                <a:latin typeface="Bahnschrift Light" pitchFamily="34" charset="0"/>
              </a:rPr>
              <a:t>potvrđujuće hipoteze</a:t>
            </a:r>
            <a:r>
              <a:rPr lang="vi-VN" dirty="0" smtClean="0">
                <a:latin typeface="Bahnschrift Light" pitchFamily="34" charset="0"/>
              </a:rPr>
              <a:t>, tj. postavljanje hipoteze u pozitivnoj formi koja govori o vezi dve varijable (kao što je u prethodnom delu o tome govorila alternativna hipoteza). </a:t>
            </a:r>
            <a:endParaRPr lang="sr-Latn-RS" dirty="0" smtClean="0">
              <a:latin typeface="Bahnschrift Light" pitchFamily="34" charset="0"/>
            </a:endParaRPr>
          </a:p>
          <a:p>
            <a:r>
              <a:rPr lang="vi-VN" dirty="0" smtClean="0">
                <a:latin typeface="Bahnschrift Light" pitchFamily="34" charset="0"/>
              </a:rPr>
              <a:t>Cilj je isti kao i kod prethodnog načina</a:t>
            </a:r>
            <a:r>
              <a:rPr lang="sr-Latn-RS" dirty="0" smtClean="0">
                <a:latin typeface="Bahnschrift Light" pitchFamily="34" charset="0"/>
              </a:rPr>
              <a:t> </a:t>
            </a:r>
            <a:r>
              <a:rPr lang="vi-VN" dirty="0" smtClean="0">
                <a:latin typeface="Bahnschrift Light" pitchFamily="34" charset="0"/>
              </a:rPr>
              <a:t>testiranja</a:t>
            </a:r>
            <a:r>
              <a:rPr lang="sr-Latn-RS" dirty="0" smtClean="0">
                <a:latin typeface="Bahnschrift Light" pitchFamily="34" charset="0"/>
              </a:rPr>
              <a:t> -</a:t>
            </a:r>
            <a:r>
              <a:rPr lang="vi-VN" dirty="0" smtClean="0">
                <a:latin typeface="Bahnschrift Light" pitchFamily="34" charset="0"/>
              </a:rPr>
              <a:t> dokazati vezu.</a:t>
            </a:r>
            <a:endParaRPr lang="en-US" dirty="0">
              <a:latin typeface="Bahnschrift Light"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357298"/>
            <a:ext cx="8503920" cy="5072098"/>
          </a:xfrm>
        </p:spPr>
        <p:txBody>
          <a:bodyPr>
            <a:normAutofit fontScale="92500" lnSpcReduction="10000"/>
          </a:bodyPr>
          <a:lstStyle/>
          <a:p>
            <a:r>
              <a:rPr lang="vi-VN" b="1" dirty="0" smtClean="0">
                <a:latin typeface="Bahnschrift Light" pitchFamily="34" charset="0"/>
              </a:rPr>
              <a:t>Primer 2: Nulta i alternativna hipoteza</a:t>
            </a:r>
            <a:endParaRPr lang="sr-Latn-RS" b="1" dirty="0" smtClean="0">
              <a:latin typeface="Bahnschrift Light" pitchFamily="34" charset="0"/>
            </a:endParaRPr>
          </a:p>
          <a:p>
            <a:r>
              <a:rPr lang="vi-VN" dirty="0" smtClean="0">
                <a:latin typeface="Bahnschrift Light" pitchFamily="34" charset="0"/>
              </a:rPr>
              <a:t>U odnosu na istraživačko pitanje iz primera 1 postavlj</a:t>
            </a:r>
            <a:r>
              <a:rPr lang="sr-Latn-RS" dirty="0" smtClean="0">
                <a:latin typeface="Bahnschrift Light" pitchFamily="34" charset="0"/>
              </a:rPr>
              <a:t>a</a:t>
            </a:r>
            <a:r>
              <a:rPr lang="vi-VN" dirty="0" smtClean="0">
                <a:latin typeface="Bahnschrift Light" pitchFamily="34" charset="0"/>
              </a:rPr>
              <a:t>mo nultu i alternativnu hipot</a:t>
            </a:r>
            <a:r>
              <a:rPr lang="sr-Latn-RS" dirty="0" smtClean="0">
                <a:latin typeface="Bahnschrift Light" pitchFamily="34" charset="0"/>
              </a:rPr>
              <a:t>e</a:t>
            </a:r>
            <a:r>
              <a:rPr lang="vi-VN" dirty="0" smtClean="0">
                <a:latin typeface="Bahnschrift Light" pitchFamily="34" charset="0"/>
              </a:rPr>
              <a:t>zu:</a:t>
            </a:r>
            <a:endParaRPr lang="sr-Latn-RS" dirty="0" smtClean="0">
              <a:latin typeface="Bahnschrift Light" pitchFamily="34" charset="0"/>
            </a:endParaRPr>
          </a:p>
          <a:p>
            <a:r>
              <a:rPr lang="vi-VN" dirty="0" smtClean="0">
                <a:solidFill>
                  <a:srgbClr val="FF0000"/>
                </a:solidFill>
                <a:latin typeface="Bahnschrift Light" pitchFamily="34" charset="0"/>
              </a:rPr>
              <a:t>H</a:t>
            </a:r>
            <a:r>
              <a:rPr lang="sr-Latn-RS" dirty="0" smtClean="0">
                <a:solidFill>
                  <a:srgbClr val="FF0000"/>
                </a:solidFill>
                <a:latin typeface="Bahnschrift Light" pitchFamily="34" charset="0"/>
              </a:rPr>
              <a:t>o</a:t>
            </a:r>
            <a:r>
              <a:rPr lang="vi-VN" dirty="0" smtClean="0">
                <a:solidFill>
                  <a:srgbClr val="FF0000"/>
                </a:solidFill>
                <a:latin typeface="Bahnschrift Light" pitchFamily="34" charset="0"/>
              </a:rPr>
              <a:t>: Ne postoji statistički značajna razlika između rezultata merenja optimizma mladih, sredovečnih i starijih </a:t>
            </a:r>
            <a:r>
              <a:rPr lang="vi-VN" dirty="0" smtClean="0">
                <a:solidFill>
                  <a:srgbClr val="FF0000"/>
                </a:solidFill>
                <a:latin typeface="Bahnschrift Light" pitchFamily="34" charset="0"/>
              </a:rPr>
              <a:t>osoba</a:t>
            </a:r>
            <a:r>
              <a:rPr lang="sr-Cyrl-RS" dirty="0" smtClean="0">
                <a:solidFill>
                  <a:srgbClr val="FF0000"/>
                </a:solidFill>
                <a:latin typeface="Bahnschrift Light" pitchFamily="34" charset="0"/>
              </a:rPr>
              <a:t> </a:t>
            </a:r>
            <a:r>
              <a:rPr lang="sr-Cyrl-RS" dirty="0" smtClean="0">
                <a:latin typeface="Bahnschrift Light" pitchFamily="34" charset="0"/>
              </a:rPr>
              <a:t>(</a:t>
            </a:r>
            <a:r>
              <a:rPr lang="sr-Latn-RS" smtClean="0">
                <a:latin typeface="Bahnschrift Light" pitchFamily="34" charset="0"/>
              </a:rPr>
              <a:t>ukoliko je odbacimo, prihvatamo alternativnu)</a:t>
            </a:r>
            <a:endParaRPr lang="sr-Latn-RS" dirty="0" smtClean="0">
              <a:solidFill>
                <a:srgbClr val="FF0000"/>
              </a:solidFill>
              <a:latin typeface="Bahnschrift Light" pitchFamily="34" charset="0"/>
            </a:endParaRPr>
          </a:p>
          <a:p>
            <a:r>
              <a:rPr lang="vi-VN" dirty="0" smtClean="0">
                <a:solidFill>
                  <a:srgbClr val="FF0000"/>
                </a:solidFill>
                <a:latin typeface="Bahnschrift Light" pitchFamily="34" charset="0"/>
              </a:rPr>
              <a:t>H1: Razlika između rezultata merenja optimizma mladih, sredovječnih i starijih osoba je statistički značajna. </a:t>
            </a:r>
            <a:endParaRPr lang="sr-Latn-RS" dirty="0" smtClean="0">
              <a:solidFill>
                <a:srgbClr val="FF0000"/>
              </a:solidFill>
              <a:latin typeface="Bahnschrift Light" pitchFamily="34" charset="0"/>
            </a:endParaRPr>
          </a:p>
          <a:p>
            <a:r>
              <a:rPr lang="vi-VN" b="1" dirty="0" smtClean="0">
                <a:latin typeface="Bahnschrift Light" pitchFamily="34" charset="0"/>
              </a:rPr>
              <a:t>Primer 3: Potvrđujuća hipoteza</a:t>
            </a:r>
            <a:endParaRPr lang="sr-Latn-RS" b="1" dirty="0" smtClean="0">
              <a:latin typeface="Bahnschrift Light" pitchFamily="34" charset="0"/>
            </a:endParaRPr>
          </a:p>
          <a:p>
            <a:r>
              <a:rPr lang="vi-VN" dirty="0" smtClean="0">
                <a:latin typeface="Bahnschrift Light" pitchFamily="34" charset="0"/>
              </a:rPr>
              <a:t>U ovom slučaju glasila bi kao i alternativna: </a:t>
            </a:r>
            <a:r>
              <a:rPr lang="vi-VN" dirty="0" smtClean="0">
                <a:solidFill>
                  <a:srgbClr val="FF0000"/>
                </a:solidFill>
                <a:latin typeface="Bahnschrift Light" pitchFamily="34" charset="0"/>
              </a:rPr>
              <a:t>Razlika između </a:t>
            </a:r>
            <a:r>
              <a:rPr lang="vi-VN" dirty="0" smtClean="0">
                <a:solidFill>
                  <a:srgbClr val="FF0000"/>
                </a:solidFill>
                <a:latin typeface="Bahnschrift Light" pitchFamily="34" charset="0"/>
              </a:rPr>
              <a:t>merenja </a:t>
            </a:r>
            <a:r>
              <a:rPr lang="vi-VN" dirty="0" smtClean="0">
                <a:solidFill>
                  <a:srgbClr val="FF0000"/>
                </a:solidFill>
                <a:latin typeface="Bahnschrift Light" pitchFamily="34" charset="0"/>
              </a:rPr>
              <a:t>optimizma</a:t>
            </a:r>
            <a:r>
              <a:rPr lang="sr-Latn-RS" dirty="0" smtClean="0">
                <a:solidFill>
                  <a:srgbClr val="FF0000"/>
                </a:solidFill>
                <a:latin typeface="Bahnschrift Light" pitchFamily="34" charset="0"/>
              </a:rPr>
              <a:t> </a:t>
            </a:r>
            <a:r>
              <a:rPr lang="vi-VN" dirty="0" smtClean="0">
                <a:solidFill>
                  <a:srgbClr val="FF0000"/>
                </a:solidFill>
                <a:latin typeface="Bahnschrift Light" pitchFamily="34" charset="0"/>
              </a:rPr>
              <a:t>mladih, sredovečnih i starijih osoba je statistički značajna.</a:t>
            </a:r>
            <a:endParaRPr lang="en-US" dirty="0">
              <a:solidFill>
                <a:srgbClr val="FF0000"/>
              </a:solidFill>
              <a:latin typeface="Bahnschrift Light"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solidFill>
                  <a:srgbClr val="FF0000"/>
                </a:solidFill>
                <a:latin typeface="Bahnschrift Light" pitchFamily="34" charset="0"/>
              </a:rPr>
              <a:t>Priroda, funkcije i vrste hipoteza</a:t>
            </a:r>
            <a:endParaRPr lang="en-US" dirty="0">
              <a:solidFill>
                <a:srgbClr val="FF0000"/>
              </a:solidFill>
              <a:latin typeface="Bahnschrift Light" pitchFamily="34" charset="0"/>
            </a:endParaRPr>
          </a:p>
        </p:txBody>
      </p:sp>
      <p:sp>
        <p:nvSpPr>
          <p:cNvPr id="3" name="Content Placeholder 2"/>
          <p:cNvSpPr>
            <a:spLocks noGrp="1"/>
          </p:cNvSpPr>
          <p:nvPr>
            <p:ph sz="quarter" idx="1"/>
          </p:nvPr>
        </p:nvSpPr>
        <p:spPr>
          <a:xfrm>
            <a:off x="301752" y="1527048"/>
            <a:ext cx="8503920" cy="4973786"/>
          </a:xfrm>
        </p:spPr>
        <p:txBody>
          <a:bodyPr>
            <a:normAutofit lnSpcReduction="10000"/>
          </a:bodyPr>
          <a:lstStyle/>
          <a:p>
            <a:r>
              <a:rPr lang="sr-Latn-RS" dirty="0" smtClean="0">
                <a:latin typeface="Bahnschrift Light" pitchFamily="34" charset="0"/>
              </a:rPr>
              <a:t>Kada je postavljen i jasno određen naučni problem, </a:t>
            </a:r>
            <a:r>
              <a:rPr lang="sr-Latn-RS" dirty="0" smtClean="0">
                <a:solidFill>
                  <a:srgbClr val="FF0000"/>
                </a:solidFill>
                <a:latin typeface="Bahnschrift Light" pitchFamily="34" charset="0"/>
              </a:rPr>
              <a:t>u potrazi za njegovim konačnim rešenjem</a:t>
            </a:r>
            <a:r>
              <a:rPr lang="sr-Latn-RS" dirty="0" smtClean="0">
                <a:latin typeface="Bahnschrift Light" pitchFamily="34" charset="0"/>
              </a:rPr>
              <a:t>, polazi se od nekog </a:t>
            </a:r>
            <a:r>
              <a:rPr lang="sr-Latn-RS" b="1" dirty="0" smtClean="0">
                <a:latin typeface="Bahnschrift Light" pitchFamily="34" charset="0"/>
              </a:rPr>
              <a:t>probnog rešenja</a:t>
            </a:r>
            <a:r>
              <a:rPr lang="sr-Latn-RS" dirty="0" smtClean="0">
                <a:latin typeface="Bahnschrift Light" pitchFamily="34" charset="0"/>
              </a:rPr>
              <a:t>.</a:t>
            </a:r>
          </a:p>
          <a:p>
            <a:r>
              <a:rPr lang="pl-PL" b="1" dirty="0" smtClean="0">
                <a:latin typeface="Bahnschrift Light" pitchFamily="34" charset="0"/>
              </a:rPr>
              <a:t>Hipoteza je rešenje naučnog problema </a:t>
            </a:r>
            <a:r>
              <a:rPr lang="pl-PL" dirty="0" smtClean="0">
                <a:latin typeface="Bahnschrift Light" pitchFamily="34" charset="0"/>
              </a:rPr>
              <a:t>koje je:</a:t>
            </a:r>
          </a:p>
          <a:p>
            <a:r>
              <a:rPr lang="sr-Latn-RS" dirty="0" err="1" smtClean="0">
                <a:solidFill>
                  <a:srgbClr val="FF0000"/>
                </a:solidFill>
                <a:latin typeface="Bahnschrift Light" pitchFamily="34" charset="0"/>
              </a:rPr>
              <a:t>z</a:t>
            </a:r>
            <a:r>
              <a:rPr lang="en-US" dirty="0" err="1" smtClean="0">
                <a:solidFill>
                  <a:srgbClr val="FF0000"/>
                </a:solidFill>
                <a:latin typeface="Bahnschrift Light" pitchFamily="34" charset="0"/>
              </a:rPr>
              <a:t>amišljeno</a:t>
            </a:r>
            <a:endParaRPr lang="sr-Latn-RS" dirty="0" smtClean="0">
              <a:solidFill>
                <a:srgbClr val="FF0000"/>
              </a:solidFill>
              <a:latin typeface="Bahnschrift Light" pitchFamily="34" charset="0"/>
            </a:endParaRPr>
          </a:p>
          <a:p>
            <a:r>
              <a:rPr lang="en-US" dirty="0" err="1" smtClean="0">
                <a:solidFill>
                  <a:srgbClr val="FF0000"/>
                </a:solidFill>
                <a:latin typeface="Bahnschrift Light" pitchFamily="34" charset="0"/>
              </a:rPr>
              <a:t>jasno</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formulisano</a:t>
            </a:r>
            <a:r>
              <a:rPr lang="en-US" dirty="0" smtClean="0">
                <a:solidFill>
                  <a:srgbClr val="FF0000"/>
                </a:solidFill>
                <a:latin typeface="Bahnschrift Light" pitchFamily="34" charset="0"/>
              </a:rPr>
              <a:t> u </a:t>
            </a:r>
            <a:r>
              <a:rPr lang="en-US" dirty="0" err="1" smtClean="0">
                <a:solidFill>
                  <a:srgbClr val="FF0000"/>
                </a:solidFill>
                <a:latin typeface="Bahnschrift Light" pitchFamily="34" charset="0"/>
              </a:rPr>
              <a:t>iskaz</a:t>
            </a:r>
            <a:endParaRPr lang="sr-Latn-RS" dirty="0" smtClean="0">
              <a:solidFill>
                <a:srgbClr val="FF0000"/>
              </a:solidFill>
              <a:latin typeface="Bahnschrift Light" pitchFamily="34" charset="0"/>
            </a:endParaRPr>
          </a:p>
          <a:p>
            <a:r>
              <a:rPr lang="sr-Latn-RS" dirty="0" err="1" smtClean="0">
                <a:solidFill>
                  <a:srgbClr val="FF0000"/>
                </a:solidFill>
                <a:latin typeface="Bahnschrift Light" pitchFamily="34" charset="0"/>
              </a:rPr>
              <a:t>p</a:t>
            </a:r>
            <a:r>
              <a:rPr lang="en-US" dirty="0" err="1" smtClean="0">
                <a:solidFill>
                  <a:srgbClr val="FF0000"/>
                </a:solidFill>
                <a:latin typeface="Bahnschrift Light" pitchFamily="34" charset="0"/>
              </a:rPr>
              <a:t>robno</a:t>
            </a:r>
            <a:endParaRPr lang="sr-Latn-RS" dirty="0" smtClean="0">
              <a:solidFill>
                <a:srgbClr val="FF0000"/>
              </a:solidFill>
              <a:latin typeface="Bahnschrift Light" pitchFamily="34" charset="0"/>
            </a:endParaRPr>
          </a:p>
          <a:p>
            <a:r>
              <a:rPr lang="en-US" dirty="0" err="1" smtClean="0">
                <a:solidFill>
                  <a:srgbClr val="FF0000"/>
                </a:solidFill>
                <a:latin typeface="Bahnschrift Light" pitchFamily="34" charset="0"/>
              </a:rPr>
              <a:t>logički</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i</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iskustveno</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dopustivo</a:t>
            </a:r>
            <a:endParaRPr lang="sr-Latn-RS" dirty="0" smtClean="0">
              <a:solidFill>
                <a:srgbClr val="FF0000"/>
              </a:solidFill>
              <a:latin typeface="Bahnschrift Light" pitchFamily="34" charset="0"/>
            </a:endParaRPr>
          </a:p>
          <a:p>
            <a:r>
              <a:rPr lang="pl-PL" dirty="0" smtClean="0">
                <a:solidFill>
                  <a:srgbClr val="FF0000"/>
                </a:solidFill>
                <a:latin typeface="Bahnschrift Light" pitchFamily="34" charset="0"/>
              </a:rPr>
              <a:t>teorijski dobro obrazloženo raspoloživim naučnim znanjem</a:t>
            </a:r>
          </a:p>
          <a:p>
            <a:r>
              <a:rPr lang="en-US" dirty="0" err="1" smtClean="0">
                <a:solidFill>
                  <a:srgbClr val="FF0000"/>
                </a:solidFill>
                <a:latin typeface="Bahnschrift Light" pitchFamily="34" charset="0"/>
              </a:rPr>
              <a:t>iskustveno</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proverljivo</a:t>
            </a:r>
            <a:endParaRPr lang="en-US" dirty="0">
              <a:solidFill>
                <a:srgbClr val="FF0000"/>
              </a:solidFill>
              <a:latin typeface="Bahnschrift Light"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973786"/>
          </a:xfrm>
        </p:spPr>
        <p:txBody>
          <a:bodyPr>
            <a:normAutofit fontScale="92500"/>
          </a:bodyPr>
          <a:lstStyle/>
          <a:p>
            <a:r>
              <a:rPr lang="en-US" dirty="0" err="1" smtClean="0">
                <a:latin typeface="Bahnschrift Light" pitchFamily="34" charset="0"/>
              </a:rPr>
              <a:t>Pronalaženje</a:t>
            </a:r>
            <a:r>
              <a:rPr lang="en-US" dirty="0" smtClean="0">
                <a:latin typeface="Bahnschrift Light" pitchFamily="34" charset="0"/>
              </a:rPr>
              <a:t> </a:t>
            </a:r>
            <a:r>
              <a:rPr lang="en-US" dirty="0" err="1" smtClean="0">
                <a:latin typeface="Bahnschrift Light" pitchFamily="34" charset="0"/>
              </a:rPr>
              <a:t>hipoteze</a:t>
            </a:r>
            <a:r>
              <a:rPr lang="sr-Latn-RS" dirty="0" smtClean="0">
                <a:latin typeface="Bahnschrift Light" pitchFamily="34" charset="0"/>
              </a:rPr>
              <a:t> </a:t>
            </a:r>
            <a:r>
              <a:rPr lang="en-US" dirty="0" err="1" smtClean="0">
                <a:latin typeface="Bahnschrift Light" pitchFamily="34" charset="0"/>
              </a:rPr>
              <a:t>može</a:t>
            </a:r>
            <a:r>
              <a:rPr lang="en-US" dirty="0" smtClean="0">
                <a:latin typeface="Bahnschrift Light" pitchFamily="34" charset="0"/>
              </a:rPr>
              <a:t> </a:t>
            </a:r>
            <a:r>
              <a:rPr lang="en-US" dirty="0" err="1" smtClean="0">
                <a:latin typeface="Bahnschrift Light" pitchFamily="34" charset="0"/>
              </a:rPr>
              <a:t>biti</a:t>
            </a:r>
            <a:r>
              <a:rPr lang="sr-Latn-RS" dirty="0" smtClean="0">
                <a:latin typeface="Bahnschrift Light" pitchFamily="34" charset="0"/>
              </a:rPr>
              <a:t> </a:t>
            </a:r>
            <a:r>
              <a:rPr lang="sr-Latn-RS" b="1" dirty="0" smtClean="0">
                <a:latin typeface="Bahnschrift Light" pitchFamily="34" charset="0"/>
              </a:rPr>
              <a:t>intuitivno,</a:t>
            </a:r>
          </a:p>
          <a:p>
            <a:r>
              <a:rPr lang="en-US" dirty="0" err="1" smtClean="0">
                <a:latin typeface="Bahnschrift Light" pitchFamily="34" charset="0"/>
              </a:rPr>
              <a:t>ali</a:t>
            </a:r>
            <a:r>
              <a:rPr lang="en-US" dirty="0" smtClean="0">
                <a:latin typeface="Bahnschrift Light" pitchFamily="34" charset="0"/>
              </a:rPr>
              <a:t> </a:t>
            </a:r>
            <a:r>
              <a:rPr lang="en-US" dirty="0" err="1" smtClean="0">
                <a:latin typeface="Bahnschrift Light" pitchFamily="34" charset="0"/>
              </a:rPr>
              <a:t>su</a:t>
            </a:r>
            <a:r>
              <a:rPr lang="en-US" dirty="0" smtClean="0">
                <a:latin typeface="Bahnschrift Light" pitchFamily="34" charset="0"/>
              </a:rPr>
              <a:t> </a:t>
            </a:r>
            <a:r>
              <a:rPr lang="en-US" dirty="0" err="1" smtClean="0">
                <a:latin typeface="Bahnschrift Light" pitchFamily="34" charset="0"/>
              </a:rPr>
              <a:t>brojniji</a:t>
            </a:r>
            <a:r>
              <a:rPr lang="en-US" dirty="0" smtClean="0">
                <a:latin typeface="Bahnschrift Light" pitchFamily="34" charset="0"/>
              </a:rPr>
              <a:t> </a:t>
            </a:r>
            <a:r>
              <a:rPr lang="en-US" dirty="0" err="1" smtClean="0">
                <a:latin typeface="Bahnschrift Light" pitchFamily="34" charset="0"/>
              </a:rPr>
              <a:t>slučajevi</a:t>
            </a:r>
            <a:r>
              <a:rPr lang="en-US" dirty="0" smtClean="0">
                <a:latin typeface="Bahnschrift Light" pitchFamily="34" charset="0"/>
              </a:rPr>
              <a:t> u </a:t>
            </a:r>
            <a:r>
              <a:rPr lang="en-US" dirty="0" err="1" smtClean="0">
                <a:latin typeface="Bahnschrift Light" pitchFamily="34" charset="0"/>
              </a:rPr>
              <a:t>kojima</a:t>
            </a:r>
            <a:r>
              <a:rPr lang="en-US" dirty="0" smtClean="0">
                <a:latin typeface="Bahnschrift Light" pitchFamily="34" charset="0"/>
              </a:rPr>
              <a:t> se </a:t>
            </a:r>
            <a:r>
              <a:rPr lang="en-US" dirty="0" err="1" smtClean="0">
                <a:latin typeface="Bahnschrift Light" pitchFamily="34" charset="0"/>
              </a:rPr>
              <a:t>koristi</a:t>
            </a:r>
            <a:r>
              <a:rPr lang="en-US" dirty="0" smtClean="0">
                <a:latin typeface="Bahnschrift Light" pitchFamily="34" charset="0"/>
              </a:rPr>
              <a:t> </a:t>
            </a:r>
            <a:r>
              <a:rPr lang="en-US" b="1" dirty="0" err="1" smtClean="0">
                <a:latin typeface="Bahnschrift Light" pitchFamily="34" charset="0"/>
              </a:rPr>
              <a:t>zaključivanje</a:t>
            </a:r>
            <a:r>
              <a:rPr lang="en-US" dirty="0" smtClean="0">
                <a:latin typeface="Bahnschrift Light" pitchFamily="34" charset="0"/>
              </a:rPr>
              <a:t>:</a:t>
            </a:r>
            <a:endParaRPr lang="sr-Latn-RS" dirty="0" smtClean="0">
              <a:latin typeface="Bahnschrift Light" pitchFamily="34" charset="0"/>
            </a:endParaRPr>
          </a:p>
          <a:p>
            <a:endParaRPr lang="sr-Latn-RS" dirty="0" smtClean="0">
              <a:latin typeface="Bahnschrift Light" pitchFamily="34" charset="0"/>
            </a:endParaRPr>
          </a:p>
          <a:p>
            <a:r>
              <a:rPr lang="en-US" b="1" dirty="0" err="1" smtClean="0">
                <a:solidFill>
                  <a:srgbClr val="FF0000"/>
                </a:solidFill>
                <a:latin typeface="Bahnschrift Light" pitchFamily="34" charset="0"/>
              </a:rPr>
              <a:t>induktivno</a:t>
            </a:r>
            <a:r>
              <a:rPr lang="en-US" dirty="0" err="1" smtClean="0">
                <a:solidFill>
                  <a:srgbClr val="FF0000"/>
                </a:solidFill>
                <a:latin typeface="Bahnschrift Light" pitchFamily="34" charset="0"/>
              </a:rPr>
              <a:t>–zaključivanje</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opšte</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pravilnosti</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iz</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iskaza</a:t>
            </a:r>
            <a:r>
              <a:rPr lang="en-US" dirty="0" smtClean="0">
                <a:solidFill>
                  <a:srgbClr val="FF0000"/>
                </a:solidFill>
                <a:latin typeface="Bahnschrift Light" pitchFamily="34" charset="0"/>
              </a:rPr>
              <a:t> o </a:t>
            </a:r>
            <a:r>
              <a:rPr lang="en-US" dirty="0" err="1" smtClean="0">
                <a:solidFill>
                  <a:srgbClr val="FF0000"/>
                </a:solidFill>
                <a:latin typeface="Bahnschrift Light" pitchFamily="34" charset="0"/>
              </a:rPr>
              <a:t>pojedinačnim</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slučajevima</a:t>
            </a:r>
            <a:r>
              <a:rPr lang="sr-Latn-RS" dirty="0" smtClean="0">
                <a:solidFill>
                  <a:srgbClr val="FF0000"/>
                </a:solidFill>
                <a:latin typeface="Bahnschrift Light" pitchFamily="34" charset="0"/>
              </a:rPr>
              <a:t>;</a:t>
            </a:r>
            <a:r>
              <a:rPr lang="en-US" dirty="0" smtClean="0">
                <a:solidFill>
                  <a:srgbClr val="FF0000"/>
                </a:solidFill>
                <a:latin typeface="Bahnschrift Light" pitchFamily="34" charset="0"/>
              </a:rPr>
              <a:t> </a:t>
            </a:r>
            <a:endParaRPr lang="sr-Latn-RS" dirty="0" smtClean="0">
              <a:solidFill>
                <a:srgbClr val="FF0000"/>
              </a:solidFill>
              <a:latin typeface="Bahnschrift Light" pitchFamily="34" charset="0"/>
            </a:endParaRPr>
          </a:p>
          <a:p>
            <a:r>
              <a:rPr lang="vi-VN" b="1" dirty="0" smtClean="0">
                <a:solidFill>
                  <a:srgbClr val="FF0000"/>
                </a:solidFill>
                <a:latin typeface="Bahnschrift Light" pitchFamily="34" charset="0"/>
              </a:rPr>
              <a:t>analoško</a:t>
            </a:r>
            <a:r>
              <a:rPr lang="vi-VN" dirty="0" smtClean="0">
                <a:solidFill>
                  <a:srgbClr val="FF0000"/>
                </a:solidFill>
                <a:latin typeface="Bahnschrift Light" pitchFamily="34" charset="0"/>
              </a:rPr>
              <a:t>– uviđajući analogiju između očevidno nepovezanih pojava; </a:t>
            </a:r>
            <a:endParaRPr lang="sr-Latn-RS" dirty="0" smtClean="0">
              <a:solidFill>
                <a:srgbClr val="FF0000"/>
              </a:solidFill>
              <a:latin typeface="Bahnschrift Light" pitchFamily="34" charset="0"/>
            </a:endParaRPr>
          </a:p>
          <a:p>
            <a:r>
              <a:rPr lang="vi-VN" b="1" dirty="0" smtClean="0">
                <a:solidFill>
                  <a:srgbClr val="FF0000"/>
                </a:solidFill>
                <a:latin typeface="Bahnschrift Light" pitchFamily="34" charset="0"/>
              </a:rPr>
              <a:t>deduktivno</a:t>
            </a:r>
            <a:r>
              <a:rPr lang="vi-VN" dirty="0" smtClean="0">
                <a:solidFill>
                  <a:srgbClr val="FF0000"/>
                </a:solidFill>
                <a:latin typeface="Bahnschrift Light" pitchFamily="34" charset="0"/>
              </a:rPr>
              <a:t>– izvođenjem hipoteze iz teorije</a:t>
            </a:r>
            <a:r>
              <a:rPr lang="sr-Latn-RS" dirty="0" smtClean="0">
                <a:solidFill>
                  <a:srgbClr val="FF0000"/>
                </a:solidFill>
                <a:latin typeface="Bahnschrift Light" pitchFamily="34" charset="0"/>
              </a:rPr>
              <a:t>;</a:t>
            </a:r>
          </a:p>
          <a:p>
            <a:r>
              <a:rPr lang="en-US" b="1" dirty="0" err="1" smtClean="0">
                <a:solidFill>
                  <a:srgbClr val="FF0000"/>
                </a:solidFill>
                <a:latin typeface="Bahnschrift Light" pitchFamily="34" charset="0"/>
              </a:rPr>
              <a:t>retroduktivno</a:t>
            </a:r>
            <a:r>
              <a:rPr lang="en-US" dirty="0" err="1" smtClean="0">
                <a:solidFill>
                  <a:srgbClr val="FF0000"/>
                </a:solidFill>
                <a:latin typeface="Bahnschrift Light" pitchFamily="34" charset="0"/>
              </a:rPr>
              <a:t>–po</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uočavanju</a:t>
            </a:r>
            <a:r>
              <a:rPr lang="sr-Latn-RS" dirty="0" smtClean="0">
                <a:solidFill>
                  <a:srgbClr val="FF0000"/>
                </a:solidFill>
                <a:latin typeface="Bahnschrift Light" pitchFamily="34" charset="0"/>
              </a:rPr>
              <a:t> </a:t>
            </a:r>
            <a:r>
              <a:rPr lang="en-US" dirty="0" err="1" smtClean="0">
                <a:solidFill>
                  <a:srgbClr val="FF0000"/>
                </a:solidFill>
                <a:latin typeface="Bahnschrift Light" pitchFamily="34" charset="0"/>
              </a:rPr>
              <a:t>neke</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nepravilnosti</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koju</a:t>
            </a:r>
            <a:r>
              <a:rPr lang="en-US" dirty="0" smtClean="0">
                <a:solidFill>
                  <a:srgbClr val="FF0000"/>
                </a:solidFill>
                <a:latin typeface="Bahnschrift Light" pitchFamily="34" charset="0"/>
              </a:rPr>
              <a:t> je </a:t>
            </a:r>
            <a:r>
              <a:rPr lang="en-US" dirty="0" err="1" smtClean="0">
                <a:solidFill>
                  <a:srgbClr val="FF0000"/>
                </a:solidFill>
                <a:latin typeface="Bahnschrift Light" pitchFamily="34" charset="0"/>
              </a:rPr>
              <a:t>potrebno</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objasniti</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traga</a:t>
            </a:r>
            <a:r>
              <a:rPr lang="en-US" dirty="0" smtClean="0">
                <a:solidFill>
                  <a:srgbClr val="FF0000"/>
                </a:solidFill>
                <a:latin typeface="Bahnschrift Light" pitchFamily="34" charset="0"/>
              </a:rPr>
              <a:t> se </a:t>
            </a:r>
            <a:r>
              <a:rPr lang="en-US" dirty="0" err="1" smtClean="0">
                <a:solidFill>
                  <a:srgbClr val="FF0000"/>
                </a:solidFill>
                <a:latin typeface="Bahnschrift Light" pitchFamily="34" charset="0"/>
              </a:rPr>
              <a:t>za</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hipotezom</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i</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početnim</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uslovima</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iz</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kojih</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nepravilnost</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može</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da</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bude</a:t>
            </a:r>
            <a:r>
              <a:rPr lang="en-US" dirty="0" smtClean="0">
                <a:solidFill>
                  <a:srgbClr val="FF0000"/>
                </a:solidFill>
                <a:latin typeface="Bahnschrift Light" pitchFamily="34" charset="0"/>
              </a:rPr>
              <a:t> </a:t>
            </a:r>
            <a:r>
              <a:rPr lang="en-US" dirty="0" err="1" smtClean="0">
                <a:solidFill>
                  <a:srgbClr val="FF0000"/>
                </a:solidFill>
                <a:latin typeface="Bahnschrift Light" pitchFamily="34" charset="0"/>
              </a:rPr>
              <a:t>dedukovana</a:t>
            </a:r>
            <a:r>
              <a:rPr lang="sr-Latn-RS" dirty="0" smtClean="0">
                <a:solidFill>
                  <a:srgbClr val="FF0000"/>
                </a:solidFill>
                <a:latin typeface="Bahnschrift Light" pitchFamily="34" charset="0"/>
              </a:rPr>
              <a:t>.</a:t>
            </a:r>
            <a:endParaRPr lang="en-US" dirty="0">
              <a:solidFill>
                <a:srgbClr val="FF0000"/>
              </a:solidFill>
              <a:latin typeface="Bahnschrift Light"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sr-Latn-RS" sz="3200" dirty="0" smtClean="0">
                <a:latin typeface="Bahnschrift Light" pitchFamily="34" charset="0"/>
              </a:rPr>
              <a:t>Funkcije hipoteze:</a:t>
            </a:r>
            <a:endParaRPr lang="sr-Latn-RS" sz="3200" dirty="0" smtClean="0">
              <a:latin typeface="Tempus Sans ITC" pitchFamily="82" charset="0"/>
            </a:endParaRPr>
          </a:p>
          <a:p>
            <a:r>
              <a:rPr lang="vi-VN" sz="3200" b="1" dirty="0" smtClean="0">
                <a:solidFill>
                  <a:srgbClr val="FF0000"/>
                </a:solidFill>
                <a:latin typeface="Bahnschrift Light" pitchFamily="34" charset="0"/>
              </a:rPr>
              <a:t>pružanje probnog objašnjenja</a:t>
            </a:r>
            <a:r>
              <a:rPr lang="sr-Latn-RS" sz="3200" b="1" dirty="0" smtClean="0">
                <a:solidFill>
                  <a:srgbClr val="FF0000"/>
                </a:solidFill>
                <a:latin typeface="Bahnschrift Light" pitchFamily="34" charset="0"/>
              </a:rPr>
              <a:t> </a:t>
            </a:r>
            <a:r>
              <a:rPr lang="vi-VN" sz="3200" dirty="0" smtClean="0">
                <a:latin typeface="Bahnschrift Light" pitchFamily="34" charset="0"/>
              </a:rPr>
              <a:t>(koje se može pokazati kao ispravno) </a:t>
            </a:r>
            <a:endParaRPr lang="sr-Latn-RS" sz="3200" dirty="0" smtClean="0">
              <a:latin typeface="Bahnschrift Light" pitchFamily="34" charset="0"/>
            </a:endParaRPr>
          </a:p>
          <a:p>
            <a:r>
              <a:rPr lang="vi-VN" sz="3200" b="1" dirty="0" smtClean="0">
                <a:solidFill>
                  <a:srgbClr val="FF0000"/>
                </a:solidFill>
                <a:latin typeface="Bahnschrift Light" pitchFamily="34" charset="0"/>
              </a:rPr>
              <a:t>predviđanje</a:t>
            </a:r>
            <a:r>
              <a:rPr lang="vi-VN" sz="3200" dirty="0" smtClean="0">
                <a:latin typeface="Bahnschrift Light" pitchFamily="34" charset="0"/>
              </a:rPr>
              <a:t>(koje, zauzvrat, omogućava proveravanje hipoteze) </a:t>
            </a:r>
            <a:endParaRPr lang="sr-Latn-RS" sz="3200" dirty="0" smtClean="0">
              <a:latin typeface="Bahnschrift Light" pitchFamily="34" charset="0"/>
            </a:endParaRPr>
          </a:p>
          <a:p>
            <a:r>
              <a:rPr lang="vi-VN" sz="3200" b="1" dirty="0" smtClean="0">
                <a:solidFill>
                  <a:srgbClr val="FF0000"/>
                </a:solidFill>
                <a:latin typeface="Bahnschrift Light" pitchFamily="34" charset="0"/>
              </a:rPr>
              <a:t>vođenje u procesu istraživanja</a:t>
            </a:r>
            <a:r>
              <a:rPr lang="sr-Latn-RS" sz="3200" b="1" dirty="0" smtClean="0">
                <a:latin typeface="Bahnschrift Light" pitchFamily="34" charset="0"/>
              </a:rPr>
              <a:t> </a:t>
            </a:r>
            <a:r>
              <a:rPr lang="vi-VN" sz="3200" dirty="0" smtClean="0">
                <a:latin typeface="Bahnschrift Light" pitchFamily="34" charset="0"/>
              </a:rPr>
              <a:t>(ono što se u istraživanju čini i način na koji se to čini)</a:t>
            </a:r>
            <a:endParaRPr lang="en-US" sz="3200" dirty="0">
              <a:latin typeface="Bahnschrift Light"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85822"/>
          </a:xfrm>
        </p:spPr>
        <p:txBody>
          <a:bodyPr>
            <a:normAutofit fontScale="90000"/>
          </a:bodyPr>
          <a:lstStyle/>
          <a:p>
            <a:r>
              <a:rPr lang="vi-VN" dirty="0" smtClean="0">
                <a:solidFill>
                  <a:srgbClr val="FF0000"/>
                </a:solidFill>
                <a:latin typeface="Bahnschrift Light" pitchFamily="34" charset="0"/>
              </a:rPr>
              <a:t>S obzirom na </a:t>
            </a:r>
            <a:r>
              <a:rPr lang="vi-VN" b="1" dirty="0" smtClean="0">
                <a:solidFill>
                  <a:srgbClr val="FF0000"/>
                </a:solidFill>
                <a:latin typeface="Bahnschrift Light" pitchFamily="34" charset="0"/>
              </a:rPr>
              <a:t>mogućnost opovrgavanja ili potvrđivanja</a:t>
            </a:r>
            <a:r>
              <a:rPr lang="vi-VN" dirty="0" smtClean="0">
                <a:solidFill>
                  <a:srgbClr val="FF0000"/>
                </a:solidFill>
                <a:latin typeface="Bahnschrift Light" pitchFamily="34" charset="0"/>
              </a:rPr>
              <a:t>, postoje tri vrste hipoteza:</a:t>
            </a:r>
            <a:r>
              <a:rPr lang="vi-VN" dirty="0" smtClean="0">
                <a:latin typeface="Bahnschrift Light" pitchFamily="34" charset="0"/>
              </a:rPr>
              <a:t> </a:t>
            </a:r>
            <a:endParaRPr lang="sr-Latn-RS" dirty="0" smtClean="0">
              <a:latin typeface="Bahnschrift Light" pitchFamily="34" charset="0"/>
            </a:endParaRPr>
          </a:p>
        </p:txBody>
      </p:sp>
      <p:sp>
        <p:nvSpPr>
          <p:cNvPr id="3" name="Content Placeholder 2"/>
          <p:cNvSpPr>
            <a:spLocks noGrp="1"/>
          </p:cNvSpPr>
          <p:nvPr>
            <p:ph sz="quarter" idx="1"/>
          </p:nvPr>
        </p:nvSpPr>
        <p:spPr/>
        <p:txBody>
          <a:bodyPr/>
          <a:lstStyle/>
          <a:p>
            <a:r>
              <a:rPr lang="sr-Latn-RS" b="1" dirty="0" smtClean="0">
                <a:solidFill>
                  <a:srgbClr val="FF0000"/>
                </a:solidFill>
                <a:latin typeface="Bahnschrift Light" pitchFamily="34" charset="0"/>
              </a:rPr>
              <a:t>1.</a:t>
            </a:r>
            <a:r>
              <a:rPr lang="vi-VN" b="1" dirty="0" smtClean="0">
                <a:solidFill>
                  <a:srgbClr val="FF0000"/>
                </a:solidFill>
                <a:latin typeface="Bahnschrift Light" pitchFamily="34" charset="0"/>
              </a:rPr>
              <a:t>Univerzalne</a:t>
            </a:r>
            <a:endParaRPr lang="sr-Latn-RS" b="1" dirty="0" smtClean="0">
              <a:solidFill>
                <a:srgbClr val="FF0000"/>
              </a:solidFill>
              <a:latin typeface="Bahnschrift Light" pitchFamily="34" charset="0"/>
            </a:endParaRPr>
          </a:p>
          <a:p>
            <a:r>
              <a:rPr lang="vi-VN" dirty="0" smtClean="0">
                <a:solidFill>
                  <a:srgbClr val="FF0000"/>
                </a:solidFill>
                <a:latin typeface="Bahnschrift Light" pitchFamily="34" charset="0"/>
              </a:rPr>
              <a:t>(Primer: „Svi političari su skloni manipulaciji.“) </a:t>
            </a:r>
            <a:endParaRPr lang="sr-Latn-RS" dirty="0" smtClean="0">
              <a:solidFill>
                <a:srgbClr val="FF0000"/>
              </a:solidFill>
              <a:latin typeface="Bahnschrift Light" pitchFamily="34" charset="0"/>
            </a:endParaRPr>
          </a:p>
          <a:p>
            <a:r>
              <a:rPr lang="vi-VN" dirty="0" smtClean="0">
                <a:latin typeface="Bahnschrift Light" pitchFamily="34" charset="0"/>
              </a:rPr>
              <a:t>Ako je reč</a:t>
            </a:r>
            <a:r>
              <a:rPr lang="sr-Latn-RS" dirty="0" smtClean="0">
                <a:latin typeface="Bahnschrift Light" pitchFamily="34" charset="0"/>
              </a:rPr>
              <a:t> </a:t>
            </a:r>
            <a:r>
              <a:rPr lang="vi-VN" dirty="0" smtClean="0">
                <a:latin typeface="Bahnschrift Light" pitchFamily="34" charset="0"/>
              </a:rPr>
              <a:t>o klasi sa beskonačno velikim brojem članova, onda takva hipoteza nikada ne može konačno da bude potvrđena. S druge strane, bilo bi dovoljno naći samo jedan slučaj kontradikcije da bi takva hipoteza bila opovrgnuta. </a:t>
            </a:r>
            <a:endParaRPr lang="en-US" dirty="0">
              <a:latin typeface="Bahnschrift Light"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sr-Latn-RS" b="1" dirty="0" smtClean="0">
                <a:solidFill>
                  <a:srgbClr val="FF0000"/>
                </a:solidFill>
                <a:latin typeface="Bahnschrift Light" pitchFamily="34" charset="0"/>
              </a:rPr>
              <a:t>2.E</a:t>
            </a:r>
            <a:r>
              <a:rPr lang="vi-VN" b="1" dirty="0" smtClean="0">
                <a:solidFill>
                  <a:srgbClr val="FF0000"/>
                </a:solidFill>
                <a:latin typeface="Bahnschrift Light" pitchFamily="34" charset="0"/>
              </a:rPr>
              <a:t>gzistencijalne </a:t>
            </a:r>
            <a:endParaRPr lang="sr-Latn-RS" b="1" dirty="0" smtClean="0">
              <a:solidFill>
                <a:srgbClr val="FF0000"/>
              </a:solidFill>
              <a:latin typeface="Bahnschrift Light" pitchFamily="34" charset="0"/>
            </a:endParaRPr>
          </a:p>
          <a:p>
            <a:r>
              <a:rPr lang="vi-VN" dirty="0" smtClean="0">
                <a:solidFill>
                  <a:srgbClr val="FF0000"/>
                </a:solidFill>
                <a:latin typeface="Bahnschrift Light" pitchFamily="34" charset="0"/>
              </a:rPr>
              <a:t>(Primer: „Postoji najmanje jedna osoba kojoj njene paranormalne moći omogućavaju da predskaže neke aspekte budućnosti.“) </a:t>
            </a:r>
            <a:endParaRPr lang="sr-Latn-RS" dirty="0" smtClean="0">
              <a:solidFill>
                <a:srgbClr val="FF0000"/>
              </a:solidFill>
              <a:latin typeface="Bahnschrift Light" pitchFamily="34" charset="0"/>
            </a:endParaRPr>
          </a:p>
          <a:p>
            <a:r>
              <a:rPr lang="vi-VN" dirty="0" smtClean="0">
                <a:latin typeface="Bahnschrift Light" pitchFamily="34" charset="0"/>
              </a:rPr>
              <a:t>Ako je klasa neograničena, ma koliki broj kontradiktornih slučajeva se navede, hipoteza ne može konačno da bude opovrgnuta. Dovoljno je, međutim, da se nađe samo jedan slučaj da bi ovakva hipoteza bila potvrđena. </a:t>
            </a:r>
            <a:endParaRPr lang="en-US" dirty="0">
              <a:latin typeface="Bahnschrift Light"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sr-Latn-RS" b="1" dirty="0" smtClean="0">
                <a:solidFill>
                  <a:srgbClr val="FF0000"/>
                </a:solidFill>
                <a:latin typeface="Bahnschrift Light" pitchFamily="34" charset="0"/>
              </a:rPr>
              <a:t>3.</a:t>
            </a:r>
            <a:r>
              <a:rPr lang="vi-VN" b="1" dirty="0" smtClean="0">
                <a:solidFill>
                  <a:srgbClr val="FF0000"/>
                </a:solidFill>
                <a:latin typeface="Bahnschrift Light" pitchFamily="34" charset="0"/>
              </a:rPr>
              <a:t>Verovatnosne</a:t>
            </a:r>
            <a:endParaRPr lang="sr-Latn-RS" b="1" dirty="0" smtClean="0">
              <a:solidFill>
                <a:srgbClr val="FF0000"/>
              </a:solidFill>
              <a:latin typeface="Bahnschrift Light" pitchFamily="34" charset="0"/>
            </a:endParaRPr>
          </a:p>
          <a:p>
            <a:r>
              <a:rPr lang="vi-VN" dirty="0" smtClean="0">
                <a:solidFill>
                  <a:srgbClr val="FF0000"/>
                </a:solidFill>
                <a:latin typeface="Bahnschrift Light" pitchFamily="34" charset="0"/>
              </a:rPr>
              <a:t>(Primer: „U zemljama jugoistočne Evrope uspešno se okonča 30% projekata koje finansira Evropska Unija.”)</a:t>
            </a:r>
            <a:endParaRPr lang="sr-Latn-RS" dirty="0" smtClean="0">
              <a:solidFill>
                <a:srgbClr val="FF0000"/>
              </a:solidFill>
              <a:latin typeface="Bahnschrift Light" pitchFamily="34" charset="0"/>
            </a:endParaRPr>
          </a:p>
          <a:p>
            <a:r>
              <a:rPr lang="vi-VN" dirty="0" smtClean="0">
                <a:latin typeface="Bahnschrift Light" pitchFamily="34" charset="0"/>
              </a:rPr>
              <a:t> Ne mogu da budu ni potvrđene ni opovrgnute singularnim iskazom, ali se uvođenjem nekih metodoloških pravila, ipak mogu učiniti opovrgljivim.</a:t>
            </a:r>
            <a:endParaRPr lang="en-US" dirty="0">
              <a:latin typeface="Bahnschrift Light"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solidFill>
                  <a:srgbClr val="FF0000"/>
                </a:solidFill>
                <a:latin typeface="Bahnschrift Light" pitchFamily="34" charset="0"/>
              </a:rPr>
              <a:t>Promenljive i odnosi između promenljivih</a:t>
            </a:r>
            <a:endParaRPr lang="en-US" dirty="0">
              <a:solidFill>
                <a:srgbClr val="FF0000"/>
              </a:solidFill>
              <a:latin typeface="Bahnschrift Light" pitchFamily="34" charset="0"/>
            </a:endParaRPr>
          </a:p>
        </p:txBody>
      </p:sp>
      <p:sp>
        <p:nvSpPr>
          <p:cNvPr id="3" name="Content Placeholder 2"/>
          <p:cNvSpPr>
            <a:spLocks noGrp="1"/>
          </p:cNvSpPr>
          <p:nvPr>
            <p:ph sz="quarter" idx="1"/>
          </p:nvPr>
        </p:nvSpPr>
        <p:spPr/>
        <p:txBody>
          <a:bodyPr/>
          <a:lstStyle/>
          <a:p>
            <a:r>
              <a:rPr lang="vi-VN" dirty="0" smtClean="0">
                <a:latin typeface="Bahnschrift Light" pitchFamily="34" charset="0"/>
              </a:rPr>
              <a:t>Mnogi istraživački problemi</a:t>
            </a:r>
            <a:r>
              <a:rPr lang="sr-Latn-RS" dirty="0" smtClean="0">
                <a:latin typeface="Bahnschrift Light" pitchFamily="34" charset="0"/>
              </a:rPr>
              <a:t> </a:t>
            </a:r>
            <a:r>
              <a:rPr lang="vi-VN" dirty="0" smtClean="0">
                <a:latin typeface="Bahnschrift Light" pitchFamily="34" charset="0"/>
              </a:rPr>
              <a:t>u oblasti društvenih nauka formulisani su tako da se tiču (nepoznatog) odnosa između</a:t>
            </a:r>
            <a:r>
              <a:rPr lang="sr-Latn-RS" dirty="0" smtClean="0">
                <a:latin typeface="Bahnschrift Light" pitchFamily="34" charset="0"/>
              </a:rPr>
              <a:t> </a:t>
            </a:r>
            <a:r>
              <a:rPr lang="vi-VN" b="1" dirty="0" smtClean="0">
                <a:solidFill>
                  <a:srgbClr val="FF0000"/>
                </a:solidFill>
                <a:latin typeface="Bahnschrift Light" pitchFamily="34" charset="0"/>
              </a:rPr>
              <a:t>dveju ili većeg broja promenljivih</a:t>
            </a:r>
            <a:r>
              <a:rPr lang="vi-VN" dirty="0" smtClean="0">
                <a:latin typeface="Bahnschrift Light" pitchFamily="34" charset="0"/>
              </a:rPr>
              <a:t>, a odgovarajuće hipoteze tako da govore o </a:t>
            </a:r>
            <a:r>
              <a:rPr lang="vi-VN" b="1" dirty="0" smtClean="0">
                <a:solidFill>
                  <a:srgbClr val="FF0000"/>
                </a:solidFill>
                <a:latin typeface="Bahnschrift Light" pitchFamily="34" charset="0"/>
              </a:rPr>
              <a:t>pretpostavljenom odnosu između tih prome</a:t>
            </a:r>
            <a:r>
              <a:rPr lang="vi-VN" dirty="0" smtClean="0">
                <a:solidFill>
                  <a:srgbClr val="FF0000"/>
                </a:solidFill>
                <a:latin typeface="Bahnschrift Light" pitchFamily="34" charset="0"/>
              </a:rPr>
              <a:t>nljivih</a:t>
            </a:r>
            <a:r>
              <a:rPr lang="vi-VN" dirty="0" smtClean="0">
                <a:latin typeface="Bahnschrift Light" pitchFamily="34" charset="0"/>
              </a:rPr>
              <a:t>.</a:t>
            </a:r>
            <a:endParaRPr lang="sr-Latn-RS" dirty="0" smtClean="0">
              <a:latin typeface="Bahnschrift Light" pitchFamily="34" charset="0"/>
            </a:endParaRPr>
          </a:p>
          <a:p>
            <a:r>
              <a:rPr lang="vi-VN" dirty="0" smtClean="0">
                <a:solidFill>
                  <a:srgbClr val="FF0000"/>
                </a:solidFill>
                <a:latin typeface="Bahnschrift Light" pitchFamily="34" charset="0"/>
              </a:rPr>
              <a:t>Promenljiva</a:t>
            </a:r>
            <a:r>
              <a:rPr lang="sr-Latn-RS" dirty="0" smtClean="0">
                <a:solidFill>
                  <a:srgbClr val="FF0000"/>
                </a:solidFill>
                <a:latin typeface="Bahnschrift Light" pitchFamily="34" charset="0"/>
              </a:rPr>
              <a:t> (varijabla) </a:t>
            </a:r>
            <a:r>
              <a:rPr lang="vi-VN" dirty="0" smtClean="0">
                <a:latin typeface="Bahnschrift Light" pitchFamily="34" charset="0"/>
              </a:rPr>
              <a:t>je svojstvo predmeta, osobe, stanja, procesa, događaja i dr. koje može uzeti neku vrednost iz određenog skupa vrednosti.  </a:t>
            </a:r>
            <a:endParaRPr lang="en-US" dirty="0">
              <a:latin typeface="Bahnschrift Light"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156</TotalTime>
  <Words>1670</Words>
  <Application>Microsoft Office PowerPoint</Application>
  <PresentationFormat>On-screen Show (4:3)</PresentationFormat>
  <Paragraphs>116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Civic</vt:lpstr>
      <vt:lpstr>O HIPOTEZAMA</vt:lpstr>
      <vt:lpstr>Slide 2</vt:lpstr>
      <vt:lpstr>Priroda, funkcije i vrste hipoteza</vt:lpstr>
      <vt:lpstr>Slide 4</vt:lpstr>
      <vt:lpstr>Slide 5</vt:lpstr>
      <vt:lpstr>S obzirom na mogućnost opovrgavanja ili potvrđivanja, postoje tri vrste hipoteza: </vt:lpstr>
      <vt:lpstr>Slide 7</vt:lpstr>
      <vt:lpstr>Slide 8</vt:lpstr>
      <vt:lpstr>Promenljive i odnosi između promenljivih</vt:lpstr>
      <vt:lpstr>Slide 10</vt:lpstr>
      <vt:lpstr>Slide 11</vt:lpstr>
      <vt:lpstr>Slide 12</vt:lpstr>
      <vt:lpstr>Formulisanje i ocenjivanje prihvatljivosti hipoteze</vt:lpstr>
      <vt:lpstr>Slide 14</vt:lpstr>
      <vt:lpstr>Slide 15</vt:lpstr>
      <vt:lpstr>Slide 16</vt:lpstr>
      <vt:lpstr>Slide 17</vt:lpstr>
      <vt:lpstr>Slide 18</vt:lpstr>
      <vt:lpstr>Slide 19</vt:lpstr>
      <vt:lpstr>Slide 20</vt:lpstr>
      <vt:lpstr>Istraživačke i statističke hipoteze</vt:lpstr>
      <vt:lpstr>Faze hipotetičkog procesa</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HIPOTEZAMA</dc:title>
  <dc:creator>Windows korisnik</dc:creator>
  <cp:lastModifiedBy>Windows korisnik</cp:lastModifiedBy>
  <cp:revision>17</cp:revision>
  <dcterms:created xsi:type="dcterms:W3CDTF">2019-03-05T05:40:01Z</dcterms:created>
  <dcterms:modified xsi:type="dcterms:W3CDTF">2019-03-05T08:20:40Z</dcterms:modified>
</cp:coreProperties>
</file>