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96" r:id="rId4"/>
    <p:sldId id="297" r:id="rId5"/>
    <p:sldId id="298" r:id="rId6"/>
    <p:sldId id="299" r:id="rId7"/>
    <p:sldId id="300" r:id="rId8"/>
    <p:sldId id="301" r:id="rId9"/>
    <p:sldId id="302" r:id="rId10"/>
    <p:sldId id="303" r:id="rId11"/>
    <p:sldId id="304" r:id="rId12"/>
    <p:sldId id="305" r:id="rId13"/>
    <p:sldId id="276" r:id="rId14"/>
    <p:sldId id="277" r:id="rId15"/>
    <p:sldId id="278" r:id="rId16"/>
    <p:sldId id="279" r:id="rId17"/>
    <p:sldId id="280" r:id="rId18"/>
    <p:sldId id="281" r:id="rId19"/>
    <p:sldId id="284" r:id="rId20"/>
    <p:sldId id="285" r:id="rId21"/>
    <p:sldId id="282" r:id="rId22"/>
    <p:sldId id="283" r:id="rId23"/>
    <p:sldId id="286" r:id="rId24"/>
    <p:sldId id="287" r:id="rId25"/>
    <p:sldId id="288" r:id="rId26"/>
    <p:sldId id="289" r:id="rId27"/>
    <p:sldId id="290" r:id="rId28"/>
    <p:sldId id="291" r:id="rId29"/>
    <p:sldId id="292" r:id="rId30"/>
    <p:sldId id="293" r:id="rId31"/>
    <p:sldId id="294" r:id="rId32"/>
    <p:sldId id="275"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26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16">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AA02CB6-2587-483D-A303-92BE9D7A58F6}" type="doc">
      <dgm:prSet loTypeId="urn:microsoft.com/office/officeart/2009/3/layout/StepUpProcess" loCatId="process" qsTypeId="urn:microsoft.com/office/officeart/2005/8/quickstyle/simple5" qsCatId="simple" csTypeId="urn:microsoft.com/office/officeart/2005/8/colors/colorful1" csCatId="colorful" phldr="1"/>
      <dgm:spPr/>
      <dgm:t>
        <a:bodyPr/>
        <a:lstStyle/>
        <a:p>
          <a:endParaRPr lang="en-US"/>
        </a:p>
      </dgm:t>
    </dgm:pt>
    <dgm:pt modelId="{1C0BEC17-D005-4E27-9F38-98EF5E068F5E}">
      <dgm:prSet phldrT="[Text]" custT="1"/>
      <dgm:spPr/>
      <dgm:t>
        <a:bodyPr/>
        <a:lstStyle/>
        <a:p>
          <a:r>
            <a:rPr lang="sr-Latn-RS" sz="2000" smtClean="0">
              <a:latin typeface="Times New Roman" pitchFamily="18" charset="0"/>
              <a:cs typeface="Times New Roman" pitchFamily="18" charset="0"/>
            </a:rPr>
            <a:t>I </a:t>
          </a:r>
          <a:r>
            <a:rPr lang="sr-Cyrl-RS" sz="2000" smtClean="0">
              <a:latin typeface="Times New Roman" pitchFamily="18" charset="0"/>
              <a:cs typeface="Times New Roman" pitchFamily="18" charset="0"/>
            </a:rPr>
            <a:t>разред</a:t>
          </a:r>
        </a:p>
        <a:p>
          <a:r>
            <a:rPr lang="sr-Cyrl-RS" sz="2000" b="1" smtClean="0">
              <a:latin typeface="Times New Roman" pitchFamily="18" charset="0"/>
              <a:cs typeface="Times New Roman" pitchFamily="18" charset="0"/>
            </a:rPr>
            <a:t>ИСХОДИ</a:t>
          </a:r>
          <a:endParaRPr lang="en-US" sz="2000" b="1" dirty="0">
            <a:latin typeface="Times New Roman" pitchFamily="18" charset="0"/>
            <a:cs typeface="Times New Roman" pitchFamily="18" charset="0"/>
          </a:endParaRPr>
        </a:p>
      </dgm:t>
    </dgm:pt>
    <dgm:pt modelId="{A9D8BFA0-E9F8-4EA4-B551-0E178A7498B0}" type="parTrans" cxnId="{4929A4EB-ADFD-4B53-A12A-C31D6B7EA9A8}">
      <dgm:prSet/>
      <dgm:spPr/>
      <dgm:t>
        <a:bodyPr/>
        <a:lstStyle/>
        <a:p>
          <a:endParaRPr lang="en-US"/>
        </a:p>
      </dgm:t>
    </dgm:pt>
    <dgm:pt modelId="{F94D64D4-8C41-407E-A5FD-87A2D2A2CCCA}" type="sibTrans" cxnId="{4929A4EB-ADFD-4B53-A12A-C31D6B7EA9A8}">
      <dgm:prSet/>
      <dgm:spPr/>
      <dgm:t>
        <a:bodyPr/>
        <a:lstStyle/>
        <a:p>
          <a:endParaRPr lang="en-US"/>
        </a:p>
      </dgm:t>
    </dgm:pt>
    <dgm:pt modelId="{C6BEDA54-39FA-4526-AC79-34E44A546172}">
      <dgm:prSet phldrT="[Text]" custT="1"/>
      <dgm:spPr/>
      <dgm:t>
        <a:bodyPr/>
        <a:lstStyle/>
        <a:p>
          <a:r>
            <a:rPr lang="sr-Latn-RS" sz="2000" smtClean="0">
              <a:latin typeface="Times New Roman" pitchFamily="18" charset="0"/>
              <a:cs typeface="Times New Roman" pitchFamily="18" charset="0"/>
            </a:rPr>
            <a:t>II</a:t>
          </a:r>
          <a:r>
            <a:rPr lang="sr-Cyrl-RS" sz="2000" smtClean="0">
              <a:latin typeface="Times New Roman" pitchFamily="18" charset="0"/>
              <a:cs typeface="Times New Roman" pitchFamily="18" charset="0"/>
            </a:rPr>
            <a:t> разред</a:t>
          </a:r>
          <a:endParaRPr lang="en-US" sz="2000" smtClean="0">
            <a:latin typeface="Times New Roman" pitchFamily="18" charset="0"/>
            <a:cs typeface="Times New Roman" pitchFamily="18" charset="0"/>
          </a:endParaRPr>
        </a:p>
        <a:p>
          <a:r>
            <a:rPr lang="sr-Cyrl-RS" sz="2000" b="1" smtClean="0">
              <a:latin typeface="Times New Roman" pitchFamily="18" charset="0"/>
              <a:cs typeface="Times New Roman" pitchFamily="18" charset="0"/>
            </a:rPr>
            <a:t>ИСХОДИ</a:t>
          </a:r>
          <a:endParaRPr lang="en-US" sz="2000" b="1" dirty="0">
            <a:latin typeface="Times New Roman" pitchFamily="18" charset="0"/>
            <a:cs typeface="Times New Roman" pitchFamily="18" charset="0"/>
          </a:endParaRPr>
        </a:p>
      </dgm:t>
    </dgm:pt>
    <dgm:pt modelId="{3483331C-CBA0-43A1-B477-C76DED22D91A}" type="parTrans" cxnId="{F2A10189-327F-4591-A09A-5D8E38C3AAA4}">
      <dgm:prSet/>
      <dgm:spPr/>
      <dgm:t>
        <a:bodyPr/>
        <a:lstStyle/>
        <a:p>
          <a:endParaRPr lang="en-US"/>
        </a:p>
      </dgm:t>
    </dgm:pt>
    <dgm:pt modelId="{0E39DAC3-0D7C-4776-B191-6A832C505DA4}" type="sibTrans" cxnId="{F2A10189-327F-4591-A09A-5D8E38C3AAA4}">
      <dgm:prSet/>
      <dgm:spPr/>
      <dgm:t>
        <a:bodyPr/>
        <a:lstStyle/>
        <a:p>
          <a:endParaRPr lang="en-US"/>
        </a:p>
      </dgm:t>
    </dgm:pt>
    <dgm:pt modelId="{AE577841-5653-4779-827C-945CE58FBEDA}">
      <dgm:prSet phldrT="[Text]" custT="1"/>
      <dgm:spPr/>
      <dgm:t>
        <a:bodyPr/>
        <a:lstStyle/>
        <a:p>
          <a:r>
            <a:rPr lang="sr-Latn-RS" sz="2000" smtClean="0">
              <a:latin typeface="Times New Roman" pitchFamily="18" charset="0"/>
              <a:cs typeface="Times New Roman" pitchFamily="18" charset="0"/>
            </a:rPr>
            <a:t>III</a:t>
          </a:r>
          <a:r>
            <a:rPr lang="sr-Cyrl-RS" sz="2000" smtClean="0">
              <a:latin typeface="Times New Roman" pitchFamily="18" charset="0"/>
              <a:cs typeface="Times New Roman" pitchFamily="18" charset="0"/>
            </a:rPr>
            <a:t> разред</a:t>
          </a:r>
        </a:p>
        <a:p>
          <a:r>
            <a:rPr lang="sr-Cyrl-RS" sz="2000" b="1" smtClean="0">
              <a:latin typeface="Times New Roman" pitchFamily="18" charset="0"/>
              <a:cs typeface="Times New Roman" pitchFamily="18" charset="0"/>
            </a:rPr>
            <a:t>ИСХОДИ</a:t>
          </a:r>
          <a:endParaRPr lang="en-US" sz="2000" b="1" dirty="0">
            <a:latin typeface="Times New Roman" pitchFamily="18" charset="0"/>
            <a:cs typeface="Times New Roman" pitchFamily="18" charset="0"/>
          </a:endParaRPr>
        </a:p>
      </dgm:t>
    </dgm:pt>
    <dgm:pt modelId="{C5C1D62E-C48D-4DD8-9C0B-277DE7E268EA}" type="parTrans" cxnId="{E40F1F90-5904-417E-8D22-A01B95A73D03}">
      <dgm:prSet/>
      <dgm:spPr/>
      <dgm:t>
        <a:bodyPr/>
        <a:lstStyle/>
        <a:p>
          <a:endParaRPr lang="en-US"/>
        </a:p>
      </dgm:t>
    </dgm:pt>
    <dgm:pt modelId="{AE86C57F-75AB-47B1-8AD9-E8A8BFC1D939}" type="sibTrans" cxnId="{E40F1F90-5904-417E-8D22-A01B95A73D03}">
      <dgm:prSet/>
      <dgm:spPr/>
      <dgm:t>
        <a:bodyPr/>
        <a:lstStyle/>
        <a:p>
          <a:endParaRPr lang="en-US"/>
        </a:p>
      </dgm:t>
    </dgm:pt>
    <dgm:pt modelId="{B4EE1A83-9C12-45C2-B1B6-B15854FD5F53}">
      <dgm:prSet custT="1"/>
      <dgm:spPr/>
      <dgm:t>
        <a:bodyPr/>
        <a:lstStyle/>
        <a:p>
          <a:r>
            <a:rPr lang="sr-Latn-RS" sz="2000" smtClean="0">
              <a:latin typeface="Times New Roman" pitchFamily="18" charset="0"/>
              <a:cs typeface="Times New Roman" pitchFamily="18" charset="0"/>
            </a:rPr>
            <a:t>IV</a:t>
          </a:r>
          <a:r>
            <a:rPr lang="sr-Cyrl-RS" sz="2000" smtClean="0">
              <a:latin typeface="Times New Roman" pitchFamily="18" charset="0"/>
              <a:cs typeface="Times New Roman" pitchFamily="18" charset="0"/>
            </a:rPr>
            <a:t> разред</a:t>
          </a:r>
        </a:p>
        <a:p>
          <a:r>
            <a:rPr lang="sr-Cyrl-RS" sz="2000" b="1" smtClean="0">
              <a:latin typeface="Times New Roman" pitchFamily="18" charset="0"/>
              <a:cs typeface="Times New Roman" pitchFamily="18" charset="0"/>
            </a:rPr>
            <a:t>ИСХОДИ</a:t>
          </a:r>
          <a:endParaRPr lang="en-US" sz="2000" b="1" dirty="0">
            <a:latin typeface="Times New Roman" pitchFamily="18" charset="0"/>
            <a:cs typeface="Times New Roman" pitchFamily="18" charset="0"/>
          </a:endParaRPr>
        </a:p>
      </dgm:t>
    </dgm:pt>
    <dgm:pt modelId="{5D856A54-4780-4378-8280-EF639256A6AA}" type="parTrans" cxnId="{DA4C0E9D-4E62-4B8E-99BE-197E794F36FF}">
      <dgm:prSet/>
      <dgm:spPr/>
      <dgm:t>
        <a:bodyPr/>
        <a:lstStyle/>
        <a:p>
          <a:endParaRPr lang="en-US"/>
        </a:p>
      </dgm:t>
    </dgm:pt>
    <dgm:pt modelId="{1D3E4051-ADA1-402D-8B70-A45B95B84B8F}" type="sibTrans" cxnId="{DA4C0E9D-4E62-4B8E-99BE-197E794F36FF}">
      <dgm:prSet/>
      <dgm:spPr/>
      <dgm:t>
        <a:bodyPr/>
        <a:lstStyle/>
        <a:p>
          <a:endParaRPr lang="en-US"/>
        </a:p>
      </dgm:t>
    </dgm:pt>
    <dgm:pt modelId="{E28FBD71-15C7-4BB8-A805-795119E180CD}" type="pres">
      <dgm:prSet presAssocID="{4AA02CB6-2587-483D-A303-92BE9D7A58F6}" presName="rootnode" presStyleCnt="0">
        <dgm:presLayoutVars>
          <dgm:chMax/>
          <dgm:chPref/>
          <dgm:dir/>
          <dgm:animLvl val="lvl"/>
        </dgm:presLayoutVars>
      </dgm:prSet>
      <dgm:spPr/>
      <dgm:t>
        <a:bodyPr/>
        <a:lstStyle/>
        <a:p>
          <a:endParaRPr lang="en-US"/>
        </a:p>
      </dgm:t>
    </dgm:pt>
    <dgm:pt modelId="{DB540BE4-884E-40F7-B9C2-846E74747178}" type="pres">
      <dgm:prSet presAssocID="{1C0BEC17-D005-4E27-9F38-98EF5E068F5E}" presName="composite" presStyleCnt="0"/>
      <dgm:spPr/>
      <dgm:t>
        <a:bodyPr/>
        <a:lstStyle/>
        <a:p>
          <a:endParaRPr lang="en-US"/>
        </a:p>
      </dgm:t>
    </dgm:pt>
    <dgm:pt modelId="{98009914-9495-43D2-A3D9-9E297A537F95}" type="pres">
      <dgm:prSet presAssocID="{1C0BEC17-D005-4E27-9F38-98EF5E068F5E}" presName="LShape" presStyleLbl="alignNode1" presStyleIdx="0" presStyleCnt="7"/>
      <dgm:spPr/>
      <dgm:t>
        <a:bodyPr/>
        <a:lstStyle/>
        <a:p>
          <a:endParaRPr lang="en-US"/>
        </a:p>
      </dgm:t>
    </dgm:pt>
    <dgm:pt modelId="{2D3BC54D-C70E-46CE-BB88-0D06C8D95A94}" type="pres">
      <dgm:prSet presAssocID="{1C0BEC17-D005-4E27-9F38-98EF5E068F5E}" presName="ParentText" presStyleLbl="revTx" presStyleIdx="0" presStyleCnt="4">
        <dgm:presLayoutVars>
          <dgm:chMax val="0"/>
          <dgm:chPref val="0"/>
          <dgm:bulletEnabled val="1"/>
        </dgm:presLayoutVars>
      </dgm:prSet>
      <dgm:spPr/>
      <dgm:t>
        <a:bodyPr/>
        <a:lstStyle/>
        <a:p>
          <a:endParaRPr lang="en-US"/>
        </a:p>
      </dgm:t>
    </dgm:pt>
    <dgm:pt modelId="{B85C0D56-C8E2-4DA3-913F-B96EC94E1391}" type="pres">
      <dgm:prSet presAssocID="{1C0BEC17-D005-4E27-9F38-98EF5E068F5E}" presName="Triangle" presStyleLbl="alignNode1" presStyleIdx="1" presStyleCnt="7"/>
      <dgm:spPr/>
      <dgm:t>
        <a:bodyPr/>
        <a:lstStyle/>
        <a:p>
          <a:endParaRPr lang="en-US"/>
        </a:p>
      </dgm:t>
    </dgm:pt>
    <dgm:pt modelId="{EC1A0AAC-6752-4240-ADFF-8B3733C36C53}" type="pres">
      <dgm:prSet presAssocID="{F94D64D4-8C41-407E-A5FD-87A2D2A2CCCA}" presName="sibTrans" presStyleCnt="0"/>
      <dgm:spPr/>
      <dgm:t>
        <a:bodyPr/>
        <a:lstStyle/>
        <a:p>
          <a:endParaRPr lang="en-US"/>
        </a:p>
      </dgm:t>
    </dgm:pt>
    <dgm:pt modelId="{048FD622-4799-4466-9E3C-07BDFE962F28}" type="pres">
      <dgm:prSet presAssocID="{F94D64D4-8C41-407E-A5FD-87A2D2A2CCCA}" presName="space" presStyleCnt="0"/>
      <dgm:spPr/>
      <dgm:t>
        <a:bodyPr/>
        <a:lstStyle/>
        <a:p>
          <a:endParaRPr lang="en-US"/>
        </a:p>
      </dgm:t>
    </dgm:pt>
    <dgm:pt modelId="{BE727F70-3DBA-4EF5-8431-BC11CD8994EF}" type="pres">
      <dgm:prSet presAssocID="{C6BEDA54-39FA-4526-AC79-34E44A546172}" presName="composite" presStyleCnt="0"/>
      <dgm:spPr/>
      <dgm:t>
        <a:bodyPr/>
        <a:lstStyle/>
        <a:p>
          <a:endParaRPr lang="en-US"/>
        </a:p>
      </dgm:t>
    </dgm:pt>
    <dgm:pt modelId="{979581D5-77C4-4F06-B7E2-595C876A95A8}" type="pres">
      <dgm:prSet presAssocID="{C6BEDA54-39FA-4526-AC79-34E44A546172}" presName="LShape" presStyleLbl="alignNode1" presStyleIdx="2" presStyleCnt="7"/>
      <dgm:spPr/>
      <dgm:t>
        <a:bodyPr/>
        <a:lstStyle/>
        <a:p>
          <a:endParaRPr lang="en-US"/>
        </a:p>
      </dgm:t>
    </dgm:pt>
    <dgm:pt modelId="{D7AE807F-3FD6-4ACC-936B-F2ED2175001C}" type="pres">
      <dgm:prSet presAssocID="{C6BEDA54-39FA-4526-AC79-34E44A546172}" presName="ParentText" presStyleLbl="revTx" presStyleIdx="1" presStyleCnt="4">
        <dgm:presLayoutVars>
          <dgm:chMax val="0"/>
          <dgm:chPref val="0"/>
          <dgm:bulletEnabled val="1"/>
        </dgm:presLayoutVars>
      </dgm:prSet>
      <dgm:spPr/>
      <dgm:t>
        <a:bodyPr/>
        <a:lstStyle/>
        <a:p>
          <a:endParaRPr lang="en-US"/>
        </a:p>
      </dgm:t>
    </dgm:pt>
    <dgm:pt modelId="{98601276-ED55-419A-AED6-702686EDCDCE}" type="pres">
      <dgm:prSet presAssocID="{C6BEDA54-39FA-4526-AC79-34E44A546172}" presName="Triangle" presStyleLbl="alignNode1" presStyleIdx="3" presStyleCnt="7"/>
      <dgm:spPr/>
      <dgm:t>
        <a:bodyPr/>
        <a:lstStyle/>
        <a:p>
          <a:endParaRPr lang="en-US"/>
        </a:p>
      </dgm:t>
    </dgm:pt>
    <dgm:pt modelId="{734B44DE-3CC7-4924-A94A-98EF6499D0D2}" type="pres">
      <dgm:prSet presAssocID="{0E39DAC3-0D7C-4776-B191-6A832C505DA4}" presName="sibTrans" presStyleCnt="0"/>
      <dgm:spPr/>
      <dgm:t>
        <a:bodyPr/>
        <a:lstStyle/>
        <a:p>
          <a:endParaRPr lang="en-US"/>
        </a:p>
      </dgm:t>
    </dgm:pt>
    <dgm:pt modelId="{89A4C7CE-3A90-4F08-BD15-8894668FA627}" type="pres">
      <dgm:prSet presAssocID="{0E39DAC3-0D7C-4776-B191-6A832C505DA4}" presName="space" presStyleCnt="0"/>
      <dgm:spPr/>
      <dgm:t>
        <a:bodyPr/>
        <a:lstStyle/>
        <a:p>
          <a:endParaRPr lang="en-US"/>
        </a:p>
      </dgm:t>
    </dgm:pt>
    <dgm:pt modelId="{59D0E170-8A68-4C9B-95A4-E273EE57D72D}" type="pres">
      <dgm:prSet presAssocID="{AE577841-5653-4779-827C-945CE58FBEDA}" presName="composite" presStyleCnt="0"/>
      <dgm:spPr/>
      <dgm:t>
        <a:bodyPr/>
        <a:lstStyle/>
        <a:p>
          <a:endParaRPr lang="en-US"/>
        </a:p>
      </dgm:t>
    </dgm:pt>
    <dgm:pt modelId="{36FE7276-2C77-41D0-9A4D-AFF338F5B656}" type="pres">
      <dgm:prSet presAssocID="{AE577841-5653-4779-827C-945CE58FBEDA}" presName="LShape" presStyleLbl="alignNode1" presStyleIdx="4" presStyleCnt="7"/>
      <dgm:spPr/>
      <dgm:t>
        <a:bodyPr/>
        <a:lstStyle/>
        <a:p>
          <a:endParaRPr lang="en-US"/>
        </a:p>
      </dgm:t>
    </dgm:pt>
    <dgm:pt modelId="{757D9437-1E81-41B0-A23B-642972AB2FBA}" type="pres">
      <dgm:prSet presAssocID="{AE577841-5653-4779-827C-945CE58FBEDA}" presName="ParentText" presStyleLbl="revTx" presStyleIdx="2" presStyleCnt="4">
        <dgm:presLayoutVars>
          <dgm:chMax val="0"/>
          <dgm:chPref val="0"/>
          <dgm:bulletEnabled val="1"/>
        </dgm:presLayoutVars>
      </dgm:prSet>
      <dgm:spPr/>
      <dgm:t>
        <a:bodyPr/>
        <a:lstStyle/>
        <a:p>
          <a:endParaRPr lang="en-US"/>
        </a:p>
      </dgm:t>
    </dgm:pt>
    <dgm:pt modelId="{181A710D-76BA-4253-96DC-5F15AC806A98}" type="pres">
      <dgm:prSet presAssocID="{AE577841-5653-4779-827C-945CE58FBEDA}" presName="Triangle" presStyleLbl="alignNode1" presStyleIdx="5" presStyleCnt="7"/>
      <dgm:spPr/>
      <dgm:t>
        <a:bodyPr/>
        <a:lstStyle/>
        <a:p>
          <a:endParaRPr lang="en-US"/>
        </a:p>
      </dgm:t>
    </dgm:pt>
    <dgm:pt modelId="{B1289C19-D96D-4D3D-8F15-275E727D61A2}" type="pres">
      <dgm:prSet presAssocID="{AE86C57F-75AB-47B1-8AD9-E8A8BFC1D939}" presName="sibTrans" presStyleCnt="0"/>
      <dgm:spPr/>
      <dgm:t>
        <a:bodyPr/>
        <a:lstStyle/>
        <a:p>
          <a:endParaRPr lang="en-US"/>
        </a:p>
      </dgm:t>
    </dgm:pt>
    <dgm:pt modelId="{218D184E-0A4A-4A7B-B5BB-6F4F41213AE5}" type="pres">
      <dgm:prSet presAssocID="{AE86C57F-75AB-47B1-8AD9-E8A8BFC1D939}" presName="space" presStyleCnt="0"/>
      <dgm:spPr/>
      <dgm:t>
        <a:bodyPr/>
        <a:lstStyle/>
        <a:p>
          <a:endParaRPr lang="en-US"/>
        </a:p>
      </dgm:t>
    </dgm:pt>
    <dgm:pt modelId="{1E2A5F11-7B3A-46A5-BA17-2BC0DB74E0B1}" type="pres">
      <dgm:prSet presAssocID="{B4EE1A83-9C12-45C2-B1B6-B15854FD5F53}" presName="composite" presStyleCnt="0"/>
      <dgm:spPr/>
      <dgm:t>
        <a:bodyPr/>
        <a:lstStyle/>
        <a:p>
          <a:endParaRPr lang="en-US"/>
        </a:p>
      </dgm:t>
    </dgm:pt>
    <dgm:pt modelId="{AAD66D7C-1948-4571-B15D-4EBF171FD0DD}" type="pres">
      <dgm:prSet presAssocID="{B4EE1A83-9C12-45C2-B1B6-B15854FD5F53}" presName="LShape" presStyleLbl="alignNode1" presStyleIdx="6" presStyleCnt="7" custScaleX="100088" custScaleY="95174"/>
      <dgm:spPr/>
      <dgm:t>
        <a:bodyPr/>
        <a:lstStyle/>
        <a:p>
          <a:endParaRPr lang="en-US"/>
        </a:p>
      </dgm:t>
    </dgm:pt>
    <dgm:pt modelId="{13B46079-77AA-4004-8D0B-993BCCABB5A3}" type="pres">
      <dgm:prSet presAssocID="{B4EE1A83-9C12-45C2-B1B6-B15854FD5F53}" presName="ParentText" presStyleLbl="revTx" presStyleIdx="3" presStyleCnt="4">
        <dgm:presLayoutVars>
          <dgm:chMax val="0"/>
          <dgm:chPref val="0"/>
          <dgm:bulletEnabled val="1"/>
        </dgm:presLayoutVars>
      </dgm:prSet>
      <dgm:spPr/>
      <dgm:t>
        <a:bodyPr/>
        <a:lstStyle/>
        <a:p>
          <a:endParaRPr lang="en-US"/>
        </a:p>
      </dgm:t>
    </dgm:pt>
  </dgm:ptLst>
  <dgm:cxnLst>
    <dgm:cxn modelId="{4929A4EB-ADFD-4B53-A12A-C31D6B7EA9A8}" srcId="{4AA02CB6-2587-483D-A303-92BE9D7A58F6}" destId="{1C0BEC17-D005-4E27-9F38-98EF5E068F5E}" srcOrd="0" destOrd="0" parTransId="{A9D8BFA0-E9F8-4EA4-B551-0E178A7498B0}" sibTransId="{F94D64D4-8C41-407E-A5FD-87A2D2A2CCCA}"/>
    <dgm:cxn modelId="{2B4D1EE4-00B5-467F-9ADA-A139C2FD47D9}" type="presOf" srcId="{4AA02CB6-2587-483D-A303-92BE9D7A58F6}" destId="{E28FBD71-15C7-4BB8-A805-795119E180CD}" srcOrd="0" destOrd="0" presId="urn:microsoft.com/office/officeart/2009/3/layout/StepUpProcess"/>
    <dgm:cxn modelId="{F2A10189-327F-4591-A09A-5D8E38C3AAA4}" srcId="{4AA02CB6-2587-483D-A303-92BE9D7A58F6}" destId="{C6BEDA54-39FA-4526-AC79-34E44A546172}" srcOrd="1" destOrd="0" parTransId="{3483331C-CBA0-43A1-B477-C76DED22D91A}" sibTransId="{0E39DAC3-0D7C-4776-B191-6A832C505DA4}"/>
    <dgm:cxn modelId="{77304C3A-6B41-4B3A-82AA-586C971F9844}" type="presOf" srcId="{AE577841-5653-4779-827C-945CE58FBEDA}" destId="{757D9437-1E81-41B0-A23B-642972AB2FBA}" srcOrd="0" destOrd="0" presId="urn:microsoft.com/office/officeart/2009/3/layout/StepUpProcess"/>
    <dgm:cxn modelId="{87CCF97B-B2B8-4941-9DBE-4F0BEDBD7C6D}" type="presOf" srcId="{B4EE1A83-9C12-45C2-B1B6-B15854FD5F53}" destId="{13B46079-77AA-4004-8D0B-993BCCABB5A3}" srcOrd="0" destOrd="0" presId="urn:microsoft.com/office/officeart/2009/3/layout/StepUpProcess"/>
    <dgm:cxn modelId="{DA4C0E9D-4E62-4B8E-99BE-197E794F36FF}" srcId="{4AA02CB6-2587-483D-A303-92BE9D7A58F6}" destId="{B4EE1A83-9C12-45C2-B1B6-B15854FD5F53}" srcOrd="3" destOrd="0" parTransId="{5D856A54-4780-4378-8280-EF639256A6AA}" sibTransId="{1D3E4051-ADA1-402D-8B70-A45B95B84B8F}"/>
    <dgm:cxn modelId="{3E7301C0-92F3-4689-82ED-29FBBC57756B}" type="presOf" srcId="{1C0BEC17-D005-4E27-9F38-98EF5E068F5E}" destId="{2D3BC54D-C70E-46CE-BB88-0D06C8D95A94}" srcOrd="0" destOrd="0" presId="urn:microsoft.com/office/officeart/2009/3/layout/StepUpProcess"/>
    <dgm:cxn modelId="{E40F1F90-5904-417E-8D22-A01B95A73D03}" srcId="{4AA02CB6-2587-483D-A303-92BE9D7A58F6}" destId="{AE577841-5653-4779-827C-945CE58FBEDA}" srcOrd="2" destOrd="0" parTransId="{C5C1D62E-C48D-4DD8-9C0B-277DE7E268EA}" sibTransId="{AE86C57F-75AB-47B1-8AD9-E8A8BFC1D939}"/>
    <dgm:cxn modelId="{18132CF5-5640-4586-954E-8DD05FE12B9B}" type="presOf" srcId="{C6BEDA54-39FA-4526-AC79-34E44A546172}" destId="{D7AE807F-3FD6-4ACC-936B-F2ED2175001C}" srcOrd="0" destOrd="0" presId="urn:microsoft.com/office/officeart/2009/3/layout/StepUpProcess"/>
    <dgm:cxn modelId="{6670C2D4-7A38-4B3E-BD42-7491486117B4}" type="presParOf" srcId="{E28FBD71-15C7-4BB8-A805-795119E180CD}" destId="{DB540BE4-884E-40F7-B9C2-846E74747178}" srcOrd="0" destOrd="0" presId="urn:microsoft.com/office/officeart/2009/3/layout/StepUpProcess"/>
    <dgm:cxn modelId="{069D0069-D3BB-49AB-9C59-A1F99A311023}" type="presParOf" srcId="{DB540BE4-884E-40F7-B9C2-846E74747178}" destId="{98009914-9495-43D2-A3D9-9E297A537F95}" srcOrd="0" destOrd="0" presId="urn:microsoft.com/office/officeart/2009/3/layout/StepUpProcess"/>
    <dgm:cxn modelId="{0FD7C797-931B-46B3-9C55-AC0368E740E2}" type="presParOf" srcId="{DB540BE4-884E-40F7-B9C2-846E74747178}" destId="{2D3BC54D-C70E-46CE-BB88-0D06C8D95A94}" srcOrd="1" destOrd="0" presId="urn:microsoft.com/office/officeart/2009/3/layout/StepUpProcess"/>
    <dgm:cxn modelId="{ADCE4098-CB3F-4FC1-9995-18E9750DDEA2}" type="presParOf" srcId="{DB540BE4-884E-40F7-B9C2-846E74747178}" destId="{B85C0D56-C8E2-4DA3-913F-B96EC94E1391}" srcOrd="2" destOrd="0" presId="urn:microsoft.com/office/officeart/2009/3/layout/StepUpProcess"/>
    <dgm:cxn modelId="{072497EC-6A5B-4DF9-AFFC-7874D2EEB4AD}" type="presParOf" srcId="{E28FBD71-15C7-4BB8-A805-795119E180CD}" destId="{EC1A0AAC-6752-4240-ADFF-8B3733C36C53}" srcOrd="1" destOrd="0" presId="urn:microsoft.com/office/officeart/2009/3/layout/StepUpProcess"/>
    <dgm:cxn modelId="{9BA915E3-8278-4DF5-8E31-EB11999AF75A}" type="presParOf" srcId="{EC1A0AAC-6752-4240-ADFF-8B3733C36C53}" destId="{048FD622-4799-4466-9E3C-07BDFE962F28}" srcOrd="0" destOrd="0" presId="urn:microsoft.com/office/officeart/2009/3/layout/StepUpProcess"/>
    <dgm:cxn modelId="{7288D158-F7D4-4451-8A2B-53EC52D74DE9}" type="presParOf" srcId="{E28FBD71-15C7-4BB8-A805-795119E180CD}" destId="{BE727F70-3DBA-4EF5-8431-BC11CD8994EF}" srcOrd="2" destOrd="0" presId="urn:microsoft.com/office/officeart/2009/3/layout/StepUpProcess"/>
    <dgm:cxn modelId="{13C0735B-BB80-411A-AF53-DE781CA80937}" type="presParOf" srcId="{BE727F70-3DBA-4EF5-8431-BC11CD8994EF}" destId="{979581D5-77C4-4F06-B7E2-595C876A95A8}" srcOrd="0" destOrd="0" presId="urn:microsoft.com/office/officeart/2009/3/layout/StepUpProcess"/>
    <dgm:cxn modelId="{0AA0C196-F346-49DB-A73A-E79F8D30E691}" type="presParOf" srcId="{BE727F70-3DBA-4EF5-8431-BC11CD8994EF}" destId="{D7AE807F-3FD6-4ACC-936B-F2ED2175001C}" srcOrd="1" destOrd="0" presId="urn:microsoft.com/office/officeart/2009/3/layout/StepUpProcess"/>
    <dgm:cxn modelId="{E3D7585D-3506-4B17-9DE5-D853C38C9DF8}" type="presParOf" srcId="{BE727F70-3DBA-4EF5-8431-BC11CD8994EF}" destId="{98601276-ED55-419A-AED6-702686EDCDCE}" srcOrd="2" destOrd="0" presId="urn:microsoft.com/office/officeart/2009/3/layout/StepUpProcess"/>
    <dgm:cxn modelId="{E9C9CC34-0E33-4819-9D0E-4B0871F86716}" type="presParOf" srcId="{E28FBD71-15C7-4BB8-A805-795119E180CD}" destId="{734B44DE-3CC7-4924-A94A-98EF6499D0D2}" srcOrd="3" destOrd="0" presId="urn:microsoft.com/office/officeart/2009/3/layout/StepUpProcess"/>
    <dgm:cxn modelId="{CE22662E-B575-4EEF-A78C-D5A9AFA4D7E9}" type="presParOf" srcId="{734B44DE-3CC7-4924-A94A-98EF6499D0D2}" destId="{89A4C7CE-3A90-4F08-BD15-8894668FA627}" srcOrd="0" destOrd="0" presId="urn:microsoft.com/office/officeart/2009/3/layout/StepUpProcess"/>
    <dgm:cxn modelId="{5F0EB39E-670D-4F7B-A260-1513EA2D780B}" type="presParOf" srcId="{E28FBD71-15C7-4BB8-A805-795119E180CD}" destId="{59D0E170-8A68-4C9B-95A4-E273EE57D72D}" srcOrd="4" destOrd="0" presId="urn:microsoft.com/office/officeart/2009/3/layout/StepUpProcess"/>
    <dgm:cxn modelId="{E841BF6E-B906-4C9A-8061-C2BC71FDE599}" type="presParOf" srcId="{59D0E170-8A68-4C9B-95A4-E273EE57D72D}" destId="{36FE7276-2C77-41D0-9A4D-AFF338F5B656}" srcOrd="0" destOrd="0" presId="urn:microsoft.com/office/officeart/2009/3/layout/StepUpProcess"/>
    <dgm:cxn modelId="{9A055193-A927-4F7D-A9D6-08AF31A20BA4}" type="presParOf" srcId="{59D0E170-8A68-4C9B-95A4-E273EE57D72D}" destId="{757D9437-1E81-41B0-A23B-642972AB2FBA}" srcOrd="1" destOrd="0" presId="urn:microsoft.com/office/officeart/2009/3/layout/StepUpProcess"/>
    <dgm:cxn modelId="{D9FA19BD-FF7A-48BD-92D0-D753F8DA67FA}" type="presParOf" srcId="{59D0E170-8A68-4C9B-95A4-E273EE57D72D}" destId="{181A710D-76BA-4253-96DC-5F15AC806A98}" srcOrd="2" destOrd="0" presId="urn:microsoft.com/office/officeart/2009/3/layout/StepUpProcess"/>
    <dgm:cxn modelId="{815BB1FA-0C56-4916-9371-EF0479AC67E7}" type="presParOf" srcId="{E28FBD71-15C7-4BB8-A805-795119E180CD}" destId="{B1289C19-D96D-4D3D-8F15-275E727D61A2}" srcOrd="5" destOrd="0" presId="urn:microsoft.com/office/officeart/2009/3/layout/StepUpProcess"/>
    <dgm:cxn modelId="{B20A712E-D589-483D-AA0D-0837FF1A32EF}" type="presParOf" srcId="{B1289C19-D96D-4D3D-8F15-275E727D61A2}" destId="{218D184E-0A4A-4A7B-B5BB-6F4F41213AE5}" srcOrd="0" destOrd="0" presId="urn:microsoft.com/office/officeart/2009/3/layout/StepUpProcess"/>
    <dgm:cxn modelId="{69F23073-423E-4827-AA8C-0A958C3E953B}" type="presParOf" srcId="{E28FBD71-15C7-4BB8-A805-795119E180CD}" destId="{1E2A5F11-7B3A-46A5-BA17-2BC0DB74E0B1}" srcOrd="6" destOrd="0" presId="urn:microsoft.com/office/officeart/2009/3/layout/StepUpProcess"/>
    <dgm:cxn modelId="{EDED5A0E-CA33-43C3-8C57-5B828EE82C44}" type="presParOf" srcId="{1E2A5F11-7B3A-46A5-BA17-2BC0DB74E0B1}" destId="{AAD66D7C-1948-4571-B15D-4EBF171FD0DD}" srcOrd="0" destOrd="0" presId="urn:microsoft.com/office/officeart/2009/3/layout/StepUpProcess"/>
    <dgm:cxn modelId="{D4833CB9-9470-441B-A226-F0DA89EAA81A}" type="presParOf" srcId="{1E2A5F11-7B3A-46A5-BA17-2BC0DB74E0B1}" destId="{13B46079-77AA-4004-8D0B-993BCCABB5A3}"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81721CC-87C0-48D1-A4CF-CF2E719F6551}" type="doc">
      <dgm:prSet loTypeId="urn:microsoft.com/office/officeart/2005/8/layout/hList3" loCatId="list" qsTypeId="urn:microsoft.com/office/officeart/2005/8/quickstyle/simple1" qsCatId="simple" csTypeId="urn:microsoft.com/office/officeart/2005/8/colors/colorful1#16" csCatId="colorful" phldr="1"/>
      <dgm:spPr/>
      <dgm:t>
        <a:bodyPr/>
        <a:lstStyle/>
        <a:p>
          <a:endParaRPr lang="sr-Latn-CS"/>
        </a:p>
      </dgm:t>
    </dgm:pt>
    <dgm:pt modelId="{A57C99AC-A92C-46E0-B27C-0E2BACB8DD36}">
      <dgm:prSet phldrT="[Text]"/>
      <dgm:spPr/>
      <dgm:t>
        <a:bodyPr/>
        <a:lstStyle/>
        <a:p>
          <a:pPr algn="l"/>
          <a:r>
            <a:rPr lang="ru-RU" dirty="0" smtClean="0">
              <a:latin typeface="Cambria" panose="02040503050406030204" pitchFamily="18" charset="0"/>
              <a:ea typeface="Cambria" panose="02040503050406030204" pitchFamily="18" charset="0"/>
            </a:rPr>
            <a:t>Стандарди су формулисани на три нивоа постигнућа. Нивои образовних стандарда описују захтеве различите тежине, когнитивне комплексности и обима знања, од једноставнијих ка сложеним. Сваки наредни ниво подразумева да је ученик савладао знања и вештине са претходног нивоа.</a:t>
          </a:r>
          <a:endParaRPr lang="sr-Latn-CS" dirty="0">
            <a:latin typeface="Cambria" panose="02040503050406030204" pitchFamily="18" charset="0"/>
            <a:ea typeface="Cambria" panose="02040503050406030204" pitchFamily="18" charset="0"/>
          </a:endParaRPr>
        </a:p>
      </dgm:t>
    </dgm:pt>
    <dgm:pt modelId="{E478FAA3-7418-48AD-B1A1-4145AE386586}" type="parTrans" cxnId="{A5FD9762-BE06-4CCF-9575-3EB70B231FF2}">
      <dgm:prSet/>
      <dgm:spPr/>
      <dgm:t>
        <a:bodyPr/>
        <a:lstStyle/>
        <a:p>
          <a:endParaRPr lang="sr-Latn-CS"/>
        </a:p>
      </dgm:t>
    </dgm:pt>
    <dgm:pt modelId="{A2A3CD1F-5D55-4E13-B96A-26591CF2518E}" type="sibTrans" cxnId="{A5FD9762-BE06-4CCF-9575-3EB70B231FF2}">
      <dgm:prSet/>
      <dgm:spPr/>
      <dgm:t>
        <a:bodyPr/>
        <a:lstStyle/>
        <a:p>
          <a:endParaRPr lang="sr-Latn-CS"/>
        </a:p>
      </dgm:t>
    </dgm:pt>
    <dgm:pt modelId="{173F46C2-7AD2-4DDD-B131-C6FA8E231064}">
      <dgm:prSet phldrT="[Text]" custT="1"/>
      <dgm:spPr/>
      <dgm:t>
        <a:bodyPr/>
        <a:lstStyle/>
        <a:p>
          <a:pPr algn="l"/>
          <a:r>
            <a:rPr lang="sr-Cyrl-CS" sz="1700" b="1" dirty="0" smtClean="0">
              <a:latin typeface="Cambria" panose="02040503050406030204" pitchFamily="18" charset="0"/>
              <a:ea typeface="Cambria" panose="02040503050406030204" pitchFamily="18" charset="0"/>
            </a:rPr>
            <a:t>Основни ниво</a:t>
          </a:r>
          <a:endParaRPr lang="sr-Latn-CS" sz="1700" b="1" dirty="0" smtClean="0">
            <a:latin typeface="Cambria" panose="02040503050406030204" pitchFamily="18" charset="0"/>
            <a:ea typeface="Cambria" panose="02040503050406030204" pitchFamily="18" charset="0"/>
          </a:endParaRPr>
        </a:p>
        <a:p>
          <a:pPr algn="l"/>
          <a:r>
            <a:rPr lang="ru-RU" sz="1700" dirty="0" smtClean="0">
              <a:latin typeface="Cambria" panose="02040503050406030204" pitchFamily="18" charset="0"/>
              <a:ea typeface="Cambria" panose="02040503050406030204" pitchFamily="18" charset="0"/>
            </a:rPr>
            <a:t>Очекује се да ће скоро сви, а најмање 80% ученика/ученица постићи тај ниво. На базичном нивоу налазе се темељна предметна знања и умења, то су функционална и трансферна знања и умења неопходна, како за сналажење у животу, тако и за наставак учења</a:t>
          </a:r>
          <a:r>
            <a:rPr lang="ru-RU" sz="1600" dirty="0" smtClean="0">
              <a:latin typeface="Cambria" panose="02040503050406030204" pitchFamily="18" charset="0"/>
              <a:ea typeface="Cambria" panose="02040503050406030204" pitchFamily="18" charset="0"/>
            </a:rPr>
            <a:t>. </a:t>
          </a:r>
          <a:endParaRPr lang="sr-Latn-CS" sz="1600" dirty="0">
            <a:latin typeface="Cambria" panose="02040503050406030204" pitchFamily="18" charset="0"/>
            <a:ea typeface="Cambria" panose="02040503050406030204" pitchFamily="18" charset="0"/>
          </a:endParaRPr>
        </a:p>
      </dgm:t>
    </dgm:pt>
    <dgm:pt modelId="{1D7D1805-FBD4-4B2C-A2CE-2E1CB2415D77}" type="parTrans" cxnId="{73307D7D-2FA5-4CB7-9A6D-B8C7519524C1}">
      <dgm:prSet/>
      <dgm:spPr/>
      <dgm:t>
        <a:bodyPr/>
        <a:lstStyle/>
        <a:p>
          <a:endParaRPr lang="sr-Latn-CS"/>
        </a:p>
      </dgm:t>
    </dgm:pt>
    <dgm:pt modelId="{87FD5D11-ABE9-4F92-A817-4F8BFC12C9F2}" type="sibTrans" cxnId="{73307D7D-2FA5-4CB7-9A6D-B8C7519524C1}">
      <dgm:prSet/>
      <dgm:spPr/>
      <dgm:t>
        <a:bodyPr/>
        <a:lstStyle/>
        <a:p>
          <a:endParaRPr lang="sr-Latn-CS"/>
        </a:p>
      </dgm:t>
    </dgm:pt>
    <dgm:pt modelId="{8087A108-1547-402C-BB59-595769CADDE7}">
      <dgm:prSet phldrT="[Text]" custT="1"/>
      <dgm:spPr/>
      <dgm:t>
        <a:bodyPr/>
        <a:lstStyle/>
        <a:p>
          <a:pPr algn="l"/>
          <a:r>
            <a:rPr lang="sr-Cyrl-CS" sz="1700" b="1" dirty="0" smtClean="0">
              <a:latin typeface="Cambria" panose="02040503050406030204" pitchFamily="18" charset="0"/>
              <a:ea typeface="Cambria" panose="02040503050406030204" pitchFamily="18" charset="0"/>
            </a:rPr>
            <a:t>Средњи ниво</a:t>
          </a:r>
          <a:endParaRPr lang="sr-Latn-CS" sz="1700" b="1" dirty="0" smtClean="0">
            <a:latin typeface="Cambria" panose="02040503050406030204" pitchFamily="18" charset="0"/>
            <a:ea typeface="Cambria" panose="02040503050406030204" pitchFamily="18" charset="0"/>
          </a:endParaRPr>
        </a:p>
        <a:p>
          <a:pPr algn="l"/>
          <a:r>
            <a:rPr lang="ru-RU" sz="1700" dirty="0" smtClean="0">
              <a:latin typeface="Cambria" panose="02040503050406030204" pitchFamily="18" charset="0"/>
              <a:ea typeface="Cambria" panose="02040503050406030204" pitchFamily="18" charset="0"/>
            </a:rPr>
            <a:t>На другом нивоу описани су захтеви који представљају средњи ниво знања, вештина и умења. Он описује оно што просечан ученик/ученица може да достигне. Очекује се да ће око 50% ученика/ученица постићи или превазићи тај ниво.</a:t>
          </a:r>
          <a:endParaRPr lang="sr-Latn-CS" sz="1700" dirty="0">
            <a:latin typeface="Cambria" panose="02040503050406030204" pitchFamily="18" charset="0"/>
            <a:ea typeface="Cambria" panose="02040503050406030204" pitchFamily="18" charset="0"/>
          </a:endParaRPr>
        </a:p>
      </dgm:t>
    </dgm:pt>
    <dgm:pt modelId="{ACB42E6A-B629-40D5-AEF1-B93768F3BF8B}" type="parTrans" cxnId="{13C92281-BDC9-4B45-8B61-83D00DABD25B}">
      <dgm:prSet/>
      <dgm:spPr/>
      <dgm:t>
        <a:bodyPr/>
        <a:lstStyle/>
        <a:p>
          <a:endParaRPr lang="sr-Latn-CS"/>
        </a:p>
      </dgm:t>
    </dgm:pt>
    <dgm:pt modelId="{CCF05F34-A057-44F8-9E51-50E137074D92}" type="sibTrans" cxnId="{13C92281-BDC9-4B45-8B61-83D00DABD25B}">
      <dgm:prSet/>
      <dgm:spPr/>
      <dgm:t>
        <a:bodyPr/>
        <a:lstStyle/>
        <a:p>
          <a:endParaRPr lang="sr-Latn-CS"/>
        </a:p>
      </dgm:t>
    </dgm:pt>
    <dgm:pt modelId="{CCC7926D-F07E-4D0F-B08C-9B5D9ED99BFE}">
      <dgm:prSet phldrT="[Text]" custT="1"/>
      <dgm:spPr/>
      <dgm:t>
        <a:bodyPr/>
        <a:lstStyle/>
        <a:p>
          <a:pPr algn="l"/>
          <a:r>
            <a:rPr lang="sr-Cyrl-CS" sz="1800" b="1" dirty="0" smtClean="0">
              <a:latin typeface="Cambria" panose="02040503050406030204" pitchFamily="18" charset="0"/>
              <a:ea typeface="Cambria" panose="02040503050406030204" pitchFamily="18" charset="0"/>
            </a:rPr>
            <a:t>Напредни ниво</a:t>
          </a:r>
          <a:endParaRPr lang="sr-Latn-CS" sz="1800" b="1" dirty="0" smtClean="0">
            <a:latin typeface="Cambria" panose="02040503050406030204" pitchFamily="18" charset="0"/>
            <a:ea typeface="Cambria" panose="02040503050406030204" pitchFamily="18" charset="0"/>
          </a:endParaRPr>
        </a:p>
        <a:p>
          <a:pPr algn="l"/>
          <a:r>
            <a:rPr lang="ru-RU" sz="1800" dirty="0" smtClean="0">
              <a:latin typeface="Cambria" panose="02040503050406030204" pitchFamily="18" charset="0"/>
              <a:ea typeface="Cambria" panose="02040503050406030204" pitchFamily="18" charset="0"/>
            </a:rPr>
            <a:t> Очекује се да ће око 25% ученика/ученица постићи тај ниво. Од ученика се очекује да анализира, упоређује, разликује, критички суди, износи лични став, повезује различита знања, примењује их и сналази се у новим </a:t>
          </a:r>
          <a:r>
            <a:rPr lang="sr-Cyrl-CS" sz="1800" dirty="0" smtClean="0">
              <a:latin typeface="Cambria" panose="02040503050406030204" pitchFamily="18" charset="0"/>
              <a:ea typeface="Cambria" panose="02040503050406030204" pitchFamily="18" charset="0"/>
            </a:rPr>
            <a:t>ситуацијама.</a:t>
          </a:r>
          <a:endParaRPr lang="sr-Latn-CS" sz="1800" dirty="0">
            <a:latin typeface="Cambria" panose="02040503050406030204" pitchFamily="18" charset="0"/>
            <a:ea typeface="Cambria" panose="02040503050406030204" pitchFamily="18" charset="0"/>
          </a:endParaRPr>
        </a:p>
      </dgm:t>
    </dgm:pt>
    <dgm:pt modelId="{F3592928-DA59-40B3-AF61-56CF8CC3006F}" type="parTrans" cxnId="{89BC26E1-7311-4463-86A8-A3AC52F0F581}">
      <dgm:prSet/>
      <dgm:spPr/>
      <dgm:t>
        <a:bodyPr/>
        <a:lstStyle/>
        <a:p>
          <a:endParaRPr lang="sr-Latn-CS"/>
        </a:p>
      </dgm:t>
    </dgm:pt>
    <dgm:pt modelId="{8F2DB660-D29A-4EE8-8F54-1F9556B3F9EA}" type="sibTrans" cxnId="{89BC26E1-7311-4463-86A8-A3AC52F0F581}">
      <dgm:prSet/>
      <dgm:spPr/>
      <dgm:t>
        <a:bodyPr/>
        <a:lstStyle/>
        <a:p>
          <a:endParaRPr lang="sr-Latn-CS"/>
        </a:p>
      </dgm:t>
    </dgm:pt>
    <dgm:pt modelId="{1B6C88D8-9B02-445D-8927-B2F6764C2FE3}" type="pres">
      <dgm:prSet presAssocID="{281721CC-87C0-48D1-A4CF-CF2E719F6551}" presName="composite" presStyleCnt="0">
        <dgm:presLayoutVars>
          <dgm:chMax val="1"/>
          <dgm:dir/>
          <dgm:resizeHandles val="exact"/>
        </dgm:presLayoutVars>
      </dgm:prSet>
      <dgm:spPr/>
      <dgm:t>
        <a:bodyPr/>
        <a:lstStyle/>
        <a:p>
          <a:endParaRPr lang="sr-Latn-CS"/>
        </a:p>
      </dgm:t>
    </dgm:pt>
    <dgm:pt modelId="{BFC87CC3-8059-42CF-A63B-F92E3F7A4B0C}" type="pres">
      <dgm:prSet presAssocID="{A57C99AC-A92C-46E0-B27C-0E2BACB8DD36}" presName="roof" presStyleLbl="dkBgShp" presStyleIdx="0" presStyleCnt="2"/>
      <dgm:spPr/>
      <dgm:t>
        <a:bodyPr/>
        <a:lstStyle/>
        <a:p>
          <a:endParaRPr lang="sr-Latn-CS"/>
        </a:p>
      </dgm:t>
    </dgm:pt>
    <dgm:pt modelId="{E6AC7555-C4E2-4F63-B34F-6E61DA7F90C5}" type="pres">
      <dgm:prSet presAssocID="{A57C99AC-A92C-46E0-B27C-0E2BACB8DD36}" presName="pillars" presStyleCnt="0"/>
      <dgm:spPr/>
      <dgm:t>
        <a:bodyPr/>
        <a:lstStyle/>
        <a:p>
          <a:endParaRPr lang="sr-Latn-CS"/>
        </a:p>
      </dgm:t>
    </dgm:pt>
    <dgm:pt modelId="{9D948E7F-3B7F-4C41-976F-167A82845EA6}" type="pres">
      <dgm:prSet presAssocID="{A57C99AC-A92C-46E0-B27C-0E2BACB8DD36}" presName="pillar1" presStyleLbl="node1" presStyleIdx="0" presStyleCnt="3">
        <dgm:presLayoutVars>
          <dgm:bulletEnabled val="1"/>
        </dgm:presLayoutVars>
      </dgm:prSet>
      <dgm:spPr/>
      <dgm:t>
        <a:bodyPr/>
        <a:lstStyle/>
        <a:p>
          <a:endParaRPr lang="sr-Latn-CS"/>
        </a:p>
      </dgm:t>
    </dgm:pt>
    <dgm:pt modelId="{DFC3C8E8-759D-4235-B43F-33F29B182092}" type="pres">
      <dgm:prSet presAssocID="{8087A108-1547-402C-BB59-595769CADDE7}" presName="pillarX" presStyleLbl="node1" presStyleIdx="1" presStyleCnt="3">
        <dgm:presLayoutVars>
          <dgm:bulletEnabled val="1"/>
        </dgm:presLayoutVars>
      </dgm:prSet>
      <dgm:spPr/>
      <dgm:t>
        <a:bodyPr/>
        <a:lstStyle/>
        <a:p>
          <a:endParaRPr lang="sr-Latn-CS"/>
        </a:p>
      </dgm:t>
    </dgm:pt>
    <dgm:pt modelId="{48E889E9-4804-4977-B2B0-BADF96A8B029}" type="pres">
      <dgm:prSet presAssocID="{CCC7926D-F07E-4D0F-B08C-9B5D9ED99BFE}" presName="pillarX" presStyleLbl="node1" presStyleIdx="2" presStyleCnt="3">
        <dgm:presLayoutVars>
          <dgm:bulletEnabled val="1"/>
        </dgm:presLayoutVars>
      </dgm:prSet>
      <dgm:spPr/>
      <dgm:t>
        <a:bodyPr/>
        <a:lstStyle/>
        <a:p>
          <a:endParaRPr lang="sr-Latn-CS"/>
        </a:p>
      </dgm:t>
    </dgm:pt>
    <dgm:pt modelId="{F4EB5E18-D6BB-4575-B8FE-B736F69E8EB2}" type="pres">
      <dgm:prSet presAssocID="{A57C99AC-A92C-46E0-B27C-0E2BACB8DD36}" presName="base" presStyleLbl="dkBgShp" presStyleIdx="1" presStyleCnt="2"/>
      <dgm:spPr/>
      <dgm:t>
        <a:bodyPr/>
        <a:lstStyle/>
        <a:p>
          <a:endParaRPr lang="sr-Latn-CS"/>
        </a:p>
      </dgm:t>
    </dgm:pt>
  </dgm:ptLst>
  <dgm:cxnLst>
    <dgm:cxn modelId="{E0490925-5BE5-480E-9E2D-EA0256493D64}" type="presOf" srcId="{CCC7926D-F07E-4D0F-B08C-9B5D9ED99BFE}" destId="{48E889E9-4804-4977-B2B0-BADF96A8B029}" srcOrd="0" destOrd="0" presId="urn:microsoft.com/office/officeart/2005/8/layout/hList3"/>
    <dgm:cxn modelId="{A5FD9762-BE06-4CCF-9575-3EB70B231FF2}" srcId="{281721CC-87C0-48D1-A4CF-CF2E719F6551}" destId="{A57C99AC-A92C-46E0-B27C-0E2BACB8DD36}" srcOrd="0" destOrd="0" parTransId="{E478FAA3-7418-48AD-B1A1-4145AE386586}" sibTransId="{A2A3CD1F-5D55-4E13-B96A-26591CF2518E}"/>
    <dgm:cxn modelId="{CE6320BC-4BEC-4E42-A180-B0D27E326D3F}" type="presOf" srcId="{173F46C2-7AD2-4DDD-B131-C6FA8E231064}" destId="{9D948E7F-3B7F-4C41-976F-167A82845EA6}" srcOrd="0" destOrd="0" presId="urn:microsoft.com/office/officeart/2005/8/layout/hList3"/>
    <dgm:cxn modelId="{8A9FA822-DBA0-4304-80A8-FADDBE8DC584}" type="presOf" srcId="{A57C99AC-A92C-46E0-B27C-0E2BACB8DD36}" destId="{BFC87CC3-8059-42CF-A63B-F92E3F7A4B0C}" srcOrd="0" destOrd="0" presId="urn:microsoft.com/office/officeart/2005/8/layout/hList3"/>
    <dgm:cxn modelId="{73307D7D-2FA5-4CB7-9A6D-B8C7519524C1}" srcId="{A57C99AC-A92C-46E0-B27C-0E2BACB8DD36}" destId="{173F46C2-7AD2-4DDD-B131-C6FA8E231064}" srcOrd="0" destOrd="0" parTransId="{1D7D1805-FBD4-4B2C-A2CE-2E1CB2415D77}" sibTransId="{87FD5D11-ABE9-4F92-A817-4F8BFC12C9F2}"/>
    <dgm:cxn modelId="{0CDEF625-FDD8-473E-8B6D-87F2C42B36E7}" type="presOf" srcId="{8087A108-1547-402C-BB59-595769CADDE7}" destId="{DFC3C8E8-759D-4235-B43F-33F29B182092}" srcOrd="0" destOrd="0" presId="urn:microsoft.com/office/officeart/2005/8/layout/hList3"/>
    <dgm:cxn modelId="{89BC26E1-7311-4463-86A8-A3AC52F0F581}" srcId="{A57C99AC-A92C-46E0-B27C-0E2BACB8DD36}" destId="{CCC7926D-F07E-4D0F-B08C-9B5D9ED99BFE}" srcOrd="2" destOrd="0" parTransId="{F3592928-DA59-40B3-AF61-56CF8CC3006F}" sibTransId="{8F2DB660-D29A-4EE8-8F54-1F9556B3F9EA}"/>
    <dgm:cxn modelId="{13C92281-BDC9-4B45-8B61-83D00DABD25B}" srcId="{A57C99AC-A92C-46E0-B27C-0E2BACB8DD36}" destId="{8087A108-1547-402C-BB59-595769CADDE7}" srcOrd="1" destOrd="0" parTransId="{ACB42E6A-B629-40D5-AEF1-B93768F3BF8B}" sibTransId="{CCF05F34-A057-44F8-9E51-50E137074D92}"/>
    <dgm:cxn modelId="{EA47F5DD-443D-42BC-A9F1-E771D1421DC6}" type="presOf" srcId="{281721CC-87C0-48D1-A4CF-CF2E719F6551}" destId="{1B6C88D8-9B02-445D-8927-B2F6764C2FE3}" srcOrd="0" destOrd="0" presId="urn:microsoft.com/office/officeart/2005/8/layout/hList3"/>
    <dgm:cxn modelId="{3970E1FC-FEAC-469B-BDD6-B2B08A0D1910}" type="presParOf" srcId="{1B6C88D8-9B02-445D-8927-B2F6764C2FE3}" destId="{BFC87CC3-8059-42CF-A63B-F92E3F7A4B0C}" srcOrd="0" destOrd="0" presId="urn:microsoft.com/office/officeart/2005/8/layout/hList3"/>
    <dgm:cxn modelId="{A0882A79-8637-45BF-AD68-5F04919EE636}" type="presParOf" srcId="{1B6C88D8-9B02-445D-8927-B2F6764C2FE3}" destId="{E6AC7555-C4E2-4F63-B34F-6E61DA7F90C5}" srcOrd="1" destOrd="0" presId="urn:microsoft.com/office/officeart/2005/8/layout/hList3"/>
    <dgm:cxn modelId="{230A00ED-D1E5-4E2D-8BB8-B490B483A503}" type="presParOf" srcId="{E6AC7555-C4E2-4F63-B34F-6E61DA7F90C5}" destId="{9D948E7F-3B7F-4C41-976F-167A82845EA6}" srcOrd="0" destOrd="0" presId="urn:microsoft.com/office/officeart/2005/8/layout/hList3"/>
    <dgm:cxn modelId="{B85C49A1-A834-46FE-9338-3DD101F7C095}" type="presParOf" srcId="{E6AC7555-C4E2-4F63-B34F-6E61DA7F90C5}" destId="{DFC3C8E8-759D-4235-B43F-33F29B182092}" srcOrd="1" destOrd="0" presId="urn:microsoft.com/office/officeart/2005/8/layout/hList3"/>
    <dgm:cxn modelId="{9FA58E16-F054-4069-B779-8A1BDDEB2856}" type="presParOf" srcId="{E6AC7555-C4E2-4F63-B34F-6E61DA7F90C5}" destId="{48E889E9-4804-4977-B2B0-BADF96A8B029}" srcOrd="2" destOrd="0" presId="urn:microsoft.com/office/officeart/2005/8/layout/hList3"/>
    <dgm:cxn modelId="{4040CB25-1BD7-4914-90F1-01A476140AD6}" type="presParOf" srcId="{1B6C88D8-9B02-445D-8927-B2F6764C2FE3}" destId="{F4EB5E18-D6BB-4575-B8FE-B736F69E8EB2}"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027D707-8851-4509-AB3B-03BEC1636A60}" type="doc">
      <dgm:prSet loTypeId="urn:microsoft.com/office/officeart/2005/8/layout/pyramid3" loCatId="pyramid" qsTypeId="urn:microsoft.com/office/officeart/2005/8/quickstyle/simple1" qsCatId="simple" csTypeId="urn:microsoft.com/office/officeart/2005/8/colors/colorful1" csCatId="colorful" phldr="1"/>
      <dgm:spPr/>
    </dgm:pt>
    <dgm:pt modelId="{607CC056-EEAF-41CB-A0EB-B25CFB9AECF4}">
      <dgm:prSet phldrT="[Text]"/>
      <dgm:spPr/>
      <dgm:t>
        <a:bodyPr/>
        <a:lstStyle/>
        <a:p>
          <a:r>
            <a:rPr lang="sr-Cyrl-RS" dirty="0" smtClean="0">
              <a:latin typeface="Cambria" panose="02040503050406030204" pitchFamily="18" charset="0"/>
              <a:ea typeface="Cambria" panose="02040503050406030204" pitchFamily="18" charset="0"/>
            </a:rPr>
            <a:t>Кључне компетенције за целоживотно учење </a:t>
          </a:r>
          <a:endParaRPr lang="en-US" dirty="0">
            <a:latin typeface="Cambria" panose="02040503050406030204" pitchFamily="18" charset="0"/>
            <a:ea typeface="Cambria" panose="02040503050406030204" pitchFamily="18" charset="0"/>
          </a:endParaRPr>
        </a:p>
      </dgm:t>
    </dgm:pt>
    <dgm:pt modelId="{3586ED5C-8EA3-447A-A2F8-AB7847508FF1}" type="parTrans" cxnId="{29B82294-D94A-4D4D-92AE-31B80EBDF0B3}">
      <dgm:prSet/>
      <dgm:spPr/>
      <dgm:t>
        <a:bodyPr/>
        <a:lstStyle/>
        <a:p>
          <a:endParaRPr lang="en-US"/>
        </a:p>
      </dgm:t>
    </dgm:pt>
    <dgm:pt modelId="{7B03FF40-4130-4E83-A09C-739B9910739D}" type="sibTrans" cxnId="{29B82294-D94A-4D4D-92AE-31B80EBDF0B3}">
      <dgm:prSet/>
      <dgm:spPr/>
      <dgm:t>
        <a:bodyPr/>
        <a:lstStyle/>
        <a:p>
          <a:endParaRPr lang="en-US"/>
        </a:p>
      </dgm:t>
    </dgm:pt>
    <dgm:pt modelId="{9D1F9759-6C30-4F6E-9C68-DFEFCA68A5FE}">
      <dgm:prSet phldrT="[Text]"/>
      <dgm:spPr/>
      <dgm:t>
        <a:bodyPr/>
        <a:lstStyle/>
        <a:p>
          <a:r>
            <a:rPr lang="sr-Cyrl-RS" dirty="0" smtClean="0">
              <a:latin typeface="Cambria" panose="02040503050406030204" pitchFamily="18" charset="0"/>
              <a:ea typeface="Cambria" panose="02040503050406030204" pitchFamily="18" charset="0"/>
            </a:rPr>
            <a:t>Опште предметне компетенције</a:t>
          </a:r>
          <a:endParaRPr lang="en-US" dirty="0">
            <a:latin typeface="Cambria" panose="02040503050406030204" pitchFamily="18" charset="0"/>
            <a:ea typeface="Cambria" panose="02040503050406030204" pitchFamily="18" charset="0"/>
          </a:endParaRPr>
        </a:p>
      </dgm:t>
    </dgm:pt>
    <dgm:pt modelId="{DEC8DC10-0C91-4534-A3D5-4E73947A6351}" type="parTrans" cxnId="{D59B3CA1-D62E-47DF-BB91-0578ED5329E7}">
      <dgm:prSet/>
      <dgm:spPr/>
      <dgm:t>
        <a:bodyPr/>
        <a:lstStyle/>
        <a:p>
          <a:endParaRPr lang="en-US"/>
        </a:p>
      </dgm:t>
    </dgm:pt>
    <dgm:pt modelId="{F3EB4B7D-C65D-4CCD-96E5-B07E1934BF2F}" type="sibTrans" cxnId="{D59B3CA1-D62E-47DF-BB91-0578ED5329E7}">
      <dgm:prSet/>
      <dgm:spPr/>
      <dgm:t>
        <a:bodyPr/>
        <a:lstStyle/>
        <a:p>
          <a:endParaRPr lang="en-US"/>
        </a:p>
      </dgm:t>
    </dgm:pt>
    <dgm:pt modelId="{0C19A46E-F866-4520-9F24-51BB20DD2396}">
      <dgm:prSet phldrT="[Text]"/>
      <dgm:spPr/>
      <dgm:t>
        <a:bodyPr/>
        <a:lstStyle/>
        <a:p>
          <a:r>
            <a:rPr lang="sr-Cyrl-RS" dirty="0" smtClean="0">
              <a:latin typeface="Cambria" panose="02040503050406030204" pitchFamily="18" charset="0"/>
              <a:ea typeface="Cambria" panose="02040503050406030204" pitchFamily="18" charset="0"/>
            </a:rPr>
            <a:t>Специфичне предметне компетенције</a:t>
          </a:r>
          <a:endParaRPr lang="en-US" dirty="0">
            <a:latin typeface="Cambria" panose="02040503050406030204" pitchFamily="18" charset="0"/>
            <a:ea typeface="Cambria" panose="02040503050406030204" pitchFamily="18" charset="0"/>
          </a:endParaRPr>
        </a:p>
      </dgm:t>
    </dgm:pt>
    <dgm:pt modelId="{C565AAA2-E311-473D-A9D0-704E6CC80C96}" type="parTrans" cxnId="{E7FF655E-273B-46CC-83BB-BF36F46D90CA}">
      <dgm:prSet/>
      <dgm:spPr/>
      <dgm:t>
        <a:bodyPr/>
        <a:lstStyle/>
        <a:p>
          <a:endParaRPr lang="en-US"/>
        </a:p>
      </dgm:t>
    </dgm:pt>
    <dgm:pt modelId="{A93E4FFA-2B71-4A99-A2AB-E73C435EB6F1}" type="sibTrans" cxnId="{E7FF655E-273B-46CC-83BB-BF36F46D90CA}">
      <dgm:prSet/>
      <dgm:spPr/>
      <dgm:t>
        <a:bodyPr/>
        <a:lstStyle/>
        <a:p>
          <a:endParaRPr lang="en-US"/>
        </a:p>
      </dgm:t>
    </dgm:pt>
    <dgm:pt modelId="{D0D71AF5-A6DF-4CAE-AE66-AE6111A21561}">
      <dgm:prSet/>
      <dgm:spPr/>
      <dgm:t>
        <a:bodyPr/>
        <a:lstStyle/>
        <a:p>
          <a:r>
            <a:rPr lang="sr-Cyrl-RS" dirty="0" smtClean="0">
              <a:latin typeface="Cambria" panose="02040503050406030204" pitchFamily="18" charset="0"/>
              <a:ea typeface="Cambria" panose="02040503050406030204" pitchFamily="18" charset="0"/>
            </a:rPr>
            <a:t>Опште међупредметне компетенције</a:t>
          </a:r>
          <a:endParaRPr lang="en-US" dirty="0">
            <a:latin typeface="Cambria" panose="02040503050406030204" pitchFamily="18" charset="0"/>
            <a:ea typeface="Cambria" panose="02040503050406030204" pitchFamily="18" charset="0"/>
          </a:endParaRPr>
        </a:p>
      </dgm:t>
    </dgm:pt>
    <dgm:pt modelId="{6CD0E0E7-3948-40ED-B721-95E5CB4CC05B}" type="parTrans" cxnId="{0DDF722A-5491-400C-8A4B-1A6C3B2B2370}">
      <dgm:prSet/>
      <dgm:spPr/>
      <dgm:t>
        <a:bodyPr/>
        <a:lstStyle/>
        <a:p>
          <a:endParaRPr lang="en-US"/>
        </a:p>
      </dgm:t>
    </dgm:pt>
    <dgm:pt modelId="{D6229861-2F62-4C49-852E-0DC554858740}" type="sibTrans" cxnId="{0DDF722A-5491-400C-8A4B-1A6C3B2B2370}">
      <dgm:prSet/>
      <dgm:spPr/>
      <dgm:t>
        <a:bodyPr/>
        <a:lstStyle/>
        <a:p>
          <a:endParaRPr lang="en-US"/>
        </a:p>
      </dgm:t>
    </dgm:pt>
    <dgm:pt modelId="{FEEA4D43-9C73-4ABF-A89F-EE5DA1016AEB}" type="pres">
      <dgm:prSet presAssocID="{5027D707-8851-4509-AB3B-03BEC1636A60}" presName="Name0" presStyleCnt="0">
        <dgm:presLayoutVars>
          <dgm:dir/>
          <dgm:animLvl val="lvl"/>
          <dgm:resizeHandles val="exact"/>
        </dgm:presLayoutVars>
      </dgm:prSet>
      <dgm:spPr/>
    </dgm:pt>
    <dgm:pt modelId="{74338B24-E7B7-4002-80C4-648BFE770957}" type="pres">
      <dgm:prSet presAssocID="{607CC056-EEAF-41CB-A0EB-B25CFB9AECF4}" presName="Name8" presStyleCnt="0"/>
      <dgm:spPr/>
    </dgm:pt>
    <dgm:pt modelId="{E3F0370F-9E69-4CD7-98ED-D807A75F9D96}" type="pres">
      <dgm:prSet presAssocID="{607CC056-EEAF-41CB-A0EB-B25CFB9AECF4}" presName="level" presStyleLbl="node1" presStyleIdx="0" presStyleCnt="4">
        <dgm:presLayoutVars>
          <dgm:chMax val="1"/>
          <dgm:bulletEnabled val="1"/>
        </dgm:presLayoutVars>
      </dgm:prSet>
      <dgm:spPr/>
      <dgm:t>
        <a:bodyPr/>
        <a:lstStyle/>
        <a:p>
          <a:endParaRPr lang="en-US"/>
        </a:p>
      </dgm:t>
    </dgm:pt>
    <dgm:pt modelId="{C389CB19-C02E-419B-94A3-D05D85DB288C}" type="pres">
      <dgm:prSet presAssocID="{607CC056-EEAF-41CB-A0EB-B25CFB9AECF4}" presName="levelTx" presStyleLbl="revTx" presStyleIdx="0" presStyleCnt="0">
        <dgm:presLayoutVars>
          <dgm:chMax val="1"/>
          <dgm:bulletEnabled val="1"/>
        </dgm:presLayoutVars>
      </dgm:prSet>
      <dgm:spPr/>
      <dgm:t>
        <a:bodyPr/>
        <a:lstStyle/>
        <a:p>
          <a:endParaRPr lang="en-US"/>
        </a:p>
      </dgm:t>
    </dgm:pt>
    <dgm:pt modelId="{E7A27F7E-9868-4992-95BB-B31B00C1A058}" type="pres">
      <dgm:prSet presAssocID="{D0D71AF5-A6DF-4CAE-AE66-AE6111A21561}" presName="Name8" presStyleCnt="0"/>
      <dgm:spPr/>
    </dgm:pt>
    <dgm:pt modelId="{9EB2FB3E-B804-41CE-B655-C381E209DD07}" type="pres">
      <dgm:prSet presAssocID="{D0D71AF5-A6DF-4CAE-AE66-AE6111A21561}" presName="level" presStyleLbl="node1" presStyleIdx="1" presStyleCnt="4">
        <dgm:presLayoutVars>
          <dgm:chMax val="1"/>
          <dgm:bulletEnabled val="1"/>
        </dgm:presLayoutVars>
      </dgm:prSet>
      <dgm:spPr/>
      <dgm:t>
        <a:bodyPr/>
        <a:lstStyle/>
        <a:p>
          <a:endParaRPr lang="en-US"/>
        </a:p>
      </dgm:t>
    </dgm:pt>
    <dgm:pt modelId="{3CA826BF-06BA-4524-AAE7-A59D2E084ABF}" type="pres">
      <dgm:prSet presAssocID="{D0D71AF5-A6DF-4CAE-AE66-AE6111A21561}" presName="levelTx" presStyleLbl="revTx" presStyleIdx="0" presStyleCnt="0">
        <dgm:presLayoutVars>
          <dgm:chMax val="1"/>
          <dgm:bulletEnabled val="1"/>
        </dgm:presLayoutVars>
      </dgm:prSet>
      <dgm:spPr/>
      <dgm:t>
        <a:bodyPr/>
        <a:lstStyle/>
        <a:p>
          <a:endParaRPr lang="en-US"/>
        </a:p>
      </dgm:t>
    </dgm:pt>
    <dgm:pt modelId="{907C7D4A-1A63-4CCA-B29F-16AE8CF10133}" type="pres">
      <dgm:prSet presAssocID="{9D1F9759-6C30-4F6E-9C68-DFEFCA68A5FE}" presName="Name8" presStyleCnt="0"/>
      <dgm:spPr/>
    </dgm:pt>
    <dgm:pt modelId="{0C51A71A-CDFE-4CBF-8208-CA5BE34BF33C}" type="pres">
      <dgm:prSet presAssocID="{9D1F9759-6C30-4F6E-9C68-DFEFCA68A5FE}" presName="level" presStyleLbl="node1" presStyleIdx="2" presStyleCnt="4">
        <dgm:presLayoutVars>
          <dgm:chMax val="1"/>
          <dgm:bulletEnabled val="1"/>
        </dgm:presLayoutVars>
      </dgm:prSet>
      <dgm:spPr/>
      <dgm:t>
        <a:bodyPr/>
        <a:lstStyle/>
        <a:p>
          <a:endParaRPr lang="en-US"/>
        </a:p>
      </dgm:t>
    </dgm:pt>
    <dgm:pt modelId="{8A92BADC-BB9A-4848-A991-DEBEC8E054C3}" type="pres">
      <dgm:prSet presAssocID="{9D1F9759-6C30-4F6E-9C68-DFEFCA68A5FE}" presName="levelTx" presStyleLbl="revTx" presStyleIdx="0" presStyleCnt="0">
        <dgm:presLayoutVars>
          <dgm:chMax val="1"/>
          <dgm:bulletEnabled val="1"/>
        </dgm:presLayoutVars>
      </dgm:prSet>
      <dgm:spPr/>
      <dgm:t>
        <a:bodyPr/>
        <a:lstStyle/>
        <a:p>
          <a:endParaRPr lang="en-US"/>
        </a:p>
      </dgm:t>
    </dgm:pt>
    <dgm:pt modelId="{852B536B-0A13-4C0E-A300-074AE612766D}" type="pres">
      <dgm:prSet presAssocID="{0C19A46E-F866-4520-9F24-51BB20DD2396}" presName="Name8" presStyleCnt="0"/>
      <dgm:spPr/>
    </dgm:pt>
    <dgm:pt modelId="{DBEEB3FB-D15D-4D27-8FD3-8CF0020A20B7}" type="pres">
      <dgm:prSet presAssocID="{0C19A46E-F866-4520-9F24-51BB20DD2396}" presName="level" presStyleLbl="node1" presStyleIdx="3" presStyleCnt="4">
        <dgm:presLayoutVars>
          <dgm:chMax val="1"/>
          <dgm:bulletEnabled val="1"/>
        </dgm:presLayoutVars>
      </dgm:prSet>
      <dgm:spPr/>
      <dgm:t>
        <a:bodyPr/>
        <a:lstStyle/>
        <a:p>
          <a:endParaRPr lang="en-US"/>
        </a:p>
      </dgm:t>
    </dgm:pt>
    <dgm:pt modelId="{2B0ECA39-A10F-46A2-AB6F-DB7B18D5FB83}" type="pres">
      <dgm:prSet presAssocID="{0C19A46E-F866-4520-9F24-51BB20DD2396}" presName="levelTx" presStyleLbl="revTx" presStyleIdx="0" presStyleCnt="0">
        <dgm:presLayoutVars>
          <dgm:chMax val="1"/>
          <dgm:bulletEnabled val="1"/>
        </dgm:presLayoutVars>
      </dgm:prSet>
      <dgm:spPr/>
      <dgm:t>
        <a:bodyPr/>
        <a:lstStyle/>
        <a:p>
          <a:endParaRPr lang="en-US"/>
        </a:p>
      </dgm:t>
    </dgm:pt>
  </dgm:ptLst>
  <dgm:cxnLst>
    <dgm:cxn modelId="{0DDF722A-5491-400C-8A4B-1A6C3B2B2370}" srcId="{5027D707-8851-4509-AB3B-03BEC1636A60}" destId="{D0D71AF5-A6DF-4CAE-AE66-AE6111A21561}" srcOrd="1" destOrd="0" parTransId="{6CD0E0E7-3948-40ED-B721-95E5CB4CC05B}" sibTransId="{D6229861-2F62-4C49-852E-0DC554858740}"/>
    <dgm:cxn modelId="{A17BBF3C-72E9-44BC-ACFC-18FA92032133}" type="presOf" srcId="{D0D71AF5-A6DF-4CAE-AE66-AE6111A21561}" destId="{9EB2FB3E-B804-41CE-B655-C381E209DD07}" srcOrd="0" destOrd="0" presId="urn:microsoft.com/office/officeart/2005/8/layout/pyramid3"/>
    <dgm:cxn modelId="{702FF04D-B8F5-46C1-959F-10BF6E9644B5}" type="presOf" srcId="{9D1F9759-6C30-4F6E-9C68-DFEFCA68A5FE}" destId="{8A92BADC-BB9A-4848-A991-DEBEC8E054C3}" srcOrd="1" destOrd="0" presId="urn:microsoft.com/office/officeart/2005/8/layout/pyramid3"/>
    <dgm:cxn modelId="{A635C233-5B1A-4AC4-93D0-385A44B280B8}" type="presOf" srcId="{9D1F9759-6C30-4F6E-9C68-DFEFCA68A5FE}" destId="{0C51A71A-CDFE-4CBF-8208-CA5BE34BF33C}" srcOrd="0" destOrd="0" presId="urn:microsoft.com/office/officeart/2005/8/layout/pyramid3"/>
    <dgm:cxn modelId="{E7FF655E-273B-46CC-83BB-BF36F46D90CA}" srcId="{5027D707-8851-4509-AB3B-03BEC1636A60}" destId="{0C19A46E-F866-4520-9F24-51BB20DD2396}" srcOrd="3" destOrd="0" parTransId="{C565AAA2-E311-473D-A9D0-704E6CC80C96}" sibTransId="{A93E4FFA-2B71-4A99-A2AB-E73C435EB6F1}"/>
    <dgm:cxn modelId="{29B82294-D94A-4D4D-92AE-31B80EBDF0B3}" srcId="{5027D707-8851-4509-AB3B-03BEC1636A60}" destId="{607CC056-EEAF-41CB-A0EB-B25CFB9AECF4}" srcOrd="0" destOrd="0" parTransId="{3586ED5C-8EA3-447A-A2F8-AB7847508FF1}" sibTransId="{7B03FF40-4130-4E83-A09C-739B9910739D}"/>
    <dgm:cxn modelId="{77203480-C594-4815-B3FF-9B64BE1262EF}" type="presOf" srcId="{0C19A46E-F866-4520-9F24-51BB20DD2396}" destId="{DBEEB3FB-D15D-4D27-8FD3-8CF0020A20B7}" srcOrd="0" destOrd="0" presId="urn:microsoft.com/office/officeart/2005/8/layout/pyramid3"/>
    <dgm:cxn modelId="{878C6710-8769-4EAA-8C36-AB910840B5E6}" type="presOf" srcId="{607CC056-EEAF-41CB-A0EB-B25CFB9AECF4}" destId="{E3F0370F-9E69-4CD7-98ED-D807A75F9D96}" srcOrd="0" destOrd="0" presId="urn:microsoft.com/office/officeart/2005/8/layout/pyramid3"/>
    <dgm:cxn modelId="{36760B05-9342-42CC-9A67-4B48CF538CC8}" type="presOf" srcId="{607CC056-EEAF-41CB-A0EB-B25CFB9AECF4}" destId="{C389CB19-C02E-419B-94A3-D05D85DB288C}" srcOrd="1" destOrd="0" presId="urn:microsoft.com/office/officeart/2005/8/layout/pyramid3"/>
    <dgm:cxn modelId="{D8DDA3A3-C50F-44F3-A07C-EFC60DD4EF82}" type="presOf" srcId="{0C19A46E-F866-4520-9F24-51BB20DD2396}" destId="{2B0ECA39-A10F-46A2-AB6F-DB7B18D5FB83}" srcOrd="1" destOrd="0" presId="urn:microsoft.com/office/officeart/2005/8/layout/pyramid3"/>
    <dgm:cxn modelId="{D59B3CA1-D62E-47DF-BB91-0578ED5329E7}" srcId="{5027D707-8851-4509-AB3B-03BEC1636A60}" destId="{9D1F9759-6C30-4F6E-9C68-DFEFCA68A5FE}" srcOrd="2" destOrd="0" parTransId="{DEC8DC10-0C91-4534-A3D5-4E73947A6351}" sibTransId="{F3EB4B7D-C65D-4CCD-96E5-B07E1934BF2F}"/>
    <dgm:cxn modelId="{9F5BE16B-A29A-4299-806C-8C2F3BE68E6F}" type="presOf" srcId="{5027D707-8851-4509-AB3B-03BEC1636A60}" destId="{FEEA4D43-9C73-4ABF-A89F-EE5DA1016AEB}" srcOrd="0" destOrd="0" presId="urn:microsoft.com/office/officeart/2005/8/layout/pyramid3"/>
    <dgm:cxn modelId="{BCF25234-0D8C-44D6-898F-7DAAA751ACC9}" type="presOf" srcId="{D0D71AF5-A6DF-4CAE-AE66-AE6111A21561}" destId="{3CA826BF-06BA-4524-AAE7-A59D2E084ABF}" srcOrd="1" destOrd="0" presId="urn:microsoft.com/office/officeart/2005/8/layout/pyramid3"/>
    <dgm:cxn modelId="{A85801F5-EF81-4072-8328-ED6FACFE6F8D}" type="presParOf" srcId="{FEEA4D43-9C73-4ABF-A89F-EE5DA1016AEB}" destId="{74338B24-E7B7-4002-80C4-648BFE770957}" srcOrd="0" destOrd="0" presId="urn:microsoft.com/office/officeart/2005/8/layout/pyramid3"/>
    <dgm:cxn modelId="{25E35205-9AAE-46CE-B42C-C42C25CCB735}" type="presParOf" srcId="{74338B24-E7B7-4002-80C4-648BFE770957}" destId="{E3F0370F-9E69-4CD7-98ED-D807A75F9D96}" srcOrd="0" destOrd="0" presId="urn:microsoft.com/office/officeart/2005/8/layout/pyramid3"/>
    <dgm:cxn modelId="{18972EB7-6703-4A2A-A5F3-2AA3C2E03ACA}" type="presParOf" srcId="{74338B24-E7B7-4002-80C4-648BFE770957}" destId="{C389CB19-C02E-419B-94A3-D05D85DB288C}" srcOrd="1" destOrd="0" presId="urn:microsoft.com/office/officeart/2005/8/layout/pyramid3"/>
    <dgm:cxn modelId="{7E82B22D-71A8-4975-B2CF-C4D8CDCA1EC8}" type="presParOf" srcId="{FEEA4D43-9C73-4ABF-A89F-EE5DA1016AEB}" destId="{E7A27F7E-9868-4992-95BB-B31B00C1A058}" srcOrd="1" destOrd="0" presId="urn:microsoft.com/office/officeart/2005/8/layout/pyramid3"/>
    <dgm:cxn modelId="{D93FC7CB-BB8B-406F-BBB6-B1459429F031}" type="presParOf" srcId="{E7A27F7E-9868-4992-95BB-B31B00C1A058}" destId="{9EB2FB3E-B804-41CE-B655-C381E209DD07}" srcOrd="0" destOrd="0" presId="urn:microsoft.com/office/officeart/2005/8/layout/pyramid3"/>
    <dgm:cxn modelId="{C15425EF-3107-49BA-9B7D-CF62CA2382A5}" type="presParOf" srcId="{E7A27F7E-9868-4992-95BB-B31B00C1A058}" destId="{3CA826BF-06BA-4524-AAE7-A59D2E084ABF}" srcOrd="1" destOrd="0" presId="urn:microsoft.com/office/officeart/2005/8/layout/pyramid3"/>
    <dgm:cxn modelId="{B7E3D029-938E-41F4-AAD5-89EA501D889F}" type="presParOf" srcId="{FEEA4D43-9C73-4ABF-A89F-EE5DA1016AEB}" destId="{907C7D4A-1A63-4CCA-B29F-16AE8CF10133}" srcOrd="2" destOrd="0" presId="urn:microsoft.com/office/officeart/2005/8/layout/pyramid3"/>
    <dgm:cxn modelId="{3A5DB240-3D1A-4BE9-B271-6DA26F9F9EA0}" type="presParOf" srcId="{907C7D4A-1A63-4CCA-B29F-16AE8CF10133}" destId="{0C51A71A-CDFE-4CBF-8208-CA5BE34BF33C}" srcOrd="0" destOrd="0" presId="urn:microsoft.com/office/officeart/2005/8/layout/pyramid3"/>
    <dgm:cxn modelId="{318AD640-C596-49CC-A8C2-16E6B0C1CEB6}" type="presParOf" srcId="{907C7D4A-1A63-4CCA-B29F-16AE8CF10133}" destId="{8A92BADC-BB9A-4848-A991-DEBEC8E054C3}" srcOrd="1" destOrd="0" presId="urn:microsoft.com/office/officeart/2005/8/layout/pyramid3"/>
    <dgm:cxn modelId="{5C928B67-F01F-4ED5-833A-6CA4A7F0B9DB}" type="presParOf" srcId="{FEEA4D43-9C73-4ABF-A89F-EE5DA1016AEB}" destId="{852B536B-0A13-4C0E-A300-074AE612766D}" srcOrd="3" destOrd="0" presId="urn:microsoft.com/office/officeart/2005/8/layout/pyramid3"/>
    <dgm:cxn modelId="{D2BDC651-070E-435C-BE50-FB1281BD9CA0}" type="presParOf" srcId="{852B536B-0A13-4C0E-A300-074AE612766D}" destId="{DBEEB3FB-D15D-4D27-8FD3-8CF0020A20B7}" srcOrd="0" destOrd="0" presId="urn:microsoft.com/office/officeart/2005/8/layout/pyramid3"/>
    <dgm:cxn modelId="{029AACD7-DD5E-4DD7-972B-88A8305972AF}" type="presParOf" srcId="{852B536B-0A13-4C0E-A300-074AE612766D}" destId="{2B0ECA39-A10F-46A2-AB6F-DB7B18D5FB83}" srcOrd="1" destOrd="0" presId="urn:microsoft.com/office/officeart/2005/8/layout/pyramid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74B4E2B-0EDD-4058-B423-F23C79C20E15}" type="doc">
      <dgm:prSet loTypeId="urn:microsoft.com/office/officeart/2005/8/layout/matrix1" loCatId="matrix" qsTypeId="urn:microsoft.com/office/officeart/2005/8/quickstyle/simple1" qsCatId="simple" csTypeId="urn:microsoft.com/office/officeart/2005/8/colors/colorful4" csCatId="colorful" phldr="1"/>
      <dgm:spPr/>
      <dgm:t>
        <a:bodyPr/>
        <a:lstStyle/>
        <a:p>
          <a:endParaRPr lang="sr-Cyrl-RS"/>
        </a:p>
      </dgm:t>
    </dgm:pt>
    <dgm:pt modelId="{F49043F0-9718-4220-A192-49EE06570B30}">
      <dgm:prSet phldrT="[Text]"/>
      <dgm:spPr>
        <a:xfrm>
          <a:off x="1953492" y="1343025"/>
          <a:ext cx="3255814" cy="895350"/>
        </a:xfrm>
        <a:solidFill>
          <a:srgbClr val="8064A2">
            <a:tint val="40000"/>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sr-Cyrl-RS" dirty="0">
              <a:solidFill>
                <a:schemeClr val="tx2">
                  <a:lumMod val="50000"/>
                </a:schemeClr>
              </a:solidFill>
              <a:latin typeface="Cambria Math" panose="02040503050406030204" pitchFamily="18" charset="0"/>
              <a:ea typeface="Cambria Math" panose="02040503050406030204" pitchFamily="18" charset="0"/>
              <a:cs typeface="+mn-cs"/>
            </a:rPr>
            <a:t>Ком наставном предмету припада?</a:t>
          </a:r>
        </a:p>
      </dgm:t>
    </dgm:pt>
    <dgm:pt modelId="{85F5DA20-C64F-45E8-A200-07FFF6AAFC2A}" type="parTrans" cxnId="{F4EC8DF7-0204-4FA0-9FA8-3DC472D1FE47}">
      <dgm:prSet/>
      <dgm:spPr/>
      <dgm:t>
        <a:bodyPr/>
        <a:lstStyle/>
        <a:p>
          <a:endParaRPr lang="sr-Cyrl-RS">
            <a:solidFill>
              <a:schemeClr val="tx1"/>
            </a:solidFill>
          </a:endParaRPr>
        </a:p>
      </dgm:t>
    </dgm:pt>
    <dgm:pt modelId="{CD6BED22-387B-416B-A030-929F01B59ACE}" type="sibTrans" cxnId="{F4EC8DF7-0204-4FA0-9FA8-3DC472D1FE47}">
      <dgm:prSet/>
      <dgm:spPr/>
      <dgm:t>
        <a:bodyPr/>
        <a:lstStyle/>
        <a:p>
          <a:endParaRPr lang="sr-Cyrl-RS">
            <a:solidFill>
              <a:schemeClr val="tx1"/>
            </a:solidFill>
          </a:endParaRPr>
        </a:p>
      </dgm:t>
    </dgm:pt>
    <dgm:pt modelId="{35164CEC-6A3F-4983-82B8-C7989198CCEF}">
      <dgm:prSet phldrT="[Text]" custT="1"/>
      <dgm:spPr>
        <a:xfrm>
          <a:off x="3581400" y="0"/>
          <a:ext cx="3581400" cy="1790700"/>
        </a:xfrm>
        <a:solidFill>
          <a:srgbClr val="8064A2">
            <a:hueOff val="-1488257"/>
            <a:satOff val="8966"/>
            <a:lumOff val="719"/>
            <a:alphaOff val="0"/>
          </a:srgbClr>
        </a:solidFill>
        <a:ln w="25400" cap="flat" cmpd="sng" algn="ctr">
          <a:solidFill>
            <a:sysClr val="window" lastClr="FFFFFF">
              <a:hueOff val="0"/>
              <a:satOff val="0"/>
              <a:lumOff val="0"/>
              <a:alphaOff val="0"/>
            </a:sysClr>
          </a:solidFill>
          <a:prstDash val="solid"/>
        </a:ln>
        <a:effectLst/>
      </dgm:spPr>
      <dgm:t>
        <a:bodyPr/>
        <a:lstStyle/>
        <a:p>
          <a:r>
            <a:rPr lang="sr-Cyrl-RS" sz="1800" dirty="0">
              <a:solidFill>
                <a:sysClr val="window" lastClr="FFFFFF"/>
              </a:solidFill>
              <a:latin typeface="Cambria Math" panose="02040503050406030204" pitchFamily="18" charset="0"/>
              <a:ea typeface="Cambria Math" panose="02040503050406030204" pitchFamily="18" charset="0"/>
              <a:cs typeface="+mn-cs"/>
            </a:rPr>
            <a:t>Решавање проблема</a:t>
          </a:r>
        </a:p>
      </dgm:t>
    </dgm:pt>
    <dgm:pt modelId="{660CFCFF-D319-4C43-8C57-D2411CD58D50}" type="parTrans" cxnId="{5C95B354-5D65-4D3D-B95E-ED057A976A99}">
      <dgm:prSet/>
      <dgm:spPr/>
      <dgm:t>
        <a:bodyPr/>
        <a:lstStyle/>
        <a:p>
          <a:endParaRPr lang="sr-Cyrl-RS">
            <a:solidFill>
              <a:schemeClr val="tx1"/>
            </a:solidFill>
          </a:endParaRPr>
        </a:p>
      </dgm:t>
    </dgm:pt>
    <dgm:pt modelId="{6B06CF63-7D85-4341-BAD3-25F6F802B427}" type="sibTrans" cxnId="{5C95B354-5D65-4D3D-B95E-ED057A976A99}">
      <dgm:prSet/>
      <dgm:spPr/>
      <dgm:t>
        <a:bodyPr/>
        <a:lstStyle/>
        <a:p>
          <a:endParaRPr lang="sr-Cyrl-RS">
            <a:solidFill>
              <a:schemeClr val="tx1"/>
            </a:solidFill>
          </a:endParaRPr>
        </a:p>
      </dgm:t>
    </dgm:pt>
    <dgm:pt modelId="{2FB173CB-9F49-4838-8C66-3D8774DE0AA2}">
      <dgm:prSet phldrT="[Text]" custT="1"/>
      <dgm:spPr>
        <a:xfrm rot="16200000">
          <a:off x="895350" y="-895350"/>
          <a:ext cx="1790700" cy="3581400"/>
        </a:xfrm>
        <a:solidFill>
          <a:srgbClr val="8064A2">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ru-RU" sz="1800" dirty="0">
              <a:solidFill>
                <a:sysClr val="window" lastClr="FFFFFF"/>
              </a:solidFill>
              <a:latin typeface="Cambria Math" panose="02040503050406030204" pitchFamily="18" charset="0"/>
              <a:ea typeface="Cambria Math" panose="02040503050406030204" pitchFamily="18" charset="0"/>
              <a:cs typeface="+mn-cs"/>
            </a:rPr>
            <a:t>Развијање способност</a:t>
          </a:r>
          <a:r>
            <a:rPr lang="sr-Cyrl-RS" sz="1800" dirty="0">
              <a:solidFill>
                <a:sysClr val="window" lastClr="FFFFFF"/>
              </a:solidFill>
              <a:latin typeface="Cambria Math" panose="02040503050406030204" pitchFamily="18" charset="0"/>
              <a:ea typeface="Cambria Math" panose="02040503050406030204" pitchFamily="18" charset="0"/>
              <a:cs typeface="+mn-cs"/>
            </a:rPr>
            <a:t>и</a:t>
          </a:r>
          <a:r>
            <a:rPr lang="ru-RU" sz="1800" dirty="0">
              <a:solidFill>
                <a:sysClr val="window" lastClr="FFFFFF"/>
              </a:solidFill>
              <a:latin typeface="Cambria Math" panose="02040503050406030204" pitchFamily="18" charset="0"/>
              <a:ea typeface="Cambria Math" panose="02040503050406030204" pitchFamily="18" charset="0"/>
              <a:cs typeface="+mn-cs"/>
            </a:rPr>
            <a:t> </a:t>
          </a:r>
          <a:r>
            <a:rPr lang="sr-Cyrl-RS" sz="1800" dirty="0">
              <a:solidFill>
                <a:sysClr val="window" lastClr="FFFFFF"/>
              </a:solidFill>
              <a:latin typeface="Cambria Math" panose="02040503050406030204" pitchFamily="18" charset="0"/>
              <a:ea typeface="Cambria Math" panose="02040503050406030204" pitchFamily="18" charset="0"/>
              <a:cs typeface="+mn-cs"/>
            </a:rPr>
            <a:t>ученика </a:t>
          </a:r>
          <a:r>
            <a:rPr lang="ru-RU" sz="1800" dirty="0">
              <a:solidFill>
                <a:sysClr val="window" lastClr="FFFFFF"/>
              </a:solidFill>
              <a:latin typeface="Cambria Math" panose="02040503050406030204" pitchFamily="18" charset="0"/>
              <a:ea typeface="Cambria Math" panose="02040503050406030204" pitchFamily="18" charset="0"/>
              <a:cs typeface="+mn-cs"/>
            </a:rPr>
            <a:t>да се у сарадњи </a:t>
          </a:r>
          <a:r>
            <a:rPr lang="sr-Cyrl-RS" sz="1800" noProof="0" dirty="0">
              <a:solidFill>
                <a:sysClr val="window" lastClr="FFFFFF"/>
              </a:solidFill>
              <a:latin typeface="Cambria Math" panose="02040503050406030204" pitchFamily="18" charset="0"/>
              <a:ea typeface="Cambria Math" panose="02040503050406030204" pitchFamily="18" charset="0"/>
              <a:cs typeface="+mn-cs"/>
            </a:rPr>
            <a:t>са</a:t>
          </a:r>
          <a:r>
            <a:rPr lang="ru-RU" sz="1800" dirty="0">
              <a:solidFill>
                <a:sysClr val="window" lastClr="FFFFFF"/>
              </a:solidFill>
              <a:latin typeface="Cambria Math" panose="02040503050406030204" pitchFamily="18" charset="0"/>
              <a:ea typeface="Cambria Math" panose="02040503050406030204" pitchFamily="18" charset="0"/>
              <a:cs typeface="+mn-cs"/>
            </a:rPr>
            <a:t> </a:t>
          </a:r>
          <a:r>
            <a:rPr lang="sr-Cyrl-RS" sz="1800" noProof="0" dirty="0">
              <a:solidFill>
                <a:sysClr val="window" lastClr="FFFFFF"/>
              </a:solidFill>
              <a:latin typeface="Cambria Math" panose="02040503050406030204" pitchFamily="18" charset="0"/>
              <a:ea typeface="Cambria Math" panose="02040503050406030204" pitchFamily="18" charset="0"/>
              <a:cs typeface="+mn-cs"/>
            </a:rPr>
            <a:t>другима</a:t>
          </a:r>
          <a:r>
            <a:rPr lang="ru-RU" sz="1800" dirty="0">
              <a:solidFill>
                <a:sysClr val="window" lastClr="FFFFFF"/>
              </a:solidFill>
              <a:latin typeface="Cambria Math" panose="02040503050406030204" pitchFamily="18" charset="0"/>
              <a:ea typeface="Cambria Math" panose="02040503050406030204" pitchFamily="18" charset="0"/>
              <a:cs typeface="+mn-cs"/>
            </a:rPr>
            <a:t> ангажује у реализацији заједничких пројеката</a:t>
          </a:r>
          <a:endParaRPr lang="sr-Cyrl-RS" sz="1800" dirty="0">
            <a:solidFill>
              <a:sysClr val="window" lastClr="FFFFFF"/>
            </a:solidFill>
            <a:latin typeface="Cambria Math" panose="02040503050406030204" pitchFamily="18" charset="0"/>
            <a:ea typeface="Cambria Math" panose="02040503050406030204" pitchFamily="18" charset="0"/>
            <a:cs typeface="+mn-cs"/>
          </a:endParaRPr>
        </a:p>
      </dgm:t>
    </dgm:pt>
    <dgm:pt modelId="{B24278FB-1188-407B-BEA7-6304900D44A2}" type="parTrans" cxnId="{22266BE6-D29F-46BE-89B2-7BB1EF9FAE23}">
      <dgm:prSet/>
      <dgm:spPr/>
      <dgm:t>
        <a:bodyPr/>
        <a:lstStyle/>
        <a:p>
          <a:endParaRPr lang="sr-Cyrl-RS">
            <a:solidFill>
              <a:schemeClr val="tx1"/>
            </a:solidFill>
          </a:endParaRPr>
        </a:p>
      </dgm:t>
    </dgm:pt>
    <dgm:pt modelId="{0B1C94F3-EF86-4EA5-9DF7-466C9CCB7231}" type="sibTrans" cxnId="{22266BE6-D29F-46BE-89B2-7BB1EF9FAE23}">
      <dgm:prSet/>
      <dgm:spPr/>
      <dgm:t>
        <a:bodyPr/>
        <a:lstStyle/>
        <a:p>
          <a:endParaRPr lang="sr-Cyrl-RS">
            <a:solidFill>
              <a:schemeClr val="tx1"/>
            </a:solidFill>
          </a:endParaRPr>
        </a:p>
      </dgm:t>
    </dgm:pt>
    <dgm:pt modelId="{7E96D64B-22C2-4E2E-8CE6-CBCB623B1F3D}">
      <dgm:prSet phldrT="[Text]" custT="1"/>
      <dgm:spPr>
        <a:xfrm rot="5400000">
          <a:off x="4476750" y="895350"/>
          <a:ext cx="1790700" cy="3581400"/>
        </a:xfrm>
        <a:solidFill>
          <a:srgbClr val="8064A2">
            <a:hueOff val="-4464770"/>
            <a:satOff val="26899"/>
            <a:lumOff val="2156"/>
            <a:alphaOff val="0"/>
          </a:srgbClr>
        </a:solidFill>
        <a:ln w="25400" cap="flat" cmpd="sng" algn="ctr">
          <a:solidFill>
            <a:sysClr val="window" lastClr="FFFFFF">
              <a:hueOff val="0"/>
              <a:satOff val="0"/>
              <a:lumOff val="0"/>
              <a:alphaOff val="0"/>
            </a:sysClr>
          </a:solidFill>
          <a:prstDash val="solid"/>
        </a:ln>
        <a:effectLst/>
      </dgm:spPr>
      <dgm:t>
        <a:bodyPr/>
        <a:lstStyle/>
        <a:p>
          <a:r>
            <a:rPr lang="sr-Cyrl-RS" sz="1800" dirty="0">
              <a:solidFill>
                <a:sysClr val="window" lastClr="FFFFFF"/>
              </a:solidFill>
              <a:latin typeface="Cambria Math" panose="02040503050406030204" pitchFamily="18" charset="0"/>
              <a:ea typeface="Cambria Math" panose="02040503050406030204" pitchFamily="18" charset="0"/>
              <a:cs typeface="+mn-cs"/>
            </a:rPr>
            <a:t>Оспособљавање ученика да се </a:t>
          </a:r>
          <a:r>
            <a:rPr lang="ru-RU" sz="1800" dirty="0">
              <a:solidFill>
                <a:sysClr val="window" lastClr="FFFFFF"/>
              </a:solidFill>
              <a:latin typeface="Cambria Math" panose="02040503050406030204" pitchFamily="18" charset="0"/>
              <a:ea typeface="Cambria Math" panose="02040503050406030204" pitchFamily="18" charset="0"/>
              <a:cs typeface="+mn-cs"/>
            </a:rPr>
            <a:t>понаша одговорно, хумано и толерантно у друштву</a:t>
          </a:r>
          <a:endParaRPr lang="sr-Cyrl-RS" sz="1800" dirty="0">
            <a:solidFill>
              <a:sysClr val="window" lastClr="FFFFFF"/>
            </a:solidFill>
            <a:latin typeface="Cambria Math" panose="02040503050406030204" pitchFamily="18" charset="0"/>
            <a:ea typeface="Cambria Math" panose="02040503050406030204" pitchFamily="18" charset="0"/>
            <a:cs typeface="+mn-cs"/>
          </a:endParaRPr>
        </a:p>
      </dgm:t>
    </dgm:pt>
    <dgm:pt modelId="{DFB774AA-5D47-4B44-A5B9-83AE65A05092}" type="parTrans" cxnId="{1D39FBBD-F05D-431F-87A2-360876F6527A}">
      <dgm:prSet/>
      <dgm:spPr/>
      <dgm:t>
        <a:bodyPr/>
        <a:lstStyle/>
        <a:p>
          <a:endParaRPr lang="sr-Cyrl-RS">
            <a:solidFill>
              <a:schemeClr val="tx1"/>
            </a:solidFill>
          </a:endParaRPr>
        </a:p>
      </dgm:t>
    </dgm:pt>
    <dgm:pt modelId="{D9CB8667-34D3-4301-93A6-B2E2AED4AE99}" type="sibTrans" cxnId="{1D39FBBD-F05D-431F-87A2-360876F6527A}">
      <dgm:prSet/>
      <dgm:spPr/>
      <dgm:t>
        <a:bodyPr/>
        <a:lstStyle/>
        <a:p>
          <a:endParaRPr lang="sr-Cyrl-RS">
            <a:solidFill>
              <a:schemeClr val="tx1"/>
            </a:solidFill>
          </a:endParaRPr>
        </a:p>
      </dgm:t>
    </dgm:pt>
    <dgm:pt modelId="{77ED90AF-3C55-4F2C-A8D9-ABE8763EEEDA}">
      <dgm:prSet phldrT="[Text]" custT="1"/>
      <dgm:spPr>
        <a:xfrm rot="10800000">
          <a:off x="0" y="1790700"/>
          <a:ext cx="3581400" cy="1790700"/>
        </a:xfrm>
        <a:solidFill>
          <a:srgbClr val="8064A2">
            <a:hueOff val="-2976513"/>
            <a:satOff val="17933"/>
            <a:lumOff val="1437"/>
            <a:alphaOff val="0"/>
          </a:srgbClr>
        </a:solidFill>
        <a:ln w="25400" cap="flat" cmpd="sng" algn="ctr">
          <a:solidFill>
            <a:sysClr val="window" lastClr="FFFFFF">
              <a:hueOff val="0"/>
              <a:satOff val="0"/>
              <a:lumOff val="0"/>
              <a:alphaOff val="0"/>
            </a:sysClr>
          </a:solidFill>
          <a:prstDash val="solid"/>
        </a:ln>
        <a:effectLst/>
      </dgm:spPr>
      <dgm:t>
        <a:bodyPr/>
        <a:lstStyle/>
        <a:p>
          <a:r>
            <a:rPr lang="sr-Cyrl-RS" sz="1800" noProof="0" dirty="0">
              <a:solidFill>
                <a:sysClr val="window" lastClr="FFFFFF"/>
              </a:solidFill>
              <a:latin typeface="Cambria Math" panose="02040503050406030204" pitchFamily="18" charset="0"/>
              <a:ea typeface="Cambria Math" panose="02040503050406030204" pitchFamily="18" charset="0"/>
              <a:cs typeface="+mn-cs"/>
            </a:rPr>
            <a:t>Развијање позитивног и одговорног односа према учењу</a:t>
          </a:r>
        </a:p>
      </dgm:t>
    </dgm:pt>
    <dgm:pt modelId="{E8E3D76A-E506-4B3D-A769-0925B02B2470}" type="parTrans" cxnId="{96F43D98-26BB-49EE-8A4D-CA6009E5430C}">
      <dgm:prSet/>
      <dgm:spPr/>
      <dgm:t>
        <a:bodyPr/>
        <a:lstStyle/>
        <a:p>
          <a:endParaRPr lang="sr-Cyrl-RS">
            <a:solidFill>
              <a:schemeClr val="tx1"/>
            </a:solidFill>
          </a:endParaRPr>
        </a:p>
      </dgm:t>
    </dgm:pt>
    <dgm:pt modelId="{3D105E9B-7050-4953-BC7A-C745B3AA1A09}" type="sibTrans" cxnId="{96F43D98-26BB-49EE-8A4D-CA6009E5430C}">
      <dgm:prSet/>
      <dgm:spPr/>
      <dgm:t>
        <a:bodyPr/>
        <a:lstStyle/>
        <a:p>
          <a:endParaRPr lang="sr-Cyrl-RS">
            <a:solidFill>
              <a:schemeClr val="tx1"/>
            </a:solidFill>
          </a:endParaRPr>
        </a:p>
      </dgm:t>
    </dgm:pt>
    <dgm:pt modelId="{8B3F23D2-45D0-4B9D-90CA-CC78A160592F}" type="pres">
      <dgm:prSet presAssocID="{574B4E2B-0EDD-4058-B423-F23C79C20E15}" presName="diagram" presStyleCnt="0">
        <dgm:presLayoutVars>
          <dgm:chMax val="1"/>
          <dgm:dir val="rev"/>
          <dgm:animLvl val="ctr"/>
          <dgm:resizeHandles val="exact"/>
        </dgm:presLayoutVars>
      </dgm:prSet>
      <dgm:spPr/>
      <dgm:t>
        <a:bodyPr/>
        <a:lstStyle/>
        <a:p>
          <a:endParaRPr lang="en-US"/>
        </a:p>
      </dgm:t>
    </dgm:pt>
    <dgm:pt modelId="{38D15305-BAA6-4A04-A7F6-6AE21D3F574F}" type="pres">
      <dgm:prSet presAssocID="{574B4E2B-0EDD-4058-B423-F23C79C20E15}" presName="matrix" presStyleCnt="0"/>
      <dgm:spPr/>
    </dgm:pt>
    <dgm:pt modelId="{B33141BA-78E4-4ED9-A2FC-88D064A6B166}" type="pres">
      <dgm:prSet presAssocID="{574B4E2B-0EDD-4058-B423-F23C79C20E15}" presName="tile1" presStyleLbl="node1" presStyleIdx="0" presStyleCnt="4" custLinFactNeighborY="-5000"/>
      <dgm:spPr>
        <a:prstGeom prst="round1Rect">
          <a:avLst/>
        </a:prstGeom>
      </dgm:spPr>
      <dgm:t>
        <a:bodyPr/>
        <a:lstStyle/>
        <a:p>
          <a:endParaRPr lang="en-US"/>
        </a:p>
      </dgm:t>
    </dgm:pt>
    <dgm:pt modelId="{E08B39F4-8895-423D-8412-8C97072FA9B4}" type="pres">
      <dgm:prSet presAssocID="{574B4E2B-0EDD-4058-B423-F23C79C20E15}" presName="tile1text" presStyleLbl="node1" presStyleIdx="0" presStyleCnt="4">
        <dgm:presLayoutVars>
          <dgm:chMax val="0"/>
          <dgm:chPref val="0"/>
          <dgm:bulletEnabled val="1"/>
        </dgm:presLayoutVars>
      </dgm:prSet>
      <dgm:spPr/>
      <dgm:t>
        <a:bodyPr/>
        <a:lstStyle/>
        <a:p>
          <a:endParaRPr lang="en-US"/>
        </a:p>
      </dgm:t>
    </dgm:pt>
    <dgm:pt modelId="{0B2938AB-771B-484D-AC65-19894FF504B7}" type="pres">
      <dgm:prSet presAssocID="{574B4E2B-0EDD-4058-B423-F23C79C20E15}" presName="tile2" presStyleLbl="node1" presStyleIdx="1" presStyleCnt="4" custLinFactNeighborY="-4255"/>
      <dgm:spPr>
        <a:prstGeom prst="round1Rect">
          <a:avLst/>
        </a:prstGeom>
      </dgm:spPr>
      <dgm:t>
        <a:bodyPr/>
        <a:lstStyle/>
        <a:p>
          <a:endParaRPr lang="en-US"/>
        </a:p>
      </dgm:t>
    </dgm:pt>
    <dgm:pt modelId="{1814464F-3A70-4461-8B90-5A2894BC51FA}" type="pres">
      <dgm:prSet presAssocID="{574B4E2B-0EDD-4058-B423-F23C79C20E15}" presName="tile2text" presStyleLbl="node1" presStyleIdx="1" presStyleCnt="4">
        <dgm:presLayoutVars>
          <dgm:chMax val="0"/>
          <dgm:chPref val="0"/>
          <dgm:bulletEnabled val="1"/>
        </dgm:presLayoutVars>
      </dgm:prSet>
      <dgm:spPr/>
      <dgm:t>
        <a:bodyPr/>
        <a:lstStyle/>
        <a:p>
          <a:endParaRPr lang="en-US"/>
        </a:p>
      </dgm:t>
    </dgm:pt>
    <dgm:pt modelId="{EB6DDFE7-CB96-43AF-89DB-E7EDFAA6323A}" type="pres">
      <dgm:prSet presAssocID="{574B4E2B-0EDD-4058-B423-F23C79C20E15}" presName="tile3" presStyleLbl="node1" presStyleIdx="2" presStyleCnt="4" custLinFactNeighborY="3829"/>
      <dgm:spPr>
        <a:prstGeom prst="round1Rect">
          <a:avLst/>
        </a:prstGeom>
      </dgm:spPr>
      <dgm:t>
        <a:bodyPr/>
        <a:lstStyle/>
        <a:p>
          <a:endParaRPr lang="en-US"/>
        </a:p>
      </dgm:t>
    </dgm:pt>
    <dgm:pt modelId="{CBF342AC-74E8-471E-AA07-9059A1130C2C}" type="pres">
      <dgm:prSet presAssocID="{574B4E2B-0EDD-4058-B423-F23C79C20E15}" presName="tile3text" presStyleLbl="node1" presStyleIdx="2" presStyleCnt="4">
        <dgm:presLayoutVars>
          <dgm:chMax val="0"/>
          <dgm:chPref val="0"/>
          <dgm:bulletEnabled val="1"/>
        </dgm:presLayoutVars>
      </dgm:prSet>
      <dgm:spPr/>
      <dgm:t>
        <a:bodyPr/>
        <a:lstStyle/>
        <a:p>
          <a:endParaRPr lang="en-US"/>
        </a:p>
      </dgm:t>
    </dgm:pt>
    <dgm:pt modelId="{7DA020D0-EE42-4731-91FA-2B744B6D69B4}" type="pres">
      <dgm:prSet presAssocID="{574B4E2B-0EDD-4058-B423-F23C79C20E15}" presName="tile4" presStyleLbl="node1" presStyleIdx="3" presStyleCnt="4" custLinFactNeighborY="4021"/>
      <dgm:spPr>
        <a:prstGeom prst="round1Rect">
          <a:avLst/>
        </a:prstGeom>
      </dgm:spPr>
      <dgm:t>
        <a:bodyPr/>
        <a:lstStyle/>
        <a:p>
          <a:endParaRPr lang="en-US"/>
        </a:p>
      </dgm:t>
    </dgm:pt>
    <dgm:pt modelId="{B681B100-5C11-47F0-B3BE-1208D3C5405C}" type="pres">
      <dgm:prSet presAssocID="{574B4E2B-0EDD-4058-B423-F23C79C20E15}" presName="tile4text" presStyleLbl="node1" presStyleIdx="3" presStyleCnt="4">
        <dgm:presLayoutVars>
          <dgm:chMax val="0"/>
          <dgm:chPref val="0"/>
          <dgm:bulletEnabled val="1"/>
        </dgm:presLayoutVars>
      </dgm:prSet>
      <dgm:spPr/>
      <dgm:t>
        <a:bodyPr/>
        <a:lstStyle/>
        <a:p>
          <a:endParaRPr lang="en-US"/>
        </a:p>
      </dgm:t>
    </dgm:pt>
    <dgm:pt modelId="{12576278-6E5D-4E6E-BBC1-BFD9233FB10E}" type="pres">
      <dgm:prSet presAssocID="{574B4E2B-0EDD-4058-B423-F23C79C20E15}" presName="centerTile" presStyleLbl="fgShp" presStyleIdx="0" presStyleCnt="1" custScaleX="151515">
        <dgm:presLayoutVars>
          <dgm:chMax val="0"/>
          <dgm:chPref val="0"/>
        </dgm:presLayoutVars>
      </dgm:prSet>
      <dgm:spPr>
        <a:prstGeom prst="roundRect">
          <a:avLst/>
        </a:prstGeom>
      </dgm:spPr>
      <dgm:t>
        <a:bodyPr/>
        <a:lstStyle/>
        <a:p>
          <a:endParaRPr lang="en-US"/>
        </a:p>
      </dgm:t>
    </dgm:pt>
  </dgm:ptLst>
  <dgm:cxnLst>
    <dgm:cxn modelId="{65BF4DC9-7087-4420-B428-6B33B1E81047}" type="presOf" srcId="{2FB173CB-9F49-4838-8C66-3D8774DE0AA2}" destId="{B33141BA-78E4-4ED9-A2FC-88D064A6B166}" srcOrd="0" destOrd="0" presId="urn:microsoft.com/office/officeart/2005/8/layout/matrix1"/>
    <dgm:cxn modelId="{9594F544-A0CA-4673-8FF1-D5C468221682}" type="presOf" srcId="{77ED90AF-3C55-4F2C-A8D9-ABE8763EEEDA}" destId="{EB6DDFE7-CB96-43AF-89DB-E7EDFAA6323A}" srcOrd="0" destOrd="0" presId="urn:microsoft.com/office/officeart/2005/8/layout/matrix1"/>
    <dgm:cxn modelId="{FA7FE69C-3968-4B3A-A1CB-7F57E2F83641}" type="presOf" srcId="{2FB173CB-9F49-4838-8C66-3D8774DE0AA2}" destId="{E08B39F4-8895-423D-8412-8C97072FA9B4}" srcOrd="1" destOrd="0" presId="urn:microsoft.com/office/officeart/2005/8/layout/matrix1"/>
    <dgm:cxn modelId="{5C95B354-5D65-4D3D-B95E-ED057A976A99}" srcId="{F49043F0-9718-4220-A192-49EE06570B30}" destId="{35164CEC-6A3F-4983-82B8-C7989198CCEF}" srcOrd="0" destOrd="0" parTransId="{660CFCFF-D319-4C43-8C57-D2411CD58D50}" sibTransId="{6B06CF63-7D85-4341-BAD3-25F6F802B427}"/>
    <dgm:cxn modelId="{381FF7BF-501A-4C6B-9041-532DCB01E1C2}" type="presOf" srcId="{35164CEC-6A3F-4983-82B8-C7989198CCEF}" destId="{1814464F-3A70-4461-8B90-5A2894BC51FA}" srcOrd="1" destOrd="0" presId="urn:microsoft.com/office/officeart/2005/8/layout/matrix1"/>
    <dgm:cxn modelId="{C7F79971-DA11-460E-9FE7-812CCBEEF191}" type="presOf" srcId="{F49043F0-9718-4220-A192-49EE06570B30}" destId="{12576278-6E5D-4E6E-BBC1-BFD9233FB10E}" srcOrd="0" destOrd="0" presId="urn:microsoft.com/office/officeart/2005/8/layout/matrix1"/>
    <dgm:cxn modelId="{96F43D98-26BB-49EE-8A4D-CA6009E5430C}" srcId="{F49043F0-9718-4220-A192-49EE06570B30}" destId="{77ED90AF-3C55-4F2C-A8D9-ABE8763EEEDA}" srcOrd="3" destOrd="0" parTransId="{E8E3D76A-E506-4B3D-A769-0925B02B2470}" sibTransId="{3D105E9B-7050-4953-BC7A-C745B3AA1A09}"/>
    <dgm:cxn modelId="{22266BE6-D29F-46BE-89B2-7BB1EF9FAE23}" srcId="{F49043F0-9718-4220-A192-49EE06570B30}" destId="{2FB173CB-9F49-4838-8C66-3D8774DE0AA2}" srcOrd="1" destOrd="0" parTransId="{B24278FB-1188-407B-BEA7-6304900D44A2}" sibTransId="{0B1C94F3-EF86-4EA5-9DF7-466C9CCB7231}"/>
    <dgm:cxn modelId="{1D39FBBD-F05D-431F-87A2-360876F6527A}" srcId="{F49043F0-9718-4220-A192-49EE06570B30}" destId="{7E96D64B-22C2-4E2E-8CE6-CBCB623B1F3D}" srcOrd="2" destOrd="0" parTransId="{DFB774AA-5D47-4B44-A5B9-83AE65A05092}" sibTransId="{D9CB8667-34D3-4301-93A6-B2E2AED4AE99}"/>
    <dgm:cxn modelId="{F7DA367D-91CA-48CA-9566-54750E286B0A}" type="presOf" srcId="{77ED90AF-3C55-4F2C-A8D9-ABE8763EEEDA}" destId="{CBF342AC-74E8-471E-AA07-9059A1130C2C}" srcOrd="1" destOrd="0" presId="urn:microsoft.com/office/officeart/2005/8/layout/matrix1"/>
    <dgm:cxn modelId="{F4EC8DF7-0204-4FA0-9FA8-3DC472D1FE47}" srcId="{574B4E2B-0EDD-4058-B423-F23C79C20E15}" destId="{F49043F0-9718-4220-A192-49EE06570B30}" srcOrd="0" destOrd="0" parTransId="{85F5DA20-C64F-45E8-A200-07FFF6AAFC2A}" sibTransId="{CD6BED22-387B-416B-A030-929F01B59ACE}"/>
    <dgm:cxn modelId="{8336142C-35EA-43C2-9E22-AAB1DFA6B571}" type="presOf" srcId="{574B4E2B-0EDD-4058-B423-F23C79C20E15}" destId="{8B3F23D2-45D0-4B9D-90CA-CC78A160592F}" srcOrd="0" destOrd="0" presId="urn:microsoft.com/office/officeart/2005/8/layout/matrix1"/>
    <dgm:cxn modelId="{C4DD48DC-B65B-496A-9265-D0D2B17373CA}" type="presOf" srcId="{7E96D64B-22C2-4E2E-8CE6-CBCB623B1F3D}" destId="{7DA020D0-EE42-4731-91FA-2B744B6D69B4}" srcOrd="0" destOrd="0" presId="urn:microsoft.com/office/officeart/2005/8/layout/matrix1"/>
    <dgm:cxn modelId="{D6F1876E-F3A9-43B1-858E-17FBC208107C}" type="presOf" srcId="{7E96D64B-22C2-4E2E-8CE6-CBCB623B1F3D}" destId="{B681B100-5C11-47F0-B3BE-1208D3C5405C}" srcOrd="1" destOrd="0" presId="urn:microsoft.com/office/officeart/2005/8/layout/matrix1"/>
    <dgm:cxn modelId="{45356D7E-69A2-4B0B-90C8-16F9A4584BA1}" type="presOf" srcId="{35164CEC-6A3F-4983-82B8-C7989198CCEF}" destId="{0B2938AB-771B-484D-AC65-19894FF504B7}" srcOrd="0" destOrd="0" presId="urn:microsoft.com/office/officeart/2005/8/layout/matrix1"/>
    <dgm:cxn modelId="{CA963D45-4D2A-4764-A4A5-89BF67F94D45}" type="presParOf" srcId="{8B3F23D2-45D0-4B9D-90CA-CC78A160592F}" destId="{38D15305-BAA6-4A04-A7F6-6AE21D3F574F}" srcOrd="0" destOrd="0" presId="urn:microsoft.com/office/officeart/2005/8/layout/matrix1"/>
    <dgm:cxn modelId="{3E7FB5A6-287C-484E-9FB8-37EED7AEC834}" type="presParOf" srcId="{38D15305-BAA6-4A04-A7F6-6AE21D3F574F}" destId="{B33141BA-78E4-4ED9-A2FC-88D064A6B166}" srcOrd="0" destOrd="0" presId="urn:microsoft.com/office/officeart/2005/8/layout/matrix1"/>
    <dgm:cxn modelId="{09641F80-5DF7-45E5-9E5C-8BE07660FE0D}" type="presParOf" srcId="{38D15305-BAA6-4A04-A7F6-6AE21D3F574F}" destId="{E08B39F4-8895-423D-8412-8C97072FA9B4}" srcOrd="1" destOrd="0" presId="urn:microsoft.com/office/officeart/2005/8/layout/matrix1"/>
    <dgm:cxn modelId="{70F2C487-19B9-4DF7-B840-B940C1E5B227}" type="presParOf" srcId="{38D15305-BAA6-4A04-A7F6-6AE21D3F574F}" destId="{0B2938AB-771B-484D-AC65-19894FF504B7}" srcOrd="2" destOrd="0" presId="urn:microsoft.com/office/officeart/2005/8/layout/matrix1"/>
    <dgm:cxn modelId="{BB86EDCF-B39E-45B9-834A-118BE88FD61A}" type="presParOf" srcId="{38D15305-BAA6-4A04-A7F6-6AE21D3F574F}" destId="{1814464F-3A70-4461-8B90-5A2894BC51FA}" srcOrd="3" destOrd="0" presId="urn:microsoft.com/office/officeart/2005/8/layout/matrix1"/>
    <dgm:cxn modelId="{16752893-EC31-4E9F-A034-C2ED3991A3ED}" type="presParOf" srcId="{38D15305-BAA6-4A04-A7F6-6AE21D3F574F}" destId="{EB6DDFE7-CB96-43AF-89DB-E7EDFAA6323A}" srcOrd="4" destOrd="0" presId="urn:microsoft.com/office/officeart/2005/8/layout/matrix1"/>
    <dgm:cxn modelId="{35A7A3CD-9CB6-461D-9712-8E92607BB65A}" type="presParOf" srcId="{38D15305-BAA6-4A04-A7F6-6AE21D3F574F}" destId="{CBF342AC-74E8-471E-AA07-9059A1130C2C}" srcOrd="5" destOrd="0" presId="urn:microsoft.com/office/officeart/2005/8/layout/matrix1"/>
    <dgm:cxn modelId="{3E09716A-2AA2-4452-9470-E98A5156FDE4}" type="presParOf" srcId="{38D15305-BAA6-4A04-A7F6-6AE21D3F574F}" destId="{7DA020D0-EE42-4731-91FA-2B744B6D69B4}" srcOrd="6" destOrd="0" presId="urn:microsoft.com/office/officeart/2005/8/layout/matrix1"/>
    <dgm:cxn modelId="{27797FB3-932B-4CCB-8285-DB98FA606CE7}" type="presParOf" srcId="{38D15305-BAA6-4A04-A7F6-6AE21D3F574F}" destId="{B681B100-5C11-47F0-B3BE-1208D3C5405C}" srcOrd="7" destOrd="0" presId="urn:microsoft.com/office/officeart/2005/8/layout/matrix1"/>
    <dgm:cxn modelId="{9AD606B5-34DD-4006-83A1-1D17BDDFE7FB}" type="presParOf" srcId="{8B3F23D2-45D0-4B9D-90CA-CC78A160592F}" destId="{12576278-6E5D-4E6E-BBC1-BFD9233FB10E}"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8C8629C-571F-432D-9C74-3048EB031509}" type="doc">
      <dgm:prSet loTypeId="urn:microsoft.com/office/officeart/2005/8/layout/process2" loCatId="process" qsTypeId="urn:microsoft.com/office/officeart/2005/8/quickstyle/simple1" qsCatId="simple" csTypeId="urn:microsoft.com/office/officeart/2005/8/colors/colorful1" csCatId="colorful" phldr="1"/>
      <dgm:spPr/>
    </dgm:pt>
    <dgm:pt modelId="{6252DAE9-6594-4BD1-A960-5F625F32178D}">
      <dgm:prSet phldrT="[Text]"/>
      <dgm:spPr/>
      <dgm:t>
        <a:bodyPr/>
        <a:lstStyle/>
        <a:p>
          <a:pPr algn="l"/>
          <a:r>
            <a:rPr lang="ru-RU" b="0" dirty="0" smtClean="0">
              <a:latin typeface="Cambria" panose="02040503050406030204" pitchFamily="18" charset="0"/>
              <a:ea typeface="Cambria" panose="02040503050406030204" pitchFamily="18" charset="0"/>
            </a:rPr>
            <a:t>Циљ оријентације ка општим међупредметним компетенцијама и кључним компетенцијама је динамичније и ангажованије комбиновање знања, вештина и ставова релевантних за различите реалне контексте који захтевају њихову функционалну примену.</a:t>
          </a:r>
          <a:endParaRPr lang="en-US" dirty="0"/>
        </a:p>
      </dgm:t>
    </dgm:pt>
    <dgm:pt modelId="{CB3FD0DC-7F9E-4CAD-B42D-8563FEAB5259}" type="parTrans" cxnId="{3D98CD4E-A9BB-443B-9880-23315E89F207}">
      <dgm:prSet/>
      <dgm:spPr/>
      <dgm:t>
        <a:bodyPr/>
        <a:lstStyle/>
        <a:p>
          <a:endParaRPr lang="en-US"/>
        </a:p>
      </dgm:t>
    </dgm:pt>
    <dgm:pt modelId="{C7EAB318-C06A-456E-8742-7F388DB0E608}" type="sibTrans" cxnId="{3D98CD4E-A9BB-443B-9880-23315E89F207}">
      <dgm:prSet/>
      <dgm:spPr/>
      <dgm:t>
        <a:bodyPr/>
        <a:lstStyle/>
        <a:p>
          <a:endParaRPr lang="en-US"/>
        </a:p>
      </dgm:t>
    </dgm:pt>
    <dgm:pt modelId="{093FC002-1662-4DFF-B06A-82C7EBFC879E}">
      <dgm:prSet phldrT="[Text]" custT="1"/>
      <dgm:spPr/>
      <dgm:t>
        <a:bodyPr/>
        <a:lstStyle/>
        <a:p>
          <a:pPr algn="l"/>
          <a:r>
            <a:rPr lang="ru-RU" sz="1400" b="1" dirty="0" smtClean="0">
              <a:latin typeface="Cambria" panose="02040503050406030204" pitchFamily="18" charset="0"/>
              <a:ea typeface="Cambria" panose="02040503050406030204" pitchFamily="18" charset="0"/>
            </a:rPr>
            <a:t>Опште међупредметне компетенције </a:t>
          </a:r>
          <a:r>
            <a:rPr lang="ru-RU" sz="1400" b="0" dirty="0" smtClean="0">
              <a:latin typeface="Cambria" panose="02040503050406030204" pitchFamily="18" charset="0"/>
              <a:ea typeface="Cambria" panose="02040503050406030204" pitchFamily="18" charset="0"/>
            </a:rPr>
            <a:t>су компетенције које се у школи развијају се кроз наставу свих предмета, примењиве су у различитим ситуацијама и контекстима при решавању различитих проблема и задатака, неопходне су свим ученицима за лично остварење и развој, као и укључивање у друштвене токове и запошљавање и чине основу за целоживотно </a:t>
          </a:r>
          <a:r>
            <a:rPr lang="sr-Cyrl-RS" sz="1400" b="0" dirty="0" smtClean="0">
              <a:latin typeface="Cambria" panose="02040503050406030204" pitchFamily="18" charset="0"/>
              <a:ea typeface="Cambria" panose="02040503050406030204" pitchFamily="18" charset="0"/>
            </a:rPr>
            <a:t>учење. </a:t>
          </a:r>
          <a:r>
            <a:rPr lang="ru-RU" sz="1400" b="0" dirty="0" smtClean="0">
              <a:latin typeface="Cambria" panose="02040503050406030204" pitchFamily="18" charset="0"/>
              <a:ea typeface="Cambria" panose="02040503050406030204" pitchFamily="18" charset="0"/>
            </a:rPr>
            <a:t>Заснивају се на кључним компетенцијама</a:t>
          </a:r>
          <a:r>
            <a:rPr lang="ru-RU" sz="1200" b="0" dirty="0" smtClean="0">
              <a:latin typeface="Cambria" panose="02040503050406030204" pitchFamily="18" charset="0"/>
              <a:ea typeface="Cambria" panose="02040503050406030204" pitchFamily="18" charset="0"/>
            </a:rPr>
            <a:t>.</a:t>
          </a:r>
          <a:endParaRPr lang="en-US" sz="1200" dirty="0"/>
        </a:p>
      </dgm:t>
    </dgm:pt>
    <dgm:pt modelId="{D406281D-6ACA-455B-8708-7C2340FECD12}" type="parTrans" cxnId="{9586D4B4-486E-4E3A-B56B-6051F3A3D9E2}">
      <dgm:prSet/>
      <dgm:spPr/>
      <dgm:t>
        <a:bodyPr/>
        <a:lstStyle/>
        <a:p>
          <a:endParaRPr lang="en-US"/>
        </a:p>
      </dgm:t>
    </dgm:pt>
    <dgm:pt modelId="{7B1DBE07-5789-40FC-AC82-C78397F6991E}" type="sibTrans" cxnId="{9586D4B4-486E-4E3A-B56B-6051F3A3D9E2}">
      <dgm:prSet/>
      <dgm:spPr/>
      <dgm:t>
        <a:bodyPr/>
        <a:lstStyle/>
        <a:p>
          <a:endParaRPr lang="en-US"/>
        </a:p>
      </dgm:t>
    </dgm:pt>
    <dgm:pt modelId="{F86DD1B3-61A0-49AB-9266-294955CC29B3}">
      <dgm:prSet phldrT="[Text]"/>
      <dgm:spPr/>
      <dgm:t>
        <a:bodyPr/>
        <a:lstStyle/>
        <a:p>
          <a:pPr algn="l"/>
          <a:r>
            <a:rPr lang="sr-Cyrl-RS" b="0" dirty="0" smtClean="0">
              <a:solidFill>
                <a:schemeClr val="tx2">
                  <a:lumMod val="50000"/>
                </a:schemeClr>
              </a:solidFill>
              <a:latin typeface="Cambria" panose="02040503050406030204" pitchFamily="18" charset="0"/>
              <a:ea typeface="Cambria" panose="02040503050406030204" pitchFamily="18" charset="0"/>
            </a:rPr>
            <a:t>Међупредметне компетенције се развијају кроз све наставне предмете, при чему сваки предмет даје свој допринос, чак и онда када директна повезаност није видљива на први поглед.</a:t>
          </a:r>
          <a:endParaRPr lang="en-US" dirty="0"/>
        </a:p>
      </dgm:t>
    </dgm:pt>
    <dgm:pt modelId="{01E88087-4ABA-468E-82B3-F9E968261991}" type="parTrans" cxnId="{3BC90E0A-AD6D-444C-A42E-54D059D2DAFB}">
      <dgm:prSet/>
      <dgm:spPr/>
      <dgm:t>
        <a:bodyPr/>
        <a:lstStyle/>
        <a:p>
          <a:endParaRPr lang="en-US"/>
        </a:p>
      </dgm:t>
    </dgm:pt>
    <dgm:pt modelId="{F182E3C2-3D3E-47A5-86A5-5F39D558647B}" type="sibTrans" cxnId="{3BC90E0A-AD6D-444C-A42E-54D059D2DAFB}">
      <dgm:prSet/>
      <dgm:spPr/>
      <dgm:t>
        <a:bodyPr/>
        <a:lstStyle/>
        <a:p>
          <a:endParaRPr lang="en-US"/>
        </a:p>
      </dgm:t>
    </dgm:pt>
    <dgm:pt modelId="{F6FEE739-FDE9-43E2-A4B8-DAF3569B60B7}" type="pres">
      <dgm:prSet presAssocID="{98C8629C-571F-432D-9C74-3048EB031509}" presName="linearFlow" presStyleCnt="0">
        <dgm:presLayoutVars>
          <dgm:resizeHandles val="exact"/>
        </dgm:presLayoutVars>
      </dgm:prSet>
      <dgm:spPr/>
    </dgm:pt>
    <dgm:pt modelId="{78366CEF-5A9C-4706-B29E-0C3B72A7F558}" type="pres">
      <dgm:prSet presAssocID="{6252DAE9-6594-4BD1-A960-5F625F32178D}" presName="node" presStyleLbl="node1" presStyleIdx="0" presStyleCnt="3" custScaleX="160606">
        <dgm:presLayoutVars>
          <dgm:bulletEnabled val="1"/>
        </dgm:presLayoutVars>
      </dgm:prSet>
      <dgm:spPr/>
      <dgm:t>
        <a:bodyPr/>
        <a:lstStyle/>
        <a:p>
          <a:endParaRPr lang="en-US"/>
        </a:p>
      </dgm:t>
    </dgm:pt>
    <dgm:pt modelId="{7762E867-72BA-4CA3-989C-6FF47B8A5912}" type="pres">
      <dgm:prSet presAssocID="{C7EAB318-C06A-456E-8742-7F388DB0E608}" presName="sibTrans" presStyleLbl="sibTrans2D1" presStyleIdx="0" presStyleCnt="2"/>
      <dgm:spPr/>
      <dgm:t>
        <a:bodyPr/>
        <a:lstStyle/>
        <a:p>
          <a:endParaRPr lang="en-US"/>
        </a:p>
      </dgm:t>
    </dgm:pt>
    <dgm:pt modelId="{FD3C7BA1-4817-404D-A99E-25E3DFD10289}" type="pres">
      <dgm:prSet presAssocID="{C7EAB318-C06A-456E-8742-7F388DB0E608}" presName="connectorText" presStyleLbl="sibTrans2D1" presStyleIdx="0" presStyleCnt="2"/>
      <dgm:spPr/>
      <dgm:t>
        <a:bodyPr/>
        <a:lstStyle/>
        <a:p>
          <a:endParaRPr lang="en-US"/>
        </a:p>
      </dgm:t>
    </dgm:pt>
    <dgm:pt modelId="{5E42DE0E-37A6-498E-8857-AB74E037CFEE}" type="pres">
      <dgm:prSet presAssocID="{093FC002-1662-4DFF-B06A-82C7EBFC879E}" presName="node" presStyleLbl="node1" presStyleIdx="1" presStyleCnt="3" custScaleX="160606">
        <dgm:presLayoutVars>
          <dgm:bulletEnabled val="1"/>
        </dgm:presLayoutVars>
      </dgm:prSet>
      <dgm:spPr/>
      <dgm:t>
        <a:bodyPr/>
        <a:lstStyle/>
        <a:p>
          <a:endParaRPr lang="en-US"/>
        </a:p>
      </dgm:t>
    </dgm:pt>
    <dgm:pt modelId="{E3DD6E97-4326-41DE-A16E-581D3EFDFFE5}" type="pres">
      <dgm:prSet presAssocID="{7B1DBE07-5789-40FC-AC82-C78397F6991E}" presName="sibTrans" presStyleLbl="sibTrans2D1" presStyleIdx="1" presStyleCnt="2"/>
      <dgm:spPr/>
      <dgm:t>
        <a:bodyPr/>
        <a:lstStyle/>
        <a:p>
          <a:endParaRPr lang="en-US"/>
        </a:p>
      </dgm:t>
    </dgm:pt>
    <dgm:pt modelId="{DEFA7982-DFE4-4EF7-A50B-C1E92C35F989}" type="pres">
      <dgm:prSet presAssocID="{7B1DBE07-5789-40FC-AC82-C78397F6991E}" presName="connectorText" presStyleLbl="sibTrans2D1" presStyleIdx="1" presStyleCnt="2"/>
      <dgm:spPr/>
      <dgm:t>
        <a:bodyPr/>
        <a:lstStyle/>
        <a:p>
          <a:endParaRPr lang="en-US"/>
        </a:p>
      </dgm:t>
    </dgm:pt>
    <dgm:pt modelId="{AFA7F523-20E6-4BFE-83A2-16F83FFD599D}" type="pres">
      <dgm:prSet presAssocID="{F86DD1B3-61A0-49AB-9266-294955CC29B3}" presName="node" presStyleLbl="node1" presStyleIdx="2" presStyleCnt="3" custScaleX="160381">
        <dgm:presLayoutVars>
          <dgm:bulletEnabled val="1"/>
        </dgm:presLayoutVars>
      </dgm:prSet>
      <dgm:spPr/>
      <dgm:t>
        <a:bodyPr/>
        <a:lstStyle/>
        <a:p>
          <a:endParaRPr lang="en-US"/>
        </a:p>
      </dgm:t>
    </dgm:pt>
  </dgm:ptLst>
  <dgm:cxnLst>
    <dgm:cxn modelId="{3FA0D1EF-4247-4E4B-85FE-593250F41FD0}" type="presOf" srcId="{6252DAE9-6594-4BD1-A960-5F625F32178D}" destId="{78366CEF-5A9C-4706-B29E-0C3B72A7F558}" srcOrd="0" destOrd="0" presId="urn:microsoft.com/office/officeart/2005/8/layout/process2"/>
    <dgm:cxn modelId="{3D98CD4E-A9BB-443B-9880-23315E89F207}" srcId="{98C8629C-571F-432D-9C74-3048EB031509}" destId="{6252DAE9-6594-4BD1-A960-5F625F32178D}" srcOrd="0" destOrd="0" parTransId="{CB3FD0DC-7F9E-4CAD-B42D-8563FEAB5259}" sibTransId="{C7EAB318-C06A-456E-8742-7F388DB0E608}"/>
    <dgm:cxn modelId="{9586D4B4-486E-4E3A-B56B-6051F3A3D9E2}" srcId="{98C8629C-571F-432D-9C74-3048EB031509}" destId="{093FC002-1662-4DFF-B06A-82C7EBFC879E}" srcOrd="1" destOrd="0" parTransId="{D406281D-6ACA-455B-8708-7C2340FECD12}" sibTransId="{7B1DBE07-5789-40FC-AC82-C78397F6991E}"/>
    <dgm:cxn modelId="{D8D23669-120B-4D47-BFDB-1C6665B9C4EE}" type="presOf" srcId="{C7EAB318-C06A-456E-8742-7F388DB0E608}" destId="{7762E867-72BA-4CA3-989C-6FF47B8A5912}" srcOrd="0" destOrd="0" presId="urn:microsoft.com/office/officeart/2005/8/layout/process2"/>
    <dgm:cxn modelId="{3BC90E0A-AD6D-444C-A42E-54D059D2DAFB}" srcId="{98C8629C-571F-432D-9C74-3048EB031509}" destId="{F86DD1B3-61A0-49AB-9266-294955CC29B3}" srcOrd="2" destOrd="0" parTransId="{01E88087-4ABA-468E-82B3-F9E968261991}" sibTransId="{F182E3C2-3D3E-47A5-86A5-5F39D558647B}"/>
    <dgm:cxn modelId="{BB8BD861-D0FD-4348-94F2-DA677B33A84A}" type="presOf" srcId="{7B1DBE07-5789-40FC-AC82-C78397F6991E}" destId="{E3DD6E97-4326-41DE-A16E-581D3EFDFFE5}" srcOrd="0" destOrd="0" presId="urn:microsoft.com/office/officeart/2005/8/layout/process2"/>
    <dgm:cxn modelId="{7360085F-0720-40B9-8FDE-52DC6BA7EC46}" type="presOf" srcId="{7B1DBE07-5789-40FC-AC82-C78397F6991E}" destId="{DEFA7982-DFE4-4EF7-A50B-C1E92C35F989}" srcOrd="1" destOrd="0" presId="urn:microsoft.com/office/officeart/2005/8/layout/process2"/>
    <dgm:cxn modelId="{21AB62B4-3455-42CF-A3C5-2A47597C6201}" type="presOf" srcId="{98C8629C-571F-432D-9C74-3048EB031509}" destId="{F6FEE739-FDE9-43E2-A4B8-DAF3569B60B7}" srcOrd="0" destOrd="0" presId="urn:microsoft.com/office/officeart/2005/8/layout/process2"/>
    <dgm:cxn modelId="{AE617A16-599B-4626-8370-51E1BF98A6E5}" type="presOf" srcId="{F86DD1B3-61A0-49AB-9266-294955CC29B3}" destId="{AFA7F523-20E6-4BFE-83A2-16F83FFD599D}" srcOrd="0" destOrd="0" presId="urn:microsoft.com/office/officeart/2005/8/layout/process2"/>
    <dgm:cxn modelId="{2AD4AF25-C319-40A2-A535-154B0BFC8177}" type="presOf" srcId="{093FC002-1662-4DFF-B06A-82C7EBFC879E}" destId="{5E42DE0E-37A6-498E-8857-AB74E037CFEE}" srcOrd="0" destOrd="0" presId="urn:microsoft.com/office/officeart/2005/8/layout/process2"/>
    <dgm:cxn modelId="{81331129-C797-40EC-8800-4B1D2AC2B994}" type="presOf" srcId="{C7EAB318-C06A-456E-8742-7F388DB0E608}" destId="{FD3C7BA1-4817-404D-A99E-25E3DFD10289}" srcOrd="1" destOrd="0" presId="urn:microsoft.com/office/officeart/2005/8/layout/process2"/>
    <dgm:cxn modelId="{6965BF07-F2D1-4D41-9D31-AA3E6B76AAF2}" type="presParOf" srcId="{F6FEE739-FDE9-43E2-A4B8-DAF3569B60B7}" destId="{78366CEF-5A9C-4706-B29E-0C3B72A7F558}" srcOrd="0" destOrd="0" presId="urn:microsoft.com/office/officeart/2005/8/layout/process2"/>
    <dgm:cxn modelId="{4AB61AFE-F22F-48F5-8E63-0F5E8FB9525A}" type="presParOf" srcId="{F6FEE739-FDE9-43E2-A4B8-DAF3569B60B7}" destId="{7762E867-72BA-4CA3-989C-6FF47B8A5912}" srcOrd="1" destOrd="0" presId="urn:microsoft.com/office/officeart/2005/8/layout/process2"/>
    <dgm:cxn modelId="{BAED6038-A330-433B-A79E-323B946DDA6B}" type="presParOf" srcId="{7762E867-72BA-4CA3-989C-6FF47B8A5912}" destId="{FD3C7BA1-4817-404D-A99E-25E3DFD10289}" srcOrd="0" destOrd="0" presId="urn:microsoft.com/office/officeart/2005/8/layout/process2"/>
    <dgm:cxn modelId="{B51F836B-BADA-445C-9EDB-9C5EBF5453F6}" type="presParOf" srcId="{F6FEE739-FDE9-43E2-A4B8-DAF3569B60B7}" destId="{5E42DE0E-37A6-498E-8857-AB74E037CFEE}" srcOrd="2" destOrd="0" presId="urn:microsoft.com/office/officeart/2005/8/layout/process2"/>
    <dgm:cxn modelId="{24D20489-8FDB-4885-A94F-6925D9C7F19D}" type="presParOf" srcId="{F6FEE739-FDE9-43E2-A4B8-DAF3569B60B7}" destId="{E3DD6E97-4326-41DE-A16E-581D3EFDFFE5}" srcOrd="3" destOrd="0" presId="urn:microsoft.com/office/officeart/2005/8/layout/process2"/>
    <dgm:cxn modelId="{F26761CF-8F0D-4E6E-BC55-F51FCDCE6BCA}" type="presParOf" srcId="{E3DD6E97-4326-41DE-A16E-581D3EFDFFE5}" destId="{DEFA7982-DFE4-4EF7-A50B-C1E92C35F989}" srcOrd="0" destOrd="0" presId="urn:microsoft.com/office/officeart/2005/8/layout/process2"/>
    <dgm:cxn modelId="{A83E93AC-B889-49BE-8689-8759F4B27959}" type="presParOf" srcId="{F6FEE739-FDE9-43E2-A4B8-DAF3569B60B7}" destId="{AFA7F523-20E6-4BFE-83A2-16F83FFD599D}" srcOrd="4"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E858FB6-BE24-4DA1-A744-289B4C2BCF43}" type="doc">
      <dgm:prSet loTypeId="urn:microsoft.com/office/officeart/2005/8/layout/vList5" loCatId="list" qsTypeId="urn:microsoft.com/office/officeart/2005/8/quickstyle/simple1" qsCatId="simple" csTypeId="urn:microsoft.com/office/officeart/2005/8/colors/colorful1" csCatId="colorful" phldr="1"/>
      <dgm:spPr/>
      <dgm:t>
        <a:bodyPr/>
        <a:lstStyle/>
        <a:p>
          <a:endParaRPr lang="en-US"/>
        </a:p>
      </dgm:t>
    </dgm:pt>
    <dgm:pt modelId="{9D969388-6A39-4728-ABC2-25DD4E18F67D}">
      <dgm:prSet phldrT="[Text]"/>
      <dgm:spPr/>
      <dgm:t>
        <a:bodyPr/>
        <a:lstStyle/>
        <a:p>
          <a:r>
            <a:rPr lang="sr-Cyrl-RS" dirty="0" smtClean="0">
              <a:latin typeface="Cambria" panose="02040503050406030204" pitchFamily="18" charset="0"/>
              <a:ea typeface="Cambria" panose="02040503050406030204" pitchFamily="18" charset="0"/>
            </a:rPr>
            <a:t>Опште </a:t>
          </a:r>
          <a:endParaRPr lang="en-US" dirty="0">
            <a:latin typeface="Cambria" panose="02040503050406030204" pitchFamily="18" charset="0"/>
            <a:ea typeface="Cambria" panose="02040503050406030204" pitchFamily="18" charset="0"/>
          </a:endParaRPr>
        </a:p>
      </dgm:t>
    </dgm:pt>
    <dgm:pt modelId="{D53797C2-137B-412A-B9F2-82A621E6AC81}" type="parTrans" cxnId="{5EF87836-7215-4059-B07D-378E60CC895A}">
      <dgm:prSet/>
      <dgm:spPr/>
      <dgm:t>
        <a:bodyPr/>
        <a:lstStyle/>
        <a:p>
          <a:endParaRPr lang="en-US"/>
        </a:p>
      </dgm:t>
    </dgm:pt>
    <dgm:pt modelId="{E6B0A88D-DDF9-48E0-B694-5029394AE613}" type="sibTrans" cxnId="{5EF87836-7215-4059-B07D-378E60CC895A}">
      <dgm:prSet/>
      <dgm:spPr/>
      <dgm:t>
        <a:bodyPr/>
        <a:lstStyle/>
        <a:p>
          <a:endParaRPr lang="en-US"/>
        </a:p>
      </dgm:t>
    </dgm:pt>
    <dgm:pt modelId="{AA26525F-D3E4-4080-82DF-A503D20D9B14}">
      <dgm:prSet phldrT="[Text]"/>
      <dgm:spPr/>
      <dgm:t>
        <a:bodyPr/>
        <a:lstStyle/>
        <a:p>
          <a:r>
            <a:rPr lang="sr-Cyrl-RS" dirty="0" smtClean="0">
              <a:latin typeface="Cambria" panose="02040503050406030204" pitchFamily="18" charset="0"/>
              <a:ea typeface="Cambria" panose="02040503050406030204" pitchFamily="18" charset="0"/>
            </a:rPr>
            <a:t>Опште предметне компетенције показују за шта настава и учење једног предмета оспособљавају ученике на крају основне и средње школе. Дефинише се сходно природи предмета, стандарда постигнућа и општих међупредметних компетенција и сагласне су циљевима и општим исходима образовања и васпитања.</a:t>
          </a:r>
          <a:endParaRPr lang="en-US" dirty="0">
            <a:latin typeface="Cambria" panose="02040503050406030204" pitchFamily="18" charset="0"/>
            <a:ea typeface="Cambria" panose="02040503050406030204" pitchFamily="18" charset="0"/>
          </a:endParaRPr>
        </a:p>
      </dgm:t>
    </dgm:pt>
    <dgm:pt modelId="{7DA1171A-2AEA-4A32-9366-1D4F445B19CF}" type="parTrans" cxnId="{017C50B1-2BBA-41A8-9488-50D281AE2745}">
      <dgm:prSet/>
      <dgm:spPr/>
      <dgm:t>
        <a:bodyPr/>
        <a:lstStyle/>
        <a:p>
          <a:endParaRPr lang="en-US"/>
        </a:p>
      </dgm:t>
    </dgm:pt>
    <dgm:pt modelId="{D4AB1CCF-D6A7-4FB3-AB58-EC32593A0C91}" type="sibTrans" cxnId="{017C50B1-2BBA-41A8-9488-50D281AE2745}">
      <dgm:prSet/>
      <dgm:spPr/>
      <dgm:t>
        <a:bodyPr/>
        <a:lstStyle/>
        <a:p>
          <a:endParaRPr lang="en-US"/>
        </a:p>
      </dgm:t>
    </dgm:pt>
    <dgm:pt modelId="{79A5B21D-2EEB-4525-9FFC-F2F55DAF3DB5}">
      <dgm:prSet phldrT="[Text]"/>
      <dgm:spPr/>
      <dgm:t>
        <a:bodyPr/>
        <a:lstStyle/>
        <a:p>
          <a:r>
            <a:rPr lang="sr-Cyrl-RS" dirty="0" smtClean="0">
              <a:latin typeface="Cambria" panose="02040503050406030204" pitchFamily="18" charset="0"/>
              <a:ea typeface="Cambria" panose="02040503050406030204" pitchFamily="18" charset="0"/>
            </a:rPr>
            <a:t>Специ-фичне </a:t>
          </a:r>
          <a:endParaRPr lang="en-US" dirty="0">
            <a:latin typeface="Cambria" panose="02040503050406030204" pitchFamily="18" charset="0"/>
            <a:ea typeface="Cambria" panose="02040503050406030204" pitchFamily="18" charset="0"/>
          </a:endParaRPr>
        </a:p>
      </dgm:t>
    </dgm:pt>
    <dgm:pt modelId="{B46B4C47-B68B-48CD-8DBF-CE7E797FE2A3}" type="parTrans" cxnId="{451D8977-CA01-4BD0-92FA-97C2162999BF}">
      <dgm:prSet/>
      <dgm:spPr/>
      <dgm:t>
        <a:bodyPr/>
        <a:lstStyle/>
        <a:p>
          <a:endParaRPr lang="en-US"/>
        </a:p>
      </dgm:t>
    </dgm:pt>
    <dgm:pt modelId="{EABDE8E4-6ACB-4569-8C03-63AB55162323}" type="sibTrans" cxnId="{451D8977-CA01-4BD0-92FA-97C2162999BF}">
      <dgm:prSet/>
      <dgm:spPr/>
      <dgm:t>
        <a:bodyPr/>
        <a:lstStyle/>
        <a:p>
          <a:endParaRPr lang="en-US"/>
        </a:p>
      </dgm:t>
    </dgm:pt>
    <dgm:pt modelId="{4C607386-74CB-45C1-AF70-A69EFE1AE9F7}">
      <dgm:prSet phldrT="[Text]" custT="1"/>
      <dgm:spPr/>
      <dgm:t>
        <a:bodyPr/>
        <a:lstStyle/>
        <a:p>
          <a:r>
            <a:rPr lang="sr-Cyrl-RS" sz="2000" dirty="0" smtClean="0">
              <a:latin typeface="Cambria" panose="02040503050406030204" pitchFamily="18" charset="0"/>
              <a:ea typeface="Cambria" panose="02040503050406030204" pitchFamily="18" charset="0"/>
            </a:rPr>
            <a:t>Представљају разраду (конкретизацију и спецификацију) општих предметних компетенција и то у оквиру дефинисаних кључних предметних области.</a:t>
          </a:r>
          <a:endParaRPr lang="en-US" sz="2000" dirty="0">
            <a:latin typeface="Cambria" panose="02040503050406030204" pitchFamily="18" charset="0"/>
            <a:ea typeface="Cambria" panose="02040503050406030204" pitchFamily="18" charset="0"/>
          </a:endParaRPr>
        </a:p>
      </dgm:t>
    </dgm:pt>
    <dgm:pt modelId="{3FFD0D0F-785A-44FC-86C7-8068E65A7413}" type="parTrans" cxnId="{0D4F5E3E-9C28-4858-B234-6457CE77582C}">
      <dgm:prSet/>
      <dgm:spPr/>
      <dgm:t>
        <a:bodyPr/>
        <a:lstStyle/>
        <a:p>
          <a:endParaRPr lang="en-US"/>
        </a:p>
      </dgm:t>
    </dgm:pt>
    <dgm:pt modelId="{A724BEF5-8A8D-4576-B536-EE104DEEA1D5}" type="sibTrans" cxnId="{0D4F5E3E-9C28-4858-B234-6457CE77582C}">
      <dgm:prSet/>
      <dgm:spPr/>
      <dgm:t>
        <a:bodyPr/>
        <a:lstStyle/>
        <a:p>
          <a:endParaRPr lang="en-US"/>
        </a:p>
      </dgm:t>
    </dgm:pt>
    <dgm:pt modelId="{18ADF4DC-6DCB-4109-9F05-EDF5AD720790}" type="pres">
      <dgm:prSet presAssocID="{3E858FB6-BE24-4DA1-A744-289B4C2BCF43}" presName="Name0" presStyleCnt="0">
        <dgm:presLayoutVars>
          <dgm:dir/>
          <dgm:animLvl val="lvl"/>
          <dgm:resizeHandles val="exact"/>
        </dgm:presLayoutVars>
      </dgm:prSet>
      <dgm:spPr/>
      <dgm:t>
        <a:bodyPr/>
        <a:lstStyle/>
        <a:p>
          <a:endParaRPr lang="en-US"/>
        </a:p>
      </dgm:t>
    </dgm:pt>
    <dgm:pt modelId="{DD88ADA2-B775-42BA-BA44-F3783BEEC679}" type="pres">
      <dgm:prSet presAssocID="{9D969388-6A39-4728-ABC2-25DD4E18F67D}" presName="linNode" presStyleCnt="0"/>
      <dgm:spPr/>
    </dgm:pt>
    <dgm:pt modelId="{6F0C6C1D-77FD-4FC1-A4AA-0E94EFF381EA}" type="pres">
      <dgm:prSet presAssocID="{9D969388-6A39-4728-ABC2-25DD4E18F67D}" presName="parentText" presStyleLbl="node1" presStyleIdx="0" presStyleCnt="2">
        <dgm:presLayoutVars>
          <dgm:chMax val="1"/>
          <dgm:bulletEnabled val="1"/>
        </dgm:presLayoutVars>
      </dgm:prSet>
      <dgm:spPr/>
      <dgm:t>
        <a:bodyPr/>
        <a:lstStyle/>
        <a:p>
          <a:endParaRPr lang="en-US"/>
        </a:p>
      </dgm:t>
    </dgm:pt>
    <dgm:pt modelId="{D8E358F3-F2AB-4672-B40F-5BD1ACB88F04}" type="pres">
      <dgm:prSet presAssocID="{9D969388-6A39-4728-ABC2-25DD4E18F67D}" presName="descendantText" presStyleLbl="alignAccFollowNode1" presStyleIdx="0" presStyleCnt="2" custScaleY="122551">
        <dgm:presLayoutVars>
          <dgm:bulletEnabled val="1"/>
        </dgm:presLayoutVars>
      </dgm:prSet>
      <dgm:spPr/>
      <dgm:t>
        <a:bodyPr/>
        <a:lstStyle/>
        <a:p>
          <a:endParaRPr lang="en-US"/>
        </a:p>
      </dgm:t>
    </dgm:pt>
    <dgm:pt modelId="{B5883FF2-303B-4B08-8742-D6D675D048AF}" type="pres">
      <dgm:prSet presAssocID="{E6B0A88D-DDF9-48E0-B694-5029394AE613}" presName="sp" presStyleCnt="0"/>
      <dgm:spPr/>
    </dgm:pt>
    <dgm:pt modelId="{C128CEFF-C27B-47A4-95B6-FC64749B10E1}" type="pres">
      <dgm:prSet presAssocID="{79A5B21D-2EEB-4525-9FFC-F2F55DAF3DB5}" presName="linNode" presStyleCnt="0"/>
      <dgm:spPr/>
    </dgm:pt>
    <dgm:pt modelId="{A1397A56-8AE8-4077-AD6D-9A0A79545734}" type="pres">
      <dgm:prSet presAssocID="{79A5B21D-2EEB-4525-9FFC-F2F55DAF3DB5}" presName="parentText" presStyleLbl="node1" presStyleIdx="1" presStyleCnt="2">
        <dgm:presLayoutVars>
          <dgm:chMax val="1"/>
          <dgm:bulletEnabled val="1"/>
        </dgm:presLayoutVars>
      </dgm:prSet>
      <dgm:spPr/>
      <dgm:t>
        <a:bodyPr/>
        <a:lstStyle/>
        <a:p>
          <a:endParaRPr lang="en-US"/>
        </a:p>
      </dgm:t>
    </dgm:pt>
    <dgm:pt modelId="{7920C8C3-CF48-4A0A-A259-D477AD8BC514}" type="pres">
      <dgm:prSet presAssocID="{79A5B21D-2EEB-4525-9FFC-F2F55DAF3DB5}" presName="descendantText" presStyleLbl="alignAccFollowNode1" presStyleIdx="1" presStyleCnt="2" custScaleY="119247">
        <dgm:presLayoutVars>
          <dgm:bulletEnabled val="1"/>
        </dgm:presLayoutVars>
      </dgm:prSet>
      <dgm:spPr/>
      <dgm:t>
        <a:bodyPr/>
        <a:lstStyle/>
        <a:p>
          <a:endParaRPr lang="en-US"/>
        </a:p>
      </dgm:t>
    </dgm:pt>
  </dgm:ptLst>
  <dgm:cxnLst>
    <dgm:cxn modelId="{0D4F5E3E-9C28-4858-B234-6457CE77582C}" srcId="{79A5B21D-2EEB-4525-9FFC-F2F55DAF3DB5}" destId="{4C607386-74CB-45C1-AF70-A69EFE1AE9F7}" srcOrd="0" destOrd="0" parTransId="{3FFD0D0F-785A-44FC-86C7-8068E65A7413}" sibTransId="{A724BEF5-8A8D-4576-B536-EE104DEEA1D5}"/>
    <dgm:cxn modelId="{451D8977-CA01-4BD0-92FA-97C2162999BF}" srcId="{3E858FB6-BE24-4DA1-A744-289B4C2BCF43}" destId="{79A5B21D-2EEB-4525-9FFC-F2F55DAF3DB5}" srcOrd="1" destOrd="0" parTransId="{B46B4C47-B68B-48CD-8DBF-CE7E797FE2A3}" sibTransId="{EABDE8E4-6ACB-4569-8C03-63AB55162323}"/>
    <dgm:cxn modelId="{5EF87836-7215-4059-B07D-378E60CC895A}" srcId="{3E858FB6-BE24-4DA1-A744-289B4C2BCF43}" destId="{9D969388-6A39-4728-ABC2-25DD4E18F67D}" srcOrd="0" destOrd="0" parTransId="{D53797C2-137B-412A-B9F2-82A621E6AC81}" sibTransId="{E6B0A88D-DDF9-48E0-B694-5029394AE613}"/>
    <dgm:cxn modelId="{F79C50C9-4EED-4742-8069-C48698ED68A6}" type="presOf" srcId="{3E858FB6-BE24-4DA1-A744-289B4C2BCF43}" destId="{18ADF4DC-6DCB-4109-9F05-EDF5AD720790}" srcOrd="0" destOrd="0" presId="urn:microsoft.com/office/officeart/2005/8/layout/vList5"/>
    <dgm:cxn modelId="{87B6CBE2-9A01-46C2-8F19-2EA81857987B}" type="presOf" srcId="{79A5B21D-2EEB-4525-9FFC-F2F55DAF3DB5}" destId="{A1397A56-8AE8-4077-AD6D-9A0A79545734}" srcOrd="0" destOrd="0" presId="urn:microsoft.com/office/officeart/2005/8/layout/vList5"/>
    <dgm:cxn modelId="{CB693128-B4B7-451E-8F8B-557D14403C91}" type="presOf" srcId="{9D969388-6A39-4728-ABC2-25DD4E18F67D}" destId="{6F0C6C1D-77FD-4FC1-A4AA-0E94EFF381EA}" srcOrd="0" destOrd="0" presId="urn:microsoft.com/office/officeart/2005/8/layout/vList5"/>
    <dgm:cxn modelId="{2D877758-610C-41E8-ADE5-7A0022D669CF}" type="presOf" srcId="{AA26525F-D3E4-4080-82DF-A503D20D9B14}" destId="{D8E358F3-F2AB-4672-B40F-5BD1ACB88F04}" srcOrd="0" destOrd="0" presId="urn:microsoft.com/office/officeart/2005/8/layout/vList5"/>
    <dgm:cxn modelId="{017C50B1-2BBA-41A8-9488-50D281AE2745}" srcId="{9D969388-6A39-4728-ABC2-25DD4E18F67D}" destId="{AA26525F-D3E4-4080-82DF-A503D20D9B14}" srcOrd="0" destOrd="0" parTransId="{7DA1171A-2AEA-4A32-9366-1D4F445B19CF}" sibTransId="{D4AB1CCF-D6A7-4FB3-AB58-EC32593A0C91}"/>
    <dgm:cxn modelId="{01F2FB34-CD50-48A5-B436-225D04756473}" type="presOf" srcId="{4C607386-74CB-45C1-AF70-A69EFE1AE9F7}" destId="{7920C8C3-CF48-4A0A-A259-D477AD8BC514}" srcOrd="0" destOrd="0" presId="urn:microsoft.com/office/officeart/2005/8/layout/vList5"/>
    <dgm:cxn modelId="{3406C621-0089-4238-98E3-8146283610DE}" type="presParOf" srcId="{18ADF4DC-6DCB-4109-9F05-EDF5AD720790}" destId="{DD88ADA2-B775-42BA-BA44-F3783BEEC679}" srcOrd="0" destOrd="0" presId="urn:microsoft.com/office/officeart/2005/8/layout/vList5"/>
    <dgm:cxn modelId="{500360C4-25D2-4D94-A7A4-BD4A810AD5AA}" type="presParOf" srcId="{DD88ADA2-B775-42BA-BA44-F3783BEEC679}" destId="{6F0C6C1D-77FD-4FC1-A4AA-0E94EFF381EA}" srcOrd="0" destOrd="0" presId="urn:microsoft.com/office/officeart/2005/8/layout/vList5"/>
    <dgm:cxn modelId="{9FEF7581-5A85-4545-8BDB-85E316BB298B}" type="presParOf" srcId="{DD88ADA2-B775-42BA-BA44-F3783BEEC679}" destId="{D8E358F3-F2AB-4672-B40F-5BD1ACB88F04}" srcOrd="1" destOrd="0" presId="urn:microsoft.com/office/officeart/2005/8/layout/vList5"/>
    <dgm:cxn modelId="{0E2E6255-47E1-495F-A79A-F008426D1852}" type="presParOf" srcId="{18ADF4DC-6DCB-4109-9F05-EDF5AD720790}" destId="{B5883FF2-303B-4B08-8742-D6D675D048AF}" srcOrd="1" destOrd="0" presId="urn:microsoft.com/office/officeart/2005/8/layout/vList5"/>
    <dgm:cxn modelId="{3F76DA2F-15F2-4218-BB77-D77B50750679}" type="presParOf" srcId="{18ADF4DC-6DCB-4109-9F05-EDF5AD720790}" destId="{C128CEFF-C27B-47A4-95B6-FC64749B10E1}" srcOrd="2" destOrd="0" presId="urn:microsoft.com/office/officeart/2005/8/layout/vList5"/>
    <dgm:cxn modelId="{44DA6E94-4F3C-460F-ACC4-B2C698D3E040}" type="presParOf" srcId="{C128CEFF-C27B-47A4-95B6-FC64749B10E1}" destId="{A1397A56-8AE8-4077-AD6D-9A0A79545734}" srcOrd="0" destOrd="0" presId="urn:microsoft.com/office/officeart/2005/8/layout/vList5"/>
    <dgm:cxn modelId="{4100F24C-A7F6-4096-BF3F-D4ED3048B92F}" type="presParOf" srcId="{C128CEFF-C27B-47A4-95B6-FC64749B10E1}" destId="{7920C8C3-CF48-4A0A-A259-D477AD8BC514}"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009914-9495-43D2-A3D9-9E297A537F95}">
      <dsp:nvSpPr>
        <dsp:cNvPr id="0" name=""/>
        <dsp:cNvSpPr/>
      </dsp:nvSpPr>
      <dsp:spPr>
        <a:xfrm rot="5400000">
          <a:off x="352605" y="1381559"/>
          <a:ext cx="1045261" cy="1739292"/>
        </a:xfrm>
        <a:prstGeom prst="corner">
          <a:avLst>
            <a:gd name="adj1" fmla="val 16120"/>
            <a:gd name="adj2" fmla="val 1611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accent2">
              <a:hueOff val="0"/>
              <a:satOff val="0"/>
              <a:lumOff val="0"/>
              <a:alphaOff val="0"/>
              <a:shade val="25000"/>
              <a:satMod val="150000"/>
            </a:schemeClr>
          </a:contourClr>
        </a:sp3d>
      </dsp:spPr>
      <dsp:style>
        <a:lnRef idx="1">
          <a:scrgbClr r="0" g="0" b="0"/>
        </a:lnRef>
        <a:fillRef idx="3">
          <a:scrgbClr r="0" g="0" b="0"/>
        </a:fillRef>
        <a:effectRef idx="3">
          <a:scrgbClr r="0" g="0" b="0"/>
        </a:effectRef>
        <a:fontRef idx="minor">
          <a:schemeClr val="lt1"/>
        </a:fontRef>
      </dsp:style>
    </dsp:sp>
    <dsp:sp modelId="{2D3BC54D-C70E-46CE-BB88-0D06C8D95A94}">
      <dsp:nvSpPr>
        <dsp:cNvPr id="0" name=""/>
        <dsp:cNvSpPr/>
      </dsp:nvSpPr>
      <dsp:spPr>
        <a:xfrm>
          <a:off x="178125" y="1901233"/>
          <a:ext cx="1570242" cy="13764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sr-Latn-RS" sz="2000" kern="1200" smtClean="0">
              <a:latin typeface="Times New Roman" pitchFamily="18" charset="0"/>
              <a:cs typeface="Times New Roman" pitchFamily="18" charset="0"/>
            </a:rPr>
            <a:t>I </a:t>
          </a:r>
          <a:r>
            <a:rPr lang="sr-Cyrl-RS" sz="2000" kern="1200" smtClean="0">
              <a:latin typeface="Times New Roman" pitchFamily="18" charset="0"/>
              <a:cs typeface="Times New Roman" pitchFamily="18" charset="0"/>
            </a:rPr>
            <a:t>разред</a:t>
          </a:r>
        </a:p>
        <a:p>
          <a:pPr lvl="0" algn="l" defTabSz="889000">
            <a:lnSpc>
              <a:spcPct val="90000"/>
            </a:lnSpc>
            <a:spcBef>
              <a:spcPct val="0"/>
            </a:spcBef>
            <a:spcAft>
              <a:spcPct val="35000"/>
            </a:spcAft>
          </a:pPr>
          <a:r>
            <a:rPr lang="sr-Cyrl-RS" sz="2000" b="1" kern="1200" smtClean="0">
              <a:latin typeface="Times New Roman" pitchFamily="18" charset="0"/>
              <a:cs typeface="Times New Roman" pitchFamily="18" charset="0"/>
            </a:rPr>
            <a:t>ИСХОДИ</a:t>
          </a:r>
          <a:endParaRPr lang="en-US" sz="2000" b="1" kern="1200" dirty="0">
            <a:latin typeface="Times New Roman" pitchFamily="18" charset="0"/>
            <a:cs typeface="Times New Roman" pitchFamily="18" charset="0"/>
          </a:endParaRPr>
        </a:p>
      </dsp:txBody>
      <dsp:txXfrm>
        <a:off x="178125" y="1901233"/>
        <a:ext cx="1570242" cy="1376409"/>
      </dsp:txXfrm>
    </dsp:sp>
    <dsp:sp modelId="{B85C0D56-C8E2-4DA3-913F-B96EC94E1391}">
      <dsp:nvSpPr>
        <dsp:cNvPr id="0" name=""/>
        <dsp:cNvSpPr/>
      </dsp:nvSpPr>
      <dsp:spPr>
        <a:xfrm>
          <a:off x="1452095" y="1253511"/>
          <a:ext cx="296272" cy="296272"/>
        </a:xfrm>
        <a:prstGeom prst="triangle">
          <a:avLst>
            <a:gd name="adj" fmla="val 10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accent3">
              <a:hueOff val="0"/>
              <a:satOff val="0"/>
              <a:lumOff val="0"/>
              <a:alphaOff val="0"/>
              <a:shade val="25000"/>
              <a:satMod val="150000"/>
            </a:schemeClr>
          </a:contourClr>
        </a:sp3d>
      </dsp:spPr>
      <dsp:style>
        <a:lnRef idx="1">
          <a:scrgbClr r="0" g="0" b="0"/>
        </a:lnRef>
        <a:fillRef idx="3">
          <a:scrgbClr r="0" g="0" b="0"/>
        </a:fillRef>
        <a:effectRef idx="3">
          <a:scrgbClr r="0" g="0" b="0"/>
        </a:effectRef>
        <a:fontRef idx="minor">
          <a:schemeClr val="lt1"/>
        </a:fontRef>
      </dsp:style>
    </dsp:sp>
    <dsp:sp modelId="{979581D5-77C4-4F06-B7E2-595C876A95A8}">
      <dsp:nvSpPr>
        <dsp:cNvPr id="0" name=""/>
        <dsp:cNvSpPr/>
      </dsp:nvSpPr>
      <dsp:spPr>
        <a:xfrm rot="5400000">
          <a:off x="2274889" y="905888"/>
          <a:ext cx="1045261" cy="1739292"/>
        </a:xfrm>
        <a:prstGeom prst="corner">
          <a:avLst>
            <a:gd name="adj1" fmla="val 16120"/>
            <a:gd name="adj2" fmla="val 1611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accent4">
              <a:hueOff val="0"/>
              <a:satOff val="0"/>
              <a:lumOff val="0"/>
              <a:alphaOff val="0"/>
              <a:shade val="25000"/>
              <a:satMod val="150000"/>
            </a:schemeClr>
          </a:contourClr>
        </a:sp3d>
      </dsp:spPr>
      <dsp:style>
        <a:lnRef idx="1">
          <a:scrgbClr r="0" g="0" b="0"/>
        </a:lnRef>
        <a:fillRef idx="3">
          <a:scrgbClr r="0" g="0" b="0"/>
        </a:fillRef>
        <a:effectRef idx="3">
          <a:scrgbClr r="0" g="0" b="0"/>
        </a:effectRef>
        <a:fontRef idx="minor">
          <a:schemeClr val="lt1"/>
        </a:fontRef>
      </dsp:style>
    </dsp:sp>
    <dsp:sp modelId="{D7AE807F-3FD6-4ACC-936B-F2ED2175001C}">
      <dsp:nvSpPr>
        <dsp:cNvPr id="0" name=""/>
        <dsp:cNvSpPr/>
      </dsp:nvSpPr>
      <dsp:spPr>
        <a:xfrm>
          <a:off x="2100409" y="1425562"/>
          <a:ext cx="1570242" cy="13764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sr-Latn-RS" sz="2000" kern="1200" smtClean="0">
              <a:latin typeface="Times New Roman" pitchFamily="18" charset="0"/>
              <a:cs typeface="Times New Roman" pitchFamily="18" charset="0"/>
            </a:rPr>
            <a:t>II</a:t>
          </a:r>
          <a:r>
            <a:rPr lang="sr-Cyrl-RS" sz="2000" kern="1200" smtClean="0">
              <a:latin typeface="Times New Roman" pitchFamily="18" charset="0"/>
              <a:cs typeface="Times New Roman" pitchFamily="18" charset="0"/>
            </a:rPr>
            <a:t> разред</a:t>
          </a:r>
          <a:endParaRPr lang="en-US" sz="2000" kern="1200" smtClean="0">
            <a:latin typeface="Times New Roman" pitchFamily="18" charset="0"/>
            <a:cs typeface="Times New Roman" pitchFamily="18" charset="0"/>
          </a:endParaRPr>
        </a:p>
        <a:p>
          <a:pPr lvl="0" algn="l" defTabSz="889000">
            <a:lnSpc>
              <a:spcPct val="90000"/>
            </a:lnSpc>
            <a:spcBef>
              <a:spcPct val="0"/>
            </a:spcBef>
            <a:spcAft>
              <a:spcPct val="35000"/>
            </a:spcAft>
          </a:pPr>
          <a:r>
            <a:rPr lang="sr-Cyrl-RS" sz="2000" b="1" kern="1200" smtClean="0">
              <a:latin typeface="Times New Roman" pitchFamily="18" charset="0"/>
              <a:cs typeface="Times New Roman" pitchFamily="18" charset="0"/>
            </a:rPr>
            <a:t>ИСХОДИ</a:t>
          </a:r>
          <a:endParaRPr lang="en-US" sz="2000" b="1" kern="1200" dirty="0">
            <a:latin typeface="Times New Roman" pitchFamily="18" charset="0"/>
            <a:cs typeface="Times New Roman" pitchFamily="18" charset="0"/>
          </a:endParaRPr>
        </a:p>
      </dsp:txBody>
      <dsp:txXfrm>
        <a:off x="2100409" y="1425562"/>
        <a:ext cx="1570242" cy="1376409"/>
      </dsp:txXfrm>
    </dsp:sp>
    <dsp:sp modelId="{98601276-ED55-419A-AED6-702686EDCDCE}">
      <dsp:nvSpPr>
        <dsp:cNvPr id="0" name=""/>
        <dsp:cNvSpPr/>
      </dsp:nvSpPr>
      <dsp:spPr>
        <a:xfrm>
          <a:off x="3374379" y="777840"/>
          <a:ext cx="296272" cy="296272"/>
        </a:xfrm>
        <a:prstGeom prst="triangle">
          <a:avLst>
            <a:gd name="adj" fmla="val 10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accent5">
              <a:hueOff val="0"/>
              <a:satOff val="0"/>
              <a:lumOff val="0"/>
              <a:alphaOff val="0"/>
              <a:shade val="25000"/>
              <a:satMod val="150000"/>
            </a:schemeClr>
          </a:contourClr>
        </a:sp3d>
      </dsp:spPr>
      <dsp:style>
        <a:lnRef idx="1">
          <a:scrgbClr r="0" g="0" b="0"/>
        </a:lnRef>
        <a:fillRef idx="3">
          <a:scrgbClr r="0" g="0" b="0"/>
        </a:fillRef>
        <a:effectRef idx="3">
          <a:scrgbClr r="0" g="0" b="0"/>
        </a:effectRef>
        <a:fontRef idx="minor">
          <a:schemeClr val="lt1"/>
        </a:fontRef>
      </dsp:style>
    </dsp:sp>
    <dsp:sp modelId="{36FE7276-2C77-41D0-9A4D-AFF338F5B656}">
      <dsp:nvSpPr>
        <dsp:cNvPr id="0" name=""/>
        <dsp:cNvSpPr/>
      </dsp:nvSpPr>
      <dsp:spPr>
        <a:xfrm rot="5400000">
          <a:off x="4197173" y="430217"/>
          <a:ext cx="1045261" cy="1739292"/>
        </a:xfrm>
        <a:prstGeom prst="corner">
          <a:avLst>
            <a:gd name="adj1" fmla="val 16120"/>
            <a:gd name="adj2" fmla="val 16110"/>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w="9525" cap="flat" cmpd="sng" algn="ctr">
          <a:solidFill>
            <a:schemeClr val="accent6">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accent6">
              <a:hueOff val="0"/>
              <a:satOff val="0"/>
              <a:lumOff val="0"/>
              <a:alphaOff val="0"/>
              <a:shade val="25000"/>
              <a:satMod val="150000"/>
            </a:schemeClr>
          </a:contourClr>
        </a:sp3d>
      </dsp:spPr>
      <dsp:style>
        <a:lnRef idx="1">
          <a:scrgbClr r="0" g="0" b="0"/>
        </a:lnRef>
        <a:fillRef idx="3">
          <a:scrgbClr r="0" g="0" b="0"/>
        </a:fillRef>
        <a:effectRef idx="3">
          <a:scrgbClr r="0" g="0" b="0"/>
        </a:effectRef>
        <a:fontRef idx="minor">
          <a:schemeClr val="lt1"/>
        </a:fontRef>
      </dsp:style>
    </dsp:sp>
    <dsp:sp modelId="{757D9437-1E81-41B0-A23B-642972AB2FBA}">
      <dsp:nvSpPr>
        <dsp:cNvPr id="0" name=""/>
        <dsp:cNvSpPr/>
      </dsp:nvSpPr>
      <dsp:spPr>
        <a:xfrm>
          <a:off x="4022692" y="949891"/>
          <a:ext cx="1570242" cy="13764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sr-Latn-RS" sz="2000" kern="1200" smtClean="0">
              <a:latin typeface="Times New Roman" pitchFamily="18" charset="0"/>
              <a:cs typeface="Times New Roman" pitchFamily="18" charset="0"/>
            </a:rPr>
            <a:t>III</a:t>
          </a:r>
          <a:r>
            <a:rPr lang="sr-Cyrl-RS" sz="2000" kern="1200" smtClean="0">
              <a:latin typeface="Times New Roman" pitchFamily="18" charset="0"/>
              <a:cs typeface="Times New Roman" pitchFamily="18" charset="0"/>
            </a:rPr>
            <a:t> разред</a:t>
          </a:r>
        </a:p>
        <a:p>
          <a:pPr lvl="0" algn="l" defTabSz="889000">
            <a:lnSpc>
              <a:spcPct val="90000"/>
            </a:lnSpc>
            <a:spcBef>
              <a:spcPct val="0"/>
            </a:spcBef>
            <a:spcAft>
              <a:spcPct val="35000"/>
            </a:spcAft>
          </a:pPr>
          <a:r>
            <a:rPr lang="sr-Cyrl-RS" sz="2000" b="1" kern="1200" smtClean="0">
              <a:latin typeface="Times New Roman" pitchFamily="18" charset="0"/>
              <a:cs typeface="Times New Roman" pitchFamily="18" charset="0"/>
            </a:rPr>
            <a:t>ИСХОДИ</a:t>
          </a:r>
          <a:endParaRPr lang="en-US" sz="2000" b="1" kern="1200" dirty="0">
            <a:latin typeface="Times New Roman" pitchFamily="18" charset="0"/>
            <a:cs typeface="Times New Roman" pitchFamily="18" charset="0"/>
          </a:endParaRPr>
        </a:p>
      </dsp:txBody>
      <dsp:txXfrm>
        <a:off x="4022692" y="949891"/>
        <a:ext cx="1570242" cy="1376409"/>
      </dsp:txXfrm>
    </dsp:sp>
    <dsp:sp modelId="{181A710D-76BA-4253-96DC-5F15AC806A98}">
      <dsp:nvSpPr>
        <dsp:cNvPr id="0" name=""/>
        <dsp:cNvSpPr/>
      </dsp:nvSpPr>
      <dsp:spPr>
        <a:xfrm>
          <a:off x="5296663" y="302168"/>
          <a:ext cx="296272" cy="296272"/>
        </a:xfrm>
        <a:prstGeom prst="triangle">
          <a:avLst>
            <a:gd name="adj" fmla="val 10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accent2">
              <a:hueOff val="0"/>
              <a:satOff val="0"/>
              <a:lumOff val="0"/>
              <a:alphaOff val="0"/>
              <a:shade val="25000"/>
              <a:satMod val="150000"/>
            </a:schemeClr>
          </a:contourClr>
        </a:sp3d>
      </dsp:spPr>
      <dsp:style>
        <a:lnRef idx="1">
          <a:scrgbClr r="0" g="0" b="0"/>
        </a:lnRef>
        <a:fillRef idx="3">
          <a:scrgbClr r="0" g="0" b="0"/>
        </a:fillRef>
        <a:effectRef idx="3">
          <a:scrgbClr r="0" g="0" b="0"/>
        </a:effectRef>
        <a:fontRef idx="minor">
          <a:schemeClr val="lt1"/>
        </a:fontRef>
      </dsp:style>
    </dsp:sp>
    <dsp:sp modelId="{AAD66D7C-1948-4571-B15D-4EBF171FD0DD}">
      <dsp:nvSpPr>
        <dsp:cNvPr id="0" name=""/>
        <dsp:cNvSpPr/>
      </dsp:nvSpPr>
      <dsp:spPr>
        <a:xfrm rot="5400000">
          <a:off x="6145444" y="-46218"/>
          <a:ext cx="994817" cy="1740822"/>
        </a:xfrm>
        <a:prstGeom prst="corner">
          <a:avLst>
            <a:gd name="adj1" fmla="val 16120"/>
            <a:gd name="adj2" fmla="val 1611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accent3">
              <a:hueOff val="0"/>
              <a:satOff val="0"/>
              <a:lumOff val="0"/>
              <a:alphaOff val="0"/>
              <a:shade val="25000"/>
              <a:satMod val="150000"/>
            </a:schemeClr>
          </a:contourClr>
        </a:sp3d>
      </dsp:spPr>
      <dsp:style>
        <a:lnRef idx="1">
          <a:scrgbClr r="0" g="0" b="0"/>
        </a:lnRef>
        <a:fillRef idx="3">
          <a:scrgbClr r="0" g="0" b="0"/>
        </a:fillRef>
        <a:effectRef idx="3">
          <a:scrgbClr r="0" g="0" b="0"/>
        </a:effectRef>
        <a:fontRef idx="minor">
          <a:schemeClr val="lt1"/>
        </a:fontRef>
      </dsp:style>
    </dsp:sp>
    <dsp:sp modelId="{13B46079-77AA-4004-8D0B-993BCCABB5A3}">
      <dsp:nvSpPr>
        <dsp:cNvPr id="0" name=""/>
        <dsp:cNvSpPr/>
      </dsp:nvSpPr>
      <dsp:spPr>
        <a:xfrm>
          <a:off x="5945741" y="474220"/>
          <a:ext cx="1570242" cy="13764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sr-Latn-RS" sz="2000" kern="1200" smtClean="0">
              <a:latin typeface="Times New Roman" pitchFamily="18" charset="0"/>
              <a:cs typeface="Times New Roman" pitchFamily="18" charset="0"/>
            </a:rPr>
            <a:t>IV</a:t>
          </a:r>
          <a:r>
            <a:rPr lang="sr-Cyrl-RS" sz="2000" kern="1200" smtClean="0">
              <a:latin typeface="Times New Roman" pitchFamily="18" charset="0"/>
              <a:cs typeface="Times New Roman" pitchFamily="18" charset="0"/>
            </a:rPr>
            <a:t> разред</a:t>
          </a:r>
        </a:p>
        <a:p>
          <a:pPr lvl="0" algn="l" defTabSz="889000">
            <a:lnSpc>
              <a:spcPct val="90000"/>
            </a:lnSpc>
            <a:spcBef>
              <a:spcPct val="0"/>
            </a:spcBef>
            <a:spcAft>
              <a:spcPct val="35000"/>
            </a:spcAft>
          </a:pPr>
          <a:r>
            <a:rPr lang="sr-Cyrl-RS" sz="2000" b="1" kern="1200" smtClean="0">
              <a:latin typeface="Times New Roman" pitchFamily="18" charset="0"/>
              <a:cs typeface="Times New Roman" pitchFamily="18" charset="0"/>
            </a:rPr>
            <a:t>ИСХОДИ</a:t>
          </a:r>
          <a:endParaRPr lang="en-US" sz="2000" b="1" kern="1200" dirty="0">
            <a:latin typeface="Times New Roman" pitchFamily="18" charset="0"/>
            <a:cs typeface="Times New Roman" pitchFamily="18" charset="0"/>
          </a:endParaRPr>
        </a:p>
      </dsp:txBody>
      <dsp:txXfrm>
        <a:off x="5945741" y="474220"/>
        <a:ext cx="1570242" cy="137640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C87CC3-8059-42CF-A63B-F92E3F7A4B0C}">
      <dsp:nvSpPr>
        <dsp:cNvPr id="0" name=""/>
        <dsp:cNvSpPr/>
      </dsp:nvSpPr>
      <dsp:spPr>
        <a:xfrm>
          <a:off x="0" y="0"/>
          <a:ext cx="7521575" cy="1584357"/>
        </a:xfrm>
        <a:prstGeom prst="rect">
          <a:avLst/>
        </a:prstGeom>
        <a:solidFill>
          <a:schemeClr val="accent2">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ru-RU" sz="2000" kern="1200" dirty="0" smtClean="0">
              <a:latin typeface="Cambria" panose="02040503050406030204" pitchFamily="18" charset="0"/>
              <a:ea typeface="Cambria" panose="02040503050406030204" pitchFamily="18" charset="0"/>
            </a:rPr>
            <a:t>Стандарди су формулисани на три нивоа постигнућа. Нивои образовних стандарда описују захтеве различите тежине, когнитивне комплексности и обима знања, од једноставнијих ка сложеним. Сваки наредни ниво подразумева да је ученик савладао знања и вештине са претходног нивоа.</a:t>
          </a:r>
          <a:endParaRPr lang="sr-Latn-CS" sz="2000" kern="1200" dirty="0">
            <a:latin typeface="Cambria" panose="02040503050406030204" pitchFamily="18" charset="0"/>
            <a:ea typeface="Cambria" panose="02040503050406030204" pitchFamily="18" charset="0"/>
          </a:endParaRPr>
        </a:p>
      </dsp:txBody>
      <dsp:txXfrm>
        <a:off x="0" y="0"/>
        <a:ext cx="7521575" cy="1584357"/>
      </dsp:txXfrm>
    </dsp:sp>
    <dsp:sp modelId="{9D948E7F-3B7F-4C41-976F-167A82845EA6}">
      <dsp:nvSpPr>
        <dsp:cNvPr id="0" name=""/>
        <dsp:cNvSpPr/>
      </dsp:nvSpPr>
      <dsp:spPr>
        <a:xfrm>
          <a:off x="3672" y="1584357"/>
          <a:ext cx="2504743" cy="3327149"/>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sr-Cyrl-CS" sz="1700" b="1" kern="1200" dirty="0" smtClean="0">
              <a:latin typeface="Cambria" panose="02040503050406030204" pitchFamily="18" charset="0"/>
              <a:ea typeface="Cambria" panose="02040503050406030204" pitchFamily="18" charset="0"/>
            </a:rPr>
            <a:t>Основни ниво</a:t>
          </a:r>
          <a:endParaRPr lang="sr-Latn-CS" sz="1700" b="1" kern="1200" dirty="0" smtClean="0">
            <a:latin typeface="Cambria" panose="02040503050406030204" pitchFamily="18" charset="0"/>
            <a:ea typeface="Cambria" panose="02040503050406030204" pitchFamily="18" charset="0"/>
          </a:endParaRPr>
        </a:p>
        <a:p>
          <a:pPr lvl="0" algn="l" defTabSz="755650">
            <a:lnSpc>
              <a:spcPct val="90000"/>
            </a:lnSpc>
            <a:spcBef>
              <a:spcPct val="0"/>
            </a:spcBef>
            <a:spcAft>
              <a:spcPct val="35000"/>
            </a:spcAft>
          </a:pPr>
          <a:r>
            <a:rPr lang="ru-RU" sz="1700" kern="1200" dirty="0" smtClean="0">
              <a:latin typeface="Cambria" panose="02040503050406030204" pitchFamily="18" charset="0"/>
              <a:ea typeface="Cambria" panose="02040503050406030204" pitchFamily="18" charset="0"/>
            </a:rPr>
            <a:t>Очекује се да ће скоро сви, а најмање 80% ученика/ученица постићи тај ниво. На базичном нивоу налазе се темељна предметна знања и умења, то су функционална и трансферна знања и умења неопходна, како за сналажење у животу, тако и за наставак учења</a:t>
          </a:r>
          <a:r>
            <a:rPr lang="ru-RU" sz="1600" kern="1200" dirty="0" smtClean="0">
              <a:latin typeface="Cambria" panose="02040503050406030204" pitchFamily="18" charset="0"/>
              <a:ea typeface="Cambria" panose="02040503050406030204" pitchFamily="18" charset="0"/>
            </a:rPr>
            <a:t>. </a:t>
          </a:r>
          <a:endParaRPr lang="sr-Latn-CS" sz="1600" kern="1200" dirty="0">
            <a:latin typeface="Cambria" panose="02040503050406030204" pitchFamily="18" charset="0"/>
            <a:ea typeface="Cambria" panose="02040503050406030204" pitchFamily="18" charset="0"/>
          </a:endParaRPr>
        </a:p>
      </dsp:txBody>
      <dsp:txXfrm>
        <a:off x="3672" y="1584357"/>
        <a:ext cx="2504743" cy="3327149"/>
      </dsp:txXfrm>
    </dsp:sp>
    <dsp:sp modelId="{DFC3C8E8-759D-4235-B43F-33F29B182092}">
      <dsp:nvSpPr>
        <dsp:cNvPr id="0" name=""/>
        <dsp:cNvSpPr/>
      </dsp:nvSpPr>
      <dsp:spPr>
        <a:xfrm>
          <a:off x="2508415" y="1584357"/>
          <a:ext cx="2504743" cy="3327149"/>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sr-Cyrl-CS" sz="1700" b="1" kern="1200" dirty="0" smtClean="0">
              <a:latin typeface="Cambria" panose="02040503050406030204" pitchFamily="18" charset="0"/>
              <a:ea typeface="Cambria" panose="02040503050406030204" pitchFamily="18" charset="0"/>
            </a:rPr>
            <a:t>Средњи ниво</a:t>
          </a:r>
          <a:endParaRPr lang="sr-Latn-CS" sz="1700" b="1" kern="1200" dirty="0" smtClean="0">
            <a:latin typeface="Cambria" panose="02040503050406030204" pitchFamily="18" charset="0"/>
            <a:ea typeface="Cambria" panose="02040503050406030204" pitchFamily="18" charset="0"/>
          </a:endParaRPr>
        </a:p>
        <a:p>
          <a:pPr lvl="0" algn="l" defTabSz="755650">
            <a:lnSpc>
              <a:spcPct val="90000"/>
            </a:lnSpc>
            <a:spcBef>
              <a:spcPct val="0"/>
            </a:spcBef>
            <a:spcAft>
              <a:spcPct val="35000"/>
            </a:spcAft>
          </a:pPr>
          <a:r>
            <a:rPr lang="ru-RU" sz="1700" kern="1200" dirty="0" smtClean="0">
              <a:latin typeface="Cambria" panose="02040503050406030204" pitchFamily="18" charset="0"/>
              <a:ea typeface="Cambria" panose="02040503050406030204" pitchFamily="18" charset="0"/>
            </a:rPr>
            <a:t>На другом нивоу описани су захтеви који представљају средњи ниво знања, вештина и умења. Он описује оно што просечан ученик/ученица може да достигне. Очекује се да ће око 50% ученика/ученица постићи или превазићи тај ниво.</a:t>
          </a:r>
          <a:endParaRPr lang="sr-Latn-CS" sz="1700" kern="1200" dirty="0">
            <a:latin typeface="Cambria" panose="02040503050406030204" pitchFamily="18" charset="0"/>
            <a:ea typeface="Cambria" panose="02040503050406030204" pitchFamily="18" charset="0"/>
          </a:endParaRPr>
        </a:p>
      </dsp:txBody>
      <dsp:txXfrm>
        <a:off x="2508415" y="1584357"/>
        <a:ext cx="2504743" cy="3327149"/>
      </dsp:txXfrm>
    </dsp:sp>
    <dsp:sp modelId="{48E889E9-4804-4977-B2B0-BADF96A8B029}">
      <dsp:nvSpPr>
        <dsp:cNvPr id="0" name=""/>
        <dsp:cNvSpPr/>
      </dsp:nvSpPr>
      <dsp:spPr>
        <a:xfrm>
          <a:off x="5013159" y="1584357"/>
          <a:ext cx="2504743" cy="3327149"/>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sr-Cyrl-CS" sz="1800" b="1" kern="1200" dirty="0" smtClean="0">
              <a:latin typeface="Cambria" panose="02040503050406030204" pitchFamily="18" charset="0"/>
              <a:ea typeface="Cambria" panose="02040503050406030204" pitchFamily="18" charset="0"/>
            </a:rPr>
            <a:t>Напредни ниво</a:t>
          </a:r>
          <a:endParaRPr lang="sr-Latn-CS" sz="1800" b="1" kern="1200" dirty="0" smtClean="0">
            <a:latin typeface="Cambria" panose="02040503050406030204" pitchFamily="18" charset="0"/>
            <a:ea typeface="Cambria" panose="02040503050406030204" pitchFamily="18" charset="0"/>
          </a:endParaRPr>
        </a:p>
        <a:p>
          <a:pPr lvl="0" algn="l" defTabSz="800100">
            <a:lnSpc>
              <a:spcPct val="90000"/>
            </a:lnSpc>
            <a:spcBef>
              <a:spcPct val="0"/>
            </a:spcBef>
            <a:spcAft>
              <a:spcPct val="35000"/>
            </a:spcAft>
          </a:pPr>
          <a:r>
            <a:rPr lang="ru-RU" sz="1800" kern="1200" dirty="0" smtClean="0">
              <a:latin typeface="Cambria" panose="02040503050406030204" pitchFamily="18" charset="0"/>
              <a:ea typeface="Cambria" panose="02040503050406030204" pitchFamily="18" charset="0"/>
            </a:rPr>
            <a:t> Очекује се да ће око 25% ученика/ученица постићи тај ниво. Од ученика се очекује да анализира, упоређује, разликује, критички суди, износи лични став, повезује различита знања, примењује их и сналази се у новим </a:t>
          </a:r>
          <a:r>
            <a:rPr lang="sr-Cyrl-CS" sz="1800" kern="1200" dirty="0" smtClean="0">
              <a:latin typeface="Cambria" panose="02040503050406030204" pitchFamily="18" charset="0"/>
              <a:ea typeface="Cambria" panose="02040503050406030204" pitchFamily="18" charset="0"/>
            </a:rPr>
            <a:t>ситуацијама.</a:t>
          </a:r>
          <a:endParaRPr lang="sr-Latn-CS" sz="1800" kern="1200" dirty="0">
            <a:latin typeface="Cambria" panose="02040503050406030204" pitchFamily="18" charset="0"/>
            <a:ea typeface="Cambria" panose="02040503050406030204" pitchFamily="18" charset="0"/>
          </a:endParaRPr>
        </a:p>
      </dsp:txBody>
      <dsp:txXfrm>
        <a:off x="5013159" y="1584357"/>
        <a:ext cx="2504743" cy="3327149"/>
      </dsp:txXfrm>
    </dsp:sp>
    <dsp:sp modelId="{F4EB5E18-D6BB-4575-B8FE-B736F69E8EB2}">
      <dsp:nvSpPr>
        <dsp:cNvPr id="0" name=""/>
        <dsp:cNvSpPr/>
      </dsp:nvSpPr>
      <dsp:spPr>
        <a:xfrm>
          <a:off x="0" y="4911506"/>
          <a:ext cx="7521575" cy="369683"/>
        </a:xfrm>
        <a:prstGeom prst="rect">
          <a:avLst/>
        </a:prstGeom>
        <a:solidFill>
          <a:schemeClr val="accent2">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F0370F-9E69-4CD7-98ED-D807A75F9D96}">
      <dsp:nvSpPr>
        <dsp:cNvPr id="0" name=""/>
        <dsp:cNvSpPr/>
      </dsp:nvSpPr>
      <dsp:spPr>
        <a:xfrm rot="10800000">
          <a:off x="0" y="0"/>
          <a:ext cx="7521575" cy="1026101"/>
        </a:xfrm>
        <a:prstGeom prst="trapezoid">
          <a:avLst>
            <a:gd name="adj" fmla="val 91628"/>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sr-Cyrl-RS" sz="2200" kern="1200" dirty="0" smtClean="0">
              <a:latin typeface="Cambria" panose="02040503050406030204" pitchFamily="18" charset="0"/>
              <a:ea typeface="Cambria" panose="02040503050406030204" pitchFamily="18" charset="0"/>
            </a:rPr>
            <a:t>Кључне компетенције за целоживотно учење </a:t>
          </a:r>
          <a:endParaRPr lang="en-US" sz="2200" kern="1200" dirty="0">
            <a:latin typeface="Cambria" panose="02040503050406030204" pitchFamily="18" charset="0"/>
            <a:ea typeface="Cambria" panose="02040503050406030204" pitchFamily="18" charset="0"/>
          </a:endParaRPr>
        </a:p>
      </dsp:txBody>
      <dsp:txXfrm rot="-10800000">
        <a:off x="1316275" y="0"/>
        <a:ext cx="4889023" cy="1026101"/>
      </dsp:txXfrm>
    </dsp:sp>
    <dsp:sp modelId="{9EB2FB3E-B804-41CE-B655-C381E209DD07}">
      <dsp:nvSpPr>
        <dsp:cNvPr id="0" name=""/>
        <dsp:cNvSpPr/>
      </dsp:nvSpPr>
      <dsp:spPr>
        <a:xfrm rot="10800000">
          <a:off x="940196" y="1026101"/>
          <a:ext cx="5641181" cy="1026101"/>
        </a:xfrm>
        <a:prstGeom prst="trapezoid">
          <a:avLst>
            <a:gd name="adj" fmla="val 91628"/>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sr-Cyrl-RS" sz="2200" kern="1200" dirty="0" smtClean="0">
              <a:latin typeface="Cambria" panose="02040503050406030204" pitchFamily="18" charset="0"/>
              <a:ea typeface="Cambria" panose="02040503050406030204" pitchFamily="18" charset="0"/>
            </a:rPr>
            <a:t>Опште међупредметне компетенције</a:t>
          </a:r>
          <a:endParaRPr lang="en-US" sz="2200" kern="1200" dirty="0">
            <a:latin typeface="Cambria" panose="02040503050406030204" pitchFamily="18" charset="0"/>
            <a:ea typeface="Cambria" panose="02040503050406030204" pitchFamily="18" charset="0"/>
          </a:endParaRPr>
        </a:p>
      </dsp:txBody>
      <dsp:txXfrm rot="-10800000">
        <a:off x="1927403" y="1026101"/>
        <a:ext cx="3666767" cy="1026101"/>
      </dsp:txXfrm>
    </dsp:sp>
    <dsp:sp modelId="{0C51A71A-CDFE-4CBF-8208-CA5BE34BF33C}">
      <dsp:nvSpPr>
        <dsp:cNvPr id="0" name=""/>
        <dsp:cNvSpPr/>
      </dsp:nvSpPr>
      <dsp:spPr>
        <a:xfrm rot="10800000">
          <a:off x="1880393" y="2052203"/>
          <a:ext cx="3760787" cy="1026101"/>
        </a:xfrm>
        <a:prstGeom prst="trapezoid">
          <a:avLst>
            <a:gd name="adj" fmla="val 91628"/>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sr-Cyrl-RS" sz="2200" kern="1200" dirty="0" smtClean="0">
              <a:latin typeface="Cambria" panose="02040503050406030204" pitchFamily="18" charset="0"/>
              <a:ea typeface="Cambria" panose="02040503050406030204" pitchFamily="18" charset="0"/>
            </a:rPr>
            <a:t>Опште предметне компетенције</a:t>
          </a:r>
          <a:endParaRPr lang="en-US" sz="2200" kern="1200" dirty="0">
            <a:latin typeface="Cambria" panose="02040503050406030204" pitchFamily="18" charset="0"/>
            <a:ea typeface="Cambria" panose="02040503050406030204" pitchFamily="18" charset="0"/>
          </a:endParaRPr>
        </a:p>
      </dsp:txBody>
      <dsp:txXfrm rot="-10800000">
        <a:off x="2538531" y="2052203"/>
        <a:ext cx="2444511" cy="1026101"/>
      </dsp:txXfrm>
    </dsp:sp>
    <dsp:sp modelId="{DBEEB3FB-D15D-4D27-8FD3-8CF0020A20B7}">
      <dsp:nvSpPr>
        <dsp:cNvPr id="0" name=""/>
        <dsp:cNvSpPr/>
      </dsp:nvSpPr>
      <dsp:spPr>
        <a:xfrm rot="10800000">
          <a:off x="2820590" y="3078304"/>
          <a:ext cx="1880393" cy="1026101"/>
        </a:xfrm>
        <a:prstGeom prst="trapezoid">
          <a:avLst>
            <a:gd name="adj" fmla="val 91628"/>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sr-Cyrl-RS" sz="2200" kern="1200" dirty="0" smtClean="0">
              <a:latin typeface="Cambria" panose="02040503050406030204" pitchFamily="18" charset="0"/>
              <a:ea typeface="Cambria" panose="02040503050406030204" pitchFamily="18" charset="0"/>
            </a:rPr>
            <a:t>Специфичне предметне компетенције</a:t>
          </a:r>
          <a:endParaRPr lang="en-US" sz="2200" kern="1200" dirty="0">
            <a:latin typeface="Cambria" panose="02040503050406030204" pitchFamily="18" charset="0"/>
            <a:ea typeface="Cambria" panose="02040503050406030204" pitchFamily="18" charset="0"/>
          </a:endParaRPr>
        </a:p>
      </dsp:txBody>
      <dsp:txXfrm rot="-10800000">
        <a:off x="2820590" y="3078304"/>
        <a:ext cx="1880393" cy="102610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3141BA-78E4-4ED9-A2FC-88D064A6B166}">
      <dsp:nvSpPr>
        <dsp:cNvPr id="0" name=""/>
        <dsp:cNvSpPr/>
      </dsp:nvSpPr>
      <dsp:spPr>
        <a:xfrm rot="16200000">
          <a:off x="866130" y="-866130"/>
          <a:ext cx="2028527" cy="3760787"/>
        </a:xfrm>
        <a:prstGeom prst="round1Rect">
          <a:avLst/>
        </a:prstGeom>
        <a:solidFill>
          <a:srgbClr val="8064A2">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ru-RU" sz="1800" kern="1200" dirty="0">
              <a:solidFill>
                <a:sysClr val="window" lastClr="FFFFFF"/>
              </a:solidFill>
              <a:latin typeface="Cambria Math" panose="02040503050406030204" pitchFamily="18" charset="0"/>
              <a:ea typeface="Cambria Math" panose="02040503050406030204" pitchFamily="18" charset="0"/>
              <a:cs typeface="+mn-cs"/>
            </a:rPr>
            <a:t>Развијање способност</a:t>
          </a:r>
          <a:r>
            <a:rPr lang="sr-Cyrl-RS" sz="1800" kern="1200" dirty="0">
              <a:solidFill>
                <a:sysClr val="window" lastClr="FFFFFF"/>
              </a:solidFill>
              <a:latin typeface="Cambria Math" panose="02040503050406030204" pitchFamily="18" charset="0"/>
              <a:ea typeface="Cambria Math" panose="02040503050406030204" pitchFamily="18" charset="0"/>
              <a:cs typeface="+mn-cs"/>
            </a:rPr>
            <a:t>и</a:t>
          </a:r>
          <a:r>
            <a:rPr lang="ru-RU" sz="1800" kern="1200" dirty="0">
              <a:solidFill>
                <a:sysClr val="window" lastClr="FFFFFF"/>
              </a:solidFill>
              <a:latin typeface="Cambria Math" panose="02040503050406030204" pitchFamily="18" charset="0"/>
              <a:ea typeface="Cambria Math" panose="02040503050406030204" pitchFamily="18" charset="0"/>
              <a:cs typeface="+mn-cs"/>
            </a:rPr>
            <a:t> </a:t>
          </a:r>
          <a:r>
            <a:rPr lang="sr-Cyrl-RS" sz="1800" kern="1200" dirty="0">
              <a:solidFill>
                <a:sysClr val="window" lastClr="FFFFFF"/>
              </a:solidFill>
              <a:latin typeface="Cambria Math" panose="02040503050406030204" pitchFamily="18" charset="0"/>
              <a:ea typeface="Cambria Math" panose="02040503050406030204" pitchFamily="18" charset="0"/>
              <a:cs typeface="+mn-cs"/>
            </a:rPr>
            <a:t>ученика </a:t>
          </a:r>
          <a:r>
            <a:rPr lang="ru-RU" sz="1800" kern="1200" dirty="0">
              <a:solidFill>
                <a:sysClr val="window" lastClr="FFFFFF"/>
              </a:solidFill>
              <a:latin typeface="Cambria Math" panose="02040503050406030204" pitchFamily="18" charset="0"/>
              <a:ea typeface="Cambria Math" panose="02040503050406030204" pitchFamily="18" charset="0"/>
              <a:cs typeface="+mn-cs"/>
            </a:rPr>
            <a:t>да се у сарадњи </a:t>
          </a:r>
          <a:r>
            <a:rPr lang="sr-Cyrl-RS" sz="1800" kern="1200" noProof="0" dirty="0">
              <a:solidFill>
                <a:sysClr val="window" lastClr="FFFFFF"/>
              </a:solidFill>
              <a:latin typeface="Cambria Math" panose="02040503050406030204" pitchFamily="18" charset="0"/>
              <a:ea typeface="Cambria Math" panose="02040503050406030204" pitchFamily="18" charset="0"/>
              <a:cs typeface="+mn-cs"/>
            </a:rPr>
            <a:t>са</a:t>
          </a:r>
          <a:r>
            <a:rPr lang="ru-RU" sz="1800" kern="1200" dirty="0">
              <a:solidFill>
                <a:sysClr val="window" lastClr="FFFFFF"/>
              </a:solidFill>
              <a:latin typeface="Cambria Math" panose="02040503050406030204" pitchFamily="18" charset="0"/>
              <a:ea typeface="Cambria Math" panose="02040503050406030204" pitchFamily="18" charset="0"/>
              <a:cs typeface="+mn-cs"/>
            </a:rPr>
            <a:t> </a:t>
          </a:r>
          <a:r>
            <a:rPr lang="sr-Cyrl-RS" sz="1800" kern="1200" noProof="0" dirty="0">
              <a:solidFill>
                <a:sysClr val="window" lastClr="FFFFFF"/>
              </a:solidFill>
              <a:latin typeface="Cambria Math" panose="02040503050406030204" pitchFamily="18" charset="0"/>
              <a:ea typeface="Cambria Math" panose="02040503050406030204" pitchFamily="18" charset="0"/>
              <a:cs typeface="+mn-cs"/>
            </a:rPr>
            <a:t>другима</a:t>
          </a:r>
          <a:r>
            <a:rPr lang="ru-RU" sz="1800" kern="1200" dirty="0">
              <a:solidFill>
                <a:sysClr val="window" lastClr="FFFFFF"/>
              </a:solidFill>
              <a:latin typeface="Cambria Math" panose="02040503050406030204" pitchFamily="18" charset="0"/>
              <a:ea typeface="Cambria Math" panose="02040503050406030204" pitchFamily="18" charset="0"/>
              <a:cs typeface="+mn-cs"/>
            </a:rPr>
            <a:t> ангажује у реализацији заједничких пројеката</a:t>
          </a:r>
          <a:endParaRPr lang="sr-Cyrl-RS" sz="1800" kern="1200" dirty="0">
            <a:solidFill>
              <a:sysClr val="window" lastClr="FFFFFF"/>
            </a:solidFill>
            <a:latin typeface="Cambria Math" panose="02040503050406030204" pitchFamily="18" charset="0"/>
            <a:ea typeface="Cambria Math" panose="02040503050406030204" pitchFamily="18" charset="0"/>
            <a:cs typeface="+mn-cs"/>
          </a:endParaRPr>
        </a:p>
      </dsp:txBody>
      <dsp:txXfrm rot="5400000">
        <a:off x="0" y="0"/>
        <a:ext cx="3760787" cy="1521395"/>
      </dsp:txXfrm>
    </dsp:sp>
    <dsp:sp modelId="{0B2938AB-771B-484D-AC65-19894FF504B7}">
      <dsp:nvSpPr>
        <dsp:cNvPr id="0" name=""/>
        <dsp:cNvSpPr/>
      </dsp:nvSpPr>
      <dsp:spPr>
        <a:xfrm>
          <a:off x="3760787" y="0"/>
          <a:ext cx="3760787" cy="2028527"/>
        </a:xfrm>
        <a:prstGeom prst="round1Rect">
          <a:avLst/>
        </a:prstGeom>
        <a:solidFill>
          <a:srgbClr val="8064A2">
            <a:hueOff val="-1488257"/>
            <a:satOff val="8966"/>
            <a:lumOff val="719"/>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sr-Cyrl-RS" sz="1800" kern="1200" dirty="0">
              <a:solidFill>
                <a:sysClr val="window" lastClr="FFFFFF"/>
              </a:solidFill>
              <a:latin typeface="Cambria Math" panose="02040503050406030204" pitchFamily="18" charset="0"/>
              <a:ea typeface="Cambria Math" panose="02040503050406030204" pitchFamily="18" charset="0"/>
              <a:cs typeface="+mn-cs"/>
            </a:rPr>
            <a:t>Решавање проблема</a:t>
          </a:r>
        </a:p>
      </dsp:txBody>
      <dsp:txXfrm>
        <a:off x="3760787" y="0"/>
        <a:ext cx="3760787" cy="1521395"/>
      </dsp:txXfrm>
    </dsp:sp>
    <dsp:sp modelId="{EB6DDFE7-CB96-43AF-89DB-E7EDFAA6323A}">
      <dsp:nvSpPr>
        <dsp:cNvPr id="0" name=""/>
        <dsp:cNvSpPr/>
      </dsp:nvSpPr>
      <dsp:spPr>
        <a:xfrm rot="10800000">
          <a:off x="0" y="2028527"/>
          <a:ext cx="3760787" cy="2028527"/>
        </a:xfrm>
        <a:prstGeom prst="round1Rect">
          <a:avLst/>
        </a:prstGeom>
        <a:solidFill>
          <a:srgbClr val="8064A2">
            <a:hueOff val="-2976513"/>
            <a:satOff val="17933"/>
            <a:lumOff val="1437"/>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sr-Cyrl-RS" sz="1800" kern="1200" noProof="0" dirty="0">
              <a:solidFill>
                <a:sysClr val="window" lastClr="FFFFFF"/>
              </a:solidFill>
              <a:latin typeface="Cambria Math" panose="02040503050406030204" pitchFamily="18" charset="0"/>
              <a:ea typeface="Cambria Math" panose="02040503050406030204" pitchFamily="18" charset="0"/>
              <a:cs typeface="+mn-cs"/>
            </a:rPr>
            <a:t>Развијање позитивног и одговорног односа према учењу</a:t>
          </a:r>
        </a:p>
      </dsp:txBody>
      <dsp:txXfrm rot="10800000">
        <a:off x="0" y="2535658"/>
        <a:ext cx="3760787" cy="1521395"/>
      </dsp:txXfrm>
    </dsp:sp>
    <dsp:sp modelId="{7DA020D0-EE42-4731-91FA-2B744B6D69B4}">
      <dsp:nvSpPr>
        <dsp:cNvPr id="0" name=""/>
        <dsp:cNvSpPr/>
      </dsp:nvSpPr>
      <dsp:spPr>
        <a:xfrm rot="5400000">
          <a:off x="4626917" y="1162396"/>
          <a:ext cx="2028527" cy="3760787"/>
        </a:xfrm>
        <a:prstGeom prst="round1Rect">
          <a:avLst/>
        </a:prstGeom>
        <a:solidFill>
          <a:srgbClr val="8064A2">
            <a:hueOff val="-4464770"/>
            <a:satOff val="26899"/>
            <a:lumOff val="2156"/>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sr-Cyrl-RS" sz="1800" kern="1200" dirty="0">
              <a:solidFill>
                <a:sysClr val="window" lastClr="FFFFFF"/>
              </a:solidFill>
              <a:latin typeface="Cambria Math" panose="02040503050406030204" pitchFamily="18" charset="0"/>
              <a:ea typeface="Cambria Math" panose="02040503050406030204" pitchFamily="18" charset="0"/>
              <a:cs typeface="+mn-cs"/>
            </a:rPr>
            <a:t>Оспособљавање ученика да се </a:t>
          </a:r>
          <a:r>
            <a:rPr lang="ru-RU" sz="1800" kern="1200" dirty="0">
              <a:solidFill>
                <a:sysClr val="window" lastClr="FFFFFF"/>
              </a:solidFill>
              <a:latin typeface="Cambria Math" panose="02040503050406030204" pitchFamily="18" charset="0"/>
              <a:ea typeface="Cambria Math" panose="02040503050406030204" pitchFamily="18" charset="0"/>
              <a:cs typeface="+mn-cs"/>
            </a:rPr>
            <a:t>понаша одговорно, хумано и толерантно у друштву</a:t>
          </a:r>
          <a:endParaRPr lang="sr-Cyrl-RS" sz="1800" kern="1200" dirty="0">
            <a:solidFill>
              <a:sysClr val="window" lastClr="FFFFFF"/>
            </a:solidFill>
            <a:latin typeface="Cambria Math" panose="02040503050406030204" pitchFamily="18" charset="0"/>
            <a:ea typeface="Cambria Math" panose="02040503050406030204" pitchFamily="18" charset="0"/>
            <a:cs typeface="+mn-cs"/>
          </a:endParaRPr>
        </a:p>
      </dsp:txBody>
      <dsp:txXfrm rot="-5400000">
        <a:off x="3760787" y="2535658"/>
        <a:ext cx="3760787" cy="1521395"/>
      </dsp:txXfrm>
    </dsp:sp>
    <dsp:sp modelId="{12576278-6E5D-4E6E-BBC1-BFD9233FB10E}">
      <dsp:nvSpPr>
        <dsp:cNvPr id="0" name=""/>
        <dsp:cNvSpPr/>
      </dsp:nvSpPr>
      <dsp:spPr>
        <a:xfrm>
          <a:off x="2051340" y="1521395"/>
          <a:ext cx="3418894" cy="1014263"/>
        </a:xfrm>
        <a:prstGeom prst="roundRect">
          <a:avLst/>
        </a:prstGeom>
        <a:solidFill>
          <a:srgbClr val="8064A2">
            <a:tint val="40000"/>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sr-Cyrl-RS" sz="2600" kern="1200" dirty="0">
              <a:solidFill>
                <a:schemeClr val="tx2">
                  <a:lumMod val="50000"/>
                </a:schemeClr>
              </a:solidFill>
              <a:latin typeface="Cambria Math" panose="02040503050406030204" pitchFamily="18" charset="0"/>
              <a:ea typeface="Cambria Math" panose="02040503050406030204" pitchFamily="18" charset="0"/>
              <a:cs typeface="+mn-cs"/>
            </a:rPr>
            <a:t>Ком наставном предмету припада?</a:t>
          </a:r>
        </a:p>
      </dsp:txBody>
      <dsp:txXfrm>
        <a:off x="2100852" y="1570907"/>
        <a:ext cx="3319870" cy="91523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366CEF-5A9C-4706-B29E-0C3B72A7F558}">
      <dsp:nvSpPr>
        <dsp:cNvPr id="0" name=""/>
        <dsp:cNvSpPr/>
      </dsp:nvSpPr>
      <dsp:spPr>
        <a:xfrm>
          <a:off x="-5276" y="2355"/>
          <a:ext cx="7532127" cy="1204900"/>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ru-RU" sz="1600" b="0" kern="1200" dirty="0" smtClean="0">
              <a:latin typeface="Cambria" panose="02040503050406030204" pitchFamily="18" charset="0"/>
              <a:ea typeface="Cambria" panose="02040503050406030204" pitchFamily="18" charset="0"/>
            </a:rPr>
            <a:t>Циљ оријентације ка општим међупредметним компетенцијама и кључним компетенцијама је динамичније и ангажованије комбиновање знања, вештина и ставова релевантних за различите реалне контексте који захтевају њихову функционалну примену.</a:t>
          </a:r>
          <a:endParaRPr lang="en-US" sz="1600" kern="1200" dirty="0"/>
        </a:p>
      </dsp:txBody>
      <dsp:txXfrm>
        <a:off x="30014" y="37645"/>
        <a:ext cx="7461547" cy="1134320"/>
      </dsp:txXfrm>
    </dsp:sp>
    <dsp:sp modelId="{7762E867-72BA-4CA3-989C-6FF47B8A5912}">
      <dsp:nvSpPr>
        <dsp:cNvPr id="0" name=""/>
        <dsp:cNvSpPr/>
      </dsp:nvSpPr>
      <dsp:spPr>
        <a:xfrm rot="5400000">
          <a:off x="3534868" y="1237378"/>
          <a:ext cx="451837" cy="542205"/>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rot="-5400000">
        <a:off x="3598126" y="1282562"/>
        <a:ext cx="325323" cy="316286"/>
      </dsp:txXfrm>
    </dsp:sp>
    <dsp:sp modelId="{5E42DE0E-37A6-498E-8857-AB74E037CFEE}">
      <dsp:nvSpPr>
        <dsp:cNvPr id="0" name=""/>
        <dsp:cNvSpPr/>
      </dsp:nvSpPr>
      <dsp:spPr>
        <a:xfrm>
          <a:off x="-5276" y="1809706"/>
          <a:ext cx="7532127" cy="1204900"/>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ru-RU" sz="1400" b="1" kern="1200" dirty="0" smtClean="0">
              <a:latin typeface="Cambria" panose="02040503050406030204" pitchFamily="18" charset="0"/>
              <a:ea typeface="Cambria" panose="02040503050406030204" pitchFamily="18" charset="0"/>
            </a:rPr>
            <a:t>Опште међупредметне компетенције </a:t>
          </a:r>
          <a:r>
            <a:rPr lang="ru-RU" sz="1400" b="0" kern="1200" dirty="0" smtClean="0">
              <a:latin typeface="Cambria" panose="02040503050406030204" pitchFamily="18" charset="0"/>
              <a:ea typeface="Cambria" panose="02040503050406030204" pitchFamily="18" charset="0"/>
            </a:rPr>
            <a:t>су компетенције које се у школи развијају се кроз наставу свих предмета, примењиве су у различитим ситуацијама и контекстима при решавању различитих проблема и задатака, неопходне су свим ученицима за лично остварење и развој, као и укључивање у друштвене токове и запошљавање и чине основу за целоживотно </a:t>
          </a:r>
          <a:r>
            <a:rPr lang="sr-Cyrl-RS" sz="1400" b="0" kern="1200" dirty="0" smtClean="0">
              <a:latin typeface="Cambria" panose="02040503050406030204" pitchFamily="18" charset="0"/>
              <a:ea typeface="Cambria" panose="02040503050406030204" pitchFamily="18" charset="0"/>
            </a:rPr>
            <a:t>учење. </a:t>
          </a:r>
          <a:r>
            <a:rPr lang="ru-RU" sz="1400" b="0" kern="1200" dirty="0" smtClean="0">
              <a:latin typeface="Cambria" panose="02040503050406030204" pitchFamily="18" charset="0"/>
              <a:ea typeface="Cambria" panose="02040503050406030204" pitchFamily="18" charset="0"/>
            </a:rPr>
            <a:t>Заснивају се на кључним компетенцијама</a:t>
          </a:r>
          <a:r>
            <a:rPr lang="ru-RU" sz="1200" b="0" kern="1200" dirty="0" smtClean="0">
              <a:latin typeface="Cambria" panose="02040503050406030204" pitchFamily="18" charset="0"/>
              <a:ea typeface="Cambria" panose="02040503050406030204" pitchFamily="18" charset="0"/>
            </a:rPr>
            <a:t>.</a:t>
          </a:r>
          <a:endParaRPr lang="en-US" sz="1200" kern="1200" dirty="0"/>
        </a:p>
      </dsp:txBody>
      <dsp:txXfrm>
        <a:off x="30014" y="1844996"/>
        <a:ext cx="7461547" cy="1134320"/>
      </dsp:txXfrm>
    </dsp:sp>
    <dsp:sp modelId="{E3DD6E97-4326-41DE-A16E-581D3EFDFFE5}">
      <dsp:nvSpPr>
        <dsp:cNvPr id="0" name=""/>
        <dsp:cNvSpPr/>
      </dsp:nvSpPr>
      <dsp:spPr>
        <a:xfrm rot="5400000">
          <a:off x="3534868" y="3044729"/>
          <a:ext cx="451837" cy="542205"/>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rot="-5400000">
        <a:off x="3598126" y="3089913"/>
        <a:ext cx="325323" cy="316286"/>
      </dsp:txXfrm>
    </dsp:sp>
    <dsp:sp modelId="{AFA7F523-20E6-4BFE-83A2-16F83FFD599D}">
      <dsp:nvSpPr>
        <dsp:cNvPr id="0" name=""/>
        <dsp:cNvSpPr/>
      </dsp:nvSpPr>
      <dsp:spPr>
        <a:xfrm>
          <a:off x="0" y="3617056"/>
          <a:ext cx="7521575" cy="1204900"/>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sr-Cyrl-RS" sz="1600" b="0" kern="1200" dirty="0" smtClean="0">
              <a:solidFill>
                <a:schemeClr val="tx2">
                  <a:lumMod val="50000"/>
                </a:schemeClr>
              </a:solidFill>
              <a:latin typeface="Cambria" panose="02040503050406030204" pitchFamily="18" charset="0"/>
              <a:ea typeface="Cambria" panose="02040503050406030204" pitchFamily="18" charset="0"/>
            </a:rPr>
            <a:t>Међупредметне компетенције се развијају кроз све наставне предмете, при чему сваки предмет даје свој допринос, чак и онда када директна повезаност није видљива на први поглед.</a:t>
          </a:r>
          <a:endParaRPr lang="en-US" sz="1600" kern="1200" dirty="0"/>
        </a:p>
      </dsp:txBody>
      <dsp:txXfrm>
        <a:off x="35290" y="3652346"/>
        <a:ext cx="7450995" cy="113432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E358F3-F2AB-4672-B40F-5BD1ACB88F04}">
      <dsp:nvSpPr>
        <dsp:cNvPr id="0" name=""/>
        <dsp:cNvSpPr/>
      </dsp:nvSpPr>
      <dsp:spPr>
        <a:xfrm rot="5400000">
          <a:off x="3886279" y="-1153902"/>
          <a:ext cx="2456782" cy="4813808"/>
        </a:xfrm>
        <a:prstGeom prst="round2Same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a:lnSpc>
              <a:spcPct val="90000"/>
            </a:lnSpc>
            <a:spcBef>
              <a:spcPct val="0"/>
            </a:spcBef>
            <a:spcAft>
              <a:spcPct val="15000"/>
            </a:spcAft>
            <a:buChar char="••"/>
          </a:pPr>
          <a:r>
            <a:rPr lang="sr-Cyrl-RS" sz="1800" kern="1200" dirty="0" smtClean="0">
              <a:latin typeface="Cambria" panose="02040503050406030204" pitchFamily="18" charset="0"/>
              <a:ea typeface="Cambria" panose="02040503050406030204" pitchFamily="18" charset="0"/>
            </a:rPr>
            <a:t>Опште предметне компетенције показују за шта настава и учење једног предмета оспособљавају ученике на крају основне и средње школе. Дефинише се сходно природи предмета, стандарда постигнућа и општих међупредметних компетенција и сагласне су циљевима и општим исходима образовања и васпитања.</a:t>
          </a:r>
          <a:endParaRPr lang="en-US" sz="1800" kern="1200" dirty="0">
            <a:latin typeface="Cambria" panose="02040503050406030204" pitchFamily="18" charset="0"/>
            <a:ea typeface="Cambria" panose="02040503050406030204" pitchFamily="18" charset="0"/>
          </a:endParaRPr>
        </a:p>
      </dsp:txBody>
      <dsp:txXfrm rot="-5400000">
        <a:off x="2707766" y="144541"/>
        <a:ext cx="4693878" cy="2216922"/>
      </dsp:txXfrm>
    </dsp:sp>
    <dsp:sp modelId="{6F0C6C1D-77FD-4FC1-A4AA-0E94EFF381EA}">
      <dsp:nvSpPr>
        <dsp:cNvPr id="0" name=""/>
        <dsp:cNvSpPr/>
      </dsp:nvSpPr>
      <dsp:spPr>
        <a:xfrm>
          <a:off x="0" y="62"/>
          <a:ext cx="2707767" cy="2505877"/>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4310" tIns="97155" rIns="194310" bIns="97155" numCol="1" spcCol="1270" anchor="ctr" anchorCtr="0">
          <a:noAutofit/>
        </a:bodyPr>
        <a:lstStyle/>
        <a:p>
          <a:pPr lvl="0" algn="ctr" defTabSz="2266950">
            <a:lnSpc>
              <a:spcPct val="90000"/>
            </a:lnSpc>
            <a:spcBef>
              <a:spcPct val="0"/>
            </a:spcBef>
            <a:spcAft>
              <a:spcPct val="35000"/>
            </a:spcAft>
          </a:pPr>
          <a:r>
            <a:rPr lang="sr-Cyrl-RS" sz="5100" kern="1200" dirty="0" smtClean="0">
              <a:latin typeface="Cambria" panose="02040503050406030204" pitchFamily="18" charset="0"/>
              <a:ea typeface="Cambria" panose="02040503050406030204" pitchFamily="18" charset="0"/>
            </a:rPr>
            <a:t>Опште </a:t>
          </a:r>
          <a:endParaRPr lang="en-US" sz="5100" kern="1200" dirty="0">
            <a:latin typeface="Cambria" panose="02040503050406030204" pitchFamily="18" charset="0"/>
            <a:ea typeface="Cambria" panose="02040503050406030204" pitchFamily="18" charset="0"/>
          </a:endParaRPr>
        </a:p>
      </dsp:txBody>
      <dsp:txXfrm>
        <a:off x="122327" y="122389"/>
        <a:ext cx="2463113" cy="2261223"/>
      </dsp:txXfrm>
    </dsp:sp>
    <dsp:sp modelId="{7920C8C3-CF48-4A0A-A259-D477AD8BC514}">
      <dsp:nvSpPr>
        <dsp:cNvPr id="0" name=""/>
        <dsp:cNvSpPr/>
      </dsp:nvSpPr>
      <dsp:spPr>
        <a:xfrm rot="5400000">
          <a:off x="3919397" y="1477268"/>
          <a:ext cx="2390546" cy="4813808"/>
        </a:xfrm>
        <a:prstGeom prst="round2SameRect">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228600" lvl="1" indent="-228600" algn="l" defTabSz="889000">
            <a:lnSpc>
              <a:spcPct val="90000"/>
            </a:lnSpc>
            <a:spcBef>
              <a:spcPct val="0"/>
            </a:spcBef>
            <a:spcAft>
              <a:spcPct val="15000"/>
            </a:spcAft>
            <a:buChar char="••"/>
          </a:pPr>
          <a:r>
            <a:rPr lang="sr-Cyrl-RS" sz="2000" kern="1200" dirty="0" smtClean="0">
              <a:latin typeface="Cambria" panose="02040503050406030204" pitchFamily="18" charset="0"/>
              <a:ea typeface="Cambria" panose="02040503050406030204" pitchFamily="18" charset="0"/>
            </a:rPr>
            <a:t>Представљају разраду (конкретизацију и спецификацију) општих предметних компетенција и то у оквиру дефинисаних кључних предметних области.</a:t>
          </a:r>
          <a:endParaRPr lang="en-US" sz="2000" kern="1200" dirty="0">
            <a:latin typeface="Cambria" panose="02040503050406030204" pitchFamily="18" charset="0"/>
            <a:ea typeface="Cambria" panose="02040503050406030204" pitchFamily="18" charset="0"/>
          </a:endParaRPr>
        </a:p>
      </dsp:txBody>
      <dsp:txXfrm rot="-5400000">
        <a:off x="2707767" y="2805596"/>
        <a:ext cx="4697111" cy="2157152"/>
      </dsp:txXfrm>
    </dsp:sp>
    <dsp:sp modelId="{A1397A56-8AE8-4077-AD6D-9A0A79545734}">
      <dsp:nvSpPr>
        <dsp:cNvPr id="0" name=""/>
        <dsp:cNvSpPr/>
      </dsp:nvSpPr>
      <dsp:spPr>
        <a:xfrm>
          <a:off x="0" y="2631233"/>
          <a:ext cx="2707767" cy="2505877"/>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4310" tIns="97155" rIns="194310" bIns="97155" numCol="1" spcCol="1270" anchor="ctr" anchorCtr="0">
          <a:noAutofit/>
        </a:bodyPr>
        <a:lstStyle/>
        <a:p>
          <a:pPr lvl="0" algn="ctr" defTabSz="2266950">
            <a:lnSpc>
              <a:spcPct val="90000"/>
            </a:lnSpc>
            <a:spcBef>
              <a:spcPct val="0"/>
            </a:spcBef>
            <a:spcAft>
              <a:spcPct val="35000"/>
            </a:spcAft>
          </a:pPr>
          <a:r>
            <a:rPr lang="sr-Cyrl-RS" sz="5100" kern="1200" dirty="0" smtClean="0">
              <a:latin typeface="Cambria" panose="02040503050406030204" pitchFamily="18" charset="0"/>
              <a:ea typeface="Cambria" panose="02040503050406030204" pitchFamily="18" charset="0"/>
            </a:rPr>
            <a:t>Специ-фичне </a:t>
          </a:r>
          <a:endParaRPr lang="en-US" sz="5100" kern="1200" dirty="0">
            <a:latin typeface="Cambria" panose="02040503050406030204" pitchFamily="18" charset="0"/>
            <a:ea typeface="Cambria" panose="02040503050406030204" pitchFamily="18" charset="0"/>
          </a:endParaRPr>
        </a:p>
      </dsp:txBody>
      <dsp:txXfrm>
        <a:off x="122327" y="2753560"/>
        <a:ext cx="2463113" cy="2261223"/>
      </dsp:txXfrm>
    </dsp:sp>
  </dsp:spTree>
</dsp:drawing>
</file>

<file path=ppt/diagrams/layout1.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5.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CBE86FC-BCCE-4F38-937F-AD9CEB9C413D}" type="datetimeFigureOut">
              <a:rPr lang="en-US" smtClean="0"/>
              <a:t>3/8/2019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9F9B2C-2A71-4439-836C-046A386823E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BE86FC-BCCE-4F38-937F-AD9CEB9C413D}" type="datetimeFigureOut">
              <a:rPr lang="en-US" smtClean="0"/>
              <a:t>3/8/2019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9F9B2C-2A71-4439-836C-046A386823E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BE86FC-BCCE-4F38-937F-AD9CEB9C413D}" type="datetimeFigureOut">
              <a:rPr lang="en-US" smtClean="0"/>
              <a:t>3/8/2019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9F9B2C-2A71-4439-836C-046A386823E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CBE86FC-BCCE-4F38-937F-AD9CEB9C413D}" type="datetimeFigureOut">
              <a:rPr lang="en-US" smtClean="0"/>
              <a:t>3/8/2019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9F9B2C-2A71-4439-836C-046A386823E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ACBE86FC-BCCE-4F38-937F-AD9CEB9C413D}" type="datetimeFigureOut">
              <a:rPr lang="en-US" smtClean="0"/>
              <a:t>3/8/2019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9F9B2C-2A71-4439-836C-046A386823E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CBE86FC-BCCE-4F38-937F-AD9CEB9C413D}" type="datetimeFigureOut">
              <a:rPr lang="en-US" smtClean="0"/>
              <a:t>3/8/2019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9F9B2C-2A71-4439-836C-046A386823EA}"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CBE86FC-BCCE-4F38-937F-AD9CEB9C413D}" type="datetimeFigureOut">
              <a:rPr lang="en-US" smtClean="0"/>
              <a:t>3/8/2019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9F9B2C-2A71-4439-836C-046A386823E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CBE86FC-BCCE-4F38-937F-AD9CEB9C413D}" type="datetimeFigureOut">
              <a:rPr lang="en-US" smtClean="0"/>
              <a:t>3/8/2019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9F9B2C-2A71-4439-836C-046A386823E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BE86FC-BCCE-4F38-937F-AD9CEB9C413D}" type="datetimeFigureOut">
              <a:rPr lang="en-US" smtClean="0"/>
              <a:t>3/8/2019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9F9B2C-2A71-4439-836C-046A386823E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ACBE86FC-BCCE-4F38-937F-AD9CEB9C413D}" type="datetimeFigureOut">
              <a:rPr lang="en-US" smtClean="0"/>
              <a:t>3/8/2019</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599F9B2C-2A71-4439-836C-046A386823E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BE86FC-BCCE-4F38-937F-AD9CEB9C413D}" type="datetimeFigureOut">
              <a:rPr lang="en-US" smtClean="0"/>
              <a:t>3/8/2019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9F9B2C-2A71-4439-836C-046A386823E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ACBE86FC-BCCE-4F38-937F-AD9CEB9C413D}" type="datetimeFigureOut">
              <a:rPr lang="en-US" smtClean="0"/>
              <a:t>3/8/2019</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599F9B2C-2A71-4439-836C-046A386823E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47864" y="4437112"/>
            <a:ext cx="5648623" cy="1584176"/>
          </a:xfrm>
        </p:spPr>
        <p:txBody>
          <a:bodyPr/>
          <a:lstStyle/>
          <a:p>
            <a:r>
              <a:rPr lang="sr-Cyrl-RS" b="1" dirty="0" smtClean="0">
                <a:latin typeface="Cambria" panose="02040503050406030204" pitchFamily="18" charset="0"/>
              </a:rPr>
              <a:t>Исходи, стандарди и компетенције</a:t>
            </a:r>
            <a:endParaRPr lang="en-US" b="1" dirty="0">
              <a:latin typeface="Cambria" panose="02040503050406030204" pitchFamily="18" charset="0"/>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6680207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latin typeface="Cambria" panose="02040503050406030204" pitchFamily="18" charset="0"/>
                <a:ea typeface="Cambria" panose="02040503050406030204" pitchFamily="18" charset="0"/>
              </a:rPr>
              <a:t>Стандарди постигнућа ученика</a:t>
            </a:r>
            <a:endParaRPr lang="en-US"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822960" y="1100628"/>
            <a:ext cx="7520940" cy="5352708"/>
          </a:xfrm>
        </p:spPr>
        <p:txBody>
          <a:bodyPr>
            <a:normAutofit/>
          </a:bodyPr>
          <a:lstStyle/>
          <a:p>
            <a:endParaRPr lang="sr-Cyrl-RS" b="0" dirty="0" smtClean="0">
              <a:latin typeface="Cambria" panose="02040503050406030204" pitchFamily="18" charset="0"/>
              <a:ea typeface="Cambria" panose="02040503050406030204" pitchFamily="18" charset="0"/>
            </a:endParaRPr>
          </a:p>
          <a:p>
            <a:endParaRPr lang="sr-Cyrl-RS" b="0" dirty="0">
              <a:latin typeface="Cambria" panose="02040503050406030204" pitchFamily="18" charset="0"/>
              <a:ea typeface="Cambria" panose="02040503050406030204" pitchFamily="18" charset="0"/>
            </a:endParaRPr>
          </a:p>
          <a:p>
            <a:endParaRPr lang="sr-Cyrl-RS" b="0" dirty="0" smtClean="0">
              <a:latin typeface="Cambria" panose="02040503050406030204" pitchFamily="18" charset="0"/>
              <a:ea typeface="Cambria" panose="02040503050406030204" pitchFamily="18" charset="0"/>
            </a:endParaRPr>
          </a:p>
          <a:p>
            <a:endParaRPr lang="sr-Cyrl-RS" b="0" dirty="0">
              <a:latin typeface="Cambria" panose="02040503050406030204" pitchFamily="18" charset="0"/>
              <a:ea typeface="Cambria" panose="02040503050406030204" pitchFamily="18" charset="0"/>
            </a:endParaRPr>
          </a:p>
          <a:p>
            <a:endParaRPr lang="ru-RU" sz="1800" b="0" dirty="0" smtClean="0">
              <a:latin typeface="Cambria" panose="02040503050406030204" pitchFamily="18" charset="0"/>
              <a:ea typeface="Cambria" panose="02040503050406030204" pitchFamily="18" charset="0"/>
            </a:endParaRPr>
          </a:p>
          <a:p>
            <a:endParaRPr lang="ru-RU" sz="1800" b="0" dirty="0">
              <a:latin typeface="Cambria" panose="02040503050406030204" pitchFamily="18" charset="0"/>
              <a:ea typeface="Cambria" panose="02040503050406030204" pitchFamily="18" charset="0"/>
            </a:endParaRPr>
          </a:p>
          <a:p>
            <a:endParaRPr lang="ru-RU" sz="1800" b="0" dirty="0" smtClean="0">
              <a:latin typeface="Cambria" panose="02040503050406030204" pitchFamily="18" charset="0"/>
              <a:ea typeface="Cambria" panose="02040503050406030204" pitchFamily="18" charset="0"/>
            </a:endParaRPr>
          </a:p>
          <a:p>
            <a:endParaRPr lang="ru-RU" sz="1800" b="0" dirty="0" smtClean="0">
              <a:latin typeface="Cambria" panose="02040503050406030204" pitchFamily="18" charset="0"/>
              <a:ea typeface="Cambria" panose="02040503050406030204" pitchFamily="18" charset="0"/>
            </a:endParaRPr>
          </a:p>
          <a:p>
            <a:r>
              <a:rPr lang="ru-RU" sz="1800" b="0" dirty="0" smtClean="0">
                <a:latin typeface="Cambria" panose="02040503050406030204" pitchFamily="18" charset="0"/>
                <a:ea typeface="Cambria" panose="02040503050406030204" pitchFamily="18" charset="0"/>
              </a:rPr>
              <a:t>Преко </a:t>
            </a:r>
            <a:r>
              <a:rPr lang="ru-RU" sz="1800" b="0" dirty="0">
                <a:latin typeface="Cambria" panose="02040503050406030204" pitchFamily="18" charset="0"/>
                <a:ea typeface="Cambria" panose="02040503050406030204" pitchFamily="18" charset="0"/>
              </a:rPr>
              <a:t>стандарда се образовни циљеви и задаци преводе на </a:t>
            </a:r>
            <a:r>
              <a:rPr lang="ru-RU" sz="1800" b="0" dirty="0" smtClean="0">
                <a:latin typeface="Cambria" panose="02040503050406030204" pitchFamily="18" charset="0"/>
                <a:ea typeface="Cambria" panose="02040503050406030204" pitchFamily="18" charset="0"/>
              </a:rPr>
              <a:t>много конкретнији </a:t>
            </a:r>
            <a:r>
              <a:rPr lang="ru-RU" sz="1800" b="0" dirty="0">
                <a:latin typeface="Cambria" panose="02040503050406030204" pitchFamily="18" charset="0"/>
                <a:ea typeface="Cambria" panose="02040503050406030204" pitchFamily="18" charset="0"/>
              </a:rPr>
              <a:t>језик који описује постигнућа ученика, стечена знања, вештине и умења</a:t>
            </a:r>
            <a:r>
              <a:rPr lang="ru-RU" sz="1800" b="0" dirty="0" smtClean="0">
                <a:latin typeface="Cambria" panose="02040503050406030204" pitchFamily="18" charset="0"/>
                <a:ea typeface="Cambria" panose="02040503050406030204" pitchFamily="18" charset="0"/>
              </a:rPr>
              <a:t>. </a:t>
            </a:r>
          </a:p>
          <a:p>
            <a:r>
              <a:rPr lang="ru-RU" sz="1800" b="0" dirty="0" smtClean="0">
                <a:latin typeface="Cambria" panose="02040503050406030204" pitchFamily="18" charset="0"/>
                <a:ea typeface="Cambria" panose="02040503050406030204" pitchFamily="18" charset="0"/>
              </a:rPr>
              <a:t>Основна карактеристика </a:t>
            </a:r>
            <a:r>
              <a:rPr lang="ru-RU" sz="1800" b="0" dirty="0">
                <a:latin typeface="Cambria" panose="02040503050406030204" pitchFamily="18" charset="0"/>
                <a:ea typeface="Cambria" panose="02040503050406030204" pitchFamily="18" charset="0"/>
              </a:rPr>
              <a:t>образовних стандарда је то што су дефинисани у </a:t>
            </a:r>
            <a:r>
              <a:rPr lang="ru-RU" sz="1800" b="0" dirty="0" smtClean="0">
                <a:latin typeface="Cambria" panose="02040503050406030204" pitchFamily="18" charset="0"/>
                <a:ea typeface="Cambria" panose="02040503050406030204" pitchFamily="18" charset="0"/>
              </a:rPr>
              <a:t>терминима </a:t>
            </a:r>
            <a:r>
              <a:rPr lang="sr-Cyrl-RS" sz="1800" b="0" dirty="0" smtClean="0">
                <a:latin typeface="Cambria" panose="02040503050406030204" pitchFamily="18" charset="0"/>
                <a:ea typeface="Cambria" panose="02040503050406030204" pitchFamily="18" charset="0"/>
              </a:rPr>
              <a:t>мерљивог </a:t>
            </a:r>
            <a:r>
              <a:rPr lang="sr-Cyrl-RS" sz="1800" b="0" dirty="0">
                <a:latin typeface="Cambria" panose="02040503050406030204" pitchFamily="18" charset="0"/>
                <a:ea typeface="Cambria" panose="02040503050406030204" pitchFamily="18" charset="0"/>
              </a:rPr>
              <a:t>понашања ученика</a:t>
            </a:r>
            <a:r>
              <a:rPr lang="sr-Cyrl-RS" sz="1800" b="0" dirty="0" smtClean="0">
                <a:latin typeface="Cambria" panose="02040503050406030204" pitchFamily="18" charset="0"/>
                <a:ea typeface="Cambria" panose="02040503050406030204" pitchFamily="18" charset="0"/>
              </a:rPr>
              <a:t>. </a:t>
            </a:r>
            <a:r>
              <a:rPr lang="ru-RU" sz="1800" b="0" dirty="0">
                <a:latin typeface="Cambria" panose="02040503050406030204" pitchFamily="18" charset="0"/>
                <a:ea typeface="Cambria" panose="02040503050406030204" pitchFamily="18" charset="0"/>
              </a:rPr>
              <a:t>Формулације стандарда су конкретне, оперативне и дате у исказима шта ученик зна</a:t>
            </a:r>
            <a:r>
              <a:rPr lang="ru-RU" sz="1800" b="0" dirty="0" smtClean="0">
                <a:latin typeface="Cambria" panose="02040503050406030204" pitchFamily="18" charset="0"/>
                <a:ea typeface="Cambria" panose="02040503050406030204" pitchFamily="18" charset="0"/>
              </a:rPr>
              <a:t>, може </a:t>
            </a:r>
            <a:r>
              <a:rPr lang="ru-RU" sz="1800" b="0" dirty="0">
                <a:latin typeface="Cambria" panose="02040503050406030204" pitchFamily="18" charset="0"/>
                <a:ea typeface="Cambria" panose="02040503050406030204" pitchFamily="18" charset="0"/>
              </a:rPr>
              <a:t>и уме и могуће их је проверити тестирањем или посматрањем</a:t>
            </a:r>
            <a:r>
              <a:rPr lang="ru-RU" sz="1800" b="0" dirty="0" smtClean="0">
                <a:latin typeface="Cambria" panose="02040503050406030204" pitchFamily="18" charset="0"/>
                <a:ea typeface="Cambria" panose="02040503050406030204" pitchFamily="18" charset="0"/>
              </a:rPr>
              <a:t>.</a:t>
            </a:r>
          </a:p>
          <a:p>
            <a:endParaRPr lang="sr-Cyrl-RS" b="0" dirty="0" smtClean="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041527761"/>
              </p:ext>
            </p:extLst>
          </p:nvPr>
        </p:nvGraphicFramePr>
        <p:xfrm>
          <a:off x="899592" y="1196752"/>
          <a:ext cx="7344816" cy="1188720"/>
        </p:xfrm>
        <a:graphic>
          <a:graphicData uri="http://schemas.openxmlformats.org/drawingml/2006/table">
            <a:tbl>
              <a:tblPr firstRow="1" bandRow="1">
                <a:tableStyleId>{93296810-A885-4BE3-A3E7-6D5BEEA58F35}</a:tableStyleId>
              </a:tblPr>
              <a:tblGrid>
                <a:gridCol w="7344816"/>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b="1" dirty="0" smtClean="0">
                          <a:latin typeface="Cambria" panose="02040503050406030204" pitchFamily="18" charset="0"/>
                          <a:ea typeface="Cambria" panose="02040503050406030204" pitchFamily="18" charset="0"/>
                        </a:rPr>
                        <a:t>Образовни стандарди представљају опис пројектованих и очекиваних домета образовног система у одређеној фази или етапи образовања и јасан и усаглашен инструмент за праћење и вредновање његове ефикасности.</a:t>
                      </a:r>
                      <a:endParaRPr lang="en-US" b="1"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902476640"/>
              </p:ext>
            </p:extLst>
          </p:nvPr>
        </p:nvGraphicFramePr>
        <p:xfrm>
          <a:off x="899592" y="2636912"/>
          <a:ext cx="7344816" cy="1188720"/>
        </p:xfrm>
        <a:graphic>
          <a:graphicData uri="http://schemas.openxmlformats.org/drawingml/2006/table">
            <a:tbl>
              <a:tblPr firstRow="1" bandRow="1">
                <a:tableStyleId>{00A15C55-8517-42AA-B614-E9B94910E393}</a:tableStyleId>
              </a:tblPr>
              <a:tblGrid>
                <a:gridCol w="7344816"/>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Cyrl-RS" sz="1800" b="1" dirty="0" smtClean="0">
                          <a:latin typeface="Cambria" panose="02040503050406030204" pitchFamily="18" charset="0"/>
                          <a:ea typeface="Cambria" panose="02040503050406030204" pitchFamily="18" charset="0"/>
                        </a:rPr>
                        <a:t>Стандарди постигнућа ученика представљају</a:t>
                      </a:r>
                      <a:r>
                        <a:rPr lang="sr-Cyrl-RS" sz="1800" b="1" baseline="0" dirty="0" smtClean="0">
                          <a:latin typeface="Cambria" panose="02040503050406030204" pitchFamily="18" charset="0"/>
                          <a:ea typeface="Cambria" panose="02040503050406030204" pitchFamily="18" charset="0"/>
                        </a:rPr>
                        <a:t> скуп норми које </a:t>
                      </a:r>
                      <a:r>
                        <a:rPr lang="sr-Cyrl-RS" sz="1800" b="1" dirty="0" smtClean="0">
                          <a:latin typeface="Cambria" panose="02040503050406030204" pitchFamily="18" charset="0"/>
                          <a:ea typeface="Cambria" panose="02040503050406030204" pitchFamily="18" charset="0"/>
                        </a:rPr>
                        <a:t>артикулишу </a:t>
                      </a:r>
                      <a:r>
                        <a:rPr lang="ru-RU" sz="1800" b="1" dirty="0" smtClean="0">
                          <a:latin typeface="Cambria" panose="02040503050406030204" pitchFamily="18" charset="0"/>
                          <a:ea typeface="Cambria" panose="02040503050406030204" pitchFamily="18" charset="0"/>
                        </a:rPr>
                        <a:t>најважније захтеве школског учења и наставе и исказују их као исходе видљиве у понашању и расуђивању ученика. </a:t>
                      </a:r>
                      <a:endParaRPr lang="en-US" b="1" dirty="0"/>
                    </a:p>
                  </a:txBody>
                  <a:tcPr/>
                </a:tc>
              </a:tr>
            </a:tbl>
          </a:graphicData>
        </a:graphic>
      </p:graphicFrame>
    </p:spTree>
    <p:extLst>
      <p:ext uri="{BB962C8B-B14F-4D97-AF65-F5344CB8AC3E}">
        <p14:creationId xmlns:p14="http://schemas.microsoft.com/office/powerpoint/2010/main" val="31032729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latin typeface="Cambria" panose="02040503050406030204" pitchFamily="18" charset="0"/>
                <a:ea typeface="Cambria" panose="02040503050406030204" pitchFamily="18" charset="0"/>
              </a:rPr>
              <a:t>Нивои постигнућа</a:t>
            </a:r>
            <a:endParaRPr lang="en-US" dirty="0">
              <a:latin typeface="Cambria" panose="02040503050406030204" pitchFamily="18" charset="0"/>
              <a:ea typeface="Cambria" panose="02040503050406030204" pitchFamily="18" charset="0"/>
            </a:endParaRPr>
          </a:p>
        </p:txBody>
      </p:sp>
      <p:graphicFrame>
        <p:nvGraphicFramePr>
          <p:cNvPr id="8" name="Content Placeholder 3"/>
          <p:cNvGraphicFramePr>
            <a:graphicFrameLocks noGrp="1"/>
          </p:cNvGraphicFramePr>
          <p:nvPr>
            <p:ph idx="1"/>
            <p:extLst>
              <p:ext uri="{D42A27DB-BD31-4B8C-83A1-F6EECF244321}">
                <p14:modId xmlns:p14="http://schemas.microsoft.com/office/powerpoint/2010/main" val="178528698"/>
              </p:ext>
            </p:extLst>
          </p:nvPr>
        </p:nvGraphicFramePr>
        <p:xfrm>
          <a:off x="822325" y="1100138"/>
          <a:ext cx="7521575" cy="52811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657213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CS" sz="2400" dirty="0">
                <a:latin typeface="Cambria" panose="02040503050406030204" pitchFamily="18" charset="0"/>
                <a:ea typeface="Cambria" panose="02040503050406030204" pitchFamily="18" charset="0"/>
              </a:rPr>
              <a:t>Примери </a:t>
            </a:r>
            <a:r>
              <a:rPr lang="sr-Cyrl-CS" sz="2400" dirty="0" smtClean="0">
                <a:latin typeface="Cambria" panose="02040503050406030204" pitchFamily="18" charset="0"/>
                <a:ea typeface="Cambria" panose="02040503050406030204" pitchFamily="18" charset="0"/>
              </a:rPr>
              <a:t>стандарда </a:t>
            </a:r>
            <a:r>
              <a:rPr lang="sr-Cyrl-CS" sz="2400" dirty="0">
                <a:latin typeface="Cambria" panose="02040503050406030204" pitchFamily="18" charset="0"/>
                <a:ea typeface="Cambria" panose="02040503050406030204" pitchFamily="18" charset="0"/>
              </a:rPr>
              <a:t>за предмет Српски језик, област: Књижевност</a:t>
            </a:r>
            <a:endParaRPr lang="en-US" sz="2400" dirty="0">
              <a:latin typeface="Cambria" panose="02040503050406030204" pitchFamily="18" charset="0"/>
              <a:ea typeface="Cambria" panose="020405030504060302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76955627"/>
              </p:ext>
            </p:extLst>
          </p:nvPr>
        </p:nvGraphicFramePr>
        <p:xfrm>
          <a:off x="822325" y="1100138"/>
          <a:ext cx="7521575" cy="5504110"/>
        </p:xfrm>
        <a:graphic>
          <a:graphicData uri="http://schemas.openxmlformats.org/drawingml/2006/table">
            <a:tbl>
              <a:tblPr firstRow="1" bandRow="1">
                <a:tableStyleId>{93296810-A885-4BE3-A3E7-6D5BEEA58F35}</a:tableStyleId>
              </a:tblPr>
              <a:tblGrid>
                <a:gridCol w="7521575"/>
              </a:tblGrid>
              <a:tr h="384646">
                <a:tc>
                  <a:txBody>
                    <a:bodyPr/>
                    <a:lstStyle/>
                    <a:p>
                      <a:r>
                        <a:rPr lang="sr-Cyrl-CS" sz="1600" b="0" dirty="0" smtClean="0">
                          <a:latin typeface="Cambria" panose="02040503050406030204" pitchFamily="18" charset="0"/>
                          <a:ea typeface="Cambria" panose="02040503050406030204" pitchFamily="18" charset="0"/>
                        </a:rPr>
                        <a:t>Основни ниво</a:t>
                      </a:r>
                      <a:endParaRPr lang="sr-Latn-CS" sz="1600" b="0" dirty="0">
                        <a:latin typeface="Cambria" panose="02040503050406030204" pitchFamily="18" charset="0"/>
                        <a:ea typeface="Cambria" panose="02040503050406030204" pitchFamily="18" charset="0"/>
                      </a:endParaRPr>
                    </a:p>
                  </a:txBody>
                  <a:tcPr/>
                </a:tc>
              </a:tr>
              <a:tr h="868197">
                <a:tc>
                  <a:txBody>
                    <a:bodyPr/>
                    <a:lstStyle/>
                    <a:p>
                      <a:r>
                        <a:rPr lang="sr-Cyrl-CS" sz="1600" dirty="0" smtClean="0">
                          <a:latin typeface="Cambria" panose="02040503050406030204" pitchFamily="18" charset="0"/>
                          <a:ea typeface="Cambria" panose="02040503050406030204" pitchFamily="18" charset="0"/>
                        </a:rPr>
                        <a:t>1СЈ.1.5.1. препознаје књижевне родове на основу формалних одлика поезије, прозе и драме</a:t>
                      </a:r>
                    </a:p>
                    <a:p>
                      <a:r>
                        <a:rPr lang="sr-Cyrl-CS" sz="1600" dirty="0" smtClean="0">
                          <a:latin typeface="Cambria" panose="02040503050406030204" pitchFamily="18" charset="0"/>
                          <a:ea typeface="Cambria" panose="02040503050406030204" pitchFamily="18" charset="0"/>
                        </a:rPr>
                        <a:t>1СЈ1.5.2. препознаје књижевне врсте (бајку и басну)</a:t>
                      </a:r>
                    </a:p>
                    <a:p>
                      <a:r>
                        <a:rPr lang="sr-Cyrl-CS" sz="1600" dirty="0" smtClean="0">
                          <a:latin typeface="Cambria" panose="02040503050406030204" pitchFamily="18" charset="0"/>
                          <a:ea typeface="Cambria" panose="02040503050406030204" pitchFamily="18" charset="0"/>
                        </a:rPr>
                        <a:t>1СЈ.1.5.3. одређује главни догађај и ликове (који су носиоци радње) у књужевноуметничком тексту</a:t>
                      </a:r>
                    </a:p>
                    <a:p>
                      <a:r>
                        <a:rPr lang="sr-Cyrl-CS" sz="1600" dirty="0" smtClean="0">
                          <a:latin typeface="Cambria" panose="02040503050406030204" pitchFamily="18" charset="0"/>
                          <a:ea typeface="Cambria" panose="02040503050406030204" pitchFamily="18" charset="0"/>
                        </a:rPr>
                        <a:t>1СЈ.1.5.4. одређује место и време дешавања радње у књижевноуметничком тексту</a:t>
                      </a:r>
                      <a:endParaRPr lang="sr-Latn-CS" sz="1600" dirty="0">
                        <a:latin typeface="Cambria" panose="02040503050406030204" pitchFamily="18" charset="0"/>
                        <a:ea typeface="Cambria" panose="02040503050406030204" pitchFamily="18" charset="0"/>
                      </a:endParaRPr>
                    </a:p>
                  </a:txBody>
                  <a:tcPr/>
                </a:tc>
              </a:tr>
              <a:tr h="364584">
                <a:tc>
                  <a:txBody>
                    <a:bodyPr/>
                    <a:lstStyle/>
                    <a:p>
                      <a:r>
                        <a:rPr lang="sr-Cyrl-CS" sz="1600" b="0" dirty="0" smtClean="0">
                          <a:latin typeface="Cambria" panose="02040503050406030204" pitchFamily="18" charset="0"/>
                          <a:ea typeface="Cambria" panose="02040503050406030204" pitchFamily="18" charset="0"/>
                        </a:rPr>
                        <a:t>Средњи ниво</a:t>
                      </a:r>
                      <a:endParaRPr lang="sr-Latn-CS" sz="1600" b="0" dirty="0">
                        <a:latin typeface="Cambria" panose="02040503050406030204" pitchFamily="18" charset="0"/>
                        <a:ea typeface="Cambria" panose="02040503050406030204" pitchFamily="18" charset="0"/>
                      </a:endParaRPr>
                    </a:p>
                  </a:txBody>
                  <a:tcPr/>
                </a:tc>
              </a:tr>
              <a:tr h="868197">
                <a:tc>
                  <a:txBody>
                    <a:bodyPr/>
                    <a:lstStyle/>
                    <a:p>
                      <a:r>
                        <a:rPr lang="sr-Cyrl-CS" sz="1600" dirty="0" smtClean="0">
                          <a:latin typeface="Cambria" panose="02040503050406030204" pitchFamily="18" charset="0"/>
                          <a:ea typeface="Cambria" panose="02040503050406030204" pitchFamily="18" charset="0"/>
                        </a:rPr>
                        <a:t>1СЈ.2.5.1. разликује</a:t>
                      </a:r>
                      <a:r>
                        <a:rPr lang="sr-Cyrl-CS" sz="1600" baseline="0" dirty="0" smtClean="0">
                          <a:latin typeface="Cambria" panose="02040503050406030204" pitchFamily="18" charset="0"/>
                          <a:ea typeface="Cambria" panose="02040503050406030204" pitchFamily="18" charset="0"/>
                        </a:rPr>
                        <a:t> лирску од епске песме</a:t>
                      </a:r>
                    </a:p>
                    <a:p>
                      <a:r>
                        <a:rPr lang="sr-Cyrl-CS" sz="1600" baseline="0" dirty="0" smtClean="0">
                          <a:latin typeface="Cambria" panose="02040503050406030204" pitchFamily="18" charset="0"/>
                          <a:ea typeface="Cambria" panose="02040503050406030204" pitchFamily="18" charset="0"/>
                        </a:rPr>
                        <a:t>1СЈ.2.5.2. одређује фолклорне форме (кратке народне умотворине)</a:t>
                      </a:r>
                    </a:p>
                    <a:p>
                      <a:r>
                        <a:rPr lang="sr-Cyrl-CS" sz="1600" baseline="0" smtClean="0">
                          <a:latin typeface="Cambria" panose="02040503050406030204" pitchFamily="18" charset="0"/>
                          <a:ea typeface="Cambria" panose="02040503050406030204" pitchFamily="18" charset="0"/>
                        </a:rPr>
                        <a:t>1СЈ.2.5.4</a:t>
                      </a:r>
                      <a:r>
                        <a:rPr lang="sr-Cyrl-CS" sz="1600" baseline="0" dirty="0" smtClean="0">
                          <a:latin typeface="Cambria" panose="02040503050406030204" pitchFamily="18" charset="0"/>
                          <a:ea typeface="Cambria" panose="02040503050406030204" pitchFamily="18" charset="0"/>
                        </a:rPr>
                        <a:t>. одређује карактеристичне особине, осећања, изглед и поступке ликова; и односе међу ликовима у </a:t>
                      </a:r>
                      <a:r>
                        <a:rPr lang="sr-Cyrl-CS" sz="1600" baseline="0" smtClean="0">
                          <a:latin typeface="Cambria" panose="02040503050406030204" pitchFamily="18" charset="0"/>
                          <a:ea typeface="Cambria" panose="02040503050406030204" pitchFamily="18" charset="0"/>
                        </a:rPr>
                        <a:t>књижевноуметничком тексту</a:t>
                      </a:r>
                    </a:p>
                    <a:p>
                      <a:r>
                        <a:rPr lang="sr-Cyrl-CS" sz="1600" baseline="0" smtClean="0">
                          <a:latin typeface="Cambria" panose="02040503050406030204" pitchFamily="18" charset="0"/>
                          <a:ea typeface="Cambria" panose="02040503050406030204" pitchFamily="18" charset="0"/>
                        </a:rPr>
                        <a:t>1СЈ.2.5.5</a:t>
                      </a:r>
                      <a:r>
                        <a:rPr lang="sr-Cyrl-CS" sz="1600" baseline="0" dirty="0" smtClean="0">
                          <a:latin typeface="Cambria" panose="02040503050406030204" pitchFamily="18" charset="0"/>
                          <a:ea typeface="Cambria" panose="02040503050406030204" pitchFamily="18" charset="0"/>
                        </a:rPr>
                        <a:t>. уочава везе међу догађајима</a:t>
                      </a:r>
                    </a:p>
                    <a:p>
                      <a:r>
                        <a:rPr lang="sr-Cyrl-CS" sz="1600" baseline="0" smtClean="0">
                          <a:latin typeface="Cambria" panose="02040503050406030204" pitchFamily="18" charset="0"/>
                          <a:ea typeface="Cambria" panose="02040503050406030204" pitchFamily="18" charset="0"/>
                        </a:rPr>
                        <a:t>1СЈ.2.5.7</a:t>
                      </a:r>
                      <a:r>
                        <a:rPr lang="sr-Cyrl-CS" sz="1600" baseline="0" dirty="0" smtClean="0">
                          <a:latin typeface="Cambria" panose="02040503050406030204" pitchFamily="18" charset="0"/>
                          <a:ea typeface="Cambria" panose="02040503050406030204" pitchFamily="18" charset="0"/>
                        </a:rPr>
                        <a:t>. разуме фигуративну употребу језика у књижевноуметничком тексту</a:t>
                      </a:r>
                      <a:endParaRPr lang="sr-Latn-CS" sz="1600" dirty="0">
                        <a:latin typeface="Cambria" panose="02040503050406030204" pitchFamily="18" charset="0"/>
                        <a:ea typeface="Cambria" panose="02040503050406030204" pitchFamily="18" charset="0"/>
                      </a:endParaRPr>
                    </a:p>
                  </a:txBody>
                  <a:tcPr/>
                </a:tc>
              </a:tr>
              <a:tr h="331440">
                <a:tc>
                  <a:txBody>
                    <a:bodyPr/>
                    <a:lstStyle/>
                    <a:p>
                      <a:r>
                        <a:rPr lang="sr-Cyrl-CS" sz="1600" dirty="0" smtClean="0">
                          <a:latin typeface="Cambria" panose="02040503050406030204" pitchFamily="18" charset="0"/>
                          <a:ea typeface="Cambria" panose="02040503050406030204" pitchFamily="18" charset="0"/>
                        </a:rPr>
                        <a:t>Напредни ниво</a:t>
                      </a:r>
                      <a:endParaRPr lang="sr-Latn-CS" sz="1600" dirty="0">
                        <a:latin typeface="Cambria" panose="02040503050406030204" pitchFamily="18" charset="0"/>
                        <a:ea typeface="Cambria" panose="02040503050406030204" pitchFamily="18" charset="0"/>
                      </a:endParaRPr>
                    </a:p>
                  </a:txBody>
                  <a:tcPr/>
                </a:tc>
              </a:tr>
              <a:tr h="868197">
                <a:tc>
                  <a:txBody>
                    <a:bodyPr/>
                    <a:lstStyle/>
                    <a:p>
                      <a:r>
                        <a:rPr lang="sr-Cyrl-CS" sz="1600" dirty="0" smtClean="0">
                          <a:latin typeface="Cambria" panose="02040503050406030204" pitchFamily="18" charset="0"/>
                          <a:ea typeface="Cambria" panose="02040503050406030204" pitchFamily="18" charset="0"/>
                        </a:rPr>
                        <a:t>1СЈ.3.5.1. тумачи особине, понашање и поступке ликова позивајући се на текст</a:t>
                      </a:r>
                    </a:p>
                    <a:p>
                      <a:r>
                        <a:rPr lang="sr-Cyrl-CS" sz="1600" dirty="0" smtClean="0">
                          <a:latin typeface="Cambria" panose="02040503050406030204" pitchFamily="18" charset="0"/>
                          <a:ea typeface="Cambria" panose="02040503050406030204" pitchFamily="18" charset="0"/>
                        </a:rPr>
                        <a:t>1СЈ.3.5.2. уочава узрочно-последичне везе међу догађајима у тексту</a:t>
                      </a:r>
                    </a:p>
                    <a:p>
                      <a:r>
                        <a:rPr lang="sr-Cyrl-CS" sz="1600" dirty="0" smtClean="0">
                          <a:latin typeface="Cambria" panose="02040503050406030204" pitchFamily="18" charset="0"/>
                          <a:ea typeface="Cambria" panose="02040503050406030204" pitchFamily="18" charset="0"/>
                        </a:rPr>
                        <a:t>1СЈ.3.5.3.</a:t>
                      </a:r>
                      <a:r>
                        <a:rPr lang="sr-Cyrl-CS" sz="1600" baseline="0" dirty="0" smtClean="0">
                          <a:latin typeface="Cambria" panose="02040503050406030204" pitchFamily="18" charset="0"/>
                          <a:ea typeface="Cambria" panose="02040503050406030204" pitchFamily="18" charset="0"/>
                        </a:rPr>
                        <a:t> тумачи идеје у књижевноуметничком тексту , аргументује их позивајући се на текст</a:t>
                      </a:r>
                      <a:endParaRPr lang="sr-Latn-CS" sz="1600" dirty="0">
                        <a:latin typeface="Cambria" panose="02040503050406030204" pitchFamily="18" charset="0"/>
                        <a:ea typeface="Cambria" panose="02040503050406030204" pitchFamily="18" charset="0"/>
                      </a:endParaRPr>
                    </a:p>
                  </a:txBody>
                  <a:tcPr/>
                </a:tc>
              </a:tr>
            </a:tbl>
          </a:graphicData>
        </a:graphic>
      </p:graphicFrame>
    </p:spTree>
    <p:extLst>
      <p:ext uri="{BB962C8B-B14F-4D97-AF65-F5344CB8AC3E}">
        <p14:creationId xmlns:p14="http://schemas.microsoft.com/office/powerpoint/2010/main" val="9274301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latin typeface="Cambria" panose="02040503050406030204" pitchFamily="18" charset="0"/>
                <a:ea typeface="Cambria" panose="02040503050406030204" pitchFamily="18" charset="0"/>
              </a:rPr>
              <a:t>компетенције</a:t>
            </a:r>
            <a:endParaRPr lang="en-US" dirty="0">
              <a:latin typeface="Cambria" panose="02040503050406030204" pitchFamily="18" charset="0"/>
              <a:ea typeface="Cambria" panose="02040503050406030204" pitchFamily="18" charset="0"/>
            </a:endParaRPr>
          </a:p>
        </p:txBody>
      </p:sp>
      <p:sp>
        <p:nvSpPr>
          <p:cNvPr id="5" name="TextBox 4"/>
          <p:cNvSpPr txBox="1"/>
          <p:nvPr/>
        </p:nvSpPr>
        <p:spPr>
          <a:xfrm>
            <a:off x="899592" y="980728"/>
            <a:ext cx="7416824" cy="1200329"/>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sr-Cyrl-RS" b="1" dirty="0" smtClean="0">
                <a:latin typeface="Cambria" panose="02040503050406030204" pitchFamily="18" charset="0"/>
                <a:ea typeface="Cambria" panose="02040503050406030204" pitchFamily="18" charset="0"/>
              </a:rPr>
              <a:t>Комптенције </a:t>
            </a:r>
            <a:r>
              <a:rPr lang="sr-Cyrl-RS" dirty="0" smtClean="0">
                <a:latin typeface="Cambria" panose="02040503050406030204" pitchFamily="18" charset="0"/>
                <a:ea typeface="Cambria" panose="02040503050406030204" pitchFamily="18" charset="0"/>
              </a:rPr>
              <a:t>представљају скуп повезаних знања, вештина, ставова и личних својстава које једној особи омогућавају да у датом контексту, у одређеној ситуацији, предузме одговарајућу активност и да је обави ваљано, успешно и ефикасно.</a:t>
            </a:r>
            <a:endParaRPr lang="en-US" b="1" dirty="0">
              <a:latin typeface="Cambria" panose="02040503050406030204" pitchFamily="18" charset="0"/>
              <a:ea typeface="Cambria" panose="02040503050406030204" pitchFamily="18" charset="0"/>
            </a:endParaRP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3652620988"/>
              </p:ext>
            </p:extLst>
          </p:nvPr>
        </p:nvGraphicFramePr>
        <p:xfrm>
          <a:off x="795338" y="2420938"/>
          <a:ext cx="7521575" cy="41044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051334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520940" cy="758984"/>
          </a:xfrm>
        </p:spPr>
        <p:txBody>
          <a:bodyPr/>
          <a:lstStyle/>
          <a:p>
            <a:pPr lvl="0"/>
            <a:r>
              <a:rPr lang="sr-Cyrl-RS" sz="2400" dirty="0" smtClean="0">
                <a:latin typeface="Cambria" panose="02040503050406030204" pitchFamily="18" charset="0"/>
              </a:rPr>
              <a:t/>
            </a:r>
            <a:br>
              <a:rPr lang="sr-Cyrl-RS" sz="2400" dirty="0" smtClean="0">
                <a:latin typeface="Cambria" panose="02040503050406030204" pitchFamily="18" charset="0"/>
              </a:rPr>
            </a:br>
            <a:r>
              <a:rPr lang="sr-Cyrl-RS" sz="2400" dirty="0" smtClean="0">
                <a:latin typeface="Cambria" panose="02040503050406030204" pitchFamily="18" charset="0"/>
              </a:rPr>
              <a:t>Кључне </a:t>
            </a:r>
            <a:r>
              <a:rPr lang="sr-Cyrl-RS" sz="2400" dirty="0">
                <a:latin typeface="Cambria" panose="02040503050406030204" pitchFamily="18" charset="0"/>
              </a:rPr>
              <a:t>компетенције за целоживотно учење</a:t>
            </a:r>
            <a:r>
              <a:rPr lang="en-US" dirty="0">
                <a:latin typeface="Cambria" panose="02040503050406030204" pitchFamily="18" charset="0"/>
                <a:ea typeface="Cambria" panose="02040503050406030204" pitchFamily="18" charset="0"/>
              </a:rPr>
              <a:t/>
            </a:r>
            <a:br>
              <a:rPr lang="en-US" dirty="0">
                <a:latin typeface="Cambria" panose="02040503050406030204" pitchFamily="18" charset="0"/>
                <a:ea typeface="Cambria" panose="02040503050406030204" pitchFamily="18" charset="0"/>
              </a:rPr>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09111108"/>
              </p:ext>
            </p:extLst>
          </p:nvPr>
        </p:nvGraphicFramePr>
        <p:xfrm>
          <a:off x="827088" y="1196975"/>
          <a:ext cx="7521575" cy="2682240"/>
        </p:xfrm>
        <a:graphic>
          <a:graphicData uri="http://schemas.openxmlformats.org/drawingml/2006/table">
            <a:tbl>
              <a:tblPr firstRow="1" bandRow="1">
                <a:tableStyleId>{7DF18680-E054-41AD-8BC1-D1AEF772440D}</a:tableStyleId>
              </a:tblPr>
              <a:tblGrid>
                <a:gridCol w="7521575"/>
              </a:tblGrid>
              <a:tr h="370840">
                <a:tc>
                  <a:txBody>
                    <a:bodyPr/>
                    <a:lstStyle/>
                    <a:p>
                      <a:r>
                        <a:rPr lang="sr-Cyrl-RS" sz="1700" dirty="0" smtClean="0">
                          <a:latin typeface="Cambria" panose="02040503050406030204" pitchFamily="18" charset="0"/>
                          <a:ea typeface="Cambria" panose="02040503050406030204" pitchFamily="18" charset="0"/>
                        </a:rPr>
                        <a:t>Кључне компетенције за целоживотно учење </a:t>
                      </a:r>
                      <a:r>
                        <a:rPr lang="sr-Cyrl-RS" sz="1700" b="0" dirty="0" smtClean="0">
                          <a:latin typeface="Cambria" panose="02040503050406030204" pitchFamily="18" charset="0"/>
                          <a:ea typeface="Cambria" panose="02040503050406030204" pitchFamily="18" charset="0"/>
                        </a:rPr>
                        <a:t>представљају скуп применљивих, мултифункционалних знања, вештина и ставова потребних за лично остварење и развој, укљученост у друштво које учи</a:t>
                      </a:r>
                      <a:r>
                        <a:rPr lang="sr-Cyrl-RS" sz="1700" b="0" baseline="0" dirty="0" smtClean="0">
                          <a:latin typeface="Cambria" panose="02040503050406030204" pitchFamily="18" charset="0"/>
                          <a:ea typeface="Cambria" panose="02040503050406030204" pitchFamily="18" charset="0"/>
                        </a:rPr>
                        <a:t> и запошљавање у друштву заснованом на знању. Треба да буду развијене до краја обавезног школовања и да послуже као основа за даље учење (целоживотно учење). Ове компетенције, осим оквира традиционалних школских предмета, обухватају и ангажују школска знања на припреми ученика да буду конкурентни и функционални у садашњем и будућем образовном и професионалном простору и да компетентно и активно остварују своје грађанске улоге.</a:t>
                      </a:r>
                      <a:endParaRPr lang="en-US" sz="1700" dirty="0">
                        <a:latin typeface="Cambria" panose="02040503050406030204" pitchFamily="18" charset="0"/>
                        <a:ea typeface="Cambria" panose="02040503050406030204" pitchFamily="18" charset="0"/>
                      </a:endParaRPr>
                    </a:p>
                  </a:txBody>
                  <a:tcPr/>
                </a:tc>
              </a:tr>
            </a:tbl>
          </a:graphicData>
        </a:graphic>
      </p:graphicFrame>
      <p:sp>
        <p:nvSpPr>
          <p:cNvPr id="5" name="TextBox 4"/>
          <p:cNvSpPr txBox="1"/>
          <p:nvPr/>
        </p:nvSpPr>
        <p:spPr>
          <a:xfrm>
            <a:off x="827584" y="3933056"/>
            <a:ext cx="7488832" cy="2585323"/>
          </a:xfrm>
          <a:prstGeom prst="rect">
            <a:avLst/>
          </a:prstGeom>
          <a:noFill/>
        </p:spPr>
        <p:txBody>
          <a:bodyPr wrap="square" rtlCol="0">
            <a:spAutoFit/>
          </a:bodyPr>
          <a:lstStyle/>
          <a:p>
            <a:r>
              <a:rPr lang="sr-Cyrl-RS" dirty="0" smtClean="0">
                <a:latin typeface="Cambria" panose="02040503050406030204" pitchFamily="18" charset="0"/>
                <a:ea typeface="Cambria" panose="02040503050406030204" pitchFamily="18" charset="0"/>
              </a:rPr>
              <a:t>Кључне компетенције за целоживотно учење су:</a:t>
            </a:r>
          </a:p>
          <a:p>
            <a:pPr marL="342900" indent="-342900">
              <a:buAutoNum type="arabicParenR"/>
            </a:pPr>
            <a:r>
              <a:rPr lang="sr-Cyrl-RS" dirty="0" smtClean="0">
                <a:latin typeface="Cambria" panose="02040503050406030204" pitchFamily="18" charset="0"/>
                <a:ea typeface="Cambria" panose="02040503050406030204" pitchFamily="18" charset="0"/>
              </a:rPr>
              <a:t>Комуникација на матерњем језику;</a:t>
            </a:r>
          </a:p>
          <a:p>
            <a:pPr marL="342900" indent="-342900">
              <a:buAutoNum type="arabicParenR"/>
            </a:pPr>
            <a:r>
              <a:rPr lang="sr-Cyrl-RS" dirty="0" smtClean="0">
                <a:latin typeface="Cambria" panose="02040503050406030204" pitchFamily="18" charset="0"/>
                <a:ea typeface="Cambria" panose="02040503050406030204" pitchFamily="18" charset="0"/>
              </a:rPr>
              <a:t>Комуникација на страном језику;</a:t>
            </a:r>
          </a:p>
          <a:p>
            <a:pPr marL="342900" indent="-342900">
              <a:buAutoNum type="arabicParenR"/>
            </a:pPr>
            <a:r>
              <a:rPr lang="sr-Cyrl-RS" dirty="0" smtClean="0">
                <a:latin typeface="Cambria" panose="02040503050406030204" pitchFamily="18" charset="0"/>
                <a:ea typeface="Cambria" panose="02040503050406030204" pitchFamily="18" charset="0"/>
              </a:rPr>
              <a:t>Математичке, научне и технолошке компетенције;</a:t>
            </a:r>
          </a:p>
          <a:p>
            <a:pPr marL="342900" indent="-342900">
              <a:buAutoNum type="arabicParenR"/>
            </a:pPr>
            <a:r>
              <a:rPr lang="sr-Cyrl-RS" dirty="0" smtClean="0">
                <a:latin typeface="Cambria" panose="02040503050406030204" pitchFamily="18" charset="0"/>
                <a:ea typeface="Cambria" panose="02040503050406030204" pitchFamily="18" charset="0"/>
              </a:rPr>
              <a:t>Дигитална компетенција;</a:t>
            </a:r>
          </a:p>
          <a:p>
            <a:pPr marL="342900" indent="-342900">
              <a:buAutoNum type="arabicParenR"/>
            </a:pPr>
            <a:r>
              <a:rPr lang="sr-Cyrl-RS" dirty="0" smtClean="0">
                <a:latin typeface="Cambria" panose="02040503050406030204" pitchFamily="18" charset="0"/>
                <a:ea typeface="Cambria" panose="02040503050406030204" pitchFamily="18" charset="0"/>
              </a:rPr>
              <a:t>Учење учења;</a:t>
            </a:r>
          </a:p>
          <a:p>
            <a:pPr marL="342900" indent="-342900">
              <a:buAutoNum type="arabicParenR"/>
            </a:pPr>
            <a:r>
              <a:rPr lang="sr-Cyrl-RS" dirty="0" smtClean="0">
                <a:latin typeface="Cambria" panose="02040503050406030204" pitchFamily="18" charset="0"/>
                <a:ea typeface="Cambria" panose="02040503050406030204" pitchFamily="18" charset="0"/>
              </a:rPr>
              <a:t>Друштвене и грађанске компетенције;</a:t>
            </a:r>
          </a:p>
          <a:p>
            <a:pPr marL="342900" indent="-342900">
              <a:buAutoNum type="arabicParenR"/>
            </a:pPr>
            <a:r>
              <a:rPr lang="sr-Cyrl-RS" dirty="0" smtClean="0">
                <a:latin typeface="Cambria" panose="02040503050406030204" pitchFamily="18" charset="0"/>
                <a:ea typeface="Cambria" panose="02040503050406030204" pitchFamily="18" charset="0"/>
              </a:rPr>
              <a:t>Осећај за иницијативу и предузетништво;</a:t>
            </a:r>
          </a:p>
          <a:p>
            <a:pPr marL="342900" indent="-342900">
              <a:buAutoNum type="arabicParenR"/>
            </a:pPr>
            <a:r>
              <a:rPr lang="sr-Cyrl-RS" dirty="0" smtClean="0">
                <a:latin typeface="Cambria" panose="02040503050406030204" pitchFamily="18" charset="0"/>
                <a:ea typeface="Cambria" panose="02040503050406030204" pitchFamily="18" charset="0"/>
              </a:rPr>
              <a:t>Културолошка освешћеност и изражавање.</a:t>
            </a:r>
            <a:endParaRPr lang="en-US"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425121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sz="2400" dirty="0" smtClean="0">
                <a:latin typeface="Cambria" panose="02040503050406030204" pitchFamily="18" charset="0"/>
                <a:ea typeface="Cambria" panose="02040503050406030204" pitchFamily="18" charset="0"/>
              </a:rPr>
              <a:t>Опште међупредметне компетенције</a:t>
            </a:r>
            <a:endParaRPr lang="en-US" sz="2400" dirty="0">
              <a:latin typeface="Cambria" panose="02040503050406030204" pitchFamily="18" charset="0"/>
              <a:ea typeface="Cambria" panose="020405030504060302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98206269"/>
              </p:ext>
            </p:extLst>
          </p:nvPr>
        </p:nvGraphicFramePr>
        <p:xfrm>
          <a:off x="822325" y="1100138"/>
          <a:ext cx="7521575" cy="40570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243746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sz="2400" dirty="0" smtClean="0">
                <a:latin typeface="Cambria" panose="02040503050406030204" pitchFamily="18" charset="0"/>
                <a:ea typeface="Cambria" panose="02040503050406030204" pitchFamily="18" charset="0"/>
              </a:rPr>
              <a:t>Опште међупредметне компетенције – појам и суштина</a:t>
            </a:r>
            <a:endParaRPr lang="en-US" sz="2400" dirty="0">
              <a:latin typeface="Cambria" panose="02040503050406030204" pitchFamily="18" charset="0"/>
              <a:ea typeface="Cambria" panose="020405030504060302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32114344"/>
              </p:ext>
            </p:extLst>
          </p:nvPr>
        </p:nvGraphicFramePr>
        <p:xfrm>
          <a:off x="822325" y="1196975"/>
          <a:ext cx="7521575" cy="48243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778382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latin typeface="Cambria" panose="02040503050406030204" pitchFamily="18" charset="0"/>
                <a:ea typeface="Cambria" panose="02040503050406030204" pitchFamily="18" charset="0"/>
              </a:rPr>
              <a:t>Опште међупредметне компетенције</a:t>
            </a:r>
            <a:endParaRPr lang="en-US"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822960" y="1100628"/>
            <a:ext cx="7520940" cy="5136684"/>
          </a:xfrm>
        </p:spPr>
        <p:txBody>
          <a:bodyPr>
            <a:noAutofit/>
          </a:bodyPr>
          <a:lstStyle/>
          <a:p>
            <a:r>
              <a:rPr lang="ru-RU" sz="2000" b="0" dirty="0">
                <a:latin typeface="Cambria" panose="02040503050406030204" pitchFamily="18" charset="0"/>
                <a:ea typeface="Cambria" panose="02040503050406030204" pitchFamily="18" charset="0"/>
              </a:rPr>
              <a:t>Опште међупредметне компетенције за крај обавезног основног образовања и васпитања </a:t>
            </a:r>
            <a:r>
              <a:rPr lang="ru-RU" sz="2000" b="0" dirty="0" smtClean="0">
                <a:latin typeface="Cambria" panose="02040503050406030204" pitchFamily="18" charset="0"/>
                <a:ea typeface="Cambria" panose="02040503050406030204" pitchFamily="18" charset="0"/>
              </a:rPr>
              <a:t>у </a:t>
            </a:r>
            <a:r>
              <a:rPr lang="sr-Cyrl-RS" sz="2000" b="0" dirty="0" smtClean="0">
                <a:latin typeface="Cambria" panose="02040503050406030204" pitchFamily="18" charset="0"/>
                <a:ea typeface="Cambria" panose="02040503050406030204" pitchFamily="18" charset="0"/>
              </a:rPr>
              <a:t>Републици </a:t>
            </a:r>
            <a:r>
              <a:rPr lang="sr-Cyrl-RS" sz="2000" b="0" dirty="0">
                <a:latin typeface="Cambria" panose="02040503050406030204" pitchFamily="18" charset="0"/>
                <a:ea typeface="Cambria" panose="02040503050406030204" pitchFamily="18" charset="0"/>
              </a:rPr>
              <a:t>Србији, су:</a:t>
            </a:r>
          </a:p>
          <a:p>
            <a:r>
              <a:rPr lang="sr-Cyrl-RS" sz="2000" b="0" dirty="0">
                <a:latin typeface="Cambria" panose="02040503050406030204" pitchFamily="18" charset="0"/>
                <a:ea typeface="Cambria" panose="02040503050406030204" pitchFamily="18" charset="0"/>
              </a:rPr>
              <a:t>1) компетенција за учење;</a:t>
            </a:r>
          </a:p>
          <a:p>
            <a:r>
              <a:rPr lang="ru-RU" sz="2000" b="0" dirty="0">
                <a:latin typeface="Cambria" panose="02040503050406030204" pitchFamily="18" charset="0"/>
                <a:ea typeface="Cambria" panose="02040503050406030204" pitchFamily="18" charset="0"/>
              </a:rPr>
              <a:t>2) одговорно учешће у демократском друштву;</a:t>
            </a:r>
          </a:p>
          <a:p>
            <a:r>
              <a:rPr lang="sr-Cyrl-RS" sz="2000" b="0" dirty="0">
                <a:latin typeface="Cambria" panose="02040503050406030204" pitchFamily="18" charset="0"/>
                <a:ea typeface="Cambria" panose="02040503050406030204" pitchFamily="18" charset="0"/>
              </a:rPr>
              <a:t>3) естетичка компетенција;</a:t>
            </a:r>
          </a:p>
          <a:p>
            <a:r>
              <a:rPr lang="sr-Cyrl-RS" sz="2000" b="0" dirty="0">
                <a:latin typeface="Cambria" panose="02040503050406030204" pitchFamily="18" charset="0"/>
                <a:ea typeface="Cambria" panose="02040503050406030204" pitchFamily="18" charset="0"/>
              </a:rPr>
              <a:t>4) комуникација;</a:t>
            </a:r>
          </a:p>
          <a:p>
            <a:r>
              <a:rPr lang="ru-RU" sz="2000" b="0" dirty="0">
                <a:latin typeface="Cambria" panose="02040503050406030204" pitchFamily="18" charset="0"/>
                <a:ea typeface="Cambria" panose="02040503050406030204" pitchFamily="18" charset="0"/>
              </a:rPr>
              <a:t>5) одговоран однос према околини;</a:t>
            </a:r>
          </a:p>
          <a:p>
            <a:r>
              <a:rPr lang="ru-RU" sz="2000" b="0" dirty="0">
                <a:latin typeface="Cambria" panose="02040503050406030204" pitchFamily="18" charset="0"/>
                <a:ea typeface="Cambria" panose="02040503050406030204" pitchFamily="18" charset="0"/>
              </a:rPr>
              <a:t>6) одговоран однос према здрављу;</a:t>
            </a:r>
          </a:p>
          <a:p>
            <a:r>
              <a:rPr lang="ru-RU" sz="2000" b="0" dirty="0">
                <a:latin typeface="Cambria" panose="02040503050406030204" pitchFamily="18" charset="0"/>
                <a:ea typeface="Cambria" panose="02040503050406030204" pitchFamily="18" charset="0"/>
              </a:rPr>
              <a:t>7) предузимљивост и оријентација ка предузетништву;</a:t>
            </a:r>
          </a:p>
          <a:p>
            <a:r>
              <a:rPr lang="ru-RU" sz="2000" b="0" dirty="0">
                <a:latin typeface="Cambria" panose="02040503050406030204" pitchFamily="18" charset="0"/>
                <a:ea typeface="Cambria" panose="02040503050406030204" pitchFamily="18" charset="0"/>
              </a:rPr>
              <a:t>8) рад са подацима и информацијама;</a:t>
            </a:r>
          </a:p>
          <a:p>
            <a:r>
              <a:rPr lang="sr-Cyrl-RS" sz="2000" b="0" dirty="0">
                <a:latin typeface="Cambria" panose="02040503050406030204" pitchFamily="18" charset="0"/>
                <a:ea typeface="Cambria" panose="02040503050406030204" pitchFamily="18" charset="0"/>
              </a:rPr>
              <a:t>9) решавање проблема;</a:t>
            </a:r>
          </a:p>
          <a:p>
            <a:r>
              <a:rPr lang="sr-Cyrl-RS" sz="2000" b="0" dirty="0">
                <a:latin typeface="Cambria" panose="02040503050406030204" pitchFamily="18" charset="0"/>
                <a:ea typeface="Cambria" panose="02040503050406030204" pitchFamily="18" charset="0"/>
              </a:rPr>
              <a:t>10) сарадња;</a:t>
            </a:r>
          </a:p>
          <a:p>
            <a:r>
              <a:rPr lang="sr-Cyrl-RS" sz="2000" b="0" dirty="0">
                <a:latin typeface="Cambria" panose="02040503050406030204" pitchFamily="18" charset="0"/>
                <a:ea typeface="Cambria" panose="02040503050406030204" pitchFamily="18" charset="0"/>
              </a:rPr>
              <a:t>11) дигитална компетенција.</a:t>
            </a:r>
            <a:endParaRPr lang="en-US" sz="20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8318800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latin typeface="Cambria" panose="02040503050406030204" pitchFamily="18" charset="0"/>
                <a:ea typeface="Cambria" panose="02040503050406030204" pitchFamily="18" charset="0"/>
              </a:rPr>
              <a:t>Компетенција за учење</a:t>
            </a:r>
            <a:endParaRPr lang="en-US"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827584" y="4941168"/>
            <a:ext cx="7520940" cy="1440159"/>
          </a:xfrm>
        </p:spPr>
        <p:txBody>
          <a:bodyPr/>
          <a:lstStyle/>
          <a:p>
            <a:pPr marL="0" indent="0" algn="just" defTabSz="457200" eaLnBrk="0" fontAlgn="base" hangingPunct="0">
              <a:spcAft>
                <a:spcPct val="0"/>
              </a:spcAft>
              <a:defRPr/>
            </a:pPr>
            <a:r>
              <a:rPr lang="sr-Cyrl-CS" dirty="0">
                <a:solidFill>
                  <a:srgbClr val="002060"/>
                </a:solidFill>
                <a:latin typeface="Cambria" panose="02040503050406030204" pitchFamily="18" charset="0"/>
                <a:ea typeface="Cambria" panose="02040503050406030204" pitchFamily="18" charset="0"/>
              </a:rPr>
              <a:t>Кључне речи</a:t>
            </a:r>
            <a:r>
              <a:rPr lang="sr-Cyrl-CS" dirty="0">
                <a:solidFill>
                  <a:srgbClr val="00467A"/>
                </a:solidFill>
                <a:latin typeface="Cambria" panose="02040503050406030204" pitchFamily="18" charset="0"/>
                <a:ea typeface="Cambria" panose="02040503050406030204" pitchFamily="18" charset="0"/>
              </a:rPr>
              <a:t>: </a:t>
            </a:r>
            <a:r>
              <a:rPr lang="sr-Cyrl-CS" sz="1800" dirty="0">
                <a:solidFill>
                  <a:srgbClr val="002060"/>
                </a:solidFill>
                <a:latin typeface="Cambria" panose="02040503050406030204" pitchFamily="18" charset="0"/>
                <a:ea typeface="Cambria" panose="02040503050406030204" pitchFamily="18" charset="0"/>
              </a:rPr>
              <a:t>УЧЕЊЕ </a:t>
            </a:r>
          </a:p>
          <a:p>
            <a:pPr marL="0" lvl="0" indent="0" defTabSz="457200" eaLnBrk="0" fontAlgn="base" hangingPunct="0">
              <a:spcAft>
                <a:spcPct val="0"/>
              </a:spcAft>
              <a:defRPr/>
            </a:pPr>
            <a:r>
              <a:rPr lang="sr-Cyrl-CS" dirty="0" smtClean="0">
                <a:solidFill>
                  <a:srgbClr val="C00000"/>
                </a:solidFill>
                <a:latin typeface="Cambria" panose="02040503050406030204" pitchFamily="18" charset="0"/>
                <a:ea typeface="Cambria" panose="02040503050406030204" pitchFamily="18" charset="0"/>
              </a:rPr>
              <a:t>позитиван </a:t>
            </a:r>
            <a:r>
              <a:rPr lang="sr-Cyrl-CS" dirty="0">
                <a:solidFill>
                  <a:srgbClr val="C00000"/>
                </a:solidFill>
                <a:latin typeface="Cambria" panose="02040503050406030204" pitchFamily="18" charset="0"/>
                <a:ea typeface="Cambria" panose="02040503050406030204" pitchFamily="18" charset="0"/>
              </a:rPr>
              <a:t>и одговоран,</a:t>
            </a:r>
            <a:r>
              <a:rPr lang="sr-Cyrl-CS" dirty="0">
                <a:solidFill>
                  <a:srgbClr val="002060"/>
                </a:solidFill>
                <a:latin typeface="Cambria" panose="02040503050406030204" pitchFamily="18" charset="0"/>
                <a:ea typeface="Cambria" panose="02040503050406030204" pitchFamily="18" charset="0"/>
              </a:rPr>
              <a:t> самосталност, </a:t>
            </a:r>
            <a:r>
              <a:rPr lang="sr-Cyrl-CS" dirty="0">
                <a:solidFill>
                  <a:srgbClr val="9BBB59">
                    <a:lumMod val="50000"/>
                  </a:srgbClr>
                </a:solidFill>
                <a:latin typeface="Cambria" panose="02040503050406030204" pitchFamily="18" charset="0"/>
                <a:ea typeface="Cambria" panose="02040503050406030204" pitchFamily="18" charset="0"/>
              </a:rPr>
              <a:t>коришћење, истраживање, </a:t>
            </a:r>
            <a:r>
              <a:rPr lang="sr-Cyrl-CS" dirty="0">
                <a:solidFill>
                  <a:srgbClr val="8736D3"/>
                </a:solidFill>
                <a:latin typeface="Cambria" panose="02040503050406030204" pitchFamily="18" charset="0"/>
                <a:ea typeface="Cambria" panose="02040503050406030204" pitchFamily="18" charset="0"/>
              </a:rPr>
              <a:t>открива</a:t>
            </a:r>
            <a:r>
              <a:rPr lang="sr-Cyrl-RS" dirty="0" smtClean="0">
                <a:solidFill>
                  <a:srgbClr val="8736D3"/>
                </a:solidFill>
                <a:latin typeface="Cambria" panose="02040503050406030204" pitchFamily="18" charset="0"/>
                <a:ea typeface="Cambria" panose="02040503050406030204" pitchFamily="18" charset="0"/>
              </a:rPr>
              <a:t>ње, </a:t>
            </a:r>
            <a:r>
              <a:rPr lang="sr-Cyrl-CS" dirty="0" smtClean="0">
                <a:solidFill>
                  <a:srgbClr val="C00000"/>
                </a:solidFill>
                <a:latin typeface="Cambria" panose="02040503050406030204" pitchFamily="18" charset="0"/>
                <a:ea typeface="Cambria" panose="02040503050406030204" pitchFamily="18" charset="0"/>
              </a:rPr>
              <a:t>однос, </a:t>
            </a:r>
            <a:r>
              <a:rPr lang="sr-Cyrl-CS" dirty="0">
                <a:solidFill>
                  <a:srgbClr val="002060"/>
                </a:solidFill>
                <a:latin typeface="Cambria" panose="02040503050406030204" pitchFamily="18" charset="0"/>
                <a:ea typeface="Cambria" panose="02040503050406030204" pitchFamily="18" charset="0"/>
              </a:rPr>
              <a:t>планирање и организовање, </a:t>
            </a:r>
            <a:r>
              <a:rPr lang="sr-Cyrl-CS" dirty="0">
                <a:solidFill>
                  <a:srgbClr val="9BBB59">
                    <a:lumMod val="50000"/>
                  </a:srgbClr>
                </a:solidFill>
                <a:latin typeface="Cambria" panose="02040503050406030204" pitchFamily="18" charset="0"/>
                <a:ea typeface="Cambria" panose="02040503050406030204" pitchFamily="18" charset="0"/>
              </a:rPr>
              <a:t>извори информација</a:t>
            </a:r>
            <a:r>
              <a:rPr lang="sr-Cyrl-CS" sz="1800" dirty="0">
                <a:solidFill>
                  <a:srgbClr val="9BBB59">
                    <a:lumMod val="50000"/>
                  </a:srgbClr>
                </a:solidFill>
                <a:latin typeface="Cambria" panose="02040503050406030204" pitchFamily="18" charset="0"/>
                <a:ea typeface="Cambria" panose="02040503050406030204" pitchFamily="18" charset="0"/>
              </a:rPr>
              <a:t>,</a:t>
            </a:r>
            <a:r>
              <a:rPr lang="sr-Cyrl-CS" dirty="0">
                <a:solidFill>
                  <a:srgbClr val="002060"/>
                </a:solidFill>
                <a:latin typeface="Cambria" panose="02040503050406030204" pitchFamily="18" charset="0"/>
                <a:ea typeface="Cambria" panose="02040503050406030204" pitchFamily="18" charset="0"/>
              </a:rPr>
              <a:t> </a:t>
            </a:r>
            <a:r>
              <a:rPr lang="sr-Cyrl-CS" dirty="0">
                <a:solidFill>
                  <a:srgbClr val="8736D3"/>
                </a:solidFill>
                <a:latin typeface="Cambria" panose="02040503050406030204" pitchFamily="18" charset="0"/>
                <a:ea typeface="Cambria" panose="02040503050406030204" pitchFamily="18" charset="0"/>
              </a:rPr>
              <a:t>нова </a:t>
            </a:r>
            <a:r>
              <a:rPr lang="sr-Cyrl-CS" dirty="0" smtClean="0">
                <a:solidFill>
                  <a:srgbClr val="8736D3"/>
                </a:solidFill>
                <a:latin typeface="Cambria" panose="02040503050406030204" pitchFamily="18" charset="0"/>
                <a:ea typeface="Cambria" panose="02040503050406030204" pitchFamily="18" charset="0"/>
              </a:rPr>
              <a:t>знања...</a:t>
            </a:r>
            <a:endParaRPr lang="sr-Cyrl-CS" dirty="0">
              <a:solidFill>
                <a:srgbClr val="8736D3"/>
              </a:solidFill>
              <a:latin typeface="Cambria" panose="02040503050406030204" pitchFamily="18" charset="0"/>
              <a:ea typeface="Cambria" panose="02040503050406030204" pitchFamily="18" charset="0"/>
            </a:endParaRPr>
          </a:p>
          <a:p>
            <a:endParaRPr lang="en-US" dirty="0"/>
          </a:p>
        </p:txBody>
      </p:sp>
      <p:pic>
        <p:nvPicPr>
          <p:cNvPr id="4" name="Picture 2" descr="Wharton-Folly-Finish1-652x480.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1052736"/>
            <a:ext cx="5060912" cy="372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183778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sz="2400" dirty="0" smtClean="0">
                <a:latin typeface="Cambria" panose="02040503050406030204" pitchFamily="18" charset="0"/>
                <a:ea typeface="Cambria" panose="02040503050406030204" pitchFamily="18" charset="0"/>
              </a:rPr>
              <a:t>Одговорно учешће у демократском друштву</a:t>
            </a:r>
            <a:endParaRPr lang="en-US" sz="2400"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827584" y="4797152"/>
            <a:ext cx="7520940" cy="1519001"/>
          </a:xfrm>
        </p:spPr>
        <p:txBody>
          <a:bodyPr/>
          <a:lstStyle/>
          <a:p>
            <a:pPr marL="0" indent="0" algn="just" defTabSz="457200" eaLnBrk="0" fontAlgn="base" hangingPunct="0">
              <a:lnSpc>
                <a:spcPct val="80000"/>
              </a:lnSpc>
              <a:spcAft>
                <a:spcPct val="0"/>
              </a:spcAft>
              <a:defRPr/>
            </a:pPr>
            <a:r>
              <a:rPr lang="sr-Cyrl-CS" dirty="0">
                <a:solidFill>
                  <a:srgbClr val="002060"/>
                </a:solidFill>
                <a:latin typeface="Cambria" panose="02040503050406030204" pitchFamily="18" charset="0"/>
                <a:ea typeface="Cambria" panose="02040503050406030204" pitchFamily="18" charset="0"/>
              </a:rPr>
              <a:t>Кључне речи: ЉУДСКА ПРАВА</a:t>
            </a:r>
          </a:p>
          <a:p>
            <a:pPr marL="0" lvl="0" indent="0" defTabSz="457200" eaLnBrk="0" fontAlgn="base" hangingPunct="0">
              <a:spcAft>
                <a:spcPct val="0"/>
              </a:spcAft>
              <a:defRPr/>
            </a:pPr>
            <a:r>
              <a:rPr lang="sr-Cyrl-CS" dirty="0" smtClean="0">
                <a:solidFill>
                  <a:srgbClr val="C00000"/>
                </a:solidFill>
                <a:latin typeface="Cambria" panose="02040503050406030204" pitchFamily="18" charset="0"/>
                <a:ea typeface="Cambria" panose="02040503050406030204" pitchFamily="18" charset="0"/>
              </a:rPr>
              <a:t>позитиван </a:t>
            </a:r>
            <a:r>
              <a:rPr lang="sr-Cyrl-CS" dirty="0">
                <a:solidFill>
                  <a:srgbClr val="C00000"/>
                </a:solidFill>
                <a:latin typeface="Cambria" panose="02040503050406030204" pitchFamily="18" charset="0"/>
                <a:ea typeface="Cambria" panose="02040503050406030204" pitchFamily="18" charset="0"/>
              </a:rPr>
              <a:t>став,</a:t>
            </a:r>
            <a:r>
              <a:rPr lang="sr-Cyrl-CS" dirty="0">
                <a:solidFill>
                  <a:srgbClr val="002060"/>
                </a:solidFill>
                <a:latin typeface="Cambria" panose="02040503050406030204" pitchFamily="18" charset="0"/>
                <a:ea typeface="Cambria" panose="02040503050406030204" pitchFamily="18" charset="0"/>
              </a:rPr>
              <a:t> препознавање, </a:t>
            </a:r>
            <a:r>
              <a:rPr lang="sr-Cyrl-CS" dirty="0">
                <a:solidFill>
                  <a:srgbClr val="9BBB59">
                    <a:lumMod val="50000"/>
                  </a:srgbClr>
                </a:solidFill>
                <a:latin typeface="Cambria" panose="02040503050406030204" pitchFamily="18" charset="0"/>
                <a:ea typeface="Cambria" panose="02040503050406030204" pitchFamily="18" charset="0"/>
              </a:rPr>
              <a:t>неговање, </a:t>
            </a:r>
            <a:r>
              <a:rPr lang="sr-Cyrl-CS" dirty="0" smtClean="0">
                <a:solidFill>
                  <a:srgbClr val="8736D3"/>
                </a:solidFill>
                <a:latin typeface="Cambria" panose="02040503050406030204" pitchFamily="18" charset="0"/>
                <a:ea typeface="Cambria" panose="02040503050406030204" pitchFamily="18" charset="0"/>
              </a:rPr>
              <a:t>промовисање, </a:t>
            </a:r>
            <a:r>
              <a:rPr lang="sr-Cyrl-CS" dirty="0" smtClean="0">
                <a:solidFill>
                  <a:srgbClr val="C00000"/>
                </a:solidFill>
                <a:latin typeface="Cambria" panose="02040503050406030204" pitchFamily="18" charset="0"/>
                <a:ea typeface="Cambria" panose="02040503050406030204" pitchFamily="18" charset="0"/>
              </a:rPr>
              <a:t>поштовање</a:t>
            </a:r>
            <a:r>
              <a:rPr lang="sr-Cyrl-CS" dirty="0">
                <a:solidFill>
                  <a:srgbClr val="C00000"/>
                </a:solidFill>
                <a:latin typeface="Cambria" panose="02040503050406030204" pitchFamily="18" charset="0"/>
                <a:ea typeface="Cambria" panose="02040503050406030204" pitchFamily="18" charset="0"/>
              </a:rPr>
              <a:t>, </a:t>
            </a:r>
            <a:r>
              <a:rPr lang="sr-Cyrl-CS" dirty="0">
                <a:solidFill>
                  <a:srgbClr val="002060"/>
                </a:solidFill>
                <a:latin typeface="Cambria" panose="02040503050406030204" pitchFamily="18" charset="0"/>
                <a:ea typeface="Cambria" panose="02040503050406030204" pitchFamily="18" charset="0"/>
              </a:rPr>
              <a:t>кршење, </a:t>
            </a:r>
            <a:r>
              <a:rPr lang="sr-Cyrl-CS" dirty="0">
                <a:solidFill>
                  <a:srgbClr val="9BBB59">
                    <a:lumMod val="50000"/>
                  </a:srgbClr>
                </a:solidFill>
                <a:latin typeface="Cambria" panose="02040503050406030204" pitchFamily="18" charset="0"/>
                <a:ea typeface="Cambria" panose="02040503050406030204" pitchFamily="18" charset="0"/>
              </a:rPr>
              <a:t>хуманост, национална култура</a:t>
            </a:r>
            <a:r>
              <a:rPr lang="sr-Cyrl-CS" dirty="0">
                <a:solidFill>
                  <a:srgbClr val="002060"/>
                </a:solidFill>
                <a:latin typeface="Cambria" panose="02040503050406030204" pitchFamily="18" charset="0"/>
                <a:ea typeface="Cambria" panose="02040503050406030204" pitchFamily="18" charset="0"/>
              </a:rPr>
              <a:t>, </a:t>
            </a:r>
            <a:r>
              <a:rPr lang="sr-Cyrl-CS" dirty="0">
                <a:solidFill>
                  <a:srgbClr val="8736D3"/>
                </a:solidFill>
                <a:latin typeface="Cambria" panose="02040503050406030204" pitchFamily="18" charset="0"/>
                <a:ea typeface="Cambria" panose="02040503050406030204" pitchFamily="18" charset="0"/>
              </a:rPr>
              <a:t>позитивне вредно</a:t>
            </a:r>
            <a:r>
              <a:rPr lang="sr-Cyrl-RS" dirty="0">
                <a:solidFill>
                  <a:srgbClr val="8736D3"/>
                </a:solidFill>
                <a:latin typeface="Cambria" panose="02040503050406030204" pitchFamily="18" charset="0"/>
                <a:ea typeface="Cambria" panose="02040503050406030204" pitchFamily="18" charset="0"/>
              </a:rPr>
              <a:t>с</a:t>
            </a:r>
            <a:r>
              <a:rPr lang="sr-Cyrl-CS" dirty="0">
                <a:solidFill>
                  <a:srgbClr val="8736D3"/>
                </a:solidFill>
                <a:latin typeface="Cambria" panose="02040503050406030204" pitchFamily="18" charset="0"/>
                <a:ea typeface="Cambria" panose="02040503050406030204" pitchFamily="18" charset="0"/>
              </a:rPr>
              <a:t>ти</a:t>
            </a:r>
          </a:p>
          <a:p>
            <a:endParaRPr lang="en-US" dirty="0">
              <a:latin typeface="Cambria" panose="02040503050406030204" pitchFamily="18" charset="0"/>
              <a:ea typeface="Cambria" panose="02040503050406030204" pitchFamily="18" charset="0"/>
            </a:endParaRPr>
          </a:p>
        </p:txBody>
      </p:sp>
      <p:pic>
        <p:nvPicPr>
          <p:cNvPr id="4"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07704" y="1268760"/>
            <a:ext cx="5114925" cy="2557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026287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latin typeface="Cambria" panose="02040503050406030204" pitchFamily="18" charset="0"/>
            </a:endParaRPr>
          </a:p>
        </p:txBody>
      </p:sp>
      <p:sp>
        <p:nvSpPr>
          <p:cNvPr id="3" name="Content Placeholder 2"/>
          <p:cNvSpPr>
            <a:spLocks noGrp="1"/>
          </p:cNvSpPr>
          <p:nvPr>
            <p:ph idx="1"/>
          </p:nvPr>
        </p:nvSpPr>
        <p:spPr>
          <a:xfrm>
            <a:off x="822960" y="1100628"/>
            <a:ext cx="7520940" cy="4776644"/>
          </a:xfrm>
        </p:spPr>
        <p:txBody>
          <a:bodyPr>
            <a:noAutofit/>
          </a:bodyPr>
          <a:lstStyle/>
          <a:p>
            <a:r>
              <a:rPr lang="sr-Cyrl-RS" sz="2400" b="0" dirty="0" smtClean="0">
                <a:latin typeface="Cambria" panose="02040503050406030204" pitchFamily="18" charset="0"/>
              </a:rPr>
              <a:t>Након што проучите ово поглавље, моћи ћете да:</a:t>
            </a:r>
          </a:p>
          <a:p>
            <a:pPr>
              <a:buFont typeface="Arial" panose="020B0604020202020204" pitchFamily="34" charset="0"/>
              <a:buChar char="•"/>
            </a:pPr>
            <a:r>
              <a:rPr lang="sr-Cyrl-RS" sz="2400" b="0" dirty="0" smtClean="0">
                <a:latin typeface="Cambria" panose="02040503050406030204" pitchFamily="18" charset="0"/>
              </a:rPr>
              <a:t>Дефинишете и анализирате појмове </a:t>
            </a:r>
            <a:r>
              <a:rPr lang="sr-Cyrl-RS" sz="2400" b="0" dirty="0" smtClean="0">
                <a:latin typeface="Cambria" panose="02040503050406030204" pitchFamily="18" charset="0"/>
              </a:rPr>
              <a:t>„исходи“, „образовни стандарди“, „стандарди постигнућа ученика“, „компетенције</a:t>
            </a:r>
            <a:r>
              <a:rPr lang="sr-Cyrl-RS" sz="2400" b="0" dirty="0" smtClean="0">
                <a:latin typeface="Cambria" panose="02040503050406030204" pitchFamily="18" charset="0"/>
              </a:rPr>
              <a:t>“, „кључне компетенције за целоживотно учење“, „опште  и специфичне предметне компетенције“, „међупредметне компетенције“;</a:t>
            </a:r>
          </a:p>
          <a:p>
            <a:pPr>
              <a:buFont typeface="Arial" panose="020B0604020202020204" pitchFamily="34" charset="0"/>
              <a:buChar char="•"/>
            </a:pPr>
            <a:r>
              <a:rPr lang="sr-Cyrl-RS" sz="2400" b="0" dirty="0" smtClean="0">
                <a:latin typeface="Cambria" panose="02040503050406030204" pitchFamily="18" charset="0"/>
              </a:rPr>
              <a:t>Повежете и објасните улогу програма наставе и учења у развијању ученичких компетенција;</a:t>
            </a:r>
          </a:p>
          <a:p>
            <a:pPr>
              <a:buFont typeface="Arial" panose="020B0604020202020204" pitchFamily="34" charset="0"/>
              <a:buChar char="•"/>
            </a:pPr>
            <a:r>
              <a:rPr lang="sr-Cyrl-RS" sz="2400" b="0" dirty="0" smtClean="0">
                <a:latin typeface="Cambria" panose="02040503050406030204" pitchFamily="18" charset="0"/>
              </a:rPr>
              <a:t>Препознате улогу наставника у развијању међупредметних компетенција ученика</a:t>
            </a:r>
            <a:r>
              <a:rPr lang="sr-Latn-RS" sz="2400" b="0" dirty="0" smtClean="0">
                <a:latin typeface="Cambria" panose="02040503050406030204" pitchFamily="18" charset="0"/>
              </a:rPr>
              <a:t>.</a:t>
            </a:r>
            <a:endParaRPr lang="sr-Cyrl-RS" sz="2400" b="0" dirty="0" smtClean="0">
              <a:latin typeface="Cambria" panose="02040503050406030204" pitchFamily="18" charset="0"/>
            </a:endParaRPr>
          </a:p>
          <a:p>
            <a:pPr marL="0" indent="0"/>
            <a:endParaRPr lang="sr-Cyrl-RS" sz="2400" b="0" dirty="0" smtClean="0">
              <a:latin typeface="Cambria" panose="02040503050406030204" pitchFamily="18" charset="0"/>
            </a:endParaRPr>
          </a:p>
          <a:p>
            <a:pPr>
              <a:buFont typeface="Arial" panose="020B0604020202020204" pitchFamily="34" charset="0"/>
              <a:buChar char="•"/>
            </a:pPr>
            <a:endParaRPr lang="sr-Cyrl-RS" sz="2800" b="0" dirty="0" smtClean="0">
              <a:latin typeface="Cambria" panose="02040503050406030204" pitchFamily="18" charset="0"/>
            </a:endParaRPr>
          </a:p>
        </p:txBody>
      </p:sp>
    </p:spTree>
    <p:extLst>
      <p:ext uri="{BB962C8B-B14F-4D97-AF65-F5344CB8AC3E}">
        <p14:creationId xmlns:p14="http://schemas.microsoft.com/office/powerpoint/2010/main" val="11683924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latin typeface="Cambria" panose="02040503050406030204" pitchFamily="18" charset="0"/>
                <a:ea typeface="Cambria" panose="02040503050406030204" pitchFamily="18" charset="0"/>
              </a:rPr>
              <a:t>Естетичка компетенција</a:t>
            </a:r>
            <a:endParaRPr lang="en-US"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674999" y="5085184"/>
            <a:ext cx="7520940" cy="1104236"/>
          </a:xfrm>
        </p:spPr>
        <p:txBody>
          <a:bodyPr/>
          <a:lstStyle/>
          <a:p>
            <a:pPr marL="0" lvl="0" indent="0" algn="just" defTabSz="457200" eaLnBrk="0" fontAlgn="base" hangingPunct="0">
              <a:lnSpc>
                <a:spcPct val="80000"/>
              </a:lnSpc>
              <a:spcAft>
                <a:spcPct val="0"/>
              </a:spcAft>
              <a:defRPr/>
            </a:pPr>
            <a:r>
              <a:rPr lang="sr-Cyrl-CS" dirty="0">
                <a:solidFill>
                  <a:srgbClr val="002060"/>
                </a:solidFill>
                <a:latin typeface="Cambria" panose="02040503050406030204" pitchFamily="18" charset="0"/>
                <a:ea typeface="Cambria" panose="02040503050406030204" pitchFamily="18" charset="0"/>
              </a:rPr>
              <a:t>Кључне речи</a:t>
            </a:r>
            <a:r>
              <a:rPr lang="sr-Cyrl-CS" dirty="0">
                <a:solidFill>
                  <a:srgbClr val="00467A"/>
                </a:solidFill>
                <a:latin typeface="Cambria" panose="02040503050406030204" pitchFamily="18" charset="0"/>
                <a:ea typeface="Cambria" panose="02040503050406030204" pitchFamily="18" charset="0"/>
              </a:rPr>
              <a:t>: </a:t>
            </a:r>
            <a:r>
              <a:rPr lang="sr-Cyrl-CS" dirty="0">
                <a:solidFill>
                  <a:srgbClr val="002060"/>
                </a:solidFill>
                <a:latin typeface="Cambria" panose="02040503050406030204" pitchFamily="18" charset="0"/>
                <a:ea typeface="Cambria" panose="02040503050406030204" pitchFamily="18" charset="0"/>
              </a:rPr>
              <a:t>ЕСТЕТИЧКА  ВРЕДНОСТ </a:t>
            </a:r>
          </a:p>
          <a:p>
            <a:pPr marL="0" lvl="0" indent="0" defTabSz="457200" eaLnBrk="0" fontAlgn="base" hangingPunct="0">
              <a:spcAft>
                <a:spcPct val="0"/>
              </a:spcAft>
              <a:defRPr/>
            </a:pPr>
            <a:r>
              <a:rPr lang="sr-Cyrl-CS" dirty="0" smtClean="0">
                <a:solidFill>
                  <a:srgbClr val="FF0000"/>
                </a:solidFill>
                <a:latin typeface="Cambria" panose="02040503050406030204" pitchFamily="18" charset="0"/>
                <a:ea typeface="Cambria" panose="02040503050406030204" pitchFamily="18" charset="0"/>
              </a:rPr>
              <a:t>позитиван </a:t>
            </a:r>
            <a:r>
              <a:rPr lang="sr-Cyrl-CS" dirty="0">
                <a:solidFill>
                  <a:srgbClr val="FF0000"/>
                </a:solidFill>
                <a:latin typeface="Cambria" panose="02040503050406030204" pitchFamily="18" charset="0"/>
                <a:ea typeface="Cambria" panose="02040503050406030204" pitchFamily="18" charset="0"/>
              </a:rPr>
              <a:t>однос</a:t>
            </a:r>
            <a:r>
              <a:rPr lang="sr-Cyrl-CS" dirty="0">
                <a:solidFill>
                  <a:srgbClr val="002060"/>
                </a:solidFill>
                <a:latin typeface="Cambria" panose="02040503050406030204" pitchFamily="18" charset="0"/>
                <a:ea typeface="Cambria" panose="02040503050406030204" pitchFamily="18" charset="0"/>
              </a:rPr>
              <a:t>, развијање, </a:t>
            </a:r>
            <a:r>
              <a:rPr lang="sr-Cyrl-CS" dirty="0">
                <a:solidFill>
                  <a:srgbClr val="9BBB59">
                    <a:lumMod val="50000"/>
                  </a:srgbClr>
                </a:solidFill>
                <a:latin typeface="Cambria" panose="02040503050406030204" pitchFamily="18" charset="0"/>
                <a:ea typeface="Cambria" panose="02040503050406030204" pitchFamily="18" charset="0"/>
              </a:rPr>
              <a:t>критички </a:t>
            </a:r>
            <a:r>
              <a:rPr lang="sr-Cyrl-CS" dirty="0" smtClean="0">
                <a:solidFill>
                  <a:srgbClr val="9BBB59">
                    <a:lumMod val="50000"/>
                  </a:srgbClr>
                </a:solidFill>
                <a:latin typeface="Cambria" panose="02040503050406030204" pitchFamily="18" charset="0"/>
                <a:ea typeface="Cambria" panose="02040503050406030204" pitchFamily="18" charset="0"/>
              </a:rPr>
              <a:t>однос, </a:t>
            </a:r>
            <a:r>
              <a:rPr lang="sr-Cyrl-CS" dirty="0" smtClean="0">
                <a:solidFill>
                  <a:srgbClr val="FF0000"/>
                </a:solidFill>
                <a:latin typeface="Cambria" panose="02040503050406030204" pitchFamily="18" charset="0"/>
                <a:ea typeface="Cambria" panose="02040503050406030204" pitchFamily="18" charset="0"/>
              </a:rPr>
              <a:t>национална </a:t>
            </a:r>
            <a:r>
              <a:rPr lang="sr-Cyrl-CS" dirty="0">
                <a:solidFill>
                  <a:srgbClr val="FF0000"/>
                </a:solidFill>
                <a:latin typeface="Cambria" panose="02040503050406030204" pitchFamily="18" charset="0"/>
                <a:ea typeface="Cambria" panose="02040503050406030204" pitchFamily="18" charset="0"/>
              </a:rPr>
              <a:t>и култура других заједница</a:t>
            </a:r>
            <a:r>
              <a:rPr lang="sr-Cyrl-CS" dirty="0">
                <a:solidFill>
                  <a:srgbClr val="002060"/>
                </a:solidFill>
                <a:latin typeface="Cambria" panose="02040503050406030204" pitchFamily="18" charset="0"/>
                <a:ea typeface="Cambria" panose="02040503050406030204" pitchFamily="18" charset="0"/>
              </a:rPr>
              <a:t>, креативност,  </a:t>
            </a:r>
            <a:r>
              <a:rPr lang="sr-Cyrl-CS" dirty="0">
                <a:solidFill>
                  <a:srgbClr val="9BBB59">
                    <a:lumMod val="50000"/>
                  </a:srgbClr>
                </a:solidFill>
                <a:latin typeface="Cambria" panose="02040503050406030204" pitchFamily="18" charset="0"/>
                <a:ea typeface="Cambria" panose="02040503050406030204" pitchFamily="18" charset="0"/>
              </a:rPr>
              <a:t>(зло)употреба природе</a:t>
            </a:r>
          </a:p>
          <a:p>
            <a:endParaRPr lang="en-US" dirty="0">
              <a:latin typeface="Cambria" panose="02040503050406030204" pitchFamily="18" charset="0"/>
              <a:ea typeface="Cambria" panose="02040503050406030204" pitchFamily="18" charset="0"/>
            </a:endParaRPr>
          </a:p>
        </p:txBody>
      </p:sp>
      <p:pic>
        <p:nvPicPr>
          <p:cNvPr id="4"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46419" y="980728"/>
            <a:ext cx="2578101" cy="3643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448980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latin typeface="Cambria" panose="02040503050406030204" pitchFamily="18" charset="0"/>
                <a:ea typeface="Cambria" panose="02040503050406030204" pitchFamily="18" charset="0"/>
              </a:rPr>
              <a:t>комуникација</a:t>
            </a:r>
            <a:endParaRPr lang="en-US"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827584" y="4869160"/>
            <a:ext cx="7520940" cy="1512168"/>
          </a:xfrm>
        </p:spPr>
        <p:txBody>
          <a:bodyPr/>
          <a:lstStyle/>
          <a:p>
            <a:pPr marL="0" indent="0" algn="just" defTabSz="457200" eaLnBrk="0" fontAlgn="base" hangingPunct="0">
              <a:lnSpc>
                <a:spcPct val="80000"/>
              </a:lnSpc>
              <a:spcAft>
                <a:spcPct val="0"/>
              </a:spcAft>
              <a:defRPr/>
            </a:pPr>
            <a:r>
              <a:rPr lang="sr-Cyrl-CS" dirty="0">
                <a:solidFill>
                  <a:srgbClr val="002060"/>
                </a:solidFill>
                <a:latin typeface="Cambria" panose="02040503050406030204" pitchFamily="18" charset="0"/>
                <a:ea typeface="Cambria" panose="02040503050406030204" pitchFamily="18" charset="0"/>
              </a:rPr>
              <a:t>Кључне речи: ОБЛИЦИ КОМУНИКАЦИЈЕ</a:t>
            </a:r>
            <a:endParaRPr lang="sr-Latn-RS" dirty="0">
              <a:solidFill>
                <a:srgbClr val="002060"/>
              </a:solidFill>
              <a:latin typeface="Cambria" panose="02040503050406030204" pitchFamily="18" charset="0"/>
              <a:ea typeface="Cambria" panose="02040503050406030204" pitchFamily="18" charset="0"/>
            </a:endParaRPr>
          </a:p>
          <a:p>
            <a:pPr marL="0" lvl="0" indent="0" defTabSz="457200" eaLnBrk="0" fontAlgn="base" hangingPunct="0">
              <a:spcAft>
                <a:spcPct val="0"/>
              </a:spcAft>
              <a:defRPr/>
            </a:pPr>
            <a:r>
              <a:rPr lang="sr-Cyrl-CS" dirty="0" smtClean="0">
                <a:solidFill>
                  <a:srgbClr val="C00000"/>
                </a:solidFill>
                <a:latin typeface="Cambria" panose="02040503050406030204" pitchFamily="18" charset="0"/>
                <a:ea typeface="Cambria" panose="02040503050406030204" pitchFamily="18" charset="0"/>
              </a:rPr>
              <a:t>јасно </a:t>
            </a:r>
            <a:r>
              <a:rPr lang="sr-Cyrl-CS" dirty="0">
                <a:solidFill>
                  <a:srgbClr val="C00000"/>
                </a:solidFill>
                <a:latin typeface="Cambria" panose="02040503050406030204" pitchFamily="18" charset="0"/>
                <a:ea typeface="Cambria" panose="02040503050406030204" pitchFamily="18" charset="0"/>
              </a:rPr>
              <a:t>усмено и писмено,</a:t>
            </a:r>
            <a:r>
              <a:rPr lang="sr-Cyrl-CS" dirty="0">
                <a:solidFill>
                  <a:srgbClr val="002060"/>
                </a:solidFill>
                <a:latin typeface="Cambria" panose="02040503050406030204" pitchFamily="18" charset="0"/>
                <a:ea typeface="Cambria" panose="02040503050406030204" pitchFamily="18" charset="0"/>
              </a:rPr>
              <a:t> уважавање, слушање, </a:t>
            </a:r>
            <a:r>
              <a:rPr lang="sr-Cyrl-CS" dirty="0">
                <a:solidFill>
                  <a:srgbClr val="9BBB59">
                    <a:lumMod val="50000"/>
                  </a:srgbClr>
                </a:solidFill>
                <a:latin typeface="Cambria" panose="02040503050406030204" pitchFamily="18" charset="0"/>
                <a:ea typeface="Cambria" panose="02040503050406030204" pitchFamily="18" charset="0"/>
              </a:rPr>
              <a:t>изражавање, </a:t>
            </a:r>
            <a:r>
              <a:rPr lang="sr-Cyrl-CS" dirty="0">
                <a:solidFill>
                  <a:srgbClr val="8736D3"/>
                </a:solidFill>
                <a:latin typeface="Cambria" panose="02040503050406030204" pitchFamily="18" charset="0"/>
                <a:ea typeface="Cambria" panose="02040503050406030204" pitchFamily="18" charset="0"/>
              </a:rPr>
              <a:t>чување</a:t>
            </a:r>
          </a:p>
          <a:p>
            <a:pPr marL="0" indent="0" defTabSz="457200" eaLnBrk="0" fontAlgn="base" hangingPunct="0">
              <a:spcAft>
                <a:spcPct val="0"/>
              </a:spcAft>
              <a:defRPr/>
            </a:pPr>
            <a:r>
              <a:rPr lang="sr-Cyrl-CS" dirty="0">
                <a:solidFill>
                  <a:srgbClr val="C00000"/>
                </a:solidFill>
                <a:latin typeface="Cambria" panose="02040503050406030204" pitchFamily="18" charset="0"/>
                <a:ea typeface="Cambria" panose="02040503050406030204" pitchFamily="18" charset="0"/>
              </a:rPr>
              <a:t>изражавање, </a:t>
            </a:r>
            <a:r>
              <a:rPr lang="sr-Cyrl-CS" dirty="0">
                <a:solidFill>
                  <a:srgbClr val="002060"/>
                </a:solidFill>
                <a:latin typeface="Cambria" panose="02040503050406030204" pitchFamily="18" charset="0"/>
                <a:ea typeface="Cambria" panose="02040503050406030204" pitchFamily="18" charset="0"/>
              </a:rPr>
              <a:t>саговорник, </a:t>
            </a:r>
            <a:r>
              <a:rPr lang="sr-Cyrl-CS" dirty="0">
                <a:solidFill>
                  <a:srgbClr val="9BBB59">
                    <a:lumMod val="50000"/>
                  </a:srgbClr>
                </a:solidFill>
                <a:latin typeface="Cambria" panose="02040503050406030204" pitchFamily="18" charset="0"/>
                <a:ea typeface="Cambria" panose="02040503050406030204" pitchFamily="18" charset="0"/>
              </a:rPr>
              <a:t>ставови, мишљења, осећања,</a:t>
            </a:r>
            <a:r>
              <a:rPr lang="sr-Cyrl-CS" dirty="0">
                <a:solidFill>
                  <a:srgbClr val="002060"/>
                </a:solidFill>
                <a:latin typeface="Cambria" panose="02040503050406030204" pitchFamily="18" charset="0"/>
                <a:ea typeface="Cambria" panose="02040503050406030204" pitchFamily="18" charset="0"/>
              </a:rPr>
              <a:t> </a:t>
            </a:r>
            <a:r>
              <a:rPr lang="sr-Cyrl-CS" dirty="0">
                <a:solidFill>
                  <a:srgbClr val="8736D3"/>
                </a:solidFill>
                <a:latin typeface="Cambria" panose="02040503050406030204" pitchFamily="18" charset="0"/>
                <a:ea typeface="Cambria" panose="02040503050406030204" pitchFamily="18" charset="0"/>
              </a:rPr>
              <a:t>језички идентитет</a:t>
            </a:r>
          </a:p>
          <a:p>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1052734"/>
            <a:ext cx="6408712" cy="3568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 Box 4"/>
          <p:cNvSpPr txBox="1"/>
          <p:nvPr/>
        </p:nvSpPr>
        <p:spPr>
          <a:xfrm>
            <a:off x="1331640" y="2276872"/>
            <a:ext cx="1152128" cy="288032"/>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sr-Cyrl-RS" sz="1100" b="1" dirty="0">
                <a:solidFill>
                  <a:srgbClr val="FFFFFF"/>
                </a:solidFill>
                <a:effectLst/>
                <a:latin typeface="Calibri"/>
                <a:ea typeface="Calibri"/>
                <a:cs typeface="Times New Roman"/>
              </a:rPr>
              <a:t>РАЗГОВОР</a:t>
            </a:r>
            <a:endParaRPr lang="en-US" sz="1100" dirty="0">
              <a:effectLst/>
              <a:latin typeface="Calibri"/>
              <a:ea typeface="Calibri"/>
              <a:cs typeface="Times New Roman"/>
            </a:endParaRPr>
          </a:p>
        </p:txBody>
      </p:sp>
      <p:sp>
        <p:nvSpPr>
          <p:cNvPr id="8" name="Text Box 5"/>
          <p:cNvSpPr txBox="1"/>
          <p:nvPr/>
        </p:nvSpPr>
        <p:spPr>
          <a:xfrm>
            <a:off x="2699792" y="2276872"/>
            <a:ext cx="936104" cy="288032"/>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ts val="800"/>
              </a:lnSpc>
              <a:spcAft>
                <a:spcPts val="0"/>
              </a:spcAft>
            </a:pPr>
            <a:r>
              <a:rPr lang="sr-Cyrl-RS" sz="1000" b="1" dirty="0">
                <a:solidFill>
                  <a:srgbClr val="FFFFFF"/>
                </a:solidFill>
                <a:effectLst/>
                <a:latin typeface="Calibri"/>
                <a:ea typeface="Calibri"/>
                <a:cs typeface="Times New Roman"/>
              </a:rPr>
              <a:t>ВИДЕО РАЗГОВОР</a:t>
            </a:r>
            <a:endParaRPr lang="en-US" sz="1000" dirty="0">
              <a:effectLst/>
              <a:latin typeface="Calibri"/>
              <a:ea typeface="Calibri"/>
              <a:cs typeface="Times New Roman"/>
            </a:endParaRPr>
          </a:p>
        </p:txBody>
      </p:sp>
      <p:sp>
        <p:nvSpPr>
          <p:cNvPr id="9" name="Text Box 6"/>
          <p:cNvSpPr txBox="1"/>
          <p:nvPr/>
        </p:nvSpPr>
        <p:spPr>
          <a:xfrm>
            <a:off x="3851920" y="2288842"/>
            <a:ext cx="1080120" cy="288032"/>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ts val="800"/>
              </a:lnSpc>
              <a:spcAft>
                <a:spcPts val="0"/>
              </a:spcAft>
            </a:pPr>
            <a:r>
              <a:rPr lang="sr-Cyrl-RS" sz="1000" b="1" dirty="0">
                <a:solidFill>
                  <a:srgbClr val="FFFFFF"/>
                </a:solidFill>
                <a:effectLst/>
                <a:latin typeface="Calibri"/>
                <a:ea typeface="Calibri"/>
                <a:cs typeface="Times New Roman"/>
              </a:rPr>
              <a:t>ТЕЛЕФОНСКИ</a:t>
            </a:r>
          </a:p>
          <a:p>
            <a:pPr>
              <a:lnSpc>
                <a:spcPts val="800"/>
              </a:lnSpc>
              <a:spcAft>
                <a:spcPts val="0"/>
              </a:spcAft>
            </a:pPr>
            <a:r>
              <a:rPr lang="sr-Cyrl-RS" sz="900" b="1" dirty="0">
                <a:solidFill>
                  <a:srgbClr val="FFFFFF"/>
                </a:solidFill>
                <a:effectLst/>
                <a:latin typeface="Calibri"/>
                <a:ea typeface="Calibri"/>
                <a:cs typeface="Times New Roman"/>
              </a:rPr>
              <a:t>РАЗГОВОР</a:t>
            </a:r>
            <a:endParaRPr lang="en-US" sz="900" dirty="0">
              <a:effectLst/>
              <a:latin typeface="Calibri"/>
              <a:ea typeface="Calibri"/>
              <a:cs typeface="Times New Roman"/>
            </a:endParaRPr>
          </a:p>
        </p:txBody>
      </p:sp>
      <p:sp>
        <p:nvSpPr>
          <p:cNvPr id="10" name="Text Box 7"/>
          <p:cNvSpPr txBox="1"/>
          <p:nvPr/>
        </p:nvSpPr>
        <p:spPr>
          <a:xfrm>
            <a:off x="5148064" y="2288842"/>
            <a:ext cx="1008112" cy="288032"/>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ts val="600"/>
              </a:lnSpc>
              <a:spcAft>
                <a:spcPts val="0"/>
              </a:spcAft>
            </a:pPr>
            <a:endParaRPr lang="sr-Cyrl-RS" sz="1050" b="1" dirty="0" smtClean="0">
              <a:solidFill>
                <a:srgbClr val="FFFFFF"/>
              </a:solidFill>
              <a:effectLst/>
              <a:latin typeface="Calibri"/>
              <a:ea typeface="Calibri"/>
              <a:cs typeface="Times New Roman"/>
            </a:endParaRPr>
          </a:p>
          <a:p>
            <a:pPr algn="ctr">
              <a:lnSpc>
                <a:spcPts val="600"/>
              </a:lnSpc>
              <a:spcAft>
                <a:spcPts val="0"/>
              </a:spcAft>
            </a:pPr>
            <a:r>
              <a:rPr lang="sr-Cyrl-RS" sz="1050" b="1" dirty="0" smtClean="0">
                <a:solidFill>
                  <a:srgbClr val="FFFFFF"/>
                </a:solidFill>
                <a:effectLst/>
                <a:latin typeface="Calibri"/>
                <a:ea typeface="Calibri"/>
                <a:cs typeface="Times New Roman"/>
              </a:rPr>
              <a:t>ПИСМО</a:t>
            </a:r>
            <a:endParaRPr lang="en-US" sz="1050" dirty="0">
              <a:effectLst/>
              <a:latin typeface="Calibri"/>
              <a:ea typeface="Calibri"/>
              <a:cs typeface="Times New Roman"/>
            </a:endParaRPr>
          </a:p>
        </p:txBody>
      </p:sp>
      <p:sp>
        <p:nvSpPr>
          <p:cNvPr id="11" name="Text Box 9"/>
          <p:cNvSpPr txBox="1"/>
          <p:nvPr/>
        </p:nvSpPr>
        <p:spPr>
          <a:xfrm>
            <a:off x="6444208" y="2288842"/>
            <a:ext cx="936104" cy="288032"/>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ts val="600"/>
              </a:lnSpc>
              <a:spcAft>
                <a:spcPts val="0"/>
              </a:spcAft>
            </a:pPr>
            <a:endParaRPr lang="sr-Cyrl-RS" sz="1050" b="1" dirty="0" smtClean="0">
              <a:solidFill>
                <a:srgbClr val="FFFFFF"/>
              </a:solidFill>
              <a:effectLst/>
              <a:latin typeface="Calibri"/>
              <a:ea typeface="Calibri"/>
              <a:cs typeface="Times New Roman"/>
            </a:endParaRPr>
          </a:p>
          <a:p>
            <a:pPr algn="ctr">
              <a:lnSpc>
                <a:spcPts val="600"/>
              </a:lnSpc>
              <a:spcAft>
                <a:spcPts val="0"/>
              </a:spcAft>
            </a:pPr>
            <a:r>
              <a:rPr lang="sr-Latn-RS" sz="1050" b="1" dirty="0" smtClean="0">
                <a:solidFill>
                  <a:srgbClr val="FFFFFF"/>
                </a:solidFill>
                <a:effectLst/>
                <a:latin typeface="Calibri"/>
                <a:ea typeface="Calibri"/>
                <a:cs typeface="Times New Roman"/>
              </a:rPr>
              <a:t>SKYPE</a:t>
            </a:r>
            <a:endParaRPr lang="en-US" sz="1050" dirty="0">
              <a:effectLst/>
              <a:latin typeface="Calibri"/>
              <a:ea typeface="Calibri"/>
              <a:cs typeface="Times New Roman"/>
            </a:endParaRPr>
          </a:p>
        </p:txBody>
      </p:sp>
      <p:sp>
        <p:nvSpPr>
          <p:cNvPr id="12" name="Text Box 8"/>
          <p:cNvSpPr txBox="1"/>
          <p:nvPr/>
        </p:nvSpPr>
        <p:spPr>
          <a:xfrm>
            <a:off x="1331640" y="4005064"/>
            <a:ext cx="1152128" cy="360040"/>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ts val="600"/>
              </a:lnSpc>
              <a:spcAft>
                <a:spcPts val="0"/>
              </a:spcAft>
            </a:pPr>
            <a:r>
              <a:rPr lang="sr-Cyrl-RS" sz="1000" b="1" dirty="0">
                <a:solidFill>
                  <a:srgbClr val="FFFFFF"/>
                </a:solidFill>
                <a:effectLst/>
                <a:latin typeface="Calibri"/>
                <a:ea typeface="Calibri"/>
                <a:cs typeface="Times New Roman"/>
              </a:rPr>
              <a:t>ТЕЛЕФОНСК</a:t>
            </a:r>
            <a:r>
              <a:rPr lang="sr-Latn-RS" sz="1000" b="1" dirty="0">
                <a:solidFill>
                  <a:srgbClr val="FFFFFF"/>
                </a:solidFill>
                <a:effectLst/>
                <a:latin typeface="Calibri"/>
                <a:ea typeface="Calibri"/>
                <a:cs typeface="Times New Roman"/>
              </a:rPr>
              <a:t>E</a:t>
            </a:r>
            <a:endParaRPr lang="sr-Cyrl-RS" sz="1000" b="1" dirty="0">
              <a:solidFill>
                <a:srgbClr val="FFFFFF"/>
              </a:solidFill>
              <a:effectLst/>
              <a:latin typeface="Calibri"/>
              <a:ea typeface="Calibri"/>
              <a:cs typeface="Times New Roman"/>
            </a:endParaRPr>
          </a:p>
          <a:p>
            <a:pPr>
              <a:lnSpc>
                <a:spcPts val="800"/>
              </a:lnSpc>
              <a:spcAft>
                <a:spcPts val="0"/>
              </a:spcAft>
            </a:pPr>
            <a:r>
              <a:rPr lang="sr-Cyrl-RS" sz="1000" b="1" dirty="0">
                <a:solidFill>
                  <a:srgbClr val="FFFFFF"/>
                </a:solidFill>
                <a:effectLst/>
                <a:latin typeface="Calibri"/>
                <a:ea typeface="Calibri"/>
                <a:cs typeface="Times New Roman"/>
              </a:rPr>
              <a:t>ПОРУКЕ</a:t>
            </a:r>
            <a:endParaRPr lang="en-US" sz="1000" dirty="0">
              <a:effectLst/>
              <a:latin typeface="Calibri"/>
              <a:ea typeface="Calibri"/>
              <a:cs typeface="Times New Roman"/>
            </a:endParaRPr>
          </a:p>
        </p:txBody>
      </p:sp>
      <p:sp>
        <p:nvSpPr>
          <p:cNvPr id="13" name="Text Box 3"/>
          <p:cNvSpPr txBox="1"/>
          <p:nvPr/>
        </p:nvSpPr>
        <p:spPr>
          <a:xfrm>
            <a:off x="2806030" y="4005064"/>
            <a:ext cx="808730" cy="282255"/>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sr-Latn-RS" sz="1050" b="1">
                <a:solidFill>
                  <a:srgbClr val="FFFFFF"/>
                </a:solidFill>
                <a:effectLst/>
                <a:latin typeface="Calibri"/>
                <a:ea typeface="Calibri"/>
                <a:cs typeface="Times New Roman"/>
              </a:rPr>
              <a:t>EMAIL</a:t>
            </a:r>
            <a:endParaRPr lang="en-US" sz="1050">
              <a:effectLst/>
              <a:latin typeface="Calibri"/>
              <a:ea typeface="Calibri"/>
              <a:cs typeface="Times New Roman"/>
            </a:endParaRPr>
          </a:p>
        </p:txBody>
      </p:sp>
      <p:sp>
        <p:nvSpPr>
          <p:cNvPr id="14" name="Text Box 10"/>
          <p:cNvSpPr txBox="1"/>
          <p:nvPr/>
        </p:nvSpPr>
        <p:spPr>
          <a:xfrm>
            <a:off x="3851920" y="3966171"/>
            <a:ext cx="1080120" cy="360040"/>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ts val="800"/>
              </a:lnSpc>
              <a:spcAft>
                <a:spcPts val="0"/>
              </a:spcAft>
            </a:pPr>
            <a:r>
              <a:rPr lang="sr-Latn-RS" sz="1000" b="1">
                <a:solidFill>
                  <a:srgbClr val="FFFFFF"/>
                </a:solidFill>
                <a:effectLst/>
                <a:latin typeface="Calibri"/>
                <a:ea typeface="Calibri"/>
                <a:cs typeface="Times New Roman"/>
              </a:rPr>
              <a:t>FACEBOOK</a:t>
            </a:r>
            <a:endParaRPr lang="en-US" sz="1000">
              <a:effectLst/>
              <a:latin typeface="Calibri"/>
              <a:ea typeface="Calibri"/>
              <a:cs typeface="Times New Roman"/>
            </a:endParaRPr>
          </a:p>
          <a:p>
            <a:pPr>
              <a:lnSpc>
                <a:spcPts val="800"/>
              </a:lnSpc>
              <a:spcAft>
                <a:spcPts val="0"/>
              </a:spcAft>
            </a:pPr>
            <a:r>
              <a:rPr lang="sr-Cyrl-RS" sz="1000" b="1">
                <a:solidFill>
                  <a:srgbClr val="FFFFFF"/>
                </a:solidFill>
                <a:effectLst/>
                <a:latin typeface="Calibri"/>
                <a:ea typeface="Calibri"/>
                <a:cs typeface="Times New Roman"/>
              </a:rPr>
              <a:t>ПОРУКЕ</a:t>
            </a:r>
            <a:endParaRPr lang="en-US" sz="1000">
              <a:effectLst/>
              <a:latin typeface="Calibri"/>
              <a:ea typeface="Calibri"/>
              <a:cs typeface="Times New Roman"/>
            </a:endParaRPr>
          </a:p>
        </p:txBody>
      </p:sp>
      <p:sp>
        <p:nvSpPr>
          <p:cNvPr id="15" name="Text Box 12"/>
          <p:cNvSpPr txBox="1"/>
          <p:nvPr/>
        </p:nvSpPr>
        <p:spPr>
          <a:xfrm>
            <a:off x="5130563" y="4006322"/>
            <a:ext cx="1008112" cy="321147"/>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ts val="800"/>
              </a:lnSpc>
              <a:spcAft>
                <a:spcPts val="0"/>
              </a:spcAft>
            </a:pPr>
            <a:r>
              <a:rPr lang="sr-Latn-RS" sz="1000" b="1" dirty="0">
                <a:solidFill>
                  <a:srgbClr val="FFFFFF"/>
                </a:solidFill>
                <a:effectLst/>
                <a:latin typeface="Calibri"/>
                <a:ea typeface="Calibri"/>
                <a:cs typeface="Times New Roman"/>
              </a:rPr>
              <a:t>FACEBOOK </a:t>
            </a:r>
            <a:r>
              <a:rPr lang="sr-Cyrl-RS" sz="1000" b="1" dirty="0">
                <a:solidFill>
                  <a:srgbClr val="FFFFFF"/>
                </a:solidFill>
                <a:effectLst/>
                <a:latin typeface="Calibri"/>
                <a:ea typeface="Calibri"/>
                <a:cs typeface="Times New Roman"/>
              </a:rPr>
              <a:t>СТАТУС</a:t>
            </a:r>
            <a:endParaRPr lang="en-US" sz="1000" dirty="0">
              <a:effectLst/>
              <a:latin typeface="Calibri"/>
              <a:ea typeface="Calibri"/>
              <a:cs typeface="Times New Roman"/>
            </a:endParaRPr>
          </a:p>
        </p:txBody>
      </p:sp>
      <p:sp>
        <p:nvSpPr>
          <p:cNvPr id="16" name="Text Box 13"/>
          <p:cNvSpPr txBox="1"/>
          <p:nvPr/>
        </p:nvSpPr>
        <p:spPr>
          <a:xfrm>
            <a:off x="6516216" y="4017705"/>
            <a:ext cx="792088" cy="297140"/>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sr-Latn-RS" sz="1050" b="1" dirty="0">
                <a:solidFill>
                  <a:srgbClr val="FFFFFF"/>
                </a:solidFill>
                <a:effectLst/>
                <a:latin typeface="Calibri"/>
                <a:ea typeface="Calibri"/>
                <a:cs typeface="Times New Roman"/>
              </a:rPr>
              <a:t>TWITTER</a:t>
            </a:r>
            <a:endParaRPr lang="en-US" sz="1050" dirty="0">
              <a:effectLst/>
              <a:latin typeface="Calibri"/>
              <a:ea typeface="Calibri"/>
              <a:cs typeface="Times New Roman"/>
            </a:endParaRPr>
          </a:p>
        </p:txBody>
      </p:sp>
    </p:spTree>
    <p:extLst>
      <p:ext uri="{BB962C8B-B14F-4D97-AF65-F5344CB8AC3E}">
        <p14:creationId xmlns:p14="http://schemas.microsoft.com/office/powerpoint/2010/main" val="26129288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latin typeface="Cambria" panose="02040503050406030204" pitchFamily="18" charset="0"/>
                <a:ea typeface="Cambria" panose="02040503050406030204" pitchFamily="18" charset="0"/>
              </a:rPr>
              <a:t>Одговоран однос према здрављу</a:t>
            </a:r>
            <a:endParaRPr lang="en-US"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827584" y="5085184"/>
            <a:ext cx="7520940" cy="1104236"/>
          </a:xfrm>
        </p:spPr>
        <p:txBody>
          <a:bodyPr/>
          <a:lstStyle/>
          <a:p>
            <a:pPr marL="0" indent="0" algn="just" defTabSz="457200" eaLnBrk="0" fontAlgn="base" hangingPunct="0">
              <a:lnSpc>
                <a:spcPct val="80000"/>
              </a:lnSpc>
              <a:spcAft>
                <a:spcPct val="0"/>
              </a:spcAft>
              <a:defRPr/>
            </a:pPr>
            <a:r>
              <a:rPr lang="sr-Cyrl-CS" dirty="0">
                <a:solidFill>
                  <a:srgbClr val="002060"/>
                </a:solidFill>
                <a:latin typeface="Cambria Math" panose="02040503050406030204" pitchFamily="18" charset="0"/>
                <a:ea typeface="Cambria Math" panose="02040503050406030204" pitchFamily="18" charset="0"/>
              </a:rPr>
              <a:t>Кључне речи: ЗДРАВЉЕ</a:t>
            </a:r>
          </a:p>
          <a:p>
            <a:pPr marL="0" indent="0" defTabSz="457200" eaLnBrk="0" fontAlgn="base" hangingPunct="0">
              <a:spcAft>
                <a:spcPct val="0"/>
              </a:spcAft>
              <a:defRPr/>
            </a:pPr>
            <a:r>
              <a:rPr lang="sr-Cyrl-CS" dirty="0" smtClean="0">
                <a:solidFill>
                  <a:srgbClr val="C00000"/>
                </a:solidFill>
                <a:latin typeface="Cambria Math" panose="02040503050406030204" pitchFamily="18" charset="0"/>
                <a:ea typeface="Cambria Math" panose="02040503050406030204" pitchFamily="18" charset="0"/>
              </a:rPr>
              <a:t>карактеристике</a:t>
            </a:r>
            <a:r>
              <a:rPr lang="sr-Cyrl-CS" dirty="0">
                <a:solidFill>
                  <a:srgbClr val="C00000"/>
                </a:solidFill>
                <a:latin typeface="Cambria Math" panose="02040503050406030204" pitchFamily="18" charset="0"/>
                <a:ea typeface="Cambria Math" panose="02040503050406030204" pitchFamily="18" charset="0"/>
              </a:rPr>
              <a:t>, последице,</a:t>
            </a:r>
            <a:r>
              <a:rPr lang="sr-Cyrl-CS" dirty="0">
                <a:solidFill>
                  <a:srgbClr val="002060"/>
                </a:solidFill>
                <a:latin typeface="Cambria Math" panose="02040503050406030204" pitchFamily="18" charset="0"/>
                <a:ea typeface="Cambria Math" panose="02040503050406030204" pitchFamily="18" charset="0"/>
              </a:rPr>
              <a:t> утицај, </a:t>
            </a:r>
            <a:r>
              <a:rPr lang="sr-Cyrl-CS" dirty="0">
                <a:solidFill>
                  <a:srgbClr val="9BBB59">
                    <a:lumMod val="50000"/>
                  </a:srgbClr>
                </a:solidFill>
                <a:latin typeface="Cambria Math" panose="02040503050406030204" pitchFamily="18" charset="0"/>
                <a:ea typeface="Cambria Math" panose="02040503050406030204" pitchFamily="18" charset="0"/>
              </a:rPr>
              <a:t>ризици, </a:t>
            </a:r>
            <a:r>
              <a:rPr lang="sr-Cyrl-CS" dirty="0" smtClean="0">
                <a:solidFill>
                  <a:srgbClr val="8736D3"/>
                </a:solidFill>
                <a:latin typeface="Cambria Math" panose="02040503050406030204" pitchFamily="18" charset="0"/>
                <a:ea typeface="Cambria Math" panose="02040503050406030204" pitchFamily="18" charset="0"/>
              </a:rPr>
              <a:t>избор, </a:t>
            </a:r>
            <a:r>
              <a:rPr lang="sr-Cyrl-CS" dirty="0" smtClean="0">
                <a:solidFill>
                  <a:srgbClr val="C00000"/>
                </a:solidFill>
                <a:latin typeface="Cambria Math" panose="02040503050406030204" pitchFamily="18" charset="0"/>
                <a:ea typeface="Cambria Math" panose="02040503050406030204" pitchFamily="18" charset="0"/>
              </a:rPr>
              <a:t>болест</a:t>
            </a:r>
            <a:r>
              <a:rPr lang="sr-Cyrl-CS" dirty="0">
                <a:solidFill>
                  <a:srgbClr val="C00000"/>
                </a:solidFill>
                <a:latin typeface="Cambria Math" panose="02040503050406030204" pitchFamily="18" charset="0"/>
                <a:ea typeface="Cambria Math" panose="02040503050406030204" pitchFamily="18" charset="0"/>
              </a:rPr>
              <a:t>, </a:t>
            </a:r>
            <a:r>
              <a:rPr lang="sr-Cyrl-CS" dirty="0">
                <a:solidFill>
                  <a:srgbClr val="002060"/>
                </a:solidFill>
                <a:latin typeface="Cambria Math" panose="02040503050406030204" pitchFamily="18" charset="0"/>
                <a:ea typeface="Cambria Math" panose="02040503050406030204" pitchFamily="18" charset="0"/>
              </a:rPr>
              <a:t>природне појаве, индустријски производи</a:t>
            </a:r>
            <a:r>
              <a:rPr lang="sr-Cyrl-CS" dirty="0">
                <a:solidFill>
                  <a:srgbClr val="9BBB59">
                    <a:lumMod val="50000"/>
                  </a:srgbClr>
                </a:solidFill>
                <a:latin typeface="Cambria Math" panose="02040503050406030204" pitchFamily="18" charset="0"/>
                <a:ea typeface="Cambria Math" panose="02040503050406030204" pitchFamily="18" charset="0"/>
              </a:rPr>
              <a:t>, мере заштите</a:t>
            </a:r>
            <a:r>
              <a:rPr lang="sr-Cyrl-CS" dirty="0">
                <a:solidFill>
                  <a:srgbClr val="002060"/>
                </a:solidFill>
                <a:latin typeface="Cambria Math" panose="02040503050406030204" pitchFamily="18" charset="0"/>
                <a:ea typeface="Cambria Math" panose="02040503050406030204" pitchFamily="18" charset="0"/>
              </a:rPr>
              <a:t>, </a:t>
            </a:r>
            <a:r>
              <a:rPr lang="sr-Cyrl-CS" dirty="0">
                <a:solidFill>
                  <a:srgbClr val="8736D3"/>
                </a:solidFill>
                <a:latin typeface="Cambria Math" panose="02040503050406030204" pitchFamily="18" charset="0"/>
                <a:ea typeface="Cambria Math" panose="02040503050406030204" pitchFamily="18" charset="0"/>
              </a:rPr>
              <a:t>стил живота</a:t>
            </a:r>
            <a:endParaRPr lang="en-US" dirty="0">
              <a:solidFill>
                <a:srgbClr val="8736D3"/>
              </a:solidFill>
              <a:latin typeface="Cambria Math" panose="02040503050406030204" pitchFamily="18" charset="0"/>
              <a:ea typeface="Cambria Math" panose="02040503050406030204" pitchFamily="18" charset="0"/>
            </a:endParaRPr>
          </a:p>
          <a:p>
            <a:endParaRPr lang="en-US" dirty="0"/>
          </a:p>
        </p:txBody>
      </p:sp>
      <p:pic>
        <p:nvPicPr>
          <p:cNvPr id="4" name="Picture 2" descr="C:\Users\Vesna Kartal\Desktop\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47925" y="1340768"/>
            <a:ext cx="4248150" cy="3705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79833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sz="2400" dirty="0" smtClean="0">
                <a:latin typeface="Cambria" panose="02040503050406030204" pitchFamily="18" charset="0"/>
                <a:ea typeface="Cambria" panose="02040503050406030204" pitchFamily="18" charset="0"/>
              </a:rPr>
              <a:t>Предузимљивост и оријентација ка предузетништву</a:t>
            </a:r>
            <a:endParaRPr lang="en-US" sz="2400"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899592" y="5085184"/>
            <a:ext cx="7520940" cy="1104236"/>
          </a:xfrm>
        </p:spPr>
        <p:txBody>
          <a:bodyPr/>
          <a:lstStyle/>
          <a:p>
            <a:pPr marL="0" lvl="0" indent="0" algn="just" defTabSz="457200" eaLnBrk="0" fontAlgn="base" hangingPunct="0">
              <a:spcAft>
                <a:spcPct val="0"/>
              </a:spcAft>
              <a:defRPr/>
            </a:pPr>
            <a:r>
              <a:rPr lang="sr-Cyrl-CS" dirty="0">
                <a:solidFill>
                  <a:srgbClr val="002060"/>
                </a:solidFill>
                <a:latin typeface="Cambria" panose="02040503050406030204" pitchFamily="18" charset="0"/>
                <a:ea typeface="Cambria" panose="02040503050406030204" pitchFamily="18" charset="0"/>
              </a:rPr>
              <a:t>Кључне речи</a:t>
            </a:r>
            <a:r>
              <a:rPr lang="sr-Cyrl-CS" dirty="0">
                <a:solidFill>
                  <a:srgbClr val="00467A"/>
                </a:solidFill>
                <a:latin typeface="Cambria" panose="02040503050406030204" pitchFamily="18" charset="0"/>
                <a:ea typeface="Cambria" panose="02040503050406030204" pitchFamily="18" charset="0"/>
              </a:rPr>
              <a:t>: </a:t>
            </a:r>
            <a:r>
              <a:rPr lang="sr-Cyrl-CS" dirty="0">
                <a:solidFill>
                  <a:srgbClr val="002060"/>
                </a:solidFill>
                <a:latin typeface="Cambria" panose="02040503050406030204" pitchFamily="18" charset="0"/>
                <a:ea typeface="Cambria" panose="02040503050406030204" pitchFamily="18" charset="0"/>
              </a:rPr>
              <a:t>ИНИЦИЈАТИВА</a:t>
            </a:r>
          </a:p>
          <a:p>
            <a:pPr marL="0" lvl="0" indent="0" defTabSz="457200" eaLnBrk="0" fontAlgn="base" hangingPunct="0">
              <a:spcAft>
                <a:spcPct val="0"/>
              </a:spcAft>
              <a:defRPr/>
            </a:pPr>
            <a:r>
              <a:rPr lang="sr-Cyrl-CS" dirty="0" smtClean="0">
                <a:solidFill>
                  <a:srgbClr val="C00000"/>
                </a:solidFill>
                <a:latin typeface="Cambria" panose="02040503050406030204" pitchFamily="18" charset="0"/>
                <a:ea typeface="Cambria" panose="02040503050406030204" pitchFamily="18" charset="0"/>
              </a:rPr>
              <a:t>прилагођавање</a:t>
            </a:r>
            <a:r>
              <a:rPr lang="sr-Cyrl-CS" dirty="0">
                <a:solidFill>
                  <a:srgbClr val="C00000"/>
                </a:solidFill>
                <a:latin typeface="Cambria" panose="02040503050406030204" pitchFamily="18" charset="0"/>
                <a:ea typeface="Cambria" panose="02040503050406030204" pitchFamily="18" charset="0"/>
              </a:rPr>
              <a:t>, </a:t>
            </a:r>
            <a:r>
              <a:rPr lang="sr-Cyrl-CS" dirty="0">
                <a:solidFill>
                  <a:srgbClr val="002060"/>
                </a:solidFill>
                <a:latin typeface="Cambria" panose="02040503050406030204" pitchFamily="18" charset="0"/>
                <a:ea typeface="Cambria" panose="02040503050406030204" pitchFamily="18" charset="0"/>
              </a:rPr>
              <a:t>препознавање, </a:t>
            </a:r>
            <a:r>
              <a:rPr lang="sr-Cyrl-CS" dirty="0">
                <a:solidFill>
                  <a:srgbClr val="9BBB59">
                    <a:lumMod val="50000"/>
                  </a:srgbClr>
                </a:solidFill>
                <a:latin typeface="Cambria" panose="02040503050406030204" pitchFamily="18" charset="0"/>
                <a:ea typeface="Cambria" panose="02040503050406030204" pitchFamily="18" charset="0"/>
              </a:rPr>
              <a:t>спремност, мотивисаност, </a:t>
            </a:r>
            <a:r>
              <a:rPr lang="sr-Cyrl-CS" dirty="0" smtClean="0">
                <a:solidFill>
                  <a:srgbClr val="8736D3"/>
                </a:solidFill>
                <a:latin typeface="Cambria" panose="02040503050406030204" pitchFamily="18" charset="0"/>
                <a:ea typeface="Cambria" panose="02040503050406030204" pitchFamily="18" charset="0"/>
              </a:rPr>
              <a:t>постављање,</a:t>
            </a:r>
            <a:endParaRPr lang="sr-Cyrl-CS" dirty="0">
              <a:solidFill>
                <a:srgbClr val="8736D3"/>
              </a:solidFill>
              <a:latin typeface="Cambria" panose="02040503050406030204" pitchFamily="18" charset="0"/>
              <a:ea typeface="Cambria" panose="02040503050406030204" pitchFamily="18" charset="0"/>
            </a:endParaRPr>
          </a:p>
          <a:p>
            <a:pPr marL="0" indent="0" defTabSz="457200" eaLnBrk="0" fontAlgn="base" hangingPunct="0">
              <a:spcAft>
                <a:spcPct val="0"/>
              </a:spcAft>
              <a:defRPr/>
            </a:pPr>
            <a:r>
              <a:rPr lang="sr-Cyrl-CS" dirty="0">
                <a:solidFill>
                  <a:srgbClr val="C00000"/>
                </a:solidFill>
                <a:latin typeface="Cambria" panose="02040503050406030204" pitchFamily="18" charset="0"/>
                <a:ea typeface="Cambria" panose="02040503050406030204" pitchFamily="18" charset="0"/>
              </a:rPr>
              <a:t>промене</a:t>
            </a:r>
            <a:r>
              <a:rPr lang="sr-Cyrl-CS" dirty="0">
                <a:solidFill>
                  <a:srgbClr val="FF0000"/>
                </a:solidFill>
                <a:latin typeface="Cambria" panose="02040503050406030204" pitchFamily="18" charset="0"/>
                <a:ea typeface="Cambria" panose="02040503050406030204" pitchFamily="18" charset="0"/>
              </a:rPr>
              <a:t>,</a:t>
            </a:r>
            <a:r>
              <a:rPr lang="sr-Cyrl-CS" dirty="0">
                <a:solidFill>
                  <a:srgbClr val="002060"/>
                </a:solidFill>
                <a:latin typeface="Cambria" panose="02040503050406030204" pitchFamily="18" charset="0"/>
                <a:ea typeface="Cambria" panose="02040503050406030204" pitchFamily="18" charset="0"/>
              </a:rPr>
              <a:t> предности, могућности, </a:t>
            </a:r>
            <a:r>
              <a:rPr lang="sr-Cyrl-CS" dirty="0">
                <a:solidFill>
                  <a:srgbClr val="9BBB59">
                    <a:lumMod val="50000"/>
                  </a:srgbClr>
                </a:solidFill>
                <a:latin typeface="Cambria" panose="02040503050406030204" pitchFamily="18" charset="0"/>
                <a:ea typeface="Cambria" panose="02040503050406030204" pitchFamily="18" charset="0"/>
              </a:rPr>
              <a:t>пројекти, </a:t>
            </a:r>
            <a:r>
              <a:rPr lang="sr-Cyrl-CS" dirty="0">
                <a:solidFill>
                  <a:srgbClr val="8736D3"/>
                </a:solidFill>
                <a:latin typeface="Cambria" panose="02040503050406030204" pitchFamily="18" charset="0"/>
                <a:ea typeface="Cambria" panose="02040503050406030204" pitchFamily="18" charset="0"/>
              </a:rPr>
              <a:t>реални циљеви</a:t>
            </a:r>
            <a:endParaRPr lang="en-US" dirty="0">
              <a:solidFill>
                <a:srgbClr val="8736D3"/>
              </a:solidFill>
              <a:latin typeface="Cambria" panose="02040503050406030204" pitchFamily="18" charset="0"/>
              <a:ea typeface="Cambria" panose="02040503050406030204" pitchFamily="18" charset="0"/>
            </a:endParaRPr>
          </a:p>
          <a:p>
            <a:endParaRPr lang="en-US" dirty="0"/>
          </a:p>
        </p:txBody>
      </p:sp>
      <p:pic>
        <p:nvPicPr>
          <p:cNvPr id="4"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828801" y="1268760"/>
            <a:ext cx="5021580" cy="3345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678049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latin typeface="Cambria" panose="02040503050406030204" pitchFamily="18" charset="0"/>
                <a:ea typeface="Cambria" panose="02040503050406030204" pitchFamily="18" charset="0"/>
              </a:rPr>
              <a:t>Рад са подацима и информацијама</a:t>
            </a:r>
            <a:endParaRPr lang="en-US"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755576" y="5085184"/>
            <a:ext cx="7520940" cy="1104236"/>
          </a:xfrm>
        </p:spPr>
        <p:txBody>
          <a:bodyPr/>
          <a:lstStyle/>
          <a:p>
            <a:pPr marL="0" indent="0" algn="just" defTabSz="457200" eaLnBrk="0" fontAlgn="base" hangingPunct="0">
              <a:lnSpc>
                <a:spcPct val="80000"/>
              </a:lnSpc>
              <a:spcAft>
                <a:spcPct val="0"/>
              </a:spcAft>
              <a:defRPr/>
            </a:pPr>
            <a:r>
              <a:rPr lang="sr-Cyrl-CS" sz="1800" dirty="0">
                <a:solidFill>
                  <a:srgbClr val="002060"/>
                </a:solidFill>
                <a:latin typeface="Cambria" panose="02040503050406030204" pitchFamily="18" charset="0"/>
                <a:ea typeface="Cambria" panose="02040503050406030204" pitchFamily="18" charset="0"/>
              </a:rPr>
              <a:t>Кључне речи: РЕЛЕВАНТНИ И ПОУЗДАНИ ПОДАЦИ</a:t>
            </a:r>
            <a:endParaRPr lang="en-US" sz="1800" dirty="0">
              <a:solidFill>
                <a:srgbClr val="002060"/>
              </a:solidFill>
              <a:latin typeface="Cambria" panose="02040503050406030204" pitchFamily="18" charset="0"/>
              <a:ea typeface="Cambria" panose="02040503050406030204" pitchFamily="18" charset="0"/>
            </a:endParaRPr>
          </a:p>
          <a:p>
            <a:pPr marL="0" lvl="0" indent="0" defTabSz="457200" eaLnBrk="0" fontAlgn="base" hangingPunct="0">
              <a:spcAft>
                <a:spcPct val="0"/>
              </a:spcAft>
              <a:defRPr/>
            </a:pPr>
            <a:r>
              <a:rPr lang="sr-Cyrl-CS" dirty="0" smtClean="0">
                <a:solidFill>
                  <a:srgbClr val="C00000"/>
                </a:solidFill>
                <a:latin typeface="Cambria" panose="02040503050406030204" pitchFamily="18" charset="0"/>
                <a:ea typeface="Cambria" panose="02040503050406030204" pitchFamily="18" charset="0"/>
              </a:rPr>
              <a:t>коришћење</a:t>
            </a:r>
            <a:r>
              <a:rPr lang="sr-Cyrl-CS" dirty="0">
                <a:solidFill>
                  <a:srgbClr val="C00000"/>
                </a:solidFill>
                <a:latin typeface="Cambria" panose="02040503050406030204" pitchFamily="18" charset="0"/>
                <a:ea typeface="Cambria" panose="02040503050406030204" pitchFamily="18" charset="0"/>
              </a:rPr>
              <a:t>,</a:t>
            </a:r>
            <a:r>
              <a:rPr lang="sr-Cyrl-CS" dirty="0">
                <a:solidFill>
                  <a:srgbClr val="002060"/>
                </a:solidFill>
                <a:latin typeface="Cambria" panose="02040503050406030204" pitchFamily="18" charset="0"/>
                <a:ea typeface="Cambria" panose="02040503050406030204" pitchFamily="18" charset="0"/>
              </a:rPr>
              <a:t> селектовање, обрада, чување, презентовање, </a:t>
            </a:r>
            <a:r>
              <a:rPr lang="sr-Cyrl-CS" dirty="0">
                <a:solidFill>
                  <a:srgbClr val="9BBB59">
                    <a:lumMod val="50000"/>
                  </a:srgbClr>
                </a:solidFill>
                <a:latin typeface="Cambria" panose="02040503050406030204" pitchFamily="18" charset="0"/>
                <a:ea typeface="Cambria" panose="02040503050406030204" pitchFamily="18" charset="0"/>
              </a:rPr>
              <a:t> </a:t>
            </a:r>
            <a:r>
              <a:rPr lang="sr-Cyrl-CS" dirty="0" smtClean="0">
                <a:solidFill>
                  <a:srgbClr val="9BBB59">
                    <a:lumMod val="50000"/>
                  </a:srgbClr>
                </a:solidFill>
                <a:latin typeface="Cambria" panose="02040503050406030204" pitchFamily="18" charset="0"/>
                <a:ea typeface="Cambria" panose="02040503050406030204" pitchFamily="18" charset="0"/>
              </a:rPr>
              <a:t>обезбеђивање,</a:t>
            </a:r>
            <a:endParaRPr lang="sr-Cyrl-CS" dirty="0">
              <a:solidFill>
                <a:srgbClr val="9BBB59">
                  <a:lumMod val="50000"/>
                </a:srgbClr>
              </a:solidFill>
              <a:latin typeface="Cambria" panose="02040503050406030204" pitchFamily="18" charset="0"/>
              <a:ea typeface="Cambria" panose="02040503050406030204" pitchFamily="18" charset="0"/>
            </a:endParaRPr>
          </a:p>
          <a:p>
            <a:pPr marL="0" lvl="0" indent="0" fontAlgn="base">
              <a:spcAft>
                <a:spcPct val="0"/>
              </a:spcAft>
              <a:defRPr/>
            </a:pPr>
            <a:r>
              <a:rPr lang="sr-Cyrl-CS" dirty="0">
                <a:solidFill>
                  <a:srgbClr val="C00000"/>
                </a:solidFill>
                <a:latin typeface="Cambria" panose="02040503050406030204" pitchFamily="18" charset="0"/>
                <a:ea typeface="Cambria" panose="02040503050406030204" pitchFamily="18" charset="0"/>
              </a:rPr>
              <a:t>различити извори, симболички модалитети,  </a:t>
            </a:r>
            <a:r>
              <a:rPr lang="sr-Cyrl-CS" dirty="0">
                <a:solidFill>
                  <a:srgbClr val="002060"/>
                </a:solidFill>
                <a:latin typeface="Cambria" panose="02040503050406030204" pitchFamily="18" charset="0"/>
                <a:ea typeface="Cambria" panose="02040503050406030204" pitchFamily="18" charset="0"/>
              </a:rPr>
              <a:t>информације, </a:t>
            </a:r>
            <a:r>
              <a:rPr lang="sr-Cyrl-CS" dirty="0">
                <a:solidFill>
                  <a:srgbClr val="9BBB59">
                    <a:lumMod val="50000"/>
                  </a:srgbClr>
                </a:solidFill>
                <a:latin typeface="Cambria" panose="02040503050406030204" pitchFamily="18" charset="0"/>
                <a:ea typeface="Cambria" panose="02040503050406030204" pitchFamily="18" charset="0"/>
              </a:rPr>
              <a:t>приватност</a:t>
            </a:r>
            <a:endParaRPr lang="en-US" dirty="0">
              <a:latin typeface="Cambria" panose="02040503050406030204" pitchFamily="18" charset="0"/>
              <a:ea typeface="Cambria" panose="02040503050406030204" pitchFamily="18" charset="0"/>
            </a:endParaRP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1340768"/>
            <a:ext cx="4572000" cy="3425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904202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latin typeface="Cambria" panose="02040503050406030204" pitchFamily="18" charset="0"/>
                <a:ea typeface="Cambria" panose="02040503050406030204" pitchFamily="18" charset="0"/>
              </a:rPr>
              <a:t>Решавање проблема</a:t>
            </a:r>
            <a:endParaRPr lang="en-US"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899592" y="5085184"/>
            <a:ext cx="7520940" cy="888212"/>
          </a:xfrm>
        </p:spPr>
        <p:txBody>
          <a:bodyPr/>
          <a:lstStyle/>
          <a:p>
            <a:pPr marL="0" indent="0" algn="just" defTabSz="457200" eaLnBrk="0" fontAlgn="base" hangingPunct="0">
              <a:lnSpc>
                <a:spcPct val="80000"/>
              </a:lnSpc>
              <a:spcAft>
                <a:spcPct val="0"/>
              </a:spcAft>
              <a:defRPr/>
            </a:pPr>
            <a:r>
              <a:rPr lang="sr-Cyrl-CS" dirty="0">
                <a:solidFill>
                  <a:srgbClr val="002060"/>
                </a:solidFill>
                <a:latin typeface="Cambria" panose="02040503050406030204" pitchFamily="18" charset="0"/>
                <a:ea typeface="Cambria" panose="02040503050406030204" pitchFamily="18" charset="0"/>
              </a:rPr>
              <a:t>Кључне речи</a:t>
            </a:r>
            <a:r>
              <a:rPr lang="sr-Cyrl-CS" dirty="0">
                <a:solidFill>
                  <a:srgbClr val="00467A"/>
                </a:solidFill>
                <a:latin typeface="Cambria" panose="02040503050406030204" pitchFamily="18" charset="0"/>
                <a:ea typeface="Cambria" panose="02040503050406030204" pitchFamily="18" charset="0"/>
              </a:rPr>
              <a:t>: </a:t>
            </a:r>
            <a:r>
              <a:rPr lang="sr-Cyrl-RS" dirty="0" smtClean="0">
                <a:solidFill>
                  <a:srgbClr val="002060"/>
                </a:solidFill>
                <a:latin typeface="Cambria" panose="02040503050406030204" pitchFamily="18" charset="0"/>
                <a:ea typeface="Cambria" panose="02040503050406030204" pitchFamily="18" charset="0"/>
              </a:rPr>
              <a:t>РЕШЕЊЕ</a:t>
            </a:r>
            <a:endParaRPr lang="sr-Cyrl-CS" dirty="0">
              <a:solidFill>
                <a:srgbClr val="00467A"/>
              </a:solidFill>
              <a:latin typeface="Cambria" panose="02040503050406030204" pitchFamily="18" charset="0"/>
              <a:ea typeface="Cambria" panose="02040503050406030204" pitchFamily="18" charset="0"/>
            </a:endParaRPr>
          </a:p>
          <a:p>
            <a:pPr marL="0" lvl="0" indent="0" algn="just" defTabSz="457200" eaLnBrk="0" fontAlgn="base" hangingPunct="0">
              <a:spcAft>
                <a:spcPct val="0"/>
              </a:spcAft>
              <a:defRPr/>
            </a:pPr>
            <a:r>
              <a:rPr lang="sr-Cyrl-CS" dirty="0">
                <a:solidFill>
                  <a:srgbClr val="C00000"/>
                </a:solidFill>
                <a:latin typeface="Cambria" panose="02040503050406030204" pitchFamily="18" charset="0"/>
                <a:ea typeface="Cambria" panose="02040503050406030204" pitchFamily="18" charset="0"/>
              </a:rPr>
              <a:t>рашчла</a:t>
            </a:r>
            <a:r>
              <a:rPr lang="sr-Cyrl-RS" dirty="0" smtClean="0">
                <a:solidFill>
                  <a:srgbClr val="C00000"/>
                </a:solidFill>
                <a:latin typeface="Cambria" panose="02040503050406030204" pitchFamily="18" charset="0"/>
                <a:ea typeface="Cambria" panose="02040503050406030204" pitchFamily="18" charset="0"/>
              </a:rPr>
              <a:t>њ</a:t>
            </a:r>
            <a:r>
              <a:rPr lang="sr-Cyrl-CS" dirty="0" smtClean="0">
                <a:solidFill>
                  <a:srgbClr val="C00000"/>
                </a:solidFill>
                <a:latin typeface="Cambria" panose="02040503050406030204" pitchFamily="18" charset="0"/>
                <a:ea typeface="Cambria" panose="02040503050406030204" pitchFamily="18" charset="0"/>
              </a:rPr>
              <a:t>авање</a:t>
            </a:r>
            <a:r>
              <a:rPr lang="sr-Cyrl-CS" dirty="0">
                <a:solidFill>
                  <a:srgbClr val="C00000"/>
                </a:solidFill>
                <a:latin typeface="Cambria" panose="02040503050406030204" pitchFamily="18" charset="0"/>
                <a:ea typeface="Cambria" panose="02040503050406030204" pitchFamily="18" charset="0"/>
              </a:rPr>
              <a:t>, </a:t>
            </a:r>
            <a:r>
              <a:rPr lang="sr-Cyrl-CS" dirty="0">
                <a:solidFill>
                  <a:srgbClr val="002060"/>
                </a:solidFill>
                <a:latin typeface="Cambria" panose="02040503050406030204" pitchFamily="18" charset="0"/>
                <a:ea typeface="Cambria" panose="02040503050406030204" pitchFamily="18" charset="0"/>
              </a:rPr>
              <a:t>планирање, </a:t>
            </a:r>
            <a:r>
              <a:rPr lang="sr-Cyrl-CS" dirty="0">
                <a:solidFill>
                  <a:srgbClr val="9BBB59">
                    <a:lumMod val="50000"/>
                  </a:srgbClr>
                </a:solidFill>
                <a:latin typeface="Cambria" panose="02040503050406030204" pitchFamily="18" charset="0"/>
                <a:ea typeface="Cambria" panose="02040503050406030204" pitchFamily="18" charset="0"/>
              </a:rPr>
              <a:t>преиспитивање, </a:t>
            </a:r>
            <a:r>
              <a:rPr lang="sr-Cyrl-CS" dirty="0" smtClean="0">
                <a:solidFill>
                  <a:srgbClr val="8736D3"/>
                </a:solidFill>
                <a:latin typeface="Cambria" panose="02040503050406030204" pitchFamily="18" charset="0"/>
                <a:ea typeface="Cambria" panose="02040503050406030204" pitchFamily="18" charset="0"/>
              </a:rPr>
              <a:t>формулисање, </a:t>
            </a:r>
            <a:r>
              <a:rPr lang="sr-Cyrl-CS" dirty="0" smtClean="0">
                <a:solidFill>
                  <a:srgbClr val="C00000"/>
                </a:solidFill>
                <a:latin typeface="Cambria" panose="02040503050406030204" pitchFamily="18" charset="0"/>
                <a:ea typeface="Cambria" panose="02040503050406030204" pitchFamily="18" charset="0"/>
              </a:rPr>
              <a:t>проблемска </a:t>
            </a:r>
            <a:r>
              <a:rPr lang="sr-Cyrl-CS" dirty="0">
                <a:solidFill>
                  <a:srgbClr val="C00000"/>
                </a:solidFill>
                <a:latin typeface="Cambria" panose="02040503050406030204" pitchFamily="18" charset="0"/>
                <a:ea typeface="Cambria" panose="02040503050406030204" pitchFamily="18" charset="0"/>
              </a:rPr>
              <a:t>ситуација, </a:t>
            </a:r>
            <a:r>
              <a:rPr lang="sr-Cyrl-CS" dirty="0">
                <a:solidFill>
                  <a:srgbClr val="002060"/>
                </a:solidFill>
                <a:latin typeface="Cambria" panose="02040503050406030204" pitchFamily="18" charset="0"/>
                <a:ea typeface="Cambria" panose="02040503050406030204" pitchFamily="18" charset="0"/>
              </a:rPr>
              <a:t>стратегија, </a:t>
            </a:r>
            <a:r>
              <a:rPr lang="sr-Cyrl-CS" dirty="0">
                <a:solidFill>
                  <a:srgbClr val="9BBB59">
                    <a:lumMod val="50000"/>
                  </a:srgbClr>
                </a:solidFill>
                <a:latin typeface="Cambria" panose="02040503050406030204" pitchFamily="18" charset="0"/>
                <a:ea typeface="Cambria" panose="02040503050406030204" pitchFamily="18" charset="0"/>
              </a:rPr>
              <a:t>тачност, </a:t>
            </a:r>
            <a:r>
              <a:rPr lang="sr-Cyrl-CS" dirty="0">
                <a:solidFill>
                  <a:srgbClr val="8736D3"/>
                </a:solidFill>
                <a:latin typeface="Cambria" panose="02040503050406030204" pitchFamily="18" charset="0"/>
                <a:ea typeface="Cambria" panose="02040503050406030204" pitchFamily="18" charset="0"/>
              </a:rPr>
              <a:t>објашњења</a:t>
            </a:r>
            <a:endParaRPr lang="en-US" dirty="0">
              <a:solidFill>
                <a:srgbClr val="8736D3"/>
              </a:solidFill>
              <a:latin typeface="Cambria" panose="02040503050406030204" pitchFamily="18" charset="0"/>
              <a:ea typeface="Cambria" panose="02040503050406030204" pitchFamily="18" charset="0"/>
            </a:endParaRPr>
          </a:p>
          <a:p>
            <a:endParaRPr lang="en-US" dirty="0"/>
          </a:p>
        </p:txBody>
      </p:sp>
      <p:pic>
        <p:nvPicPr>
          <p:cNvPr id="4"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1340768"/>
            <a:ext cx="5338315" cy="3581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791698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latin typeface="Cambria" panose="02040503050406030204" pitchFamily="18" charset="0"/>
                <a:ea typeface="Cambria" panose="02040503050406030204" pitchFamily="18" charset="0"/>
              </a:rPr>
              <a:t>сарадња</a:t>
            </a:r>
            <a:endParaRPr lang="en-US"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827584" y="5085184"/>
            <a:ext cx="7520940" cy="888212"/>
          </a:xfrm>
        </p:spPr>
        <p:txBody>
          <a:bodyPr/>
          <a:lstStyle/>
          <a:p>
            <a:pPr marL="0" indent="0" algn="just" defTabSz="457200" eaLnBrk="0" fontAlgn="base" hangingPunct="0">
              <a:lnSpc>
                <a:spcPct val="80000"/>
              </a:lnSpc>
              <a:spcAft>
                <a:spcPct val="0"/>
              </a:spcAft>
              <a:defRPr/>
            </a:pPr>
            <a:r>
              <a:rPr lang="sr-Cyrl-CS" dirty="0">
                <a:solidFill>
                  <a:srgbClr val="002060"/>
                </a:solidFill>
                <a:latin typeface="Cambria" panose="02040503050406030204" pitchFamily="18" charset="0"/>
                <a:ea typeface="Cambria" panose="02040503050406030204" pitchFamily="18" charset="0"/>
              </a:rPr>
              <a:t>Кључне речи: ЗАЈЕДНИЧКА  АКТИВНОСТ</a:t>
            </a:r>
          </a:p>
          <a:p>
            <a:pPr marL="0" lvl="0" indent="0" defTabSz="457200" eaLnBrk="0" fontAlgn="base" hangingPunct="0">
              <a:spcAft>
                <a:spcPct val="0"/>
              </a:spcAft>
              <a:defRPr/>
            </a:pPr>
            <a:r>
              <a:rPr lang="sr-Cyrl-CS" dirty="0" smtClean="0">
                <a:solidFill>
                  <a:srgbClr val="C00000"/>
                </a:solidFill>
                <a:latin typeface="Cambria" panose="02040503050406030204" pitchFamily="18" charset="0"/>
                <a:ea typeface="Cambria" panose="02040503050406030204" pitchFamily="18" charset="0"/>
              </a:rPr>
              <a:t>учествовање</a:t>
            </a:r>
            <a:r>
              <a:rPr lang="sr-Cyrl-CS" dirty="0">
                <a:solidFill>
                  <a:srgbClr val="C00000"/>
                </a:solidFill>
                <a:latin typeface="Cambria" panose="02040503050406030204" pitchFamily="18" charset="0"/>
                <a:ea typeface="Cambria" panose="02040503050406030204" pitchFamily="18" charset="0"/>
              </a:rPr>
              <a:t>,</a:t>
            </a:r>
            <a:r>
              <a:rPr lang="sr-Cyrl-CS" dirty="0">
                <a:solidFill>
                  <a:srgbClr val="002060"/>
                </a:solidFill>
                <a:latin typeface="Cambria" panose="02040503050406030204" pitchFamily="18" charset="0"/>
                <a:ea typeface="Cambria" panose="02040503050406030204" pitchFamily="18" charset="0"/>
              </a:rPr>
              <a:t> поштовање, </a:t>
            </a:r>
            <a:r>
              <a:rPr lang="sr-Cyrl-CS" dirty="0">
                <a:solidFill>
                  <a:srgbClr val="9BBB59">
                    <a:lumMod val="50000"/>
                  </a:srgbClr>
                </a:solidFill>
                <a:latin typeface="Cambria" panose="02040503050406030204" pitchFamily="18" charset="0"/>
                <a:ea typeface="Cambria" panose="02040503050406030204" pitchFamily="18" charset="0"/>
              </a:rPr>
              <a:t>извршавање, </a:t>
            </a:r>
            <a:r>
              <a:rPr lang="sr-Cyrl-CS" dirty="0">
                <a:solidFill>
                  <a:srgbClr val="8736D3"/>
                </a:solidFill>
                <a:latin typeface="Cambria" panose="02040503050406030204" pitchFamily="18" charset="0"/>
                <a:ea typeface="Cambria" panose="02040503050406030204" pitchFamily="18" charset="0"/>
              </a:rPr>
              <a:t>критичко </a:t>
            </a:r>
            <a:r>
              <a:rPr lang="sr-Cyrl-CS" dirty="0" smtClean="0">
                <a:solidFill>
                  <a:srgbClr val="8736D3"/>
                </a:solidFill>
                <a:latin typeface="Cambria" panose="02040503050406030204" pitchFamily="18" charset="0"/>
                <a:ea typeface="Cambria" panose="02040503050406030204" pitchFamily="18" charset="0"/>
              </a:rPr>
              <a:t>процењивање, </a:t>
            </a:r>
            <a:r>
              <a:rPr lang="sr-Cyrl-CS" dirty="0" smtClean="0">
                <a:solidFill>
                  <a:srgbClr val="C00000"/>
                </a:solidFill>
                <a:latin typeface="Cambria" panose="02040503050406030204" pitchFamily="18" charset="0"/>
                <a:ea typeface="Cambria" panose="02040503050406030204" pitchFamily="18" charset="0"/>
              </a:rPr>
              <a:t>активно</a:t>
            </a:r>
            <a:r>
              <a:rPr lang="sr-Cyrl-CS" dirty="0">
                <a:solidFill>
                  <a:srgbClr val="C00000"/>
                </a:solidFill>
                <a:latin typeface="Cambria" panose="02040503050406030204" pitchFamily="18" charset="0"/>
                <a:ea typeface="Cambria" panose="02040503050406030204" pitchFamily="18" charset="0"/>
              </a:rPr>
              <a:t>, конструктивно, </a:t>
            </a:r>
            <a:r>
              <a:rPr lang="sr-Cyrl-CS" dirty="0">
                <a:solidFill>
                  <a:srgbClr val="002060"/>
                </a:solidFill>
                <a:latin typeface="Cambria" panose="02040503050406030204" pitchFamily="18" charset="0"/>
                <a:ea typeface="Cambria" panose="02040503050406030204" pitchFamily="18" charset="0"/>
              </a:rPr>
              <a:t>правила, чланови групе, </a:t>
            </a:r>
            <a:r>
              <a:rPr lang="sr-Cyrl-CS" dirty="0">
                <a:solidFill>
                  <a:srgbClr val="9BBB59">
                    <a:lumMod val="50000"/>
                  </a:srgbClr>
                </a:solidFill>
                <a:latin typeface="Cambria" panose="02040503050406030204" pitchFamily="18" charset="0"/>
                <a:ea typeface="Cambria" panose="02040503050406030204" pitchFamily="18" charset="0"/>
              </a:rPr>
              <a:t>одговорно, </a:t>
            </a:r>
            <a:r>
              <a:rPr lang="sr-Cyrl-CS" dirty="0">
                <a:solidFill>
                  <a:srgbClr val="8736D3"/>
                </a:solidFill>
                <a:latin typeface="Cambria" panose="02040503050406030204" pitchFamily="18" charset="0"/>
                <a:ea typeface="Cambria" panose="02040503050406030204" pitchFamily="18" charset="0"/>
              </a:rPr>
              <a:t>рад</a:t>
            </a:r>
            <a:endParaRPr lang="en-US" dirty="0">
              <a:solidFill>
                <a:srgbClr val="8736D3"/>
              </a:solidFill>
              <a:latin typeface="Cambria" panose="02040503050406030204" pitchFamily="18" charset="0"/>
              <a:ea typeface="Cambria" panose="02040503050406030204" pitchFamily="18" charset="0"/>
            </a:endParaRPr>
          </a:p>
          <a:p>
            <a:endParaRPr lang="en-US" dirty="0"/>
          </a:p>
        </p:txBody>
      </p:sp>
      <p:pic>
        <p:nvPicPr>
          <p:cNvPr id="4"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1124744"/>
            <a:ext cx="5334000" cy="3816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118312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latin typeface="Cambria" panose="02040503050406030204" pitchFamily="18" charset="0"/>
                <a:ea typeface="Cambria" panose="02040503050406030204" pitchFamily="18" charset="0"/>
              </a:rPr>
              <a:t>Дигитална компетенција</a:t>
            </a:r>
            <a:endParaRPr lang="en-US"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755576" y="5157192"/>
            <a:ext cx="7520940" cy="1032227"/>
          </a:xfrm>
        </p:spPr>
        <p:txBody>
          <a:bodyPr>
            <a:normAutofit lnSpcReduction="10000"/>
          </a:bodyPr>
          <a:lstStyle/>
          <a:p>
            <a:pPr marL="0" lvl="0" indent="0" algn="just" defTabSz="457200" eaLnBrk="0" fontAlgn="base" hangingPunct="0">
              <a:lnSpc>
                <a:spcPct val="80000"/>
              </a:lnSpc>
              <a:spcAft>
                <a:spcPct val="0"/>
              </a:spcAft>
              <a:defRPr/>
            </a:pPr>
            <a:r>
              <a:rPr lang="sr-Cyrl-CS" dirty="0">
                <a:solidFill>
                  <a:srgbClr val="002060"/>
                </a:solidFill>
                <a:latin typeface="Cambria" panose="02040503050406030204" pitchFamily="18" charset="0"/>
                <a:ea typeface="Cambria" panose="02040503050406030204" pitchFamily="18" charset="0"/>
              </a:rPr>
              <a:t>Кључне речи</a:t>
            </a:r>
            <a:r>
              <a:rPr lang="sr-Cyrl-CS" dirty="0">
                <a:solidFill>
                  <a:srgbClr val="00467A"/>
                </a:solidFill>
                <a:latin typeface="Cambria" panose="02040503050406030204" pitchFamily="18" charset="0"/>
                <a:ea typeface="Cambria" panose="02040503050406030204" pitchFamily="18" charset="0"/>
              </a:rPr>
              <a:t>: </a:t>
            </a:r>
            <a:r>
              <a:rPr lang="sr-Cyrl-CS" dirty="0">
                <a:solidFill>
                  <a:srgbClr val="002060"/>
                </a:solidFill>
                <a:latin typeface="Cambria" panose="02040503050406030204" pitchFamily="18" charset="0"/>
                <a:ea typeface="Cambria" panose="02040503050406030204" pitchFamily="18" charset="0"/>
              </a:rPr>
              <a:t>ИНФОРМАЦИЈЕ  У ЕЛЕКТРОНСКОМ ОБЛИКУ</a:t>
            </a:r>
          </a:p>
          <a:p>
            <a:pPr marL="0" lvl="0" indent="0" defTabSz="457200" eaLnBrk="0" fontAlgn="base" hangingPunct="0">
              <a:spcAft>
                <a:spcPct val="0"/>
              </a:spcAft>
              <a:defRPr/>
            </a:pPr>
            <a:r>
              <a:rPr lang="sr-Cyrl-CS" dirty="0" smtClean="0">
                <a:solidFill>
                  <a:srgbClr val="C00000"/>
                </a:solidFill>
                <a:latin typeface="Cambria" panose="02040503050406030204" pitchFamily="18" charset="0"/>
                <a:ea typeface="Cambria" panose="02040503050406030204" pitchFamily="18" charset="0"/>
              </a:rPr>
              <a:t>претраживање</a:t>
            </a:r>
            <a:r>
              <a:rPr lang="sr-Cyrl-CS" dirty="0">
                <a:solidFill>
                  <a:srgbClr val="C00000"/>
                </a:solidFill>
                <a:latin typeface="Cambria" panose="02040503050406030204" pitchFamily="18" charset="0"/>
                <a:ea typeface="Cambria" panose="02040503050406030204" pitchFamily="18" charset="0"/>
              </a:rPr>
              <a:t>, анализа, систематизација, одабир, средства</a:t>
            </a:r>
            <a:r>
              <a:rPr lang="en-US" dirty="0">
                <a:solidFill>
                  <a:srgbClr val="C00000"/>
                </a:solidFill>
                <a:latin typeface="Cambria" panose="02040503050406030204" pitchFamily="18" charset="0"/>
                <a:ea typeface="Cambria" panose="02040503050406030204" pitchFamily="18" charset="0"/>
              </a:rPr>
              <a:t>,</a:t>
            </a:r>
            <a:r>
              <a:rPr lang="sr-Cyrl-CS" dirty="0">
                <a:solidFill>
                  <a:srgbClr val="C00000"/>
                </a:solidFill>
                <a:latin typeface="Cambria" panose="02040503050406030204" pitchFamily="18" charset="0"/>
                <a:ea typeface="Cambria" panose="02040503050406030204" pitchFamily="18" charset="0"/>
              </a:rPr>
              <a:t> </a:t>
            </a:r>
            <a:r>
              <a:rPr lang="sr-Cyrl-CS" dirty="0">
                <a:solidFill>
                  <a:srgbClr val="002060"/>
                </a:solidFill>
                <a:latin typeface="Cambria" panose="02040503050406030204" pitchFamily="18" charset="0"/>
                <a:ea typeface="Cambria" panose="02040503050406030204" pitchFamily="18" charset="0"/>
              </a:rPr>
              <a:t>коришћење, </a:t>
            </a:r>
            <a:r>
              <a:rPr lang="sr-Cyrl-CS" dirty="0">
                <a:solidFill>
                  <a:srgbClr val="9BBB59">
                    <a:lumMod val="50000"/>
                  </a:srgbClr>
                </a:solidFill>
                <a:latin typeface="Cambria" panose="02040503050406030204" pitchFamily="18" charset="0"/>
                <a:ea typeface="Cambria" panose="02040503050406030204" pitchFamily="18" charset="0"/>
              </a:rPr>
              <a:t>препознавање </a:t>
            </a:r>
            <a:r>
              <a:rPr lang="sr-Cyrl-CS" dirty="0">
                <a:solidFill>
                  <a:srgbClr val="C00000"/>
                </a:solidFill>
                <a:latin typeface="Cambria" panose="02040503050406030204" pitchFamily="18" charset="0"/>
                <a:ea typeface="Cambria" panose="02040503050406030204" pitchFamily="18" charset="0"/>
              </a:rPr>
              <a:t>ИКТ-а,</a:t>
            </a:r>
            <a:r>
              <a:rPr lang="sr-Cyrl-CS" dirty="0">
                <a:solidFill>
                  <a:srgbClr val="002060"/>
                </a:solidFill>
                <a:latin typeface="Cambria" panose="02040503050406030204" pitchFamily="18" charset="0"/>
                <a:ea typeface="Cambria" panose="02040503050406030204" pitchFamily="18" charset="0"/>
              </a:rPr>
              <a:t> комуникација, сарадња</a:t>
            </a:r>
            <a:r>
              <a:rPr lang="sr-Cyrl-CS" dirty="0">
                <a:solidFill>
                  <a:srgbClr val="9BBB59">
                    <a:lumMod val="50000"/>
                  </a:srgbClr>
                </a:solidFill>
                <a:latin typeface="Cambria" panose="02040503050406030204" pitchFamily="18" charset="0"/>
                <a:ea typeface="Cambria" panose="02040503050406030204" pitchFamily="18" charset="0"/>
              </a:rPr>
              <a:t>, предности, ризици, опасност</a:t>
            </a:r>
            <a:endParaRPr lang="en-US" dirty="0">
              <a:latin typeface="Cambria" panose="02040503050406030204" pitchFamily="18" charset="0"/>
              <a:ea typeface="Cambria" panose="02040503050406030204" pitchFamily="18" charset="0"/>
            </a:endParaRPr>
          </a:p>
        </p:txBody>
      </p:sp>
      <p:pic>
        <p:nvPicPr>
          <p:cNvPr id="4"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1412776"/>
            <a:ext cx="4781550" cy="3252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645397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sz="2000" dirty="0" smtClean="0">
                <a:latin typeface="Cambria" panose="02040503050406030204" pitchFamily="18" charset="0"/>
                <a:ea typeface="Cambria" panose="02040503050406030204" pitchFamily="18" charset="0"/>
              </a:rPr>
              <a:t>Одговоран однос према околини</a:t>
            </a:r>
            <a:br>
              <a:rPr lang="sr-Cyrl-RS" sz="2000" dirty="0" smtClean="0">
                <a:latin typeface="Cambria" panose="02040503050406030204" pitchFamily="18" charset="0"/>
                <a:ea typeface="Cambria" panose="02040503050406030204" pitchFamily="18" charset="0"/>
              </a:rPr>
            </a:br>
            <a:r>
              <a:rPr lang="sr-Cyrl-RS" sz="2000" dirty="0" smtClean="0">
                <a:latin typeface="Cambria" panose="02040503050406030204" pitchFamily="18" charset="0"/>
                <a:ea typeface="Cambria" panose="02040503050406030204" pitchFamily="18" charset="0"/>
              </a:rPr>
              <a:t>општи опис међупредметне компетенције</a:t>
            </a:r>
            <a:endParaRPr lang="en-US" sz="2000" dirty="0">
              <a:latin typeface="Cambria" panose="02040503050406030204" pitchFamily="18" charset="0"/>
              <a:ea typeface="Cambria" panose="020405030504060302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67797522"/>
              </p:ext>
            </p:extLst>
          </p:nvPr>
        </p:nvGraphicFramePr>
        <p:xfrm>
          <a:off x="822325" y="1100138"/>
          <a:ext cx="7521575" cy="4633118"/>
        </p:xfrm>
        <a:graphic>
          <a:graphicData uri="http://schemas.openxmlformats.org/drawingml/2006/table">
            <a:tbl>
              <a:tblPr firstRow="1" bandRow="1">
                <a:tableStyleId>{00A15C55-8517-42AA-B614-E9B94910E393}</a:tableStyleId>
              </a:tblPr>
              <a:tblGrid>
                <a:gridCol w="7521575"/>
              </a:tblGrid>
              <a:tr h="4633118">
                <a:tc>
                  <a:txBody>
                    <a:bodyPr/>
                    <a:lstStyle/>
                    <a:p>
                      <a:pPr marL="0" indent="0" algn="just">
                        <a:buNone/>
                      </a:pPr>
                      <a:r>
                        <a:rPr lang="ru-RU" sz="2000" b="0" dirty="0" smtClean="0">
                          <a:solidFill>
                            <a:srgbClr val="002060"/>
                          </a:solidFill>
                          <a:latin typeface="Cambria" panose="02040503050406030204" pitchFamily="18" charset="0"/>
                          <a:ea typeface="Cambria" panose="02040503050406030204" pitchFamily="18" charset="0"/>
                        </a:rPr>
                        <a:t>Ученик стиче знања и развија свест о дејству људских активности на животну средину и природу; усваја ставове о неопходности очувања непосредне и шире околине и развија способности активног деловања ради очувања средине у школи, непосредној околини и породици. Познаје људске активности и начин на који оне могу да угрозе или унапреде околину, живи свет и природу у окружењу. </a:t>
                      </a:r>
                    </a:p>
                    <a:p>
                      <a:pPr marL="0" indent="0" algn="just">
                        <a:buNone/>
                      </a:pPr>
                      <a:r>
                        <a:rPr lang="ru-RU" sz="2000" b="0" dirty="0" smtClean="0">
                          <a:solidFill>
                            <a:srgbClr val="002060"/>
                          </a:solidFill>
                          <a:latin typeface="Cambria" panose="02040503050406030204" pitchFamily="18" charset="0"/>
                          <a:ea typeface="Cambria" panose="02040503050406030204" pitchFamily="18" charset="0"/>
                        </a:rPr>
                        <a:t>	Одговоран је према квалитету сопственог живота, што обухвата и однос према околини и однос према здрављу. Разуме сопствену одговорност и одговорност заједнице у изградњи личне и заједничке будућности, као и будућности наредних генерација. У области одрживог развоја – зна основне поставке одрживости, разуме принципе одрживог развоја и практикује активности које га подржавају.</a:t>
                      </a:r>
                      <a:endParaRPr lang="sr-Latn-RS" sz="2000" b="0" dirty="0" smtClean="0">
                        <a:solidFill>
                          <a:srgbClr val="002060"/>
                        </a:solidFill>
                        <a:latin typeface="Cambria" panose="02040503050406030204" pitchFamily="18" charset="0"/>
                        <a:ea typeface="Cambria" panose="02040503050406030204" pitchFamily="18" charset="0"/>
                      </a:endParaRPr>
                    </a:p>
                    <a:p>
                      <a:endParaRPr lang="en-US" dirty="0"/>
                    </a:p>
                  </a:txBody>
                  <a:tcPr/>
                </a:tc>
              </a:tr>
            </a:tbl>
          </a:graphicData>
        </a:graphic>
      </p:graphicFrame>
    </p:spTree>
    <p:extLst>
      <p:ext uri="{BB962C8B-B14F-4D97-AF65-F5344CB8AC3E}">
        <p14:creationId xmlns:p14="http://schemas.microsoft.com/office/powerpoint/2010/main" val="24932830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sz="2000" dirty="0">
                <a:latin typeface="Cambria" panose="02040503050406030204" pitchFamily="18" charset="0"/>
                <a:ea typeface="Cambria" panose="02040503050406030204" pitchFamily="18" charset="0"/>
              </a:rPr>
              <a:t>Одговоран однос према околини</a:t>
            </a:r>
            <a:br>
              <a:rPr lang="sr-Cyrl-RS" sz="2000" dirty="0">
                <a:latin typeface="Cambria" panose="02040503050406030204" pitchFamily="18" charset="0"/>
                <a:ea typeface="Cambria" panose="02040503050406030204" pitchFamily="18" charset="0"/>
              </a:rPr>
            </a:br>
            <a:r>
              <a:rPr lang="sr-Cyrl-RS" sz="2000" dirty="0" smtClean="0">
                <a:latin typeface="Cambria" panose="02040503050406030204" pitchFamily="18" charset="0"/>
                <a:ea typeface="Cambria" panose="02040503050406030204" pitchFamily="18" charset="0"/>
              </a:rPr>
              <a:t>конкретан </a:t>
            </a:r>
            <a:r>
              <a:rPr lang="sr-Cyrl-RS" sz="2000" dirty="0">
                <a:latin typeface="Cambria" panose="02040503050406030204" pitchFamily="18" charset="0"/>
                <a:ea typeface="Cambria" panose="02040503050406030204" pitchFamily="18" charset="0"/>
              </a:rPr>
              <a:t>опис </a:t>
            </a:r>
            <a:r>
              <a:rPr lang="sr-Cyrl-RS" sz="2000" dirty="0" smtClean="0">
                <a:latin typeface="Cambria" panose="02040503050406030204" pitchFamily="18" charset="0"/>
                <a:ea typeface="Cambria" panose="02040503050406030204" pitchFamily="18" charset="0"/>
              </a:rPr>
              <a:t>знања, вештина, ставова и вредности</a:t>
            </a:r>
            <a:endParaRPr lang="en-US" sz="2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72800038"/>
              </p:ext>
            </p:extLst>
          </p:nvPr>
        </p:nvGraphicFramePr>
        <p:xfrm>
          <a:off x="822325" y="1100138"/>
          <a:ext cx="7521575" cy="5120640"/>
        </p:xfrm>
        <a:graphic>
          <a:graphicData uri="http://schemas.openxmlformats.org/drawingml/2006/table">
            <a:tbl>
              <a:tblPr firstRow="1" bandRow="1">
                <a:tableStyleId>{7DF18680-E054-41AD-8BC1-D1AEF772440D}</a:tableStyleId>
              </a:tblPr>
              <a:tblGrid>
                <a:gridCol w="7521575"/>
              </a:tblGrid>
              <a:tr h="4921150">
                <a:tc>
                  <a:txBody>
                    <a:bodyPr/>
                    <a:lstStyle/>
                    <a:p>
                      <a:pPr marL="0" indent="0">
                        <a:buNone/>
                      </a:pPr>
                      <a:r>
                        <a:rPr lang="sr-Cyrl-RS" sz="2200" b="0" dirty="0" smtClean="0">
                          <a:solidFill>
                            <a:srgbClr val="002060"/>
                          </a:solidFill>
                          <a:latin typeface="Cambria Math" panose="02040503050406030204" pitchFamily="18" charset="0"/>
                          <a:ea typeface="Cambria Math" panose="02040503050406030204" pitchFamily="18" charset="0"/>
                        </a:rPr>
                        <a:t>Пример: </a:t>
                      </a:r>
                      <a:r>
                        <a:rPr lang="sr-Cyrl-RS" sz="2200" b="0" i="1" dirty="0" smtClean="0">
                          <a:solidFill>
                            <a:srgbClr val="002060"/>
                          </a:solidFill>
                          <a:latin typeface="Cambria Math" panose="02040503050406030204" pitchFamily="18" charset="0"/>
                          <a:ea typeface="Cambria Math" panose="02040503050406030204" pitchFamily="18" charset="0"/>
                        </a:rPr>
                        <a:t>Одговоран однос према околини</a:t>
                      </a:r>
                    </a:p>
                    <a:p>
                      <a:pPr marL="342900" indent="-342900">
                        <a:buFont typeface="Arial" panose="020B0604020202020204" pitchFamily="34" charset="0"/>
                        <a:buChar char="•"/>
                      </a:pPr>
                      <a:r>
                        <a:rPr lang="ru-RU" sz="2200" b="0" dirty="0" smtClean="0">
                          <a:solidFill>
                            <a:srgbClr val="002060"/>
                          </a:solidFill>
                          <a:latin typeface="Cambria Math" panose="02040503050406030204" pitchFamily="18" charset="0"/>
                          <a:ea typeface="Cambria Math" panose="02040503050406030204" pitchFamily="18" charset="0"/>
                        </a:rPr>
                        <a:t>Уочава чиниоце и понашања који нарушавају природу и квалитет животне средине у широј околини и свакодневном животу; развија свест о положају човека у природи и његовој одговорности за стање животне средине и </a:t>
                      </a:r>
                      <a:r>
                        <a:rPr lang="sr-Cyrl-RS" sz="2200" b="0" dirty="0" smtClean="0">
                          <a:solidFill>
                            <a:srgbClr val="002060"/>
                          </a:solidFill>
                          <a:latin typeface="Cambria Math" panose="02040503050406030204" pitchFamily="18" charset="0"/>
                          <a:ea typeface="Cambria Math" panose="02040503050406030204" pitchFamily="18" charset="0"/>
                        </a:rPr>
                        <a:t>природе.</a:t>
                      </a:r>
                    </a:p>
                    <a:p>
                      <a:pPr marL="342900" indent="-342900">
                        <a:buFont typeface="Arial" panose="020B0604020202020204" pitchFamily="34" charset="0"/>
                        <a:buChar char="•"/>
                      </a:pPr>
                      <a:r>
                        <a:rPr lang="ru-RU" sz="2200" b="0" dirty="0" smtClean="0">
                          <a:solidFill>
                            <a:srgbClr val="002060"/>
                          </a:solidFill>
                          <a:latin typeface="Cambria Math" panose="02040503050406030204" pitchFamily="18" charset="0"/>
                          <a:ea typeface="Cambria Math" panose="02040503050406030204" pitchFamily="18" charset="0"/>
                        </a:rPr>
                        <a:t>Сагледава које активности (обрасци понашања) на личном нивоу, нивоу заједнице и глобалном нивоу, могу унапредити стање и квалитет животне </a:t>
                      </a:r>
                      <a:r>
                        <a:rPr lang="sr-Cyrl-RS" sz="2200" b="0" dirty="0" smtClean="0">
                          <a:solidFill>
                            <a:srgbClr val="002060"/>
                          </a:solidFill>
                          <a:latin typeface="Cambria Math" panose="02040503050406030204" pitchFamily="18" charset="0"/>
                          <a:ea typeface="Cambria Math" panose="02040503050406030204" pitchFamily="18" charset="0"/>
                        </a:rPr>
                        <a:t>средине и природе.</a:t>
                      </a:r>
                    </a:p>
                    <a:p>
                      <a:pPr marL="342900" indent="-342900">
                        <a:buFont typeface="Arial" panose="020B0604020202020204" pitchFamily="34" charset="0"/>
                        <a:buChar char="•"/>
                      </a:pPr>
                      <a:r>
                        <a:rPr lang="ru-RU" sz="2200" b="0" dirty="0" smtClean="0">
                          <a:solidFill>
                            <a:srgbClr val="002060"/>
                          </a:solidFill>
                          <a:latin typeface="Cambria Math" panose="02040503050406030204" pitchFamily="18" charset="0"/>
                          <a:ea typeface="Cambria Math" panose="02040503050406030204" pitchFamily="18" charset="0"/>
                        </a:rPr>
                        <a:t>Спознаје везу између квалитета животне средине и квалитета свог живота и разуме да се његова добробит и добробит заједнице и друштва огледају и у квалитету и одрживости његове околине.</a:t>
                      </a:r>
                    </a:p>
                    <a:p>
                      <a:r>
                        <a:rPr lang="ru-RU" sz="2200" dirty="0" smtClean="0"/>
                        <a:t>...</a:t>
                      </a:r>
                      <a:endParaRPr lang="en-US" sz="2200" dirty="0"/>
                    </a:p>
                  </a:txBody>
                  <a:tcPr/>
                </a:tc>
              </a:tr>
            </a:tbl>
          </a:graphicData>
        </a:graphic>
      </p:graphicFrame>
    </p:spTree>
    <p:extLst>
      <p:ext uri="{BB962C8B-B14F-4D97-AF65-F5344CB8AC3E}">
        <p14:creationId xmlns:p14="http://schemas.microsoft.com/office/powerpoint/2010/main" val="4017931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latin typeface="Cambria" panose="02040503050406030204" pitchFamily="18" charset="0"/>
                <a:ea typeface="Cambria" panose="02040503050406030204" pitchFamily="18" charset="0"/>
              </a:rPr>
              <a:t>Исходи учења</a:t>
            </a:r>
            <a:endParaRPr lang="en-US"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822960" y="1100628"/>
            <a:ext cx="7520940" cy="5280700"/>
          </a:xfrm>
        </p:spPr>
        <p:txBody>
          <a:bodyPr>
            <a:normAutofit lnSpcReduction="10000"/>
          </a:bodyPr>
          <a:lstStyle/>
          <a:p>
            <a:pPr marL="0" indent="0"/>
            <a:endParaRPr lang="ru-RU" sz="1800" dirty="0" smtClean="0">
              <a:solidFill>
                <a:schemeClr val="tx2"/>
              </a:solidFill>
              <a:latin typeface="Cambria" panose="02040503050406030204" pitchFamily="18" charset="0"/>
              <a:ea typeface="Cambria" panose="02040503050406030204" pitchFamily="18" charset="0"/>
              <a:cs typeface="Times New Roman" pitchFamily="18" charset="0"/>
            </a:endParaRPr>
          </a:p>
          <a:p>
            <a:pPr marL="0" indent="0"/>
            <a:endParaRPr lang="ru-RU" sz="1800" dirty="0">
              <a:solidFill>
                <a:schemeClr val="tx2"/>
              </a:solidFill>
              <a:latin typeface="Cambria" panose="02040503050406030204" pitchFamily="18" charset="0"/>
              <a:ea typeface="Cambria" panose="02040503050406030204" pitchFamily="18" charset="0"/>
              <a:cs typeface="Times New Roman" pitchFamily="18" charset="0"/>
            </a:endParaRPr>
          </a:p>
          <a:p>
            <a:pPr marL="0" indent="0"/>
            <a:endParaRPr lang="ru-RU" sz="1800" dirty="0" smtClean="0">
              <a:solidFill>
                <a:schemeClr val="tx2"/>
              </a:solidFill>
              <a:latin typeface="Cambria" panose="02040503050406030204" pitchFamily="18" charset="0"/>
              <a:ea typeface="Cambria" panose="02040503050406030204" pitchFamily="18" charset="0"/>
              <a:cs typeface="Times New Roman" pitchFamily="18" charset="0"/>
            </a:endParaRPr>
          </a:p>
          <a:p>
            <a:pPr marL="0" indent="0"/>
            <a:endParaRPr lang="ru-RU" sz="1800" dirty="0">
              <a:solidFill>
                <a:schemeClr val="tx2"/>
              </a:solidFill>
              <a:latin typeface="Cambria" panose="02040503050406030204" pitchFamily="18" charset="0"/>
              <a:ea typeface="Cambria" panose="02040503050406030204" pitchFamily="18" charset="0"/>
              <a:cs typeface="Times New Roman" pitchFamily="18" charset="0"/>
            </a:endParaRPr>
          </a:p>
          <a:p>
            <a:pPr marL="0" indent="0"/>
            <a:r>
              <a:rPr lang="ru-RU" sz="1800" dirty="0" smtClean="0">
                <a:solidFill>
                  <a:schemeClr val="tx2"/>
                </a:solidFill>
                <a:latin typeface="Cambria" panose="02040503050406030204" pitchFamily="18" charset="0"/>
                <a:ea typeface="Cambria" panose="02040503050406030204" pitchFamily="18" charset="0"/>
                <a:cs typeface="Times New Roman" pitchFamily="18" charset="0"/>
              </a:rPr>
              <a:t>Исходи </a:t>
            </a:r>
            <a:r>
              <a:rPr lang="ru-RU" sz="1800" dirty="0">
                <a:solidFill>
                  <a:schemeClr val="tx2"/>
                </a:solidFill>
                <a:latin typeface="Cambria" panose="02040503050406030204" pitchFamily="18" charset="0"/>
                <a:ea typeface="Cambria" panose="02040503050406030204" pitchFamily="18" charset="0"/>
                <a:cs typeface="Times New Roman" pitchFamily="18" charset="0"/>
              </a:rPr>
              <a:t>учења омогућавају:</a:t>
            </a:r>
          </a:p>
          <a:p>
            <a:pPr lvl="1">
              <a:buFont typeface="Courier New" pitchFamily="49" charset="0"/>
              <a:buChar char="o"/>
            </a:pPr>
            <a:r>
              <a:rPr lang="ru-RU" sz="1800" dirty="0" smtClean="0">
                <a:solidFill>
                  <a:schemeClr val="tx2"/>
                </a:solidFill>
                <a:latin typeface="Cambria" panose="02040503050406030204" pitchFamily="18" charset="0"/>
                <a:ea typeface="Cambria" panose="02040503050406030204" pitchFamily="18" charset="0"/>
                <a:cs typeface="Times New Roman" pitchFamily="18" charset="0"/>
              </a:rPr>
              <a:t>бољу </a:t>
            </a:r>
            <a:r>
              <a:rPr lang="ru-RU" sz="1800" dirty="0">
                <a:solidFill>
                  <a:schemeClr val="tx2"/>
                </a:solidFill>
                <a:latin typeface="Cambria" panose="02040503050406030204" pitchFamily="18" charset="0"/>
                <a:ea typeface="Cambria" panose="02040503050406030204" pitchFamily="18" charset="0"/>
                <a:cs typeface="Times New Roman" pitchFamily="18" charset="0"/>
              </a:rPr>
              <a:t>конкретизацију активности ученика и наставника током процеса учења и </a:t>
            </a:r>
            <a:r>
              <a:rPr lang="ru-RU" sz="1800" dirty="0" smtClean="0">
                <a:solidFill>
                  <a:schemeClr val="tx2"/>
                </a:solidFill>
                <a:latin typeface="Cambria" panose="02040503050406030204" pitchFamily="18" charset="0"/>
                <a:ea typeface="Cambria" panose="02040503050406030204" pitchFamily="18" charset="0"/>
                <a:cs typeface="Times New Roman" pitchFamily="18" charset="0"/>
              </a:rPr>
              <a:t>поучавања</a:t>
            </a:r>
            <a:r>
              <a:rPr lang="ru-RU" sz="1800" dirty="0">
                <a:solidFill>
                  <a:schemeClr val="tx2"/>
                </a:solidFill>
                <a:latin typeface="Cambria" panose="02040503050406030204" pitchFamily="18" charset="0"/>
                <a:ea typeface="Cambria" panose="02040503050406030204" pitchFamily="18" charset="0"/>
                <a:cs typeface="Times New Roman" pitchFamily="18" charset="0"/>
              </a:rPr>
              <a:t>, </a:t>
            </a:r>
          </a:p>
          <a:p>
            <a:pPr lvl="1">
              <a:buFont typeface="Courier New" pitchFamily="49" charset="0"/>
              <a:buChar char="o"/>
            </a:pPr>
            <a:r>
              <a:rPr lang="ru-RU" sz="1800" dirty="0" smtClean="0">
                <a:solidFill>
                  <a:schemeClr val="tx2"/>
                </a:solidFill>
                <a:latin typeface="Cambria" panose="02040503050406030204" pitchFamily="18" charset="0"/>
                <a:ea typeface="Cambria" panose="02040503050406030204" pitchFamily="18" charset="0"/>
                <a:cs typeface="Times New Roman" pitchFamily="18" charset="0"/>
              </a:rPr>
              <a:t>боље </a:t>
            </a:r>
            <a:r>
              <a:rPr lang="ru-RU" sz="1800" dirty="0">
                <a:solidFill>
                  <a:schemeClr val="tx2"/>
                </a:solidFill>
                <a:latin typeface="Cambria" panose="02040503050406030204" pitchFamily="18" charset="0"/>
                <a:ea typeface="Cambria" panose="02040503050406030204" pitchFamily="18" charset="0"/>
                <a:cs typeface="Times New Roman" pitchFamily="18" charset="0"/>
              </a:rPr>
              <a:t>праћење процеса учења и </a:t>
            </a:r>
            <a:r>
              <a:rPr lang="ru-RU" sz="1800" dirty="0" smtClean="0">
                <a:solidFill>
                  <a:schemeClr val="tx2"/>
                </a:solidFill>
                <a:latin typeface="Cambria" panose="02040503050406030204" pitchFamily="18" charset="0"/>
                <a:ea typeface="Cambria" panose="02040503050406030204" pitchFamily="18" charset="0"/>
                <a:cs typeface="Times New Roman" pitchFamily="18" charset="0"/>
              </a:rPr>
              <a:t>поучавања</a:t>
            </a:r>
            <a:r>
              <a:rPr lang="ru-RU" sz="1800" dirty="0">
                <a:solidFill>
                  <a:schemeClr val="tx2"/>
                </a:solidFill>
                <a:latin typeface="Cambria" panose="02040503050406030204" pitchFamily="18" charset="0"/>
                <a:ea typeface="Cambria" panose="02040503050406030204" pitchFamily="18" charset="0"/>
                <a:cs typeface="Times New Roman" pitchFamily="18" charset="0"/>
              </a:rPr>
              <a:t>, </a:t>
            </a:r>
          </a:p>
          <a:p>
            <a:pPr lvl="1">
              <a:buFont typeface="Courier New" pitchFamily="49" charset="0"/>
              <a:buChar char="o"/>
            </a:pPr>
            <a:r>
              <a:rPr lang="ru-RU" sz="1800" dirty="0" smtClean="0">
                <a:solidFill>
                  <a:schemeClr val="tx2"/>
                </a:solidFill>
                <a:latin typeface="Cambria" panose="02040503050406030204" pitchFamily="18" charset="0"/>
                <a:ea typeface="Cambria" panose="02040503050406030204" pitchFamily="18" charset="0"/>
                <a:cs typeface="Times New Roman" pitchFamily="18" charset="0"/>
              </a:rPr>
              <a:t>објективније </a:t>
            </a:r>
            <a:r>
              <a:rPr lang="ru-RU" sz="1800" dirty="0">
                <a:solidFill>
                  <a:schemeClr val="tx2"/>
                </a:solidFill>
                <a:latin typeface="Cambria" panose="02040503050406030204" pitchFamily="18" charset="0"/>
                <a:ea typeface="Cambria" panose="02040503050406030204" pitchFamily="18" charset="0"/>
                <a:cs typeface="Times New Roman" pitchFamily="18" charset="0"/>
              </a:rPr>
              <a:t>вредновање постигнућа ученика,</a:t>
            </a:r>
          </a:p>
          <a:p>
            <a:pPr lvl="1">
              <a:buFont typeface="Courier New" pitchFamily="49" charset="0"/>
              <a:buChar char="o"/>
            </a:pPr>
            <a:r>
              <a:rPr lang="ru-RU" sz="1800" dirty="0" smtClean="0">
                <a:solidFill>
                  <a:schemeClr val="tx2"/>
                </a:solidFill>
                <a:latin typeface="Cambria" panose="02040503050406030204" pitchFamily="18" charset="0"/>
                <a:ea typeface="Cambria" panose="02040503050406030204" pitchFamily="18" charset="0"/>
                <a:cs typeface="Times New Roman" pitchFamily="18" charset="0"/>
              </a:rPr>
              <a:t>лакши </a:t>
            </a:r>
            <a:r>
              <a:rPr lang="ru-RU" sz="1800" dirty="0">
                <a:solidFill>
                  <a:schemeClr val="tx2"/>
                </a:solidFill>
                <a:latin typeface="Cambria" panose="02040503050406030204" pitchFamily="18" charset="0"/>
                <a:ea typeface="Cambria" panose="02040503050406030204" pitchFamily="18" charset="0"/>
                <a:cs typeface="Times New Roman" pitchFamily="18" charset="0"/>
              </a:rPr>
              <a:t>избор наставних стратегија, метода и поступака, чиме се олакшава дидактичко-методичко креирање процеса </a:t>
            </a:r>
            <a:r>
              <a:rPr lang="ru-RU" sz="1800" dirty="0" smtClean="0">
                <a:solidFill>
                  <a:schemeClr val="tx2"/>
                </a:solidFill>
                <a:latin typeface="Cambria" panose="02040503050406030204" pitchFamily="18" charset="0"/>
                <a:ea typeface="Cambria" panose="02040503050406030204" pitchFamily="18" charset="0"/>
                <a:cs typeface="Times New Roman" pitchFamily="18" charset="0"/>
              </a:rPr>
              <a:t>поучавања </a:t>
            </a:r>
            <a:r>
              <a:rPr lang="ru-RU" sz="1800" dirty="0">
                <a:solidFill>
                  <a:schemeClr val="tx2"/>
                </a:solidFill>
                <a:latin typeface="Cambria" panose="02040503050406030204" pitchFamily="18" charset="0"/>
                <a:ea typeface="Cambria" panose="02040503050406030204" pitchFamily="18" charset="0"/>
                <a:cs typeface="Times New Roman" pitchFamily="18" charset="0"/>
              </a:rPr>
              <a:t>и учења,</a:t>
            </a:r>
          </a:p>
          <a:p>
            <a:pPr lvl="1">
              <a:buFont typeface="Courier New" pitchFamily="49" charset="0"/>
              <a:buChar char="o"/>
            </a:pPr>
            <a:r>
              <a:rPr lang="ru-RU" sz="1800" dirty="0" smtClean="0">
                <a:solidFill>
                  <a:schemeClr val="tx2"/>
                </a:solidFill>
                <a:latin typeface="Cambria" panose="02040503050406030204" pitchFamily="18" charset="0"/>
                <a:ea typeface="Cambria" panose="02040503050406030204" pitchFamily="18" charset="0"/>
                <a:cs typeface="Times New Roman" pitchFamily="18" charset="0"/>
              </a:rPr>
              <a:t>интердисциплинарни </a:t>
            </a:r>
            <a:r>
              <a:rPr lang="ru-RU" sz="1800" dirty="0">
                <a:solidFill>
                  <a:schemeClr val="tx2"/>
                </a:solidFill>
                <a:latin typeface="Cambria" panose="02040503050406030204" pitchFamily="18" charset="0"/>
                <a:ea typeface="Cambria" panose="02040503050406030204" pitchFamily="18" charset="0"/>
                <a:cs typeface="Times New Roman" pitchFamily="18" charset="0"/>
              </a:rPr>
              <a:t>приступ планирању ради остваривања међупредметних компетенција и рационализације времена</a:t>
            </a:r>
            <a:r>
              <a:rPr lang="ru-RU" sz="1800" dirty="0" smtClean="0">
                <a:solidFill>
                  <a:schemeClr val="tx2"/>
                </a:solidFill>
                <a:latin typeface="Cambria" panose="02040503050406030204" pitchFamily="18" charset="0"/>
                <a:ea typeface="Cambria" panose="02040503050406030204" pitchFamily="18" charset="0"/>
                <a:cs typeface="Times New Roman" pitchFamily="18" charset="0"/>
              </a:rPr>
              <a:t>.</a:t>
            </a:r>
          </a:p>
          <a:p>
            <a:pPr lvl="1">
              <a:buFont typeface="Courier New" pitchFamily="49" charset="0"/>
              <a:buChar char="o"/>
            </a:pPr>
            <a:endParaRPr lang="ru-RU" sz="1800" dirty="0">
              <a:solidFill>
                <a:schemeClr val="tx2"/>
              </a:solidFill>
              <a:latin typeface="Cambria" panose="02040503050406030204" pitchFamily="18" charset="0"/>
              <a:ea typeface="Cambria" panose="02040503050406030204" pitchFamily="18" charset="0"/>
              <a:cs typeface="Times New Roman" pitchFamily="18" charset="0"/>
            </a:endParaRPr>
          </a:p>
          <a:p>
            <a:pPr lvl="1">
              <a:buFont typeface="Courier New" pitchFamily="49" charset="0"/>
              <a:buChar char="o"/>
            </a:pPr>
            <a:r>
              <a:rPr lang="ru-RU" sz="1800" dirty="0" smtClean="0">
                <a:solidFill>
                  <a:schemeClr val="tx2"/>
                </a:solidFill>
                <a:latin typeface="Cambria" panose="02040503050406030204" pitchFamily="18" charset="0"/>
                <a:ea typeface="Cambria" panose="02040503050406030204" pitchFamily="18" charset="0"/>
                <a:cs typeface="Times New Roman" pitchFamily="18" charset="0"/>
              </a:rPr>
              <a:t>Исходи су комплексни и дељиви – могу да се развију у низ ситнијих исхода.</a:t>
            </a:r>
            <a:endParaRPr lang="ru-RU" sz="1800" dirty="0">
              <a:solidFill>
                <a:schemeClr val="tx2"/>
              </a:solidFill>
              <a:latin typeface="Cambria" panose="02040503050406030204" pitchFamily="18" charset="0"/>
              <a:ea typeface="Cambria" panose="02040503050406030204" pitchFamily="18" charset="0"/>
              <a:cs typeface="Times New Roman" pitchFamily="18" charset="0"/>
            </a:endParaRPr>
          </a:p>
          <a:p>
            <a:endParaRPr lang="sr-Cyrl-RS" b="0" dirty="0" smtClean="0"/>
          </a:p>
          <a:p>
            <a:endParaRPr lang="en-US" b="0" dirty="0"/>
          </a:p>
        </p:txBody>
      </p:sp>
      <p:graphicFrame>
        <p:nvGraphicFramePr>
          <p:cNvPr id="4" name="Table 3"/>
          <p:cNvGraphicFramePr>
            <a:graphicFrameLocks noGrp="1"/>
          </p:cNvGraphicFramePr>
          <p:nvPr>
            <p:extLst>
              <p:ext uri="{D42A27DB-BD31-4B8C-83A1-F6EECF244321}">
                <p14:modId xmlns:p14="http://schemas.microsoft.com/office/powerpoint/2010/main" val="3516233737"/>
              </p:ext>
            </p:extLst>
          </p:nvPr>
        </p:nvGraphicFramePr>
        <p:xfrm>
          <a:off x="899592" y="1196752"/>
          <a:ext cx="7416824" cy="1188720"/>
        </p:xfrm>
        <a:graphic>
          <a:graphicData uri="http://schemas.openxmlformats.org/drawingml/2006/table">
            <a:tbl>
              <a:tblPr firstRow="1" bandRow="1">
                <a:tableStyleId>{00A15C55-8517-42AA-B614-E9B94910E393}</a:tableStyleId>
              </a:tblPr>
              <a:tblGrid>
                <a:gridCol w="7416824"/>
              </a:tblGrid>
              <a:tr h="370840">
                <a:tc>
                  <a:txBody>
                    <a:bodyPr/>
                    <a:lstStyle/>
                    <a:p>
                      <a:r>
                        <a:rPr lang="sr-Cyrl-RS" dirty="0" smtClean="0">
                          <a:latin typeface="Cambria" panose="02040503050406030204" pitchFamily="18" charset="0"/>
                          <a:ea typeface="Cambria" panose="02040503050406030204" pitchFamily="18" charset="0"/>
                        </a:rPr>
                        <a:t>Исходи учења су функционална знања која показују шта ће ученик бити у стању да учини, предузме, изведе, обави захваљујући знањима, ставовима и вештинама које је градио и развијао током једне године учења</a:t>
                      </a:r>
                      <a:r>
                        <a:rPr lang="sr-Cyrl-RS" baseline="0" dirty="0" smtClean="0">
                          <a:latin typeface="Cambria" panose="02040503050406030204" pitchFamily="18" charset="0"/>
                          <a:ea typeface="Cambria" panose="02040503050406030204" pitchFamily="18" charset="0"/>
                        </a:rPr>
                        <a:t> конкретног предмета.</a:t>
                      </a:r>
                      <a:endParaRPr lang="en-US" dirty="0">
                        <a:latin typeface="Cambria" panose="02040503050406030204" pitchFamily="18" charset="0"/>
                        <a:ea typeface="Cambria" panose="02040503050406030204" pitchFamily="18" charset="0"/>
                      </a:endParaRPr>
                    </a:p>
                  </a:txBody>
                  <a:tcPr/>
                </a:tc>
              </a:tr>
            </a:tbl>
          </a:graphicData>
        </a:graphic>
      </p:graphicFrame>
    </p:spTree>
    <p:extLst>
      <p:ext uri="{BB962C8B-B14F-4D97-AF65-F5344CB8AC3E}">
        <p14:creationId xmlns:p14="http://schemas.microsoft.com/office/powerpoint/2010/main" val="11685172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latin typeface="Cambria" panose="02040503050406030204" pitchFamily="18" charset="0"/>
                <a:ea typeface="Cambria" panose="02040503050406030204" pitchFamily="18" charset="0"/>
              </a:rPr>
              <a:t>Предметне компетенције</a:t>
            </a:r>
            <a:endParaRPr lang="en-US" dirty="0">
              <a:latin typeface="Cambria" panose="02040503050406030204" pitchFamily="18" charset="0"/>
              <a:ea typeface="Cambria" panose="020405030504060302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59299391"/>
              </p:ext>
            </p:extLst>
          </p:nvPr>
        </p:nvGraphicFramePr>
        <p:xfrm>
          <a:off x="822325" y="1100138"/>
          <a:ext cx="7521575" cy="51371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690796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sz="2400" dirty="0" smtClean="0">
                <a:latin typeface="Cambria" panose="02040503050406030204" pitchFamily="18" charset="0"/>
                <a:ea typeface="Cambria" panose="02040503050406030204" pitchFamily="18" charset="0"/>
              </a:rPr>
              <a:t>Пример предметних компетенција - математика</a:t>
            </a:r>
            <a:endParaRPr lang="en-US" sz="2400" dirty="0">
              <a:latin typeface="Cambria" panose="02040503050406030204" pitchFamily="18" charset="0"/>
              <a:ea typeface="Cambria" panose="02040503050406030204" pitchFamily="18" charset="0"/>
            </a:endParaRP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3331546388"/>
              </p:ext>
            </p:extLst>
          </p:nvPr>
        </p:nvGraphicFramePr>
        <p:xfrm>
          <a:off x="822325" y="1100138"/>
          <a:ext cx="7521575" cy="3657600"/>
        </p:xfrm>
        <a:graphic>
          <a:graphicData uri="http://schemas.openxmlformats.org/drawingml/2006/table">
            <a:tbl>
              <a:tblPr firstRow="1" bandRow="1">
                <a:tableStyleId>{912C8C85-51F0-491E-9774-3900AFEF0FD7}</a:tableStyleId>
              </a:tblPr>
              <a:tblGrid>
                <a:gridCol w="7521575"/>
              </a:tblGrid>
              <a:tr h="370840">
                <a:tc>
                  <a:txBody>
                    <a:bodyPr/>
                    <a:lstStyle/>
                    <a:p>
                      <a:pPr algn="ctr"/>
                      <a:r>
                        <a:rPr lang="sr-Cyrl-RS" b="1" dirty="0" smtClean="0">
                          <a:latin typeface="Cambria" panose="02040503050406030204" pitchFamily="18" charset="0"/>
                          <a:ea typeface="Cambria" panose="02040503050406030204" pitchFamily="18" charset="0"/>
                        </a:rPr>
                        <a:t>Општа </a:t>
                      </a:r>
                    </a:p>
                    <a:p>
                      <a:r>
                        <a:rPr lang="ru-RU" sz="1800" b="0" u="none" strike="noStrike" kern="1200" baseline="0" dirty="0" smtClean="0">
                          <a:latin typeface="Cambria" panose="02040503050406030204" pitchFamily="18" charset="0"/>
                          <a:ea typeface="Cambria" panose="02040503050406030204" pitchFamily="18" charset="0"/>
                        </a:rPr>
                        <a:t>Ученик је на крају обавезног образовања кроз наставу математике усвојио основне математичке концепте (нумеричке, алгебарске, геометријске, статистичке), овладао је основним математичким процесима (расуђивањем, комуникацијом, повезивањем, применом, моделовањем) и вештинама (рачунањем, алгебарским поступцима,</a:t>
                      </a:r>
                    </a:p>
                    <a:p>
                      <a:r>
                        <a:rPr lang="ru-RU" sz="1800" b="0" u="none" strike="noStrike" kern="1200" baseline="0" dirty="0" smtClean="0">
                          <a:latin typeface="Cambria" panose="02040503050406030204" pitchFamily="18" charset="0"/>
                          <a:ea typeface="Cambria" panose="02040503050406030204" pitchFamily="18" charset="0"/>
                        </a:rPr>
                        <a:t>мерењем, просторном визуелизацијом, радом са подацима, проценом, коришћењем калкулатора и информационо-комуникационим технологијама потребним за даље школовање и живот. Оспособљен је да анализира и тумачи природне и друштвене појаве, решава проблеме и доноси одлуке у свакодневном контексту. Комуницира користећи математички језик, користи информационо-комуникационе </a:t>
                      </a:r>
                      <a:r>
                        <a:rPr lang="sr-Cyrl-RS" sz="1800" b="0" u="none" strike="noStrike" kern="1200" baseline="0" dirty="0" smtClean="0">
                          <a:latin typeface="Cambria" panose="02040503050406030204" pitchFamily="18" charset="0"/>
                          <a:ea typeface="Cambria" panose="02040503050406030204" pitchFamily="18" charset="0"/>
                        </a:rPr>
                        <a:t>технологије и друга средства.</a:t>
                      </a:r>
                      <a:endParaRPr lang="en-US" b="0" dirty="0">
                        <a:latin typeface="Cambria" panose="02040503050406030204" pitchFamily="18" charset="0"/>
                        <a:ea typeface="Cambria" panose="02040503050406030204" pitchFamily="18" charset="0"/>
                      </a:endParaRPr>
                    </a:p>
                  </a:txBody>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34003389"/>
              </p:ext>
            </p:extLst>
          </p:nvPr>
        </p:nvGraphicFramePr>
        <p:xfrm>
          <a:off x="827584" y="5085184"/>
          <a:ext cx="7560840" cy="1188720"/>
        </p:xfrm>
        <a:graphic>
          <a:graphicData uri="http://schemas.openxmlformats.org/drawingml/2006/table">
            <a:tbl>
              <a:tblPr firstRow="1" bandRow="1">
                <a:tableStyleId>{00A15C55-8517-42AA-B614-E9B94910E393}</a:tableStyleId>
              </a:tblPr>
              <a:tblGrid>
                <a:gridCol w="7560840"/>
              </a:tblGrid>
              <a:tr h="370840">
                <a:tc>
                  <a:txBody>
                    <a:bodyPr/>
                    <a:lstStyle/>
                    <a:p>
                      <a:pPr algn="ctr"/>
                      <a:r>
                        <a:rPr lang="sr-Cyrl-RS" dirty="0" smtClean="0">
                          <a:latin typeface="Cambria" panose="02040503050406030204" pitchFamily="18" charset="0"/>
                          <a:ea typeface="Cambria" panose="02040503050406030204" pitchFamily="18" charset="0"/>
                        </a:rPr>
                        <a:t>Специфичне</a:t>
                      </a:r>
                      <a:r>
                        <a:rPr lang="sr-Cyrl-RS" baseline="0" dirty="0" smtClean="0">
                          <a:latin typeface="Cambria" panose="02040503050406030204" pitchFamily="18" charset="0"/>
                          <a:ea typeface="Cambria" panose="02040503050406030204" pitchFamily="18" charset="0"/>
                        </a:rPr>
                        <a:t> </a:t>
                      </a:r>
                    </a:p>
                    <a:p>
                      <a:r>
                        <a:rPr lang="ru-RU" sz="1800" b="0" u="none" strike="noStrike" kern="1200" baseline="0" dirty="0" smtClean="0">
                          <a:latin typeface="Cambria" panose="02040503050406030204" pitchFamily="18" charset="0"/>
                          <a:ea typeface="Cambria" panose="02040503050406030204" pitchFamily="18" charset="0"/>
                        </a:rPr>
                        <a:t>Специфичне предметне компетенције су: математичко знање и резоновање, примена математичких знања и вештина на решавање проблема и математичка </a:t>
                      </a:r>
                      <a:r>
                        <a:rPr lang="sr-Cyrl-RS" sz="1800" b="0" u="none" strike="noStrike" kern="1200" baseline="0" dirty="0" smtClean="0">
                          <a:latin typeface="Cambria" panose="02040503050406030204" pitchFamily="18" charset="0"/>
                          <a:ea typeface="Cambria" panose="02040503050406030204" pitchFamily="18" charset="0"/>
                        </a:rPr>
                        <a:t>комуникација.</a:t>
                      </a:r>
                      <a:endParaRPr lang="en-US" b="0" dirty="0">
                        <a:latin typeface="Cambria" panose="02040503050406030204" pitchFamily="18" charset="0"/>
                        <a:ea typeface="Cambria" panose="02040503050406030204" pitchFamily="18" charset="0"/>
                      </a:endParaRPr>
                    </a:p>
                  </a:txBody>
                  <a:tcPr/>
                </a:tc>
              </a:tr>
            </a:tbl>
          </a:graphicData>
        </a:graphic>
      </p:graphicFrame>
    </p:spTree>
    <p:extLst>
      <p:ext uri="{BB962C8B-B14F-4D97-AF65-F5344CB8AC3E}">
        <p14:creationId xmlns:p14="http://schemas.microsoft.com/office/powerpoint/2010/main" val="36841683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latin typeface="Cambria" panose="02040503050406030204" pitchFamily="18" charset="0"/>
              </a:rPr>
              <a:t>литература</a:t>
            </a:r>
            <a:endParaRPr lang="en-US" dirty="0">
              <a:latin typeface="Cambria" panose="02040503050406030204" pitchFamily="18" charset="0"/>
            </a:endParaRPr>
          </a:p>
        </p:txBody>
      </p:sp>
      <p:sp>
        <p:nvSpPr>
          <p:cNvPr id="3" name="Content Placeholder 2"/>
          <p:cNvSpPr>
            <a:spLocks noGrp="1"/>
          </p:cNvSpPr>
          <p:nvPr>
            <p:ph idx="1"/>
          </p:nvPr>
        </p:nvSpPr>
        <p:spPr>
          <a:xfrm>
            <a:off x="822960" y="1100628"/>
            <a:ext cx="7520940" cy="4344596"/>
          </a:xfrm>
        </p:spPr>
        <p:txBody>
          <a:bodyPr>
            <a:normAutofit/>
          </a:bodyPr>
          <a:lstStyle/>
          <a:p>
            <a:pPr>
              <a:buAutoNum type="arabicPeriod"/>
            </a:pPr>
            <a:r>
              <a:rPr lang="sr-Cyrl-RS" b="0" i="1" dirty="0" smtClean="0">
                <a:latin typeface="Cambria" panose="02040503050406030204" pitchFamily="18" charset="0"/>
              </a:rPr>
              <a:t>Закон о основама система образовања и васпитања Републике Србије </a:t>
            </a:r>
            <a:r>
              <a:rPr lang="sr-Cyrl-RS" b="0" dirty="0" smtClean="0">
                <a:latin typeface="Cambria" panose="02040503050406030204" pitchFamily="18" charset="0"/>
              </a:rPr>
              <a:t>(2017</a:t>
            </a:r>
            <a:r>
              <a:rPr lang="sr-Cyrl-RS" b="0" dirty="0" smtClean="0">
                <a:latin typeface="Cambria" panose="02040503050406030204" pitchFamily="18" charset="0"/>
              </a:rPr>
              <a:t>)</a:t>
            </a:r>
          </a:p>
          <a:p>
            <a:pPr>
              <a:buFont typeface="Arial" pitchFamily="34" charset="0"/>
              <a:buAutoNum type="arabicPeriod"/>
            </a:pPr>
            <a:r>
              <a:rPr lang="sr-Cyrl-CS" b="0" i="1" dirty="0">
                <a:latin typeface="Cambria" panose="02040503050406030204" pitchFamily="18" charset="0"/>
                <a:ea typeface="Cambria" panose="02040503050406030204" pitchFamily="18" charset="0"/>
              </a:rPr>
              <a:t>Образовни стандарди за крај обавезног образовања </a:t>
            </a:r>
            <a:r>
              <a:rPr lang="sr-Cyrl-CS" b="0" dirty="0">
                <a:latin typeface="Cambria" panose="02040503050406030204" pitchFamily="18" charset="0"/>
                <a:ea typeface="Cambria" panose="02040503050406030204" pitchFamily="18" charset="0"/>
              </a:rPr>
              <a:t>(2009), Београд:Министарство просвете </a:t>
            </a:r>
            <a:r>
              <a:rPr lang="sr-Cyrl-CS" b="0" dirty="0" smtClean="0">
                <a:latin typeface="Cambria" panose="02040503050406030204" pitchFamily="18" charset="0"/>
                <a:ea typeface="Cambria" panose="02040503050406030204" pitchFamily="18" charset="0"/>
              </a:rPr>
              <a:t>РС</a:t>
            </a:r>
            <a:endParaRPr lang="sr-Cyrl-RS" b="0" dirty="0" smtClean="0">
              <a:latin typeface="Cambria" panose="02040503050406030204" pitchFamily="18" charset="0"/>
            </a:endParaRPr>
          </a:p>
          <a:p>
            <a:pPr>
              <a:buAutoNum type="arabicPeriod"/>
            </a:pPr>
            <a:r>
              <a:rPr lang="sr-Cyrl-RS" b="0" i="1" dirty="0" smtClean="0">
                <a:latin typeface="Cambria" panose="02040503050406030204" pitchFamily="18" charset="0"/>
              </a:rPr>
              <a:t>Оквир националног курикулума – основи учења и наставе</a:t>
            </a:r>
            <a:r>
              <a:rPr lang="sr-Cyrl-RS" b="0" dirty="0" smtClean="0">
                <a:latin typeface="Cambria" panose="02040503050406030204" pitchFamily="18" charset="0"/>
              </a:rPr>
              <a:t>, радни нацрт</a:t>
            </a:r>
            <a:endParaRPr lang="sr-Cyrl-RS" b="0" i="1" dirty="0" smtClean="0">
              <a:latin typeface="Cambria" panose="02040503050406030204" pitchFamily="18" charset="0"/>
            </a:endParaRPr>
          </a:p>
          <a:p>
            <a:pPr>
              <a:buAutoNum type="arabicPeriod"/>
            </a:pPr>
            <a:r>
              <a:rPr lang="sr-Cyrl-RS" b="0" i="1" dirty="0" smtClean="0">
                <a:latin typeface="Cambria" panose="02040503050406030204" pitchFamily="18" charset="0"/>
              </a:rPr>
              <a:t>Оквир предметног курикулума</a:t>
            </a:r>
            <a:r>
              <a:rPr lang="sr-Cyrl-RS" b="0" i="1" dirty="0">
                <a:latin typeface="Cambria" panose="02040503050406030204" pitchFamily="18" charset="0"/>
              </a:rPr>
              <a:t> </a:t>
            </a:r>
            <a:r>
              <a:rPr lang="sr-Cyrl-RS" b="0" i="1" dirty="0" smtClean="0">
                <a:latin typeface="Cambria" panose="02040503050406030204" pitchFamily="18" charset="0"/>
              </a:rPr>
              <a:t>– обавезни предмети у основном образовању</a:t>
            </a:r>
            <a:r>
              <a:rPr lang="sr-Cyrl-RS" b="0" dirty="0" smtClean="0">
                <a:latin typeface="Cambria" panose="02040503050406030204" pitchFamily="18" charset="0"/>
              </a:rPr>
              <a:t>, радни </a:t>
            </a:r>
            <a:r>
              <a:rPr lang="sr-Cyrl-RS" b="0" dirty="0" smtClean="0">
                <a:latin typeface="Cambria" panose="02040503050406030204" pitchFamily="18" charset="0"/>
              </a:rPr>
              <a:t>нацрт</a:t>
            </a:r>
          </a:p>
          <a:p>
            <a:pPr>
              <a:buFont typeface="Arial" pitchFamily="34" charset="0"/>
              <a:buAutoNum type="arabicPeriod"/>
            </a:pPr>
            <a:r>
              <a:rPr lang="sr-Cyrl-RS" b="0" i="1" dirty="0">
                <a:latin typeface="Cambria" panose="02040503050406030204" pitchFamily="18" charset="0"/>
              </a:rPr>
              <a:t>Правилник о плану наставе и учења за први циклус основног образовања и васпитања и програму наставе и учења за први разред основног образовања и васпитања </a:t>
            </a:r>
            <a:r>
              <a:rPr lang="sr-Cyrl-RS" b="0" dirty="0">
                <a:latin typeface="Cambria" panose="02040503050406030204" pitchFamily="18" charset="0"/>
              </a:rPr>
              <a:t>(2018), Сл. гласник РС – Просветни гласник бр. 15/18</a:t>
            </a:r>
            <a:endParaRPr lang="sr-Cyrl-RS" b="0" i="1" dirty="0">
              <a:latin typeface="Cambria" panose="02040503050406030204" pitchFamily="18" charset="0"/>
            </a:endParaRPr>
          </a:p>
          <a:p>
            <a:pPr>
              <a:buAutoNum type="arabicPeriod"/>
            </a:pPr>
            <a:endParaRPr lang="sr-Cyrl-RS" b="0" dirty="0" smtClean="0">
              <a:latin typeface="Cambria" panose="02040503050406030204" pitchFamily="18" charset="0"/>
            </a:endParaRPr>
          </a:p>
          <a:p>
            <a:pPr>
              <a:buAutoNum type="arabicPeriod"/>
            </a:pPr>
            <a:endParaRPr lang="en-US" b="0" i="1" dirty="0">
              <a:latin typeface="Cambria" panose="02040503050406030204" pitchFamily="18" charset="0"/>
            </a:endParaRPr>
          </a:p>
        </p:txBody>
      </p:sp>
    </p:spTree>
    <p:extLst>
      <p:ext uri="{BB962C8B-B14F-4D97-AF65-F5344CB8AC3E}">
        <p14:creationId xmlns:p14="http://schemas.microsoft.com/office/powerpoint/2010/main" val="28613720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z="2400" dirty="0">
                <a:solidFill>
                  <a:schemeClr val="tx2"/>
                </a:solidFill>
                <a:latin typeface="Cambria" panose="02040503050406030204" pitchFamily="18" charset="0"/>
                <a:ea typeface="Cambria" panose="02040503050406030204" pitchFamily="18" charset="0"/>
                <a:cs typeface="Times New Roman" pitchFamily="18" charset="0"/>
              </a:rPr>
              <a:t>ОДНОС ИСХОДА, </a:t>
            </a:r>
            <a:r>
              <a:rPr lang="ru-RU" sz="2400" dirty="0" smtClean="0">
                <a:solidFill>
                  <a:schemeClr val="tx2"/>
                </a:solidFill>
                <a:latin typeface="Cambria" panose="02040503050406030204" pitchFamily="18" charset="0"/>
                <a:ea typeface="Cambria" panose="02040503050406030204" pitchFamily="18" charset="0"/>
                <a:cs typeface="Times New Roman" pitchFamily="18" charset="0"/>
              </a:rPr>
              <a:t>КОМПЕТЕНЦИЈА И </a:t>
            </a:r>
            <a:r>
              <a:rPr lang="ru-RU" sz="2400" dirty="0">
                <a:solidFill>
                  <a:schemeClr val="tx2"/>
                </a:solidFill>
                <a:latin typeface="Cambria" panose="02040503050406030204" pitchFamily="18" charset="0"/>
                <a:ea typeface="Cambria" panose="02040503050406030204" pitchFamily="18" charset="0"/>
                <a:cs typeface="Times New Roman" pitchFamily="18" charset="0"/>
              </a:rPr>
              <a:t>СТАНДАРДА</a:t>
            </a:r>
            <a:r>
              <a:rPr lang="sr-Cyrl-RS" sz="2400" dirty="0">
                <a:solidFill>
                  <a:schemeClr val="tx2"/>
                </a:solidFill>
                <a:latin typeface="Cambria" panose="02040503050406030204" pitchFamily="18" charset="0"/>
                <a:ea typeface="Cambria" panose="02040503050406030204" pitchFamily="18" charset="0"/>
                <a:cs typeface="Times New Roman" pitchFamily="18" charset="0"/>
              </a:rPr>
              <a:t> </a:t>
            </a:r>
            <a:endParaRPr lang="en-US" sz="2400"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822960" y="1100628"/>
            <a:ext cx="7520940" cy="5352708"/>
          </a:xfrm>
        </p:spPr>
        <p:txBody>
          <a:bodyPr>
            <a:normAutofit/>
          </a:bodyPr>
          <a:lstStyle/>
          <a:p>
            <a:pPr marL="109728" indent="0">
              <a:defRPr/>
            </a:pPr>
            <a:r>
              <a:rPr lang="ru-RU" dirty="0" smtClean="0">
                <a:solidFill>
                  <a:schemeClr val="tx2"/>
                </a:solidFill>
                <a:latin typeface="Times New Roman" pitchFamily="18" charset="0"/>
                <a:cs typeface="Times New Roman" pitchFamily="18" charset="0"/>
              </a:rPr>
              <a:t>			</a:t>
            </a:r>
            <a:r>
              <a:rPr lang="ru-RU" sz="1800" dirty="0" smtClean="0">
                <a:solidFill>
                  <a:schemeClr val="tx2"/>
                </a:solidFill>
                <a:latin typeface="Cambria" panose="02040503050406030204" pitchFamily="18" charset="0"/>
                <a:ea typeface="Cambria" panose="02040503050406030204" pitchFamily="18" charset="0"/>
                <a:cs typeface="Times New Roman" pitchFamily="18" charset="0"/>
              </a:rPr>
              <a:t>Исходи</a:t>
            </a:r>
            <a:r>
              <a:rPr lang="ru-RU" sz="1800" b="0" dirty="0">
                <a:solidFill>
                  <a:schemeClr val="tx2"/>
                </a:solidFill>
                <a:latin typeface="Cambria" panose="02040503050406030204" pitchFamily="18" charset="0"/>
                <a:ea typeface="Cambria" panose="02040503050406030204" pitchFamily="18" charset="0"/>
                <a:cs typeface="Times New Roman" pitchFamily="18" charset="0"/>
              </a:rPr>
              <a:t>: очекивани резултати </a:t>
            </a:r>
            <a:r>
              <a:rPr lang="ru-RU" sz="1800" b="0" dirty="0" smtClean="0">
                <a:solidFill>
                  <a:schemeClr val="tx2"/>
                </a:solidFill>
                <a:latin typeface="Cambria" panose="02040503050406030204" pitchFamily="18" charset="0"/>
                <a:ea typeface="Cambria" panose="02040503050406030204" pitchFamily="18" charset="0"/>
                <a:cs typeface="Times New Roman" pitchFamily="18" charset="0"/>
              </a:rPr>
              <a:t>учења, 					темељи	развоја компетенција</a:t>
            </a:r>
            <a:endParaRPr lang="ru-RU" sz="1800" b="0" dirty="0">
              <a:solidFill>
                <a:schemeClr val="tx2"/>
              </a:solidFill>
              <a:latin typeface="Cambria" panose="02040503050406030204" pitchFamily="18" charset="0"/>
              <a:ea typeface="Cambria" panose="02040503050406030204" pitchFamily="18" charset="0"/>
              <a:cs typeface="Times New Roman" pitchFamily="18" charset="0"/>
            </a:endParaRPr>
          </a:p>
          <a:p>
            <a:pPr marL="109728" indent="0">
              <a:defRPr/>
            </a:pPr>
            <a:r>
              <a:rPr lang="ru-RU" sz="1800" b="0" dirty="0">
                <a:solidFill>
                  <a:schemeClr val="tx2"/>
                </a:solidFill>
                <a:latin typeface="Cambria" panose="02040503050406030204" pitchFamily="18" charset="0"/>
                <a:ea typeface="Cambria" panose="02040503050406030204" pitchFamily="18" charset="0"/>
                <a:cs typeface="Times New Roman" pitchFamily="18" charset="0"/>
              </a:rPr>
              <a:t>			</a:t>
            </a:r>
            <a:r>
              <a:rPr lang="ru-RU" sz="1800" dirty="0" smtClean="0">
                <a:solidFill>
                  <a:schemeClr val="tx2"/>
                </a:solidFill>
                <a:latin typeface="Cambria" panose="02040503050406030204" pitchFamily="18" charset="0"/>
                <a:ea typeface="Cambria" panose="02040503050406030204" pitchFamily="18" charset="0"/>
                <a:cs typeface="Times New Roman" pitchFamily="18" charset="0"/>
              </a:rPr>
              <a:t>Компетенције</a:t>
            </a:r>
            <a:r>
              <a:rPr lang="ru-RU" sz="1800" b="0" dirty="0">
                <a:solidFill>
                  <a:schemeClr val="tx2"/>
                </a:solidFill>
                <a:latin typeface="Cambria" panose="02040503050406030204" pitchFamily="18" charset="0"/>
                <a:ea typeface="Cambria" panose="02040503050406030204" pitchFamily="18" charset="0"/>
                <a:cs typeface="Times New Roman" pitchFamily="18" charset="0"/>
              </a:rPr>
              <a:t>: активна примена  наученог</a:t>
            </a:r>
          </a:p>
          <a:p>
            <a:pPr marL="109728" indent="0">
              <a:defRPr/>
            </a:pPr>
            <a:r>
              <a:rPr lang="ru-RU" sz="1800" b="0" dirty="0">
                <a:solidFill>
                  <a:schemeClr val="tx2"/>
                </a:solidFill>
                <a:latin typeface="Cambria" panose="02040503050406030204" pitchFamily="18" charset="0"/>
                <a:ea typeface="Cambria" panose="02040503050406030204" pitchFamily="18" charset="0"/>
                <a:cs typeface="Times New Roman" pitchFamily="18" charset="0"/>
              </a:rPr>
              <a:t>		</a:t>
            </a:r>
            <a:r>
              <a:rPr lang="ru-RU" sz="1800" b="0" dirty="0" smtClean="0">
                <a:solidFill>
                  <a:schemeClr val="tx2"/>
                </a:solidFill>
                <a:latin typeface="Cambria" panose="02040503050406030204" pitchFamily="18" charset="0"/>
                <a:ea typeface="Cambria" panose="02040503050406030204" pitchFamily="18" charset="0"/>
                <a:cs typeface="Times New Roman" pitchFamily="18" charset="0"/>
              </a:rPr>
              <a:t>	</a:t>
            </a:r>
            <a:r>
              <a:rPr lang="ru-RU" sz="1800" dirty="0" smtClean="0">
                <a:solidFill>
                  <a:schemeClr val="tx2"/>
                </a:solidFill>
                <a:latin typeface="Cambria" panose="02040503050406030204" pitchFamily="18" charset="0"/>
                <a:ea typeface="Cambria" panose="02040503050406030204" pitchFamily="18" charset="0"/>
                <a:cs typeface="Times New Roman" pitchFamily="18" charset="0"/>
              </a:rPr>
              <a:t>Стандарди</a:t>
            </a:r>
            <a:r>
              <a:rPr lang="ru-RU" sz="1800" b="0" dirty="0">
                <a:solidFill>
                  <a:schemeClr val="tx2"/>
                </a:solidFill>
                <a:latin typeface="Cambria" panose="02040503050406030204" pitchFamily="18" charset="0"/>
                <a:ea typeface="Cambria" panose="02040503050406030204" pitchFamily="18" charset="0"/>
                <a:cs typeface="Times New Roman" pitchFamily="18" charset="0"/>
              </a:rPr>
              <a:t>: мера остварености исхода, </a:t>
            </a:r>
            <a:br>
              <a:rPr lang="ru-RU" sz="1800" b="0" dirty="0">
                <a:solidFill>
                  <a:schemeClr val="tx2"/>
                </a:solidFill>
                <a:latin typeface="Cambria" panose="02040503050406030204" pitchFamily="18" charset="0"/>
                <a:ea typeface="Cambria" panose="02040503050406030204" pitchFamily="18" charset="0"/>
                <a:cs typeface="Times New Roman" pitchFamily="18" charset="0"/>
              </a:rPr>
            </a:br>
            <a:r>
              <a:rPr lang="ru-RU" sz="1800" b="0" dirty="0">
                <a:solidFill>
                  <a:schemeClr val="tx2"/>
                </a:solidFill>
                <a:latin typeface="Cambria" panose="02040503050406030204" pitchFamily="18" charset="0"/>
                <a:ea typeface="Cambria" panose="02040503050406030204" pitchFamily="18" charset="0"/>
                <a:cs typeface="Times New Roman" pitchFamily="18" charset="0"/>
              </a:rPr>
              <a:t>                      </a:t>
            </a:r>
            <a:r>
              <a:rPr lang="ru-RU" sz="1800" b="0" dirty="0" smtClean="0">
                <a:solidFill>
                  <a:schemeClr val="tx2"/>
                </a:solidFill>
                <a:latin typeface="Cambria" panose="02040503050406030204" pitchFamily="18" charset="0"/>
                <a:ea typeface="Cambria" panose="02040503050406030204" pitchFamily="18" charset="0"/>
                <a:cs typeface="Times New Roman" pitchFamily="18" charset="0"/>
              </a:rPr>
              <a:t>			    развијености </a:t>
            </a:r>
            <a:r>
              <a:rPr lang="ru-RU" sz="1800" b="0" dirty="0">
                <a:solidFill>
                  <a:schemeClr val="tx2"/>
                </a:solidFill>
                <a:latin typeface="Cambria" panose="02040503050406030204" pitchFamily="18" charset="0"/>
                <a:ea typeface="Cambria" panose="02040503050406030204" pitchFamily="18" charset="0"/>
                <a:cs typeface="Times New Roman" pitchFamily="18" charset="0"/>
              </a:rPr>
              <a:t>компетенција </a:t>
            </a:r>
          </a:p>
          <a:p>
            <a:pPr marL="109728" indent="0">
              <a:lnSpc>
                <a:spcPct val="115000"/>
              </a:lnSpc>
              <a:defRPr/>
            </a:pPr>
            <a:endParaRPr lang="sr-Cyrl-RS" b="0" dirty="0">
              <a:latin typeface="Cambria" panose="02040503050406030204" pitchFamily="18" charset="0"/>
              <a:ea typeface="Cambria" panose="02040503050406030204" pitchFamily="18" charset="0"/>
              <a:cs typeface="Times New Roman" pitchFamily="18" charset="0"/>
            </a:endParaRPr>
          </a:p>
          <a:p>
            <a:pPr marL="109728" lvl="0" indent="0" algn="just">
              <a:lnSpc>
                <a:spcPct val="115000"/>
              </a:lnSpc>
              <a:defRPr/>
            </a:pPr>
            <a:endParaRPr lang="sr-Cyrl-RS" b="0" dirty="0" smtClean="0">
              <a:latin typeface="Cambria" panose="02040503050406030204" pitchFamily="18" charset="0"/>
              <a:ea typeface="Cambria" panose="02040503050406030204" pitchFamily="18" charset="0"/>
              <a:cs typeface="Times New Roman" pitchFamily="18" charset="0"/>
            </a:endParaRPr>
          </a:p>
          <a:p>
            <a:pPr marL="109728" lvl="0" indent="0" algn="just">
              <a:lnSpc>
                <a:spcPct val="115000"/>
              </a:lnSpc>
              <a:defRPr/>
            </a:pPr>
            <a:endParaRPr lang="sr-Cyrl-RS" b="0" dirty="0">
              <a:latin typeface="Cambria" panose="02040503050406030204" pitchFamily="18" charset="0"/>
              <a:ea typeface="Cambria" panose="02040503050406030204" pitchFamily="18" charset="0"/>
              <a:cs typeface="Times New Roman" pitchFamily="18" charset="0"/>
            </a:endParaRPr>
          </a:p>
          <a:p>
            <a:pPr marL="109728" lvl="0" indent="0" algn="just">
              <a:lnSpc>
                <a:spcPct val="115000"/>
              </a:lnSpc>
              <a:defRPr/>
            </a:pPr>
            <a:endParaRPr lang="sr-Cyrl-RS" b="0" dirty="0">
              <a:latin typeface="Cambria" panose="02040503050406030204" pitchFamily="18" charset="0"/>
              <a:ea typeface="Cambria" panose="02040503050406030204" pitchFamily="18" charset="0"/>
              <a:cs typeface="Times New Roman" pitchFamily="18" charset="0"/>
            </a:endParaRPr>
          </a:p>
          <a:p>
            <a:pPr marL="109728" lvl="0" indent="0" algn="just">
              <a:lnSpc>
                <a:spcPct val="115000"/>
              </a:lnSpc>
              <a:defRPr/>
            </a:pPr>
            <a:r>
              <a:rPr lang="sr-Cyrl-RS" sz="1800" b="0" dirty="0">
                <a:solidFill>
                  <a:schemeClr val="tx2"/>
                </a:solidFill>
                <a:latin typeface="Cambria" panose="02040503050406030204" pitchFamily="18" charset="0"/>
                <a:ea typeface="Cambria" panose="02040503050406030204" pitchFamily="18" charset="0"/>
                <a:cs typeface="Times New Roman" pitchFamily="18" charset="0"/>
              </a:rPr>
              <a:t>Остварени исходи током процеса учења, ма колико дуго он трајао (час, дан, недеља, тема, разред, циклус, ниво), воде развијању компетенција.</a:t>
            </a:r>
          </a:p>
          <a:p>
            <a:pPr marL="109728" lvl="0" indent="0" algn="just">
              <a:lnSpc>
                <a:spcPct val="115000"/>
              </a:lnSpc>
              <a:defRPr/>
            </a:pPr>
            <a:r>
              <a:rPr lang="sr-Cyrl-RS" sz="1800" b="0" dirty="0" smtClean="0">
                <a:solidFill>
                  <a:schemeClr val="tx2"/>
                </a:solidFill>
                <a:latin typeface="Cambria" panose="02040503050406030204" pitchFamily="18" charset="0"/>
                <a:ea typeface="Cambria" panose="02040503050406030204" pitchFamily="18" charset="0"/>
                <a:cs typeface="Times New Roman" pitchFamily="18" charset="0"/>
              </a:rPr>
              <a:t>Развијене </a:t>
            </a:r>
            <a:r>
              <a:rPr lang="sr-Cyrl-RS" sz="1800" b="0" dirty="0">
                <a:solidFill>
                  <a:schemeClr val="tx2"/>
                </a:solidFill>
                <a:latin typeface="Cambria" panose="02040503050406030204" pitchFamily="18" charset="0"/>
                <a:ea typeface="Cambria" panose="02040503050406030204" pitchFamily="18" charset="0"/>
                <a:cs typeface="Times New Roman" pitchFamily="18" charset="0"/>
              </a:rPr>
              <a:t>компетенције омогућавају појединцу да активно и ефикасно делује у новим, непознатим ситуацијама, односно да решава проблеме. </a:t>
            </a:r>
            <a:endParaRPr lang="en-US" sz="1800" b="0" dirty="0">
              <a:solidFill>
                <a:schemeClr val="tx2"/>
              </a:solidFill>
              <a:latin typeface="Cambria" panose="02040503050406030204" pitchFamily="18" charset="0"/>
              <a:ea typeface="Cambria" panose="02040503050406030204" pitchFamily="18" charset="0"/>
              <a:cs typeface="Times New Roman" pitchFamily="18" charset="0"/>
            </a:endParaRPr>
          </a:p>
          <a:p>
            <a:endParaRPr lang="en-US" b="0" dirty="0">
              <a:latin typeface="Cambria" panose="02040503050406030204" pitchFamily="18" charset="0"/>
              <a:ea typeface="Cambria" panose="02040503050406030204" pitchFamily="18" charset="0"/>
            </a:endParaRP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39519" y="1223875"/>
            <a:ext cx="2438400" cy="25321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54721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z="2400" dirty="0">
                <a:solidFill>
                  <a:schemeClr val="tx2"/>
                </a:solidFill>
                <a:latin typeface="Cambria" panose="02040503050406030204" pitchFamily="18" charset="0"/>
                <a:ea typeface="Cambria" panose="02040503050406030204" pitchFamily="18" charset="0"/>
                <a:cs typeface="Times New Roman" pitchFamily="18" charset="0"/>
              </a:rPr>
              <a:t>ОДНОС ИСХОДА, КОМПЕТЕНЦИЈА И СТАНДАРДА</a:t>
            </a:r>
            <a:endParaRPr lang="en-US" sz="2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55267978"/>
              </p:ext>
            </p:extLst>
          </p:nvPr>
        </p:nvGraphicFramePr>
        <p:xfrm>
          <a:off x="827584" y="2708920"/>
          <a:ext cx="7521575" cy="35798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6" name="Group 5"/>
          <p:cNvGrpSpPr/>
          <p:nvPr/>
        </p:nvGrpSpPr>
        <p:grpSpPr>
          <a:xfrm>
            <a:off x="415703" y="1700808"/>
            <a:ext cx="8695508" cy="2057400"/>
            <a:chOff x="646477" y="3914063"/>
            <a:chExt cx="8695508" cy="2057400"/>
          </a:xfrm>
        </p:grpSpPr>
        <p:sp>
          <p:nvSpPr>
            <p:cNvPr id="7" name="TextBox 6"/>
            <p:cNvSpPr txBox="1"/>
            <p:nvPr/>
          </p:nvSpPr>
          <p:spPr>
            <a:xfrm rot="20759137">
              <a:off x="646477" y="4813325"/>
              <a:ext cx="8695508" cy="769441"/>
            </a:xfrm>
            <a:prstGeom prst="rect">
              <a:avLst/>
            </a:prstGeom>
            <a:noFill/>
          </p:spPr>
          <p:txBody>
            <a:bodyPr wrap="square" rtlCol="0">
              <a:spAutoFit/>
            </a:bodyPr>
            <a:lstStyle/>
            <a:p>
              <a:r>
                <a:rPr lang="sr-Cyrl-RS" sz="4400" b="1" dirty="0">
                  <a:solidFill>
                    <a:srgbClr val="FF0000"/>
                  </a:solidFill>
                  <a:latin typeface="Times New Roman" pitchFamily="18" charset="0"/>
                  <a:cs typeface="Times New Roman" pitchFamily="18" charset="0"/>
                </a:rPr>
                <a:t> К  О  М  П  Е  Т  Е  Н  Ц  И  Ј  Е</a:t>
              </a:r>
              <a:endParaRPr lang="en-US" sz="4400" b="1" dirty="0">
                <a:solidFill>
                  <a:srgbClr val="FF0000"/>
                </a:solidFill>
                <a:latin typeface="Times New Roman" pitchFamily="18" charset="0"/>
                <a:cs typeface="Times New Roman" pitchFamily="18" charset="0"/>
              </a:endParaRPr>
            </a:p>
          </p:txBody>
        </p:sp>
        <p:cxnSp>
          <p:nvCxnSpPr>
            <p:cNvPr id="8" name="Straight Arrow Connector 7"/>
            <p:cNvCxnSpPr/>
            <p:nvPr/>
          </p:nvCxnSpPr>
          <p:spPr>
            <a:xfrm flipV="1">
              <a:off x="760282" y="3914063"/>
              <a:ext cx="8467898" cy="205740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
        <p:nvSpPr>
          <p:cNvPr id="9" name="Rectangle 8"/>
          <p:cNvSpPr/>
          <p:nvPr/>
        </p:nvSpPr>
        <p:spPr>
          <a:xfrm>
            <a:off x="8179467" y="2984790"/>
            <a:ext cx="544857" cy="25173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Cyrl-RS" sz="16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a:r>
              <a:rPr lang="sr-Cyrl-RS" sz="1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С</a:t>
            </a:r>
          </a:p>
          <a:p>
            <a:pPr algn="ctr"/>
            <a:r>
              <a:rPr lang="sr-Cyrl-RS" sz="1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Т</a:t>
            </a:r>
          </a:p>
          <a:p>
            <a:pPr algn="ctr"/>
            <a:r>
              <a:rPr lang="sr-Cyrl-RS" sz="1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А</a:t>
            </a:r>
          </a:p>
          <a:p>
            <a:pPr algn="ctr"/>
            <a:r>
              <a:rPr lang="sr-Cyrl-RS" sz="1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Н</a:t>
            </a:r>
          </a:p>
          <a:p>
            <a:pPr algn="ctr"/>
            <a:r>
              <a:rPr lang="sr-Cyrl-RS" sz="1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Д</a:t>
            </a:r>
          </a:p>
          <a:p>
            <a:pPr algn="ctr"/>
            <a:r>
              <a:rPr lang="sr-Cyrl-RS" sz="1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А</a:t>
            </a:r>
          </a:p>
          <a:p>
            <a:pPr algn="ctr"/>
            <a:r>
              <a:rPr lang="sr-Cyrl-RS" sz="1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Р</a:t>
            </a:r>
          </a:p>
          <a:p>
            <a:pPr algn="ctr"/>
            <a:r>
              <a:rPr lang="sr-Cyrl-RS" sz="1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Д</a:t>
            </a:r>
          </a:p>
          <a:p>
            <a:pPr algn="ctr"/>
            <a:r>
              <a:rPr lang="sr-Cyrl-RS" sz="1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И</a:t>
            </a:r>
          </a:p>
          <a:p>
            <a:pPr algn="ctr"/>
            <a:endParaRPr 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endParaRPr>
          </a:p>
        </p:txBody>
      </p:sp>
      <p:cxnSp>
        <p:nvCxnSpPr>
          <p:cNvPr id="10" name="Straight Connector 9"/>
          <p:cNvCxnSpPr/>
          <p:nvPr/>
        </p:nvCxnSpPr>
        <p:spPr>
          <a:xfrm flipV="1">
            <a:off x="945139" y="5464056"/>
            <a:ext cx="7779185" cy="762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0166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wipe(down)">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latin typeface="Cambria" panose="02040503050406030204" pitchFamily="18" charset="0"/>
                <a:ea typeface="Cambria" panose="02040503050406030204" pitchFamily="18" charset="0"/>
              </a:rPr>
              <a:t>Формулација исхода</a:t>
            </a:r>
            <a:endParaRPr lang="en-US"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822960" y="1100628"/>
            <a:ext cx="7520940" cy="4992668"/>
          </a:xfrm>
        </p:spPr>
        <p:txBody>
          <a:bodyPr>
            <a:normAutofit fontScale="47500" lnSpcReduction="20000"/>
          </a:bodyPr>
          <a:lstStyle/>
          <a:p>
            <a:pPr marL="228600" marR="0" indent="-571500">
              <a:lnSpc>
                <a:spcPct val="115000"/>
              </a:lnSpc>
              <a:spcBef>
                <a:spcPts val="0"/>
              </a:spcBef>
              <a:spcAft>
                <a:spcPts val="1000"/>
              </a:spcAft>
              <a:buFont typeface="Arial" panose="020B0604020202020204" pitchFamily="34" charset="0"/>
              <a:buChar char="•"/>
            </a:pPr>
            <a:r>
              <a:rPr lang="sr-Cyrl-RS" sz="3800" dirty="0">
                <a:latin typeface="Cambria" panose="02040503050406030204" pitchFamily="18" charset="0"/>
                <a:ea typeface="Cambria" panose="02040503050406030204" pitchFamily="18" charset="0"/>
                <a:cs typeface="Times New Roman" pitchFamily="18" charset="0"/>
              </a:rPr>
              <a:t>Уводна фраза</a:t>
            </a:r>
            <a:endParaRPr lang="en-US" sz="3800" dirty="0">
              <a:latin typeface="Cambria" panose="02040503050406030204" pitchFamily="18" charset="0"/>
              <a:ea typeface="Cambria" panose="02040503050406030204" pitchFamily="18" charset="0"/>
              <a:cs typeface="Times New Roman" pitchFamily="18" charset="0"/>
            </a:endParaRPr>
          </a:p>
          <a:p>
            <a:pPr marL="0" indent="0">
              <a:lnSpc>
                <a:spcPct val="115000"/>
              </a:lnSpc>
              <a:spcBef>
                <a:spcPts val="0"/>
              </a:spcBef>
              <a:spcAft>
                <a:spcPts val="1000"/>
              </a:spcAft>
            </a:pPr>
            <a:r>
              <a:rPr lang="sr-Cyrl-RS" sz="3800" b="0" dirty="0">
                <a:latin typeface="Cambria" panose="02040503050406030204" pitchFamily="18" charset="0"/>
                <a:ea typeface="Cambria" panose="02040503050406030204" pitchFamily="18" charset="0"/>
                <a:cs typeface="Times New Roman" pitchFamily="18" charset="0"/>
              </a:rPr>
              <a:t>По завршетку разреда ученик ће бити у стању да </a:t>
            </a:r>
            <a:endParaRPr lang="en-US" sz="3800" b="0" dirty="0">
              <a:latin typeface="Cambria" panose="02040503050406030204" pitchFamily="18" charset="0"/>
              <a:ea typeface="Cambria" panose="02040503050406030204" pitchFamily="18" charset="0"/>
              <a:cs typeface="Times New Roman" pitchFamily="18" charset="0"/>
            </a:endParaRPr>
          </a:p>
          <a:p>
            <a:pPr marL="228600" marR="0" indent="-571500">
              <a:lnSpc>
                <a:spcPct val="115000"/>
              </a:lnSpc>
              <a:spcBef>
                <a:spcPts val="0"/>
              </a:spcBef>
              <a:spcAft>
                <a:spcPts val="1000"/>
              </a:spcAft>
              <a:buFont typeface="Arial" panose="020B0604020202020204" pitchFamily="34" charset="0"/>
              <a:buChar char="•"/>
            </a:pPr>
            <a:r>
              <a:rPr lang="sr-Cyrl-RS" sz="3800" dirty="0">
                <a:latin typeface="Cambria" panose="02040503050406030204" pitchFamily="18" charset="0"/>
                <a:ea typeface="Cambria" panose="02040503050406030204" pitchFamily="18" charset="0"/>
                <a:cs typeface="Times New Roman" pitchFamily="18" charset="0"/>
              </a:rPr>
              <a:t>Радња (активност)</a:t>
            </a:r>
            <a:endParaRPr lang="en-US" sz="3800" dirty="0">
              <a:latin typeface="Cambria" panose="02040503050406030204" pitchFamily="18" charset="0"/>
              <a:ea typeface="Cambria" panose="02040503050406030204" pitchFamily="18" charset="0"/>
              <a:cs typeface="Times New Roman" pitchFamily="18" charset="0"/>
            </a:endParaRPr>
          </a:p>
          <a:p>
            <a:pPr marL="0" indent="0">
              <a:lnSpc>
                <a:spcPct val="115000"/>
              </a:lnSpc>
              <a:spcBef>
                <a:spcPts val="0"/>
              </a:spcBef>
              <a:spcAft>
                <a:spcPts val="1000"/>
              </a:spcAft>
            </a:pPr>
            <a:r>
              <a:rPr lang="sr-Cyrl-RS" sz="3800" dirty="0">
                <a:solidFill>
                  <a:srgbClr val="FF0000"/>
                </a:solidFill>
                <a:latin typeface="Cambria" panose="02040503050406030204" pitchFamily="18" charset="0"/>
                <a:ea typeface="Cambria" panose="02040503050406030204" pitchFamily="18" charset="0"/>
                <a:cs typeface="Times New Roman" pitchFamily="18" charset="0"/>
              </a:rPr>
              <a:t>искаже </a:t>
            </a:r>
          </a:p>
          <a:p>
            <a:pPr marL="571500" indent="-571500">
              <a:lnSpc>
                <a:spcPct val="115000"/>
              </a:lnSpc>
              <a:spcBef>
                <a:spcPts val="0"/>
              </a:spcBef>
              <a:spcAft>
                <a:spcPts val="1000"/>
              </a:spcAft>
              <a:buFont typeface="Arial" panose="020B0604020202020204" pitchFamily="34" charset="0"/>
              <a:buChar char="•"/>
            </a:pPr>
            <a:r>
              <a:rPr lang="sr-Cyrl-RS" sz="3800" dirty="0">
                <a:latin typeface="Cambria" panose="02040503050406030204" pitchFamily="18" charset="0"/>
                <a:ea typeface="Cambria" panose="02040503050406030204" pitchFamily="18" charset="0"/>
                <a:cs typeface="Times New Roman" pitchFamily="18" charset="0"/>
              </a:rPr>
              <a:t>Објекат/и</a:t>
            </a:r>
            <a:r>
              <a:rPr lang="en-US" sz="3800" dirty="0">
                <a:latin typeface="Cambria" panose="02040503050406030204" pitchFamily="18" charset="0"/>
                <a:ea typeface="Cambria" panose="02040503050406030204" pitchFamily="18" charset="0"/>
                <a:cs typeface="Times New Roman" pitchFamily="18" charset="0"/>
              </a:rPr>
              <a:t> </a:t>
            </a:r>
            <a:r>
              <a:rPr lang="sr-Cyrl-RS" sz="3800" dirty="0">
                <a:latin typeface="Cambria" panose="02040503050406030204" pitchFamily="18" charset="0"/>
                <a:ea typeface="Cambria" panose="02040503050406030204" pitchFamily="18" charset="0"/>
                <a:cs typeface="Times New Roman" pitchFamily="18" charset="0"/>
              </a:rPr>
              <a:t>(шта?)</a:t>
            </a:r>
            <a:endParaRPr lang="en-US" sz="3800" dirty="0">
              <a:latin typeface="Cambria" panose="02040503050406030204" pitchFamily="18" charset="0"/>
              <a:ea typeface="Cambria" panose="02040503050406030204" pitchFamily="18" charset="0"/>
              <a:cs typeface="Times New Roman" pitchFamily="18" charset="0"/>
            </a:endParaRPr>
          </a:p>
          <a:p>
            <a:pPr marL="0" indent="0">
              <a:lnSpc>
                <a:spcPct val="115000"/>
              </a:lnSpc>
              <a:spcBef>
                <a:spcPts val="0"/>
              </a:spcBef>
              <a:spcAft>
                <a:spcPts val="1000"/>
              </a:spcAft>
            </a:pPr>
            <a:r>
              <a:rPr lang="sr-Cyrl-RS" sz="3800" dirty="0">
                <a:solidFill>
                  <a:srgbClr val="0000FF"/>
                </a:solidFill>
                <a:latin typeface="Cambria" panose="02040503050406030204" pitchFamily="18" charset="0"/>
                <a:ea typeface="Cambria" panose="02040503050406030204" pitchFamily="18" charset="0"/>
                <a:cs typeface="Times New Roman" pitchFamily="18" charset="0"/>
              </a:rPr>
              <a:t>сопствени доживљај уметничког дела</a:t>
            </a:r>
            <a:endParaRPr lang="en-US" sz="3800" dirty="0">
              <a:solidFill>
                <a:srgbClr val="0000FF"/>
              </a:solidFill>
              <a:latin typeface="Cambria" panose="02040503050406030204" pitchFamily="18" charset="0"/>
              <a:ea typeface="Cambria" panose="02040503050406030204" pitchFamily="18" charset="0"/>
              <a:cs typeface="Times New Roman" pitchFamily="18" charset="0"/>
            </a:endParaRPr>
          </a:p>
          <a:p>
            <a:pPr marL="228600" marR="0" indent="-571500">
              <a:lnSpc>
                <a:spcPct val="115000"/>
              </a:lnSpc>
              <a:spcBef>
                <a:spcPts val="0"/>
              </a:spcBef>
              <a:spcAft>
                <a:spcPts val="1000"/>
              </a:spcAft>
              <a:buFont typeface="Arial" panose="020B0604020202020204" pitchFamily="34" charset="0"/>
              <a:buChar char="•"/>
            </a:pPr>
            <a:r>
              <a:rPr lang="sr-Cyrl-RS" sz="3800" dirty="0">
                <a:latin typeface="Cambria" panose="02040503050406030204" pitchFamily="18" charset="0"/>
                <a:ea typeface="Cambria" panose="02040503050406030204" pitchFamily="18" charset="0"/>
                <a:cs typeface="Times New Roman" pitchFamily="18" charset="0"/>
              </a:rPr>
              <a:t>Услов</a:t>
            </a:r>
          </a:p>
          <a:p>
            <a:pPr marL="400050" lvl="1">
              <a:lnSpc>
                <a:spcPct val="115000"/>
              </a:lnSpc>
              <a:spcBef>
                <a:spcPts val="0"/>
              </a:spcBef>
              <a:spcAft>
                <a:spcPts val="1000"/>
              </a:spcAft>
            </a:pPr>
            <a:r>
              <a:rPr lang="sr-Cyrl-RS" sz="3800" dirty="0">
                <a:solidFill>
                  <a:srgbClr val="00B050"/>
                </a:solidFill>
                <a:latin typeface="Cambria" panose="02040503050406030204" pitchFamily="18" charset="0"/>
                <a:ea typeface="Cambria" panose="02040503050406030204" pitchFamily="18" charset="0"/>
                <a:cs typeface="Times New Roman" pitchFamily="18" charset="0"/>
              </a:rPr>
              <a:t>вербално/писано/визуелно/покретом...</a:t>
            </a:r>
          </a:p>
          <a:p>
            <a:pPr marL="400050" lvl="1">
              <a:lnSpc>
                <a:spcPct val="115000"/>
              </a:lnSpc>
              <a:spcBef>
                <a:spcPts val="0"/>
              </a:spcBef>
              <a:spcAft>
                <a:spcPts val="1000"/>
              </a:spcAft>
            </a:pPr>
            <a:r>
              <a:rPr lang="sr-Cyrl-RS" sz="3800" dirty="0">
                <a:solidFill>
                  <a:srgbClr val="00B050"/>
                </a:solidFill>
                <a:latin typeface="Cambria" panose="02040503050406030204" pitchFamily="18" charset="0"/>
                <a:ea typeface="Cambria" panose="02040503050406030204" pitchFamily="18" charset="0"/>
                <a:cs typeface="Times New Roman" pitchFamily="18" charset="0"/>
              </a:rPr>
              <a:t>наведено ког дела</a:t>
            </a:r>
          </a:p>
          <a:p>
            <a:pPr marL="400050" lvl="1">
              <a:lnSpc>
                <a:spcPct val="115000"/>
              </a:lnSpc>
              <a:spcBef>
                <a:spcPts val="0"/>
              </a:spcBef>
              <a:spcAft>
                <a:spcPts val="1000"/>
              </a:spcAft>
            </a:pPr>
            <a:r>
              <a:rPr lang="sr-Cyrl-RS" sz="3800" dirty="0">
                <a:solidFill>
                  <a:srgbClr val="00B050"/>
                </a:solidFill>
                <a:latin typeface="Cambria" panose="02040503050406030204" pitchFamily="18" charset="0"/>
                <a:ea typeface="Cambria" panose="02040503050406030204" pitchFamily="18" charset="0"/>
                <a:cs typeface="Times New Roman" pitchFamily="18" charset="0"/>
              </a:rPr>
              <a:t>уз помоћ наставника/самостално</a:t>
            </a:r>
            <a:r>
              <a:rPr lang="sr-Cyrl-RS" sz="3800" dirty="0" smtClean="0">
                <a:solidFill>
                  <a:srgbClr val="00B050"/>
                </a:solidFill>
                <a:latin typeface="Cambria" panose="02040503050406030204" pitchFamily="18" charset="0"/>
                <a:ea typeface="Cambria" panose="02040503050406030204" pitchFamily="18" charset="0"/>
                <a:cs typeface="Times New Roman" pitchFamily="18" charset="0"/>
              </a:rPr>
              <a:t>.</a:t>
            </a:r>
          </a:p>
          <a:p>
            <a:pPr lvl="0" algn="just">
              <a:spcBef>
                <a:spcPct val="20000"/>
              </a:spcBef>
              <a:buClr>
                <a:srgbClr val="000000"/>
              </a:buClr>
              <a:buSzPts val="800"/>
            </a:pPr>
            <a:endParaRPr lang="sr-Cyrl-RS" sz="3800" dirty="0" smtClean="0">
              <a:latin typeface="Cambria" panose="02040503050406030204" pitchFamily="18" charset="0"/>
              <a:ea typeface="Cambria" panose="02040503050406030204" pitchFamily="18" charset="0"/>
              <a:cs typeface="Times New Roman" pitchFamily="18" charset="0"/>
            </a:endParaRPr>
          </a:p>
          <a:p>
            <a:pPr marL="400050" lvl="1">
              <a:lnSpc>
                <a:spcPct val="115000"/>
              </a:lnSpc>
              <a:spcBef>
                <a:spcPts val="0"/>
              </a:spcBef>
              <a:spcAft>
                <a:spcPts val="1000"/>
              </a:spcAft>
            </a:pPr>
            <a:endParaRPr lang="sr-Cyrl-RS" sz="3200" dirty="0">
              <a:solidFill>
                <a:srgbClr val="00B050"/>
              </a:solidFill>
              <a:latin typeface="Times New Roman" pitchFamily="18" charset="0"/>
              <a:ea typeface="Calibri"/>
              <a:cs typeface="Times New Roman" pitchFamily="18" charset="0"/>
            </a:endParaRPr>
          </a:p>
          <a:p>
            <a:pPr marL="0" indent="0">
              <a:lnSpc>
                <a:spcPct val="115000"/>
              </a:lnSpc>
              <a:spcBef>
                <a:spcPts val="0"/>
              </a:spcBef>
              <a:spcAft>
                <a:spcPts val="1000"/>
              </a:spcAft>
            </a:pPr>
            <a:r>
              <a:rPr lang="sr-Cyrl-RS" dirty="0">
                <a:solidFill>
                  <a:srgbClr val="FF0000"/>
                </a:solidFill>
                <a:latin typeface="Times New Roman" pitchFamily="18" charset="0"/>
                <a:ea typeface="Calibri"/>
                <a:cs typeface="Times New Roman" pitchFamily="18" charset="0"/>
              </a:rPr>
              <a:t>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168276438"/>
              </p:ext>
            </p:extLst>
          </p:nvPr>
        </p:nvGraphicFramePr>
        <p:xfrm>
          <a:off x="1043608" y="5157192"/>
          <a:ext cx="7488832" cy="1243584"/>
        </p:xfrm>
        <a:graphic>
          <a:graphicData uri="http://schemas.openxmlformats.org/drawingml/2006/table">
            <a:tbl>
              <a:tblPr firstRow="1" bandRow="1">
                <a:tableStyleId>{7DF18680-E054-41AD-8BC1-D1AEF772440D}</a:tableStyleId>
              </a:tblPr>
              <a:tblGrid>
                <a:gridCol w="7488832"/>
              </a:tblGrid>
              <a:tr h="792088">
                <a:tc>
                  <a:txBody>
                    <a:bodyPr/>
                    <a:lstStyle/>
                    <a:p>
                      <a:pPr lvl="0" algn="just">
                        <a:spcBef>
                          <a:spcPct val="20000"/>
                        </a:spcBef>
                        <a:buClr>
                          <a:srgbClr val="000000"/>
                        </a:buClr>
                        <a:buSzPts val="800"/>
                      </a:pPr>
                      <a:r>
                        <a:rPr lang="sr-Cyrl-RS" sz="1800" dirty="0" smtClean="0">
                          <a:latin typeface="Cambria" panose="02040503050406030204" pitchFamily="18" charset="0"/>
                          <a:ea typeface="Cambria" panose="02040503050406030204" pitchFamily="18" charset="0"/>
                          <a:cs typeface="Times New Roman" pitchFamily="18" charset="0"/>
                        </a:rPr>
                        <a:t>Пример: </a:t>
                      </a:r>
                    </a:p>
                    <a:p>
                      <a:pPr lvl="0" algn="just">
                        <a:spcBef>
                          <a:spcPct val="20000"/>
                        </a:spcBef>
                        <a:buClr>
                          <a:srgbClr val="000000"/>
                        </a:buClr>
                        <a:buSzPts val="800"/>
                      </a:pPr>
                      <a:r>
                        <a:rPr lang="sr-Cyrl-RS" sz="1800" b="0" dirty="0" smtClean="0">
                          <a:latin typeface="Cambria" panose="02040503050406030204" pitchFamily="18" charset="0"/>
                          <a:ea typeface="Cambria" panose="02040503050406030204" pitchFamily="18" charset="0"/>
                          <a:cs typeface="Times New Roman" pitchFamily="18" charset="0"/>
                        </a:rPr>
                        <a:t>По завршетку разреда ученик ће бити у стању да </a:t>
                      </a:r>
                      <a:r>
                        <a:rPr lang="sr-Cyrl-RS" sz="1800" dirty="0" smtClean="0">
                          <a:solidFill>
                            <a:srgbClr val="FF0000"/>
                          </a:solidFill>
                          <a:latin typeface="Cambria" panose="02040503050406030204" pitchFamily="18" charset="0"/>
                          <a:ea typeface="Cambria" panose="02040503050406030204" pitchFamily="18" charset="0"/>
                          <a:cs typeface="Times New Roman" pitchFamily="18" charset="0"/>
                        </a:rPr>
                        <a:t>пронађе </a:t>
                      </a:r>
                      <a:r>
                        <a:rPr lang="sr-Cyrl-RS" sz="1800" dirty="0" smtClean="0">
                          <a:solidFill>
                            <a:srgbClr val="0000FF"/>
                          </a:solidFill>
                          <a:latin typeface="Cambria" panose="02040503050406030204" pitchFamily="18" charset="0"/>
                          <a:ea typeface="Cambria" panose="02040503050406030204" pitchFamily="18" charset="0"/>
                          <a:cs typeface="Times New Roman" pitchFamily="18" charset="0"/>
                        </a:rPr>
                        <a:t>информације</a:t>
                      </a:r>
                      <a:r>
                        <a:rPr lang="sr-Cyrl-RS" sz="1800" dirty="0" smtClean="0">
                          <a:solidFill>
                            <a:srgbClr val="FF0000"/>
                          </a:solidFill>
                          <a:latin typeface="Cambria" panose="02040503050406030204" pitchFamily="18" charset="0"/>
                          <a:ea typeface="Cambria" panose="02040503050406030204" pitchFamily="18" charset="0"/>
                          <a:cs typeface="Times New Roman" pitchFamily="18" charset="0"/>
                        </a:rPr>
                        <a:t> </a:t>
                      </a:r>
                      <a:r>
                        <a:rPr lang="sr-Cyrl-RS" sz="1800" dirty="0" smtClean="0">
                          <a:solidFill>
                            <a:srgbClr val="00B050"/>
                          </a:solidFill>
                          <a:latin typeface="Cambria" panose="02040503050406030204" pitchFamily="18" charset="0"/>
                          <a:ea typeface="Cambria" panose="02040503050406030204" pitchFamily="18" charset="0"/>
                          <a:cs typeface="Times New Roman" pitchFamily="18" charset="0"/>
                        </a:rPr>
                        <a:t>експлицитно изнете у тексту.</a:t>
                      </a:r>
                    </a:p>
                    <a:p>
                      <a:endParaRPr lang="en-US" dirty="0"/>
                    </a:p>
                  </a:txBody>
                  <a:tcPr/>
                </a:tc>
              </a:tr>
            </a:tbl>
          </a:graphicData>
        </a:graphic>
      </p:graphicFrame>
    </p:spTree>
    <p:extLst>
      <p:ext uri="{BB962C8B-B14F-4D97-AF65-F5344CB8AC3E}">
        <p14:creationId xmlns:p14="http://schemas.microsoft.com/office/powerpoint/2010/main" val="15395518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z="2400" dirty="0" smtClean="0">
                <a:latin typeface="Cambria" pitchFamily="18" charset="0"/>
                <a:ea typeface="Cambria" pitchFamily="18" charset="0"/>
              </a:rPr>
              <a:t>Опште смернице за писање исхода учења</a:t>
            </a:r>
            <a:endParaRPr lang="sr-Latn-CS" sz="2400" dirty="0">
              <a:latin typeface="Cambria" pitchFamily="18" charset="0"/>
              <a:ea typeface="Cambria" pitchFamily="18" charset="0"/>
            </a:endParaRPr>
          </a:p>
        </p:txBody>
      </p:sp>
      <p:sp>
        <p:nvSpPr>
          <p:cNvPr id="3" name="Content Placeholder 2"/>
          <p:cNvSpPr>
            <a:spLocks noGrp="1"/>
          </p:cNvSpPr>
          <p:nvPr>
            <p:ph idx="1"/>
          </p:nvPr>
        </p:nvSpPr>
        <p:spPr>
          <a:xfrm>
            <a:off x="457200" y="1142984"/>
            <a:ext cx="8229600" cy="5382360"/>
          </a:xfrm>
        </p:spPr>
        <p:txBody>
          <a:bodyPr>
            <a:normAutofit/>
          </a:bodyPr>
          <a:lstStyle/>
          <a:p>
            <a:r>
              <a:rPr lang="sr-Cyrl-CS" sz="1800" b="0" dirty="0" smtClean="0">
                <a:latin typeface="Cambria" pitchFamily="18" charset="0"/>
                <a:ea typeface="Cambria" pitchFamily="18" charset="0"/>
              </a:rPr>
              <a:t>Приликом писања исхода учења од помоћи је фокусирати се на оно што се очекује да ће ученици умети да раде или прикажу након завршетка наставе из неког предмета.</a:t>
            </a:r>
          </a:p>
          <a:p>
            <a:r>
              <a:rPr lang="sr-Cyrl-CS" sz="1800" b="0" dirty="0" smtClean="0">
                <a:latin typeface="Cambria" pitchFamily="18" charset="0"/>
                <a:ea typeface="Cambria" pitchFamily="18" charset="0"/>
              </a:rPr>
              <a:t>У начелу, исходи учења описују суштину учења у оквиру предмета. Из тог ралога, приликом писања исхода учења за неки предмет, опште је прихваћено да се наводи минимални прихватљиви ниво (праг знања) који омогућава ученику да добије позитивну оцену. Сходно томе, препоручљиво је имати мањи број важних исхода учења које треба написати за један наставни предмет.</a:t>
            </a:r>
          </a:p>
          <a:p>
            <a:r>
              <a:rPr lang="sr-Cyrl-CS" sz="1800" b="0" dirty="0" smtClean="0">
                <a:latin typeface="Cambria" pitchFamily="18" charset="0"/>
                <a:ea typeface="Cambria" pitchFamily="18" charset="0"/>
              </a:rPr>
              <a:t>Примери глагола који се користе за писање сврхе и исхода учења:</a:t>
            </a:r>
          </a:p>
          <a:p>
            <a:pPr>
              <a:buNone/>
            </a:pPr>
            <a:endParaRPr lang="sr-Latn-CS" dirty="0"/>
          </a:p>
        </p:txBody>
      </p:sp>
      <p:graphicFrame>
        <p:nvGraphicFramePr>
          <p:cNvPr id="4" name="Table 3"/>
          <p:cNvGraphicFramePr>
            <a:graphicFrameLocks noGrp="1"/>
          </p:cNvGraphicFramePr>
          <p:nvPr>
            <p:extLst>
              <p:ext uri="{D42A27DB-BD31-4B8C-83A1-F6EECF244321}">
                <p14:modId xmlns:p14="http://schemas.microsoft.com/office/powerpoint/2010/main" val="1863316258"/>
              </p:ext>
            </p:extLst>
          </p:nvPr>
        </p:nvGraphicFramePr>
        <p:xfrm>
          <a:off x="1571604" y="4143380"/>
          <a:ext cx="6096000" cy="2108200"/>
        </p:xfrm>
        <a:graphic>
          <a:graphicData uri="http://schemas.openxmlformats.org/drawingml/2006/table">
            <a:tbl>
              <a:tblPr firstRow="1" bandRow="1">
                <a:tableStyleId>{21E4AEA4-8DFA-4A89-87EB-49C32662AFE0}</a:tableStyleId>
              </a:tblPr>
              <a:tblGrid>
                <a:gridCol w="3048000"/>
                <a:gridCol w="3048000"/>
              </a:tblGrid>
              <a:tr h="370840">
                <a:tc>
                  <a:txBody>
                    <a:bodyPr/>
                    <a:lstStyle/>
                    <a:p>
                      <a:r>
                        <a:rPr lang="sr-Cyrl-CS" sz="1800" dirty="0" smtClean="0">
                          <a:latin typeface="Cambria" pitchFamily="18" charset="0"/>
                          <a:ea typeface="Cambria" pitchFamily="18" charset="0"/>
                        </a:rPr>
                        <a:t>Сврха </a:t>
                      </a:r>
                      <a:endParaRPr lang="sr-Latn-CS" sz="1800" dirty="0">
                        <a:latin typeface="Cambria" pitchFamily="18" charset="0"/>
                        <a:ea typeface="Cambria" pitchFamily="18" charset="0"/>
                      </a:endParaRPr>
                    </a:p>
                  </a:txBody>
                  <a:tcPr/>
                </a:tc>
                <a:tc>
                  <a:txBody>
                    <a:bodyPr/>
                    <a:lstStyle/>
                    <a:p>
                      <a:r>
                        <a:rPr lang="sr-Cyrl-CS" sz="1800" dirty="0" smtClean="0">
                          <a:latin typeface="Cambria" pitchFamily="18" charset="0"/>
                          <a:ea typeface="Cambria" pitchFamily="18" charset="0"/>
                        </a:rPr>
                        <a:t>Исходи </a:t>
                      </a:r>
                      <a:endParaRPr lang="sr-Latn-CS" sz="1800" dirty="0">
                        <a:latin typeface="Cambria" pitchFamily="18" charset="0"/>
                        <a:ea typeface="Cambria" pitchFamily="18" charset="0"/>
                      </a:endParaRPr>
                    </a:p>
                  </a:txBody>
                  <a:tcPr/>
                </a:tc>
              </a:tr>
              <a:tr h="370840">
                <a:tc>
                  <a:txBody>
                    <a:bodyPr/>
                    <a:lstStyle/>
                    <a:p>
                      <a:r>
                        <a:rPr lang="sr-Cyrl-CS" sz="1800" dirty="0" smtClean="0">
                          <a:latin typeface="Cambria" pitchFamily="18" charset="0"/>
                          <a:ea typeface="Cambria" pitchFamily="18" charset="0"/>
                        </a:rPr>
                        <a:t>Знати</a:t>
                      </a:r>
                    </a:p>
                    <a:p>
                      <a:r>
                        <a:rPr lang="sr-Cyrl-CS" sz="1800" dirty="0" smtClean="0">
                          <a:latin typeface="Cambria" pitchFamily="18" charset="0"/>
                          <a:ea typeface="Cambria" pitchFamily="18" charset="0"/>
                        </a:rPr>
                        <a:t>Разумети</a:t>
                      </a:r>
                    </a:p>
                    <a:p>
                      <a:r>
                        <a:rPr lang="sr-Cyrl-CS" sz="1800" dirty="0" smtClean="0">
                          <a:latin typeface="Cambria" pitchFamily="18" charset="0"/>
                          <a:ea typeface="Cambria" pitchFamily="18" charset="0"/>
                        </a:rPr>
                        <a:t>Одредити</a:t>
                      </a:r>
                    </a:p>
                    <a:p>
                      <a:r>
                        <a:rPr lang="sr-Cyrl-CS" sz="1800" dirty="0" smtClean="0">
                          <a:latin typeface="Cambria" pitchFamily="18" charset="0"/>
                          <a:ea typeface="Cambria" pitchFamily="18" charset="0"/>
                        </a:rPr>
                        <a:t>Бити свестан</a:t>
                      </a:r>
                    </a:p>
                    <a:p>
                      <a:r>
                        <a:rPr lang="sr-Cyrl-CS" sz="1800" dirty="0" smtClean="0">
                          <a:latin typeface="Cambria" pitchFamily="18" charset="0"/>
                          <a:ea typeface="Cambria" pitchFamily="18" charset="0"/>
                        </a:rPr>
                        <a:t>Схватити</a:t>
                      </a:r>
                    </a:p>
                    <a:p>
                      <a:r>
                        <a:rPr lang="sr-Cyrl-CS" sz="1800" dirty="0" smtClean="0">
                          <a:latin typeface="Cambria" pitchFamily="18" charset="0"/>
                          <a:ea typeface="Cambria" pitchFamily="18" charset="0"/>
                        </a:rPr>
                        <a:t>Бити упознат са</a:t>
                      </a:r>
                      <a:endParaRPr lang="sr-Latn-CS" sz="1800" dirty="0">
                        <a:latin typeface="Cambria" pitchFamily="18" charset="0"/>
                        <a:ea typeface="Cambria" pitchFamily="18" charset="0"/>
                      </a:endParaRPr>
                    </a:p>
                  </a:txBody>
                  <a:tcPr/>
                </a:tc>
                <a:tc>
                  <a:txBody>
                    <a:bodyPr/>
                    <a:lstStyle/>
                    <a:p>
                      <a:r>
                        <a:rPr lang="sr-Cyrl-CS" sz="1800" dirty="0" smtClean="0">
                          <a:latin typeface="Cambria" pitchFamily="18" charset="0"/>
                          <a:ea typeface="Cambria" pitchFamily="18" charset="0"/>
                        </a:rPr>
                        <a:t>Правити разлику</a:t>
                      </a:r>
                    </a:p>
                    <a:p>
                      <a:r>
                        <a:rPr lang="sr-Cyrl-CS" sz="1800" dirty="0" smtClean="0">
                          <a:latin typeface="Cambria" pitchFamily="18" charset="0"/>
                          <a:ea typeface="Cambria" pitchFamily="18" charset="0"/>
                        </a:rPr>
                        <a:t>Изабрати</a:t>
                      </a:r>
                    </a:p>
                    <a:p>
                      <a:r>
                        <a:rPr lang="sr-Cyrl-CS" sz="1800" dirty="0" smtClean="0">
                          <a:latin typeface="Cambria" pitchFamily="18" charset="0"/>
                          <a:ea typeface="Cambria" pitchFamily="18" charset="0"/>
                        </a:rPr>
                        <a:t>Саставити</a:t>
                      </a:r>
                    </a:p>
                    <a:p>
                      <a:r>
                        <a:rPr lang="sr-Cyrl-CS" sz="1800" dirty="0" smtClean="0">
                          <a:latin typeface="Cambria" pitchFamily="18" charset="0"/>
                          <a:ea typeface="Cambria" pitchFamily="18" charset="0"/>
                        </a:rPr>
                        <a:t>Прилагодити</a:t>
                      </a:r>
                    </a:p>
                    <a:p>
                      <a:r>
                        <a:rPr lang="sr-Cyrl-CS" sz="1800" dirty="0" smtClean="0">
                          <a:latin typeface="Cambria" pitchFamily="18" charset="0"/>
                          <a:ea typeface="Cambria" pitchFamily="18" charset="0"/>
                        </a:rPr>
                        <a:t>Утврдити</a:t>
                      </a:r>
                    </a:p>
                    <a:p>
                      <a:r>
                        <a:rPr lang="sr-Cyrl-CS" sz="1800" dirty="0" smtClean="0">
                          <a:latin typeface="Cambria" pitchFamily="18" charset="0"/>
                          <a:ea typeface="Cambria" pitchFamily="18" charset="0"/>
                        </a:rPr>
                        <a:t>Применити</a:t>
                      </a:r>
                      <a:r>
                        <a:rPr lang="sr-Cyrl-CS" sz="1800" baseline="0" dirty="0" smtClean="0">
                          <a:latin typeface="Cambria" pitchFamily="18" charset="0"/>
                          <a:ea typeface="Cambria" pitchFamily="18" charset="0"/>
                        </a:rPr>
                        <a:t> </a:t>
                      </a:r>
                      <a:endParaRPr lang="sr-Latn-CS" sz="1800" dirty="0">
                        <a:latin typeface="Cambria" pitchFamily="18" charset="0"/>
                        <a:ea typeface="Cambria" pitchFamily="18" charset="0"/>
                      </a:endParaRPr>
                    </a:p>
                  </a:txBody>
                  <a:tcPr/>
                </a:tc>
              </a:tr>
            </a:tbl>
          </a:graphicData>
        </a:graphic>
      </p:graphicFrame>
    </p:spTree>
    <p:extLst>
      <p:ext uri="{BB962C8B-B14F-4D97-AF65-F5344CB8AC3E}">
        <p14:creationId xmlns:p14="http://schemas.microsoft.com/office/powerpoint/2010/main" val="35047514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z="2400" dirty="0" smtClean="0">
                <a:latin typeface="Cambria" pitchFamily="18" charset="0"/>
                <a:ea typeface="Cambria" pitchFamily="18" charset="0"/>
              </a:rPr>
              <a:t>Опште смернице за писање исхода учења</a:t>
            </a:r>
            <a:endParaRPr lang="sr-Latn-CS" sz="2400" dirty="0">
              <a:latin typeface="Cambria" pitchFamily="18" charset="0"/>
              <a:ea typeface="Cambria" pitchFamily="18" charset="0"/>
            </a:endParaRPr>
          </a:p>
        </p:txBody>
      </p:sp>
      <p:sp>
        <p:nvSpPr>
          <p:cNvPr id="3" name="Content Placeholder 2"/>
          <p:cNvSpPr>
            <a:spLocks noGrp="1"/>
          </p:cNvSpPr>
          <p:nvPr>
            <p:ph idx="1"/>
          </p:nvPr>
        </p:nvSpPr>
        <p:spPr>
          <a:xfrm>
            <a:off x="822960" y="1100628"/>
            <a:ext cx="7520940" cy="5208692"/>
          </a:xfrm>
        </p:spPr>
        <p:txBody>
          <a:bodyPr>
            <a:normAutofit/>
          </a:bodyPr>
          <a:lstStyle/>
          <a:p>
            <a:r>
              <a:rPr lang="sr-Cyrl-CS" b="0" dirty="0" smtClean="0">
                <a:latin typeface="Cambria" pitchFamily="18" charset="0"/>
                <a:ea typeface="Cambria" pitchFamily="18" charset="0"/>
              </a:rPr>
              <a:t>Започните сваки исход учења активним глаголом, који прати објекат глагола и затим израз који их смешта у одговарајући контекст.</a:t>
            </a:r>
          </a:p>
          <a:p>
            <a:r>
              <a:rPr lang="sr-Cyrl-CS" b="0" dirty="0" smtClean="0">
                <a:latin typeface="Cambria" pitchFamily="18" charset="0"/>
                <a:ea typeface="Cambria" pitchFamily="18" charset="0"/>
              </a:rPr>
              <a:t>Користите само један глагол по исходу учења.</a:t>
            </a:r>
          </a:p>
          <a:p>
            <a:r>
              <a:rPr lang="sr-Cyrl-CS" b="0" dirty="0" smtClean="0">
                <a:latin typeface="Cambria" pitchFamily="18" charset="0"/>
                <a:ea typeface="Cambria" pitchFamily="18" charset="0"/>
              </a:rPr>
              <a:t>Избегавајте нејасне термине попут “знати”, “разумети”, “научити”, “бити упознат са”. Ови термини су везани за циљеве наставе, а не за исходе учења.</a:t>
            </a:r>
          </a:p>
          <a:p>
            <a:r>
              <a:rPr lang="sr-Cyrl-CS" b="0" dirty="0" smtClean="0">
                <a:latin typeface="Cambria" pitchFamily="18" charset="0"/>
                <a:ea typeface="Cambria" pitchFamily="18" charset="0"/>
              </a:rPr>
              <a:t>Избегевајте сложене реченице. Уколико је неопходно, користите више од једне реченице да би осигурали јасноћу и разумљивост.</a:t>
            </a:r>
          </a:p>
          <a:p>
            <a:r>
              <a:rPr lang="sr-Cyrl-CS" b="0" dirty="0" smtClean="0">
                <a:latin typeface="Cambria" pitchFamily="18" charset="0"/>
                <a:ea typeface="Cambria" pitchFamily="18" charset="0"/>
              </a:rPr>
              <a:t>Исходи учења морају бити очигледни и мерљиви.</a:t>
            </a:r>
          </a:p>
          <a:p>
            <a:r>
              <a:rPr lang="sr-Cyrl-CS" b="0" dirty="0" smtClean="0">
                <a:latin typeface="Cambria" pitchFamily="18" charset="0"/>
                <a:ea typeface="Cambria" pitchFamily="18" charset="0"/>
              </a:rPr>
              <a:t>Осигурајте да је могуће вредновати исходе учења</a:t>
            </a:r>
            <a:r>
              <a:rPr lang="sr-Cyrl-CS" b="0" dirty="0" smtClean="0">
                <a:latin typeface="Cambria" pitchFamily="18" charset="0"/>
                <a:ea typeface="Cambria" pitchFamily="18" charset="0"/>
              </a:rPr>
              <a:t>.</a:t>
            </a:r>
            <a:endParaRPr lang="sr-Latn-RS" b="0" dirty="0" smtClean="0">
              <a:latin typeface="Cambria" pitchFamily="18" charset="0"/>
              <a:ea typeface="Cambria" pitchFamily="18" charset="0"/>
            </a:endParaRPr>
          </a:p>
          <a:p>
            <a:r>
              <a:rPr lang="sr-Cyrl-CS" b="0" dirty="0">
                <a:latin typeface="Cambria" pitchFamily="18" charset="0"/>
                <a:ea typeface="Cambria" pitchFamily="18" charset="0"/>
              </a:rPr>
              <a:t>Приликом писања исхода учења имајте на уму временски оквир у коме исходи треба да буду савладани. Поставите себи питање да ли је реално савладати написане исходе учења за предвиђено време и са предвиђеним ресурсима.</a:t>
            </a:r>
          </a:p>
          <a:p>
            <a:r>
              <a:rPr lang="sr-Cyrl-CS" b="0" dirty="0">
                <a:latin typeface="Cambria" pitchFamily="18" charset="0"/>
                <a:ea typeface="Cambria" pitchFamily="18" charset="0"/>
              </a:rPr>
              <a:t>Док пишете исходе учења имајте на уму не који начин ће ти исходи бити вредновани, тј. како ћете знати да ли је ученик савладао исходе учења. Уколико су исходи уопштени, биће тешко ефикасно их проверити, а уколико су исувише уско дефинисани, листа исхода може бити предугачка.</a:t>
            </a:r>
          </a:p>
          <a:p>
            <a:endParaRPr lang="sr-Latn-CS" b="0" dirty="0">
              <a:latin typeface="Cambria" pitchFamily="18" charset="0"/>
              <a:ea typeface="Cambria" pitchFamily="18" charset="0"/>
            </a:endParaRPr>
          </a:p>
        </p:txBody>
      </p:sp>
    </p:spTree>
    <p:extLst>
      <p:ext uri="{BB962C8B-B14F-4D97-AF65-F5344CB8AC3E}">
        <p14:creationId xmlns:p14="http://schemas.microsoft.com/office/powerpoint/2010/main" val="8583983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latin typeface="Cambria" pitchFamily="18" charset="0"/>
              </a:rPr>
              <a:t>Задатак </a:t>
            </a:r>
            <a:r>
              <a:rPr lang="sr-Cyrl-RS" dirty="0">
                <a:latin typeface="Cambria" pitchFamily="18" charset="0"/>
              </a:rPr>
              <a:t>за самостални/групни рад</a:t>
            </a:r>
            <a:endParaRPr lang="en-US" dirty="0"/>
          </a:p>
        </p:txBody>
      </p:sp>
      <p:sp>
        <p:nvSpPr>
          <p:cNvPr id="3" name="Content Placeholder 2"/>
          <p:cNvSpPr>
            <a:spLocks noGrp="1"/>
          </p:cNvSpPr>
          <p:nvPr>
            <p:ph idx="1"/>
          </p:nvPr>
        </p:nvSpPr>
        <p:spPr>
          <a:xfrm>
            <a:off x="822960" y="1100628"/>
            <a:ext cx="7520940" cy="5352708"/>
          </a:xfrm>
        </p:spPr>
        <p:txBody>
          <a:bodyPr>
            <a:normAutofit/>
          </a:bodyPr>
          <a:lstStyle/>
          <a:p>
            <a:r>
              <a:rPr lang="ru-RU" sz="2000" b="0" dirty="0" smtClean="0">
                <a:solidFill>
                  <a:schemeClr val="tx2"/>
                </a:solidFill>
                <a:latin typeface="Cambria" panose="02040503050406030204" pitchFamily="18" charset="0"/>
                <a:ea typeface="Cambria" panose="02040503050406030204" pitchFamily="18" charset="0"/>
                <a:cs typeface="Times New Roman" pitchFamily="18" charset="0"/>
              </a:rPr>
              <a:t>ОЗНАЧИТЕ </a:t>
            </a:r>
            <a:r>
              <a:rPr lang="ru-RU" sz="2000" b="0" dirty="0">
                <a:solidFill>
                  <a:schemeClr val="tx2"/>
                </a:solidFill>
                <a:latin typeface="Cambria" panose="02040503050406030204" pitchFamily="18" charset="0"/>
                <a:ea typeface="Cambria" panose="02040503050406030204" pitchFamily="18" charset="0"/>
                <a:cs typeface="Times New Roman" pitchFamily="18" charset="0"/>
              </a:rPr>
              <a:t>ИСХОДЕ КОЈИ СУ ЈАСНО И ПРЕЦИЗНО ФОРМУЛИСАНИ И </a:t>
            </a:r>
            <a:r>
              <a:rPr lang="ru-RU" sz="2000" b="0" dirty="0" smtClean="0">
                <a:solidFill>
                  <a:schemeClr val="tx2"/>
                </a:solidFill>
                <a:latin typeface="Cambria" panose="02040503050406030204" pitchFamily="18" charset="0"/>
                <a:ea typeface="Cambria" panose="02040503050406030204" pitchFamily="18" charset="0"/>
                <a:cs typeface="Times New Roman" pitchFamily="18" charset="0"/>
              </a:rPr>
              <a:t>ПРОВЕРЉИВИ. ОБРАЗЛОЖИТЕ СВОЈ ИЗБОР.</a:t>
            </a:r>
          </a:p>
          <a:p>
            <a:pPr marL="109728" indent="0">
              <a:spcBef>
                <a:spcPts val="0"/>
              </a:spcBef>
            </a:pPr>
            <a:r>
              <a:rPr lang="sr-Cyrl-RS" sz="2000" b="0" dirty="0">
                <a:solidFill>
                  <a:schemeClr val="tx2"/>
                </a:solidFill>
                <a:latin typeface="Cambria" panose="02040503050406030204" pitchFamily="18" charset="0"/>
                <a:ea typeface="Cambria" panose="02040503050406030204" pitchFamily="18" charset="0"/>
                <a:cs typeface="Times New Roman" pitchFamily="18" charset="0"/>
              </a:rPr>
              <a:t>По завршетку разреда ученик ће бити у стању да:</a:t>
            </a:r>
          </a:p>
          <a:p>
            <a:pPr marL="109728" indent="0">
              <a:spcBef>
                <a:spcPts val="0"/>
              </a:spcBef>
            </a:pPr>
            <a:endParaRPr lang="sr-Cyrl-RS" sz="2000" b="0" dirty="0">
              <a:solidFill>
                <a:schemeClr val="tx2"/>
              </a:solidFill>
              <a:latin typeface="Cambria" panose="02040503050406030204" pitchFamily="18" charset="0"/>
              <a:ea typeface="Cambria" panose="02040503050406030204" pitchFamily="18" charset="0"/>
              <a:cs typeface="Times New Roman" pitchFamily="18" charset="0"/>
            </a:endParaRPr>
          </a:p>
          <a:p>
            <a:pPr marL="624078" indent="-514350">
              <a:spcBef>
                <a:spcPts val="0"/>
              </a:spcBef>
              <a:buFont typeface="+mj-lt"/>
              <a:buAutoNum type="arabicPeriod"/>
            </a:pPr>
            <a:r>
              <a:rPr lang="sr-Cyrl-RS" sz="2000" b="0" dirty="0">
                <a:solidFill>
                  <a:schemeClr val="tx2"/>
                </a:solidFill>
                <a:latin typeface="Cambria" panose="02040503050406030204" pitchFamily="18" charset="0"/>
                <a:ea typeface="Cambria" panose="02040503050406030204" pitchFamily="18" charset="0"/>
                <a:cs typeface="Times New Roman" pitchFamily="18" charset="0"/>
              </a:rPr>
              <a:t>се упозна са принципима научног метода;</a:t>
            </a:r>
          </a:p>
          <a:p>
            <a:pPr marL="624078" indent="-514350">
              <a:spcBef>
                <a:spcPts val="0"/>
              </a:spcBef>
              <a:buFont typeface="+mj-lt"/>
              <a:buAutoNum type="arabicPeriod"/>
            </a:pPr>
            <a:endParaRPr lang="sr-Cyrl-RS" sz="2000" b="0" dirty="0">
              <a:solidFill>
                <a:schemeClr val="tx2"/>
              </a:solidFill>
              <a:latin typeface="Cambria" panose="02040503050406030204" pitchFamily="18" charset="0"/>
              <a:ea typeface="Cambria" panose="02040503050406030204" pitchFamily="18" charset="0"/>
              <a:cs typeface="Times New Roman" pitchFamily="18" charset="0"/>
            </a:endParaRPr>
          </a:p>
          <a:p>
            <a:pPr marL="624078" indent="-514350">
              <a:spcBef>
                <a:spcPts val="0"/>
              </a:spcBef>
              <a:buFont typeface="+mj-lt"/>
              <a:buAutoNum type="arabicPeriod"/>
            </a:pPr>
            <a:r>
              <a:rPr lang="sr-Cyrl-RS" sz="2000" b="0" dirty="0">
                <a:solidFill>
                  <a:schemeClr val="tx2"/>
                </a:solidFill>
                <a:latin typeface="Cambria" panose="02040503050406030204" pitchFamily="18" charset="0"/>
                <a:ea typeface="Cambria" panose="02040503050406030204" pitchFamily="18" charset="0"/>
                <a:cs typeface="Times New Roman" pitchFamily="18" charset="0"/>
              </a:rPr>
              <a:t>разликује хемијску структуру угљених хидрата, масти, протеина и нуклеинских киселина;</a:t>
            </a:r>
          </a:p>
          <a:p>
            <a:pPr marL="624078" indent="-514350">
              <a:spcBef>
                <a:spcPts val="0"/>
              </a:spcBef>
              <a:buFont typeface="+mj-lt"/>
              <a:buAutoNum type="arabicPeriod"/>
            </a:pPr>
            <a:endParaRPr lang="sr-Cyrl-RS" sz="2000" b="0" dirty="0">
              <a:solidFill>
                <a:schemeClr val="tx2"/>
              </a:solidFill>
              <a:latin typeface="Cambria" panose="02040503050406030204" pitchFamily="18" charset="0"/>
              <a:ea typeface="Cambria" panose="02040503050406030204" pitchFamily="18" charset="0"/>
              <a:cs typeface="Times New Roman" pitchFamily="18" charset="0"/>
            </a:endParaRPr>
          </a:p>
          <a:p>
            <a:pPr marL="624078" indent="-514350">
              <a:spcBef>
                <a:spcPts val="0"/>
              </a:spcBef>
              <a:buFont typeface="+mj-lt"/>
              <a:buAutoNum type="arabicPeriod"/>
            </a:pPr>
            <a:r>
              <a:rPr lang="sr-Cyrl-RS" sz="2000" b="0" dirty="0">
                <a:solidFill>
                  <a:schemeClr val="tx2"/>
                </a:solidFill>
                <a:latin typeface="Cambria" panose="02040503050406030204" pitchFamily="18" charset="0"/>
                <a:ea typeface="Cambria" panose="02040503050406030204" pitchFamily="18" charset="0"/>
                <a:cs typeface="Times New Roman" pitchFamily="18" charset="0"/>
              </a:rPr>
              <a:t>уважи принципе родне равноправности; </a:t>
            </a:r>
          </a:p>
          <a:p>
            <a:pPr marL="624078" indent="-514350">
              <a:spcBef>
                <a:spcPts val="0"/>
              </a:spcBef>
              <a:buFont typeface="+mj-lt"/>
              <a:buAutoNum type="arabicPeriod"/>
            </a:pPr>
            <a:endParaRPr lang="sr-Cyrl-RS" sz="2000" b="0" dirty="0">
              <a:solidFill>
                <a:schemeClr val="tx2"/>
              </a:solidFill>
              <a:latin typeface="Cambria" panose="02040503050406030204" pitchFamily="18" charset="0"/>
              <a:ea typeface="Cambria" panose="02040503050406030204" pitchFamily="18" charset="0"/>
              <a:cs typeface="Times New Roman" pitchFamily="18" charset="0"/>
            </a:endParaRPr>
          </a:p>
          <a:p>
            <a:pPr marL="624078" indent="-514350">
              <a:spcBef>
                <a:spcPts val="0"/>
              </a:spcBef>
              <a:buFont typeface="+mj-lt"/>
              <a:buAutoNum type="arabicPeriod"/>
            </a:pPr>
            <a:r>
              <a:rPr lang="sr-Cyrl-RS" sz="2000" b="0" dirty="0">
                <a:solidFill>
                  <a:schemeClr val="tx2"/>
                </a:solidFill>
                <a:latin typeface="Cambria" panose="02040503050406030204" pitchFamily="18" charset="0"/>
                <a:ea typeface="Cambria" panose="02040503050406030204" pitchFamily="18" charset="0"/>
                <a:cs typeface="Times New Roman" pitchFamily="18" charset="0"/>
              </a:rPr>
              <a:t>образложи девет разлога због којих је потребно обавити процену потреба виртуалног предузећа;</a:t>
            </a:r>
          </a:p>
          <a:p>
            <a:pPr marL="452628">
              <a:spcBef>
                <a:spcPts val="0"/>
              </a:spcBef>
              <a:buFont typeface="+mj-lt"/>
              <a:buAutoNum type="arabicPeriod"/>
            </a:pPr>
            <a:endParaRPr lang="en-US" sz="2000" b="0" dirty="0">
              <a:solidFill>
                <a:schemeClr val="tx2"/>
              </a:solidFill>
              <a:latin typeface="Cambria" panose="02040503050406030204" pitchFamily="18" charset="0"/>
              <a:ea typeface="Cambria" panose="02040503050406030204" pitchFamily="18" charset="0"/>
              <a:cs typeface="Times New Roman" pitchFamily="18" charset="0"/>
            </a:endParaRPr>
          </a:p>
          <a:p>
            <a:pPr marL="624078" indent="-514350">
              <a:spcBef>
                <a:spcPts val="0"/>
              </a:spcBef>
              <a:buFont typeface="+mj-lt"/>
              <a:buAutoNum type="arabicPeriod"/>
            </a:pPr>
            <a:r>
              <a:rPr lang="sr-Cyrl-RS" sz="2000" b="0" dirty="0">
                <a:solidFill>
                  <a:schemeClr val="tx2"/>
                </a:solidFill>
                <a:latin typeface="Cambria" panose="02040503050406030204" pitchFamily="18" charset="0"/>
                <a:ea typeface="Cambria" panose="02040503050406030204" pitchFamily="18" charset="0"/>
                <a:cs typeface="Times New Roman" pitchFamily="18" charset="0"/>
              </a:rPr>
              <a:t>препозна положај Атласа</a:t>
            </a:r>
            <a:endParaRPr lang="en-US" sz="2000" b="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89769403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1953</TotalTime>
  <Words>2355</Words>
  <Application>Microsoft Office PowerPoint</Application>
  <PresentationFormat>On-screen Show (4:3)</PresentationFormat>
  <Paragraphs>256</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Angles</vt:lpstr>
      <vt:lpstr>Исходи, стандарди и компетенције</vt:lpstr>
      <vt:lpstr>PowerPoint Presentation</vt:lpstr>
      <vt:lpstr>Исходи учења</vt:lpstr>
      <vt:lpstr>ОДНОС ИСХОДА, КОМПЕТЕНЦИЈА И СТАНДАРДА </vt:lpstr>
      <vt:lpstr>ОДНОС ИСХОДА, КОМПЕТЕНЦИЈА И СТАНДАРДА</vt:lpstr>
      <vt:lpstr>Формулација исхода</vt:lpstr>
      <vt:lpstr>Опште смернице за писање исхода учења</vt:lpstr>
      <vt:lpstr>Опште смернице за писање исхода учења</vt:lpstr>
      <vt:lpstr>Задатак за самостални/групни рад</vt:lpstr>
      <vt:lpstr>Стандарди постигнућа ученика</vt:lpstr>
      <vt:lpstr>Нивои постигнућа</vt:lpstr>
      <vt:lpstr>Примери стандарда за предмет Српски језик, област: Књижевност</vt:lpstr>
      <vt:lpstr>компетенције</vt:lpstr>
      <vt:lpstr> Кључне компетенције за целоживотно учење </vt:lpstr>
      <vt:lpstr>Опште међупредметне компетенције</vt:lpstr>
      <vt:lpstr>Опште међупредметне компетенције – појам и суштина</vt:lpstr>
      <vt:lpstr>Опште међупредметне компетенције</vt:lpstr>
      <vt:lpstr>Компетенција за учење</vt:lpstr>
      <vt:lpstr>Одговорно учешће у демократском друштву</vt:lpstr>
      <vt:lpstr>Естетичка компетенција</vt:lpstr>
      <vt:lpstr>комуникација</vt:lpstr>
      <vt:lpstr>Одговоран однос према здрављу</vt:lpstr>
      <vt:lpstr>Предузимљивост и оријентација ка предузетништву</vt:lpstr>
      <vt:lpstr>Рад са подацима и информацијама</vt:lpstr>
      <vt:lpstr>Решавање проблема</vt:lpstr>
      <vt:lpstr>сарадња</vt:lpstr>
      <vt:lpstr>Дигитална компетенција</vt:lpstr>
      <vt:lpstr>Одговоран однос према околини општи опис међупредметне компетенције</vt:lpstr>
      <vt:lpstr>Одговоран однос према околини конкретан опис знања, вештина, ставова и вредности</vt:lpstr>
      <vt:lpstr>Предметне компетенције</vt:lpstr>
      <vt:lpstr>Пример предметних компетенција - математика</vt:lpstr>
      <vt:lpstr>литература</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Развој дидактичке мисли</dc:title>
  <dc:creator>Windows User</dc:creator>
  <cp:lastModifiedBy>Dusan</cp:lastModifiedBy>
  <cp:revision>156</cp:revision>
  <dcterms:created xsi:type="dcterms:W3CDTF">2017-09-22T17:19:38Z</dcterms:created>
  <dcterms:modified xsi:type="dcterms:W3CDTF">2019-03-08T12:05:41Z</dcterms:modified>
</cp:coreProperties>
</file>