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306" r:id="rId4"/>
    <p:sldId id="307" r:id="rId5"/>
    <p:sldId id="309" r:id="rId6"/>
    <p:sldId id="299" r:id="rId7"/>
    <p:sldId id="300" r:id="rId8"/>
    <p:sldId id="301" r:id="rId9"/>
    <p:sldId id="302" r:id="rId10"/>
    <p:sldId id="303" r:id="rId11"/>
    <p:sldId id="310" r:id="rId12"/>
    <p:sldId id="312" r:id="rId13"/>
    <p:sldId id="305" r:id="rId14"/>
    <p:sldId id="311" r:id="rId15"/>
    <p:sldId id="30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2975B4-B432-45F7-9288-93523DE21517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A273232D-13FD-4F99-850B-F8DA5410FD95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Циљеви, задаци, исходи и стандарди васпитања и образовања</a:t>
          </a:r>
          <a:endParaRPr lang="sr-Cyrl-RS" dirty="0">
            <a:latin typeface="Cambria" pitchFamily="18" charset="0"/>
          </a:endParaRPr>
        </a:p>
      </dgm:t>
    </dgm:pt>
    <dgm:pt modelId="{981B222A-443F-45CB-9F5E-018E6E35E13F}" type="parTrans" cxnId="{123CB14B-0AC6-475C-BDB4-FCA1B24867D5}">
      <dgm:prSet/>
      <dgm:spPr/>
      <dgm:t>
        <a:bodyPr/>
        <a:lstStyle/>
        <a:p>
          <a:endParaRPr lang="sr-Cyrl-RS"/>
        </a:p>
      </dgm:t>
    </dgm:pt>
    <dgm:pt modelId="{40AB6D5E-3E76-4B90-9362-3459E6BDBA4C}" type="sibTrans" cxnId="{123CB14B-0AC6-475C-BDB4-FCA1B24867D5}">
      <dgm:prSet/>
      <dgm:spPr/>
      <dgm:t>
        <a:bodyPr/>
        <a:lstStyle/>
        <a:p>
          <a:endParaRPr lang="sr-Cyrl-RS"/>
        </a:p>
      </dgm:t>
    </dgm:pt>
    <dgm:pt modelId="{1A26459B-2ED4-475C-ABCC-53B9D0286D36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Могућности и особености ученика одређеног узраста</a:t>
          </a:r>
          <a:endParaRPr lang="sr-Cyrl-RS" dirty="0">
            <a:latin typeface="Cambria" pitchFamily="18" charset="0"/>
          </a:endParaRPr>
        </a:p>
      </dgm:t>
    </dgm:pt>
    <dgm:pt modelId="{87D38273-3253-41B0-A0D6-3B19DF9D9EA0}" type="parTrans" cxnId="{F01B298A-346F-473E-98EA-FF11379CF115}">
      <dgm:prSet/>
      <dgm:spPr/>
      <dgm:t>
        <a:bodyPr/>
        <a:lstStyle/>
        <a:p>
          <a:endParaRPr lang="sr-Cyrl-RS"/>
        </a:p>
      </dgm:t>
    </dgm:pt>
    <dgm:pt modelId="{766E389D-8C9F-4BAA-9FFA-6F14108C938F}" type="sibTrans" cxnId="{F01B298A-346F-473E-98EA-FF11379CF115}">
      <dgm:prSet/>
      <dgm:spPr/>
      <dgm:t>
        <a:bodyPr/>
        <a:lstStyle/>
        <a:p>
          <a:endParaRPr lang="sr-Cyrl-RS"/>
        </a:p>
      </dgm:t>
    </dgm:pt>
    <dgm:pt modelId="{829F1B1E-6699-44A5-BC78-06587F37F3F0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Савремена психолошка и педагошка сазнања и достигнућа других наука</a:t>
          </a:r>
          <a:endParaRPr lang="sr-Cyrl-RS" dirty="0">
            <a:latin typeface="Cambria" pitchFamily="18" charset="0"/>
          </a:endParaRPr>
        </a:p>
      </dgm:t>
    </dgm:pt>
    <dgm:pt modelId="{1B40FB6A-5E1C-4184-97A0-5AFDFF8A252D}" type="parTrans" cxnId="{613F0F45-5268-4931-B20F-096C26B808D5}">
      <dgm:prSet/>
      <dgm:spPr/>
      <dgm:t>
        <a:bodyPr/>
        <a:lstStyle/>
        <a:p>
          <a:endParaRPr lang="sr-Cyrl-RS"/>
        </a:p>
      </dgm:t>
    </dgm:pt>
    <dgm:pt modelId="{98C91C03-B0B2-4741-B971-571F20CCD2AA}" type="sibTrans" cxnId="{613F0F45-5268-4931-B20F-096C26B808D5}">
      <dgm:prSet/>
      <dgm:spPr/>
      <dgm:t>
        <a:bodyPr/>
        <a:lstStyle/>
        <a:p>
          <a:endParaRPr lang="sr-Cyrl-RS"/>
        </a:p>
      </dgm:t>
    </dgm:pt>
    <dgm:pt modelId="{C8EE6958-81CA-4349-AAA2-7F40318225A5}" type="pres">
      <dgm:prSet presAssocID="{BD2975B4-B432-45F7-9288-93523DE21517}" presName="linearFlow" presStyleCnt="0">
        <dgm:presLayoutVars>
          <dgm:resizeHandles val="exact"/>
        </dgm:presLayoutVars>
      </dgm:prSet>
      <dgm:spPr/>
    </dgm:pt>
    <dgm:pt modelId="{E9A62CF2-0C2A-495A-B7F7-26B3A2C04760}" type="pres">
      <dgm:prSet presAssocID="{A273232D-13FD-4F99-850B-F8DA5410FD95}" presName="node" presStyleLbl="node1" presStyleIdx="0" presStyleCnt="3" custScaleX="288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027D0-C0F9-4E6A-B3F1-0872A9ECFD89}" type="pres">
      <dgm:prSet presAssocID="{40AB6D5E-3E76-4B90-9362-3459E6BDBA4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D2A6F2F-A649-4022-B97D-EE064700C4C9}" type="pres">
      <dgm:prSet presAssocID="{40AB6D5E-3E76-4B90-9362-3459E6BDBA4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399ED7C0-4BF5-4A57-BFCE-CAFA9A16B0B3}" type="pres">
      <dgm:prSet presAssocID="{1A26459B-2ED4-475C-ABCC-53B9D0286D36}" presName="node" presStyleLbl="node1" presStyleIdx="1" presStyleCnt="3" custScaleX="28811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5DD5748-DBF3-44F6-ADC4-4A7BEC73B2BB}" type="pres">
      <dgm:prSet presAssocID="{766E389D-8C9F-4BAA-9FFA-6F14108C938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6C6BF1F-4664-409F-BC92-DC450BDDA66A}" type="pres">
      <dgm:prSet presAssocID="{766E389D-8C9F-4BAA-9FFA-6F14108C938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D8D6E75-3311-475E-BE6B-21192B722A1F}" type="pres">
      <dgm:prSet presAssocID="{829F1B1E-6699-44A5-BC78-06587F37F3F0}" presName="node" presStyleLbl="node1" presStyleIdx="2" presStyleCnt="3" custScaleX="28811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A25A73B1-A76B-42B7-A576-CBBA6716EADE}" type="presOf" srcId="{40AB6D5E-3E76-4B90-9362-3459E6BDBA4C}" destId="{49E027D0-C0F9-4E6A-B3F1-0872A9ECFD89}" srcOrd="0" destOrd="0" presId="urn:microsoft.com/office/officeart/2005/8/layout/process2"/>
    <dgm:cxn modelId="{4B677957-7D71-44B4-AE9C-A1C377CFD92B}" type="presOf" srcId="{766E389D-8C9F-4BAA-9FFA-6F14108C938F}" destId="{C5DD5748-DBF3-44F6-ADC4-4A7BEC73B2BB}" srcOrd="0" destOrd="0" presId="urn:microsoft.com/office/officeart/2005/8/layout/process2"/>
    <dgm:cxn modelId="{2BFEF34C-8044-49AB-85B0-6245994F865D}" type="presOf" srcId="{40AB6D5E-3E76-4B90-9362-3459E6BDBA4C}" destId="{7D2A6F2F-A649-4022-B97D-EE064700C4C9}" srcOrd="1" destOrd="0" presId="urn:microsoft.com/office/officeart/2005/8/layout/process2"/>
    <dgm:cxn modelId="{F01B298A-346F-473E-98EA-FF11379CF115}" srcId="{BD2975B4-B432-45F7-9288-93523DE21517}" destId="{1A26459B-2ED4-475C-ABCC-53B9D0286D36}" srcOrd="1" destOrd="0" parTransId="{87D38273-3253-41B0-A0D6-3B19DF9D9EA0}" sibTransId="{766E389D-8C9F-4BAA-9FFA-6F14108C938F}"/>
    <dgm:cxn modelId="{E7329396-93DC-43FA-BC14-C68094B1CA01}" type="presOf" srcId="{829F1B1E-6699-44A5-BC78-06587F37F3F0}" destId="{BD8D6E75-3311-475E-BE6B-21192B722A1F}" srcOrd="0" destOrd="0" presId="urn:microsoft.com/office/officeart/2005/8/layout/process2"/>
    <dgm:cxn modelId="{F3D1927D-A70B-4B41-9B5F-61013865BDB5}" type="presOf" srcId="{766E389D-8C9F-4BAA-9FFA-6F14108C938F}" destId="{A6C6BF1F-4664-409F-BC92-DC450BDDA66A}" srcOrd="1" destOrd="0" presId="urn:microsoft.com/office/officeart/2005/8/layout/process2"/>
    <dgm:cxn modelId="{3A91D9D2-F3CA-4703-A294-988828077C8D}" type="presOf" srcId="{A273232D-13FD-4F99-850B-F8DA5410FD95}" destId="{E9A62CF2-0C2A-495A-B7F7-26B3A2C04760}" srcOrd="0" destOrd="0" presId="urn:microsoft.com/office/officeart/2005/8/layout/process2"/>
    <dgm:cxn modelId="{90EA10E3-9710-4F27-8E4B-657AABB29434}" type="presOf" srcId="{BD2975B4-B432-45F7-9288-93523DE21517}" destId="{C8EE6958-81CA-4349-AAA2-7F40318225A5}" srcOrd="0" destOrd="0" presId="urn:microsoft.com/office/officeart/2005/8/layout/process2"/>
    <dgm:cxn modelId="{613F0F45-5268-4931-B20F-096C26B808D5}" srcId="{BD2975B4-B432-45F7-9288-93523DE21517}" destId="{829F1B1E-6699-44A5-BC78-06587F37F3F0}" srcOrd="2" destOrd="0" parTransId="{1B40FB6A-5E1C-4184-97A0-5AFDFF8A252D}" sibTransId="{98C91C03-B0B2-4741-B971-571F20CCD2AA}"/>
    <dgm:cxn modelId="{123CB14B-0AC6-475C-BDB4-FCA1B24867D5}" srcId="{BD2975B4-B432-45F7-9288-93523DE21517}" destId="{A273232D-13FD-4F99-850B-F8DA5410FD95}" srcOrd="0" destOrd="0" parTransId="{981B222A-443F-45CB-9F5E-018E6E35E13F}" sibTransId="{40AB6D5E-3E76-4B90-9362-3459E6BDBA4C}"/>
    <dgm:cxn modelId="{FD93AEE3-204C-4E4F-9171-4F4399C7A1AB}" type="presOf" srcId="{1A26459B-2ED4-475C-ABCC-53B9D0286D36}" destId="{399ED7C0-4BF5-4A57-BFCE-CAFA9A16B0B3}" srcOrd="0" destOrd="0" presId="urn:microsoft.com/office/officeart/2005/8/layout/process2"/>
    <dgm:cxn modelId="{356B9E1E-0FDE-4E5A-844B-14603F576DDA}" type="presParOf" srcId="{C8EE6958-81CA-4349-AAA2-7F40318225A5}" destId="{E9A62CF2-0C2A-495A-B7F7-26B3A2C04760}" srcOrd="0" destOrd="0" presId="urn:microsoft.com/office/officeart/2005/8/layout/process2"/>
    <dgm:cxn modelId="{9950BBF6-E438-43E3-92F1-65D254ABC943}" type="presParOf" srcId="{C8EE6958-81CA-4349-AAA2-7F40318225A5}" destId="{49E027D0-C0F9-4E6A-B3F1-0872A9ECFD89}" srcOrd="1" destOrd="0" presId="urn:microsoft.com/office/officeart/2005/8/layout/process2"/>
    <dgm:cxn modelId="{8F2437C8-DE7E-4A6F-AC56-2128B47A9105}" type="presParOf" srcId="{49E027D0-C0F9-4E6A-B3F1-0872A9ECFD89}" destId="{7D2A6F2F-A649-4022-B97D-EE064700C4C9}" srcOrd="0" destOrd="0" presId="urn:microsoft.com/office/officeart/2005/8/layout/process2"/>
    <dgm:cxn modelId="{A3890BCA-429E-431A-8A62-8E4D30E60D09}" type="presParOf" srcId="{C8EE6958-81CA-4349-AAA2-7F40318225A5}" destId="{399ED7C0-4BF5-4A57-BFCE-CAFA9A16B0B3}" srcOrd="2" destOrd="0" presId="urn:microsoft.com/office/officeart/2005/8/layout/process2"/>
    <dgm:cxn modelId="{404C0511-1435-4C9B-A918-1CAB54E898D2}" type="presParOf" srcId="{C8EE6958-81CA-4349-AAA2-7F40318225A5}" destId="{C5DD5748-DBF3-44F6-ADC4-4A7BEC73B2BB}" srcOrd="3" destOrd="0" presId="urn:microsoft.com/office/officeart/2005/8/layout/process2"/>
    <dgm:cxn modelId="{BBA75C55-FEBD-474D-AD65-C990E97809B1}" type="presParOf" srcId="{C5DD5748-DBF3-44F6-ADC4-4A7BEC73B2BB}" destId="{A6C6BF1F-4664-409F-BC92-DC450BDDA66A}" srcOrd="0" destOrd="0" presId="urn:microsoft.com/office/officeart/2005/8/layout/process2"/>
    <dgm:cxn modelId="{34DA88CB-4F1D-4434-A207-2A367530DBFB}" type="presParOf" srcId="{C8EE6958-81CA-4349-AAA2-7F40318225A5}" destId="{BD8D6E75-3311-475E-BE6B-21192B722A1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EE27A1-01AC-4998-BC66-90E41164FD11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F9092604-2AA0-4F00-BA19-DA2854C937D8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Циљ и исходи учења наставног предмета</a:t>
          </a:r>
          <a:endParaRPr lang="sr-Cyrl-RS" dirty="0">
            <a:latin typeface="Cambria" pitchFamily="18" charset="0"/>
          </a:endParaRPr>
        </a:p>
      </dgm:t>
    </dgm:pt>
    <dgm:pt modelId="{BD8F8522-DA14-404C-AD36-15EBB65AA6E1}" type="parTrans" cxnId="{5D1B2D5E-3877-42D6-9746-B0B9686F0D35}">
      <dgm:prSet/>
      <dgm:spPr/>
      <dgm:t>
        <a:bodyPr/>
        <a:lstStyle/>
        <a:p>
          <a:endParaRPr lang="sr-Cyrl-RS"/>
        </a:p>
      </dgm:t>
    </dgm:pt>
    <dgm:pt modelId="{03F5D99A-E02F-44B8-9159-0B6CCFADDC94}" type="sibTrans" cxnId="{5D1B2D5E-3877-42D6-9746-B0B9686F0D35}">
      <dgm:prSet/>
      <dgm:spPr/>
      <dgm:t>
        <a:bodyPr/>
        <a:lstStyle/>
        <a:p>
          <a:endParaRPr lang="sr-Cyrl-RS"/>
        </a:p>
      </dgm:t>
    </dgm:pt>
    <dgm:pt modelId="{3C46E97D-E720-4303-9C8B-59B3DC030500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ЗАШТО?</a:t>
          </a:r>
          <a:endParaRPr lang="sr-Cyrl-RS" dirty="0">
            <a:latin typeface="Cambria" pitchFamily="18" charset="0"/>
          </a:endParaRPr>
        </a:p>
      </dgm:t>
    </dgm:pt>
    <dgm:pt modelId="{3C9FE5FC-1342-4904-8207-0809B9D0B6A5}" type="parTrans" cxnId="{AAEE1DEF-4BB2-4CAF-9049-837A86D4A9C2}">
      <dgm:prSet/>
      <dgm:spPr/>
      <dgm:t>
        <a:bodyPr/>
        <a:lstStyle/>
        <a:p>
          <a:endParaRPr lang="sr-Cyrl-RS"/>
        </a:p>
      </dgm:t>
    </dgm:pt>
    <dgm:pt modelId="{97CF53CE-B3AA-4725-8924-E30CD55724A8}" type="sibTrans" cxnId="{AAEE1DEF-4BB2-4CAF-9049-837A86D4A9C2}">
      <dgm:prSet/>
      <dgm:spPr/>
      <dgm:t>
        <a:bodyPr/>
        <a:lstStyle/>
        <a:p>
          <a:endParaRPr lang="sr-Cyrl-RS"/>
        </a:p>
      </dgm:t>
    </dgm:pt>
    <dgm:pt modelId="{9AAC2332-0C1C-44D2-9934-F8B32DBC4202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Садржаји учења</a:t>
          </a:r>
          <a:endParaRPr lang="sr-Cyrl-RS" dirty="0">
            <a:latin typeface="Cambria" pitchFamily="18" charset="0"/>
          </a:endParaRPr>
        </a:p>
      </dgm:t>
    </dgm:pt>
    <dgm:pt modelId="{6B415042-2190-4D67-96C9-2C45D7D79835}" type="parTrans" cxnId="{E1BF1B4F-35E7-46B3-BCF7-CD865C90693D}">
      <dgm:prSet/>
      <dgm:spPr/>
      <dgm:t>
        <a:bodyPr/>
        <a:lstStyle/>
        <a:p>
          <a:endParaRPr lang="sr-Cyrl-RS"/>
        </a:p>
      </dgm:t>
    </dgm:pt>
    <dgm:pt modelId="{6FBCA5EB-146A-40EF-99F1-903A00EAA7C8}" type="sibTrans" cxnId="{E1BF1B4F-35E7-46B3-BCF7-CD865C90693D}">
      <dgm:prSet/>
      <dgm:spPr/>
      <dgm:t>
        <a:bodyPr/>
        <a:lstStyle/>
        <a:p>
          <a:endParaRPr lang="sr-Cyrl-RS"/>
        </a:p>
      </dgm:t>
    </dgm:pt>
    <dgm:pt modelId="{BEE9E3F8-1AED-4378-86F1-EC952EAE0C58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ШТА?</a:t>
          </a:r>
          <a:endParaRPr lang="sr-Cyrl-RS" dirty="0">
            <a:latin typeface="Cambria" pitchFamily="18" charset="0"/>
          </a:endParaRPr>
        </a:p>
      </dgm:t>
    </dgm:pt>
    <dgm:pt modelId="{3EC9AB0C-475C-47C0-B42E-A2CC73AD2C6B}" type="parTrans" cxnId="{95EB1009-652A-4F3D-BC9B-B9260D414EF6}">
      <dgm:prSet/>
      <dgm:spPr/>
      <dgm:t>
        <a:bodyPr/>
        <a:lstStyle/>
        <a:p>
          <a:endParaRPr lang="sr-Cyrl-RS"/>
        </a:p>
      </dgm:t>
    </dgm:pt>
    <dgm:pt modelId="{9B6DE8BA-4A2A-4526-A18D-AB886D07DA63}" type="sibTrans" cxnId="{95EB1009-652A-4F3D-BC9B-B9260D414EF6}">
      <dgm:prSet/>
      <dgm:spPr/>
      <dgm:t>
        <a:bodyPr/>
        <a:lstStyle/>
        <a:p>
          <a:endParaRPr lang="sr-Cyrl-RS"/>
        </a:p>
      </dgm:t>
    </dgm:pt>
    <dgm:pt modelId="{08F175F4-90AB-4451-B56D-7C9136F1DA53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Упутство за дидактичко-методичко остваривање програма</a:t>
          </a:r>
          <a:endParaRPr lang="sr-Cyrl-RS" dirty="0">
            <a:latin typeface="Cambria" pitchFamily="18" charset="0"/>
          </a:endParaRPr>
        </a:p>
      </dgm:t>
    </dgm:pt>
    <dgm:pt modelId="{56A55C4D-6090-47A7-B8FE-348F3D7EB884}" type="parTrans" cxnId="{EAA18DDC-7384-46C2-9262-4D81649D9089}">
      <dgm:prSet/>
      <dgm:spPr/>
      <dgm:t>
        <a:bodyPr/>
        <a:lstStyle/>
        <a:p>
          <a:endParaRPr lang="sr-Cyrl-RS"/>
        </a:p>
      </dgm:t>
    </dgm:pt>
    <dgm:pt modelId="{F47A0570-4281-4CD7-8441-EA54518FDB7A}" type="sibTrans" cxnId="{EAA18DDC-7384-46C2-9262-4D81649D9089}">
      <dgm:prSet/>
      <dgm:spPr/>
      <dgm:t>
        <a:bodyPr/>
        <a:lstStyle/>
        <a:p>
          <a:endParaRPr lang="sr-Cyrl-RS"/>
        </a:p>
      </dgm:t>
    </dgm:pt>
    <dgm:pt modelId="{F4FCA919-B5DA-4E3D-9BFA-071194C01DF0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КАКО?</a:t>
          </a:r>
          <a:endParaRPr lang="sr-Cyrl-RS" dirty="0">
            <a:latin typeface="Cambria" pitchFamily="18" charset="0"/>
          </a:endParaRPr>
        </a:p>
      </dgm:t>
    </dgm:pt>
    <dgm:pt modelId="{126BA635-3CA4-49EF-92E0-D3FC6D575CC5}" type="parTrans" cxnId="{4024A4F3-7997-4F7E-8BD5-ECF28B5D5AA6}">
      <dgm:prSet/>
      <dgm:spPr/>
      <dgm:t>
        <a:bodyPr/>
        <a:lstStyle/>
        <a:p>
          <a:endParaRPr lang="sr-Cyrl-RS"/>
        </a:p>
      </dgm:t>
    </dgm:pt>
    <dgm:pt modelId="{0AC22898-FE2B-47CD-8878-F187D117B345}" type="sibTrans" cxnId="{4024A4F3-7997-4F7E-8BD5-ECF28B5D5AA6}">
      <dgm:prSet/>
      <dgm:spPr/>
      <dgm:t>
        <a:bodyPr/>
        <a:lstStyle/>
        <a:p>
          <a:endParaRPr lang="sr-Cyrl-RS"/>
        </a:p>
      </dgm:t>
    </dgm:pt>
    <dgm:pt modelId="{C8F99335-0645-42CC-87D4-80B6B4498DE7}" type="pres">
      <dgm:prSet presAssocID="{18EE27A1-01AC-4998-BC66-90E41164FD1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FDA810-69E5-478B-9D80-5AA1230D7CDC}" type="pres">
      <dgm:prSet presAssocID="{F9092604-2AA0-4F00-BA19-DA2854C937D8}" presName="horFlow" presStyleCnt="0"/>
      <dgm:spPr/>
    </dgm:pt>
    <dgm:pt modelId="{893558CD-6F6B-4B0F-8656-BB85AA33B03F}" type="pres">
      <dgm:prSet presAssocID="{F9092604-2AA0-4F00-BA19-DA2854C937D8}" presName="bigChev" presStyleLbl="node1" presStyleIdx="0" presStyleCnt="3"/>
      <dgm:spPr/>
      <dgm:t>
        <a:bodyPr/>
        <a:lstStyle/>
        <a:p>
          <a:endParaRPr lang="en-US"/>
        </a:p>
      </dgm:t>
    </dgm:pt>
    <dgm:pt modelId="{8585F53B-2D5A-4C73-A096-DCD939A47306}" type="pres">
      <dgm:prSet presAssocID="{3C9FE5FC-1342-4904-8207-0809B9D0B6A5}" presName="parTrans" presStyleCnt="0"/>
      <dgm:spPr/>
    </dgm:pt>
    <dgm:pt modelId="{BE95EA7A-8A55-415E-9313-E52709B360E8}" type="pres">
      <dgm:prSet presAssocID="{3C46E97D-E720-4303-9C8B-59B3DC030500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B50315D-D3D3-42B0-8612-C4B03A99F9A1}" type="pres">
      <dgm:prSet presAssocID="{F9092604-2AA0-4F00-BA19-DA2854C937D8}" presName="vSp" presStyleCnt="0"/>
      <dgm:spPr/>
    </dgm:pt>
    <dgm:pt modelId="{7E21447E-F4C7-4A9C-8BC1-C62B8214E6A2}" type="pres">
      <dgm:prSet presAssocID="{9AAC2332-0C1C-44D2-9934-F8B32DBC4202}" presName="horFlow" presStyleCnt="0"/>
      <dgm:spPr/>
    </dgm:pt>
    <dgm:pt modelId="{CBA0078C-7F18-46BD-8943-867E5E6F0754}" type="pres">
      <dgm:prSet presAssocID="{9AAC2332-0C1C-44D2-9934-F8B32DBC4202}" presName="bigChev" presStyleLbl="node1" presStyleIdx="1" presStyleCnt="3"/>
      <dgm:spPr/>
      <dgm:t>
        <a:bodyPr/>
        <a:lstStyle/>
        <a:p>
          <a:endParaRPr lang="en-US"/>
        </a:p>
      </dgm:t>
    </dgm:pt>
    <dgm:pt modelId="{93554B0A-8105-45B7-9507-F6AE6C24DE89}" type="pres">
      <dgm:prSet presAssocID="{3EC9AB0C-475C-47C0-B42E-A2CC73AD2C6B}" presName="parTrans" presStyleCnt="0"/>
      <dgm:spPr/>
    </dgm:pt>
    <dgm:pt modelId="{2BECE026-918F-406D-8CC3-989AE4CAEB36}" type="pres">
      <dgm:prSet presAssocID="{BEE9E3F8-1AED-4378-86F1-EC952EAE0C58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C3C20-A777-44AE-ACA2-D0E624EDC2F9}" type="pres">
      <dgm:prSet presAssocID="{9AAC2332-0C1C-44D2-9934-F8B32DBC4202}" presName="vSp" presStyleCnt="0"/>
      <dgm:spPr/>
    </dgm:pt>
    <dgm:pt modelId="{B3C07ADF-E6C5-4B7B-87AC-2F614F950766}" type="pres">
      <dgm:prSet presAssocID="{08F175F4-90AB-4451-B56D-7C9136F1DA53}" presName="horFlow" presStyleCnt="0"/>
      <dgm:spPr/>
    </dgm:pt>
    <dgm:pt modelId="{B8B77BD9-8063-40E4-8FBE-DF2C1EBD0A6B}" type="pres">
      <dgm:prSet presAssocID="{08F175F4-90AB-4451-B56D-7C9136F1DA53}" presName="bigChev" presStyleLbl="node1" presStyleIdx="2" presStyleCnt="3"/>
      <dgm:spPr/>
      <dgm:t>
        <a:bodyPr/>
        <a:lstStyle/>
        <a:p>
          <a:endParaRPr lang="en-US"/>
        </a:p>
      </dgm:t>
    </dgm:pt>
    <dgm:pt modelId="{142C7289-1107-4EE4-9468-200C90CD09E5}" type="pres">
      <dgm:prSet presAssocID="{126BA635-3CA4-49EF-92E0-D3FC6D575CC5}" presName="parTrans" presStyleCnt="0"/>
      <dgm:spPr/>
    </dgm:pt>
    <dgm:pt modelId="{F707D2D4-A67B-44D1-A84E-A45A4C0155D7}" type="pres">
      <dgm:prSet presAssocID="{F4FCA919-B5DA-4E3D-9BFA-071194C01DF0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BF1B4F-35E7-46B3-BCF7-CD865C90693D}" srcId="{18EE27A1-01AC-4998-BC66-90E41164FD11}" destId="{9AAC2332-0C1C-44D2-9934-F8B32DBC4202}" srcOrd="1" destOrd="0" parTransId="{6B415042-2190-4D67-96C9-2C45D7D79835}" sibTransId="{6FBCA5EB-146A-40EF-99F1-903A00EAA7C8}"/>
    <dgm:cxn modelId="{9A11852D-5E4F-48D4-AA19-664A8D777DC3}" type="presOf" srcId="{BEE9E3F8-1AED-4378-86F1-EC952EAE0C58}" destId="{2BECE026-918F-406D-8CC3-989AE4CAEB36}" srcOrd="0" destOrd="0" presId="urn:microsoft.com/office/officeart/2005/8/layout/lProcess3"/>
    <dgm:cxn modelId="{AAEE1DEF-4BB2-4CAF-9049-837A86D4A9C2}" srcId="{F9092604-2AA0-4F00-BA19-DA2854C937D8}" destId="{3C46E97D-E720-4303-9C8B-59B3DC030500}" srcOrd="0" destOrd="0" parTransId="{3C9FE5FC-1342-4904-8207-0809B9D0B6A5}" sibTransId="{97CF53CE-B3AA-4725-8924-E30CD55724A8}"/>
    <dgm:cxn modelId="{95EB1009-652A-4F3D-BC9B-B9260D414EF6}" srcId="{9AAC2332-0C1C-44D2-9934-F8B32DBC4202}" destId="{BEE9E3F8-1AED-4378-86F1-EC952EAE0C58}" srcOrd="0" destOrd="0" parTransId="{3EC9AB0C-475C-47C0-B42E-A2CC73AD2C6B}" sibTransId="{9B6DE8BA-4A2A-4526-A18D-AB886D07DA63}"/>
    <dgm:cxn modelId="{5D1B2D5E-3877-42D6-9746-B0B9686F0D35}" srcId="{18EE27A1-01AC-4998-BC66-90E41164FD11}" destId="{F9092604-2AA0-4F00-BA19-DA2854C937D8}" srcOrd="0" destOrd="0" parTransId="{BD8F8522-DA14-404C-AD36-15EBB65AA6E1}" sibTransId="{03F5D99A-E02F-44B8-9159-0B6CCFADDC94}"/>
    <dgm:cxn modelId="{59C5B5A2-7DB0-47BC-8C55-C7300922C5DD}" type="presOf" srcId="{9AAC2332-0C1C-44D2-9934-F8B32DBC4202}" destId="{CBA0078C-7F18-46BD-8943-867E5E6F0754}" srcOrd="0" destOrd="0" presId="urn:microsoft.com/office/officeart/2005/8/layout/lProcess3"/>
    <dgm:cxn modelId="{4024A4F3-7997-4F7E-8BD5-ECF28B5D5AA6}" srcId="{08F175F4-90AB-4451-B56D-7C9136F1DA53}" destId="{F4FCA919-B5DA-4E3D-9BFA-071194C01DF0}" srcOrd="0" destOrd="0" parTransId="{126BA635-3CA4-49EF-92E0-D3FC6D575CC5}" sibTransId="{0AC22898-FE2B-47CD-8878-F187D117B345}"/>
    <dgm:cxn modelId="{EC27982B-B547-4341-81ED-2400B71B2ED5}" type="presOf" srcId="{18EE27A1-01AC-4998-BC66-90E41164FD11}" destId="{C8F99335-0645-42CC-87D4-80B6B4498DE7}" srcOrd="0" destOrd="0" presId="urn:microsoft.com/office/officeart/2005/8/layout/lProcess3"/>
    <dgm:cxn modelId="{1CC1BE9F-B05F-4A2D-9C81-3339C8E943E8}" type="presOf" srcId="{F9092604-2AA0-4F00-BA19-DA2854C937D8}" destId="{893558CD-6F6B-4B0F-8656-BB85AA33B03F}" srcOrd="0" destOrd="0" presId="urn:microsoft.com/office/officeart/2005/8/layout/lProcess3"/>
    <dgm:cxn modelId="{3DD2549B-D14B-4DFE-9F52-542ED452DA7F}" type="presOf" srcId="{08F175F4-90AB-4451-B56D-7C9136F1DA53}" destId="{B8B77BD9-8063-40E4-8FBE-DF2C1EBD0A6B}" srcOrd="0" destOrd="0" presId="urn:microsoft.com/office/officeart/2005/8/layout/lProcess3"/>
    <dgm:cxn modelId="{EAA18DDC-7384-46C2-9262-4D81649D9089}" srcId="{18EE27A1-01AC-4998-BC66-90E41164FD11}" destId="{08F175F4-90AB-4451-B56D-7C9136F1DA53}" srcOrd="2" destOrd="0" parTransId="{56A55C4D-6090-47A7-B8FE-348F3D7EB884}" sibTransId="{F47A0570-4281-4CD7-8441-EA54518FDB7A}"/>
    <dgm:cxn modelId="{D48348FE-B359-47CF-8E50-34BC6FCC69EB}" type="presOf" srcId="{F4FCA919-B5DA-4E3D-9BFA-071194C01DF0}" destId="{F707D2D4-A67B-44D1-A84E-A45A4C0155D7}" srcOrd="0" destOrd="0" presId="urn:microsoft.com/office/officeart/2005/8/layout/lProcess3"/>
    <dgm:cxn modelId="{EE726269-A0FC-49C6-8875-7C6594A226F1}" type="presOf" srcId="{3C46E97D-E720-4303-9C8B-59B3DC030500}" destId="{BE95EA7A-8A55-415E-9313-E52709B360E8}" srcOrd="0" destOrd="0" presId="urn:microsoft.com/office/officeart/2005/8/layout/lProcess3"/>
    <dgm:cxn modelId="{245C278D-384C-45ED-90BF-C723C9C7D80A}" type="presParOf" srcId="{C8F99335-0645-42CC-87D4-80B6B4498DE7}" destId="{D2FDA810-69E5-478B-9D80-5AA1230D7CDC}" srcOrd="0" destOrd="0" presId="urn:microsoft.com/office/officeart/2005/8/layout/lProcess3"/>
    <dgm:cxn modelId="{CA1B2C9C-EC36-437C-BA89-8B21CEC540C4}" type="presParOf" srcId="{D2FDA810-69E5-478B-9D80-5AA1230D7CDC}" destId="{893558CD-6F6B-4B0F-8656-BB85AA33B03F}" srcOrd="0" destOrd="0" presId="urn:microsoft.com/office/officeart/2005/8/layout/lProcess3"/>
    <dgm:cxn modelId="{67A6E558-256B-4ADD-AFE1-0438380D0DF0}" type="presParOf" srcId="{D2FDA810-69E5-478B-9D80-5AA1230D7CDC}" destId="{8585F53B-2D5A-4C73-A096-DCD939A47306}" srcOrd="1" destOrd="0" presId="urn:microsoft.com/office/officeart/2005/8/layout/lProcess3"/>
    <dgm:cxn modelId="{8B0B5CB6-5F3F-43FA-8ACE-6EE3EFBBF083}" type="presParOf" srcId="{D2FDA810-69E5-478B-9D80-5AA1230D7CDC}" destId="{BE95EA7A-8A55-415E-9313-E52709B360E8}" srcOrd="2" destOrd="0" presId="urn:microsoft.com/office/officeart/2005/8/layout/lProcess3"/>
    <dgm:cxn modelId="{2506C522-D254-4787-8680-91B46FAA76FA}" type="presParOf" srcId="{C8F99335-0645-42CC-87D4-80B6B4498DE7}" destId="{BB50315D-D3D3-42B0-8612-C4B03A99F9A1}" srcOrd="1" destOrd="0" presId="urn:microsoft.com/office/officeart/2005/8/layout/lProcess3"/>
    <dgm:cxn modelId="{221E21BE-388B-4DCF-8ADD-6A90CC26F990}" type="presParOf" srcId="{C8F99335-0645-42CC-87D4-80B6B4498DE7}" destId="{7E21447E-F4C7-4A9C-8BC1-C62B8214E6A2}" srcOrd="2" destOrd="0" presId="urn:microsoft.com/office/officeart/2005/8/layout/lProcess3"/>
    <dgm:cxn modelId="{72DC39E9-0C60-41C0-9103-2D37BC542EC4}" type="presParOf" srcId="{7E21447E-F4C7-4A9C-8BC1-C62B8214E6A2}" destId="{CBA0078C-7F18-46BD-8943-867E5E6F0754}" srcOrd="0" destOrd="0" presId="urn:microsoft.com/office/officeart/2005/8/layout/lProcess3"/>
    <dgm:cxn modelId="{8CAE873D-1644-4CD5-BF8A-29C41C40C9AE}" type="presParOf" srcId="{7E21447E-F4C7-4A9C-8BC1-C62B8214E6A2}" destId="{93554B0A-8105-45B7-9507-F6AE6C24DE89}" srcOrd="1" destOrd="0" presId="urn:microsoft.com/office/officeart/2005/8/layout/lProcess3"/>
    <dgm:cxn modelId="{C9E6F9ED-667C-4AF0-B497-D37FC2D4EC77}" type="presParOf" srcId="{7E21447E-F4C7-4A9C-8BC1-C62B8214E6A2}" destId="{2BECE026-918F-406D-8CC3-989AE4CAEB36}" srcOrd="2" destOrd="0" presId="urn:microsoft.com/office/officeart/2005/8/layout/lProcess3"/>
    <dgm:cxn modelId="{EF92B6DC-FF9B-42F2-8DFB-A587D5781ECD}" type="presParOf" srcId="{C8F99335-0645-42CC-87D4-80B6B4498DE7}" destId="{CFAC3C20-A777-44AE-ACA2-D0E624EDC2F9}" srcOrd="3" destOrd="0" presId="urn:microsoft.com/office/officeart/2005/8/layout/lProcess3"/>
    <dgm:cxn modelId="{DA6157A8-4E27-4C51-BB54-1A1282461345}" type="presParOf" srcId="{C8F99335-0645-42CC-87D4-80B6B4498DE7}" destId="{B3C07ADF-E6C5-4B7B-87AC-2F614F950766}" srcOrd="4" destOrd="0" presId="urn:microsoft.com/office/officeart/2005/8/layout/lProcess3"/>
    <dgm:cxn modelId="{4D4FE543-A19C-4EB7-9BD2-0066E812CAC5}" type="presParOf" srcId="{B3C07ADF-E6C5-4B7B-87AC-2F614F950766}" destId="{B8B77BD9-8063-40E4-8FBE-DF2C1EBD0A6B}" srcOrd="0" destOrd="0" presId="urn:microsoft.com/office/officeart/2005/8/layout/lProcess3"/>
    <dgm:cxn modelId="{AE898328-F4AF-4147-8A2E-6AAD4FAD3D74}" type="presParOf" srcId="{B3C07ADF-E6C5-4B7B-87AC-2F614F950766}" destId="{142C7289-1107-4EE4-9468-200C90CD09E5}" srcOrd="1" destOrd="0" presId="urn:microsoft.com/office/officeart/2005/8/layout/lProcess3"/>
    <dgm:cxn modelId="{6AA1FB61-5DE5-482A-AC46-7B79C6AE88D4}" type="presParOf" srcId="{B3C07ADF-E6C5-4B7B-87AC-2F614F950766}" destId="{F707D2D4-A67B-44D1-A84E-A45A4C0155D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AECC1F-2665-4E45-8048-EE8A0AA09197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0B52FFA8-9931-4AD9-9B11-141FC662668C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Наставник је обавезан да добро упозна програм предмета који реализује.</a:t>
          </a:r>
          <a:endParaRPr lang="sr-Cyrl-RS" dirty="0">
            <a:latin typeface="Cambria" pitchFamily="18" charset="0"/>
          </a:endParaRPr>
        </a:p>
      </dgm:t>
    </dgm:pt>
    <dgm:pt modelId="{9F2402B4-6DE4-4E5A-B462-B780C04FD0A4}" type="parTrans" cxnId="{6B45C334-C770-47CE-A813-5CB58B44DC40}">
      <dgm:prSet/>
      <dgm:spPr/>
      <dgm:t>
        <a:bodyPr/>
        <a:lstStyle/>
        <a:p>
          <a:endParaRPr lang="sr-Cyrl-RS"/>
        </a:p>
      </dgm:t>
    </dgm:pt>
    <dgm:pt modelId="{8BC4C3F7-8A99-4736-81ED-24A155DCA3D1}" type="sibTrans" cxnId="{6B45C334-C770-47CE-A813-5CB58B44DC40}">
      <dgm:prSet/>
      <dgm:spPr/>
      <dgm:t>
        <a:bodyPr/>
        <a:lstStyle/>
        <a:p>
          <a:endParaRPr lang="sr-Cyrl-RS"/>
        </a:p>
      </dgm:t>
    </dgm:pt>
    <dgm:pt modelId="{2DC35F83-D323-4359-8DA3-625420AEABFC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Неопходно је да познаје и програме других предмета.</a:t>
          </a:r>
          <a:endParaRPr lang="sr-Cyrl-RS" dirty="0">
            <a:latin typeface="Cambria" pitchFamily="18" charset="0"/>
          </a:endParaRPr>
        </a:p>
      </dgm:t>
    </dgm:pt>
    <dgm:pt modelId="{1DFCE47E-83D9-4D1B-AF24-944B7EE179E6}" type="parTrans" cxnId="{86F90DF3-B248-4FC5-9A38-9EF32ECAEF63}">
      <dgm:prSet/>
      <dgm:spPr/>
      <dgm:t>
        <a:bodyPr/>
        <a:lstStyle/>
        <a:p>
          <a:endParaRPr lang="sr-Cyrl-RS"/>
        </a:p>
      </dgm:t>
    </dgm:pt>
    <dgm:pt modelId="{A713BC23-DE66-4328-8EE7-D12FFE428DE5}" type="sibTrans" cxnId="{86F90DF3-B248-4FC5-9A38-9EF32ECAEF63}">
      <dgm:prSet/>
      <dgm:spPr/>
      <dgm:t>
        <a:bodyPr/>
        <a:lstStyle/>
        <a:p>
          <a:endParaRPr lang="sr-Cyrl-RS"/>
        </a:p>
      </dgm:t>
    </dgm:pt>
    <dgm:pt modelId="{9FE7DA25-A002-42CE-934A-967DACA5C326}">
      <dgm:prSet phldrT="[Text]"/>
      <dgm:spPr/>
      <dgm:t>
        <a:bodyPr/>
        <a:lstStyle/>
        <a:p>
          <a:r>
            <a:rPr lang="sr-Cyrl-RS" dirty="0" smtClean="0">
              <a:latin typeface="Cambria" pitchFamily="18" charset="0"/>
            </a:rPr>
            <a:t>Неопходно је да води рачуна о одговарајућем темпу рада, ритму наставе.</a:t>
          </a:r>
          <a:endParaRPr lang="sr-Cyrl-RS" dirty="0">
            <a:latin typeface="Cambria" pitchFamily="18" charset="0"/>
          </a:endParaRPr>
        </a:p>
      </dgm:t>
    </dgm:pt>
    <dgm:pt modelId="{9E321AEA-AAA2-4EF0-BBD6-C049BAF45256}" type="parTrans" cxnId="{D64EF6CF-4C40-4EE1-A75A-AB6BDC0DEF52}">
      <dgm:prSet/>
      <dgm:spPr/>
      <dgm:t>
        <a:bodyPr/>
        <a:lstStyle/>
        <a:p>
          <a:endParaRPr lang="sr-Cyrl-RS"/>
        </a:p>
      </dgm:t>
    </dgm:pt>
    <dgm:pt modelId="{5131B07E-2526-4071-9602-A3A9330C416A}" type="sibTrans" cxnId="{D64EF6CF-4C40-4EE1-A75A-AB6BDC0DEF52}">
      <dgm:prSet/>
      <dgm:spPr/>
      <dgm:t>
        <a:bodyPr/>
        <a:lstStyle/>
        <a:p>
          <a:endParaRPr lang="sr-Cyrl-RS"/>
        </a:p>
      </dgm:t>
    </dgm:pt>
    <dgm:pt modelId="{0C44EAE4-BB3C-4190-8936-50EC237980D0}" type="pres">
      <dgm:prSet presAssocID="{18AECC1F-2665-4E45-8048-EE8A0AA0919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61B8E3-84D7-45D6-845B-5BCF1D69C7FA}" type="pres">
      <dgm:prSet presAssocID="{18AECC1F-2665-4E45-8048-EE8A0AA09197}" presName="dummyMaxCanvas" presStyleCnt="0">
        <dgm:presLayoutVars/>
      </dgm:prSet>
      <dgm:spPr/>
    </dgm:pt>
    <dgm:pt modelId="{E2090622-4571-4A57-BAC8-F17B5F617173}" type="pres">
      <dgm:prSet presAssocID="{18AECC1F-2665-4E45-8048-EE8A0AA0919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57BA191-67A3-4B62-88CD-BF41787A6C3F}" type="pres">
      <dgm:prSet presAssocID="{18AECC1F-2665-4E45-8048-EE8A0AA0919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8E8B6-211D-4B48-BD0F-4DEDCE1F9B06}" type="pres">
      <dgm:prSet presAssocID="{18AECC1F-2665-4E45-8048-EE8A0AA0919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1F8FA-E997-4A57-8253-4123CFE41C40}" type="pres">
      <dgm:prSet presAssocID="{18AECC1F-2665-4E45-8048-EE8A0AA0919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60D4C-D08D-43C0-A781-B8781119B226}" type="pres">
      <dgm:prSet presAssocID="{18AECC1F-2665-4E45-8048-EE8A0AA0919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64A22-19B5-4292-A04C-2D8B9BD836E7}" type="pres">
      <dgm:prSet presAssocID="{18AECC1F-2665-4E45-8048-EE8A0AA0919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A721499-F6A6-4D4A-A6F5-9A4BD777FBE3}" type="pres">
      <dgm:prSet presAssocID="{18AECC1F-2665-4E45-8048-EE8A0AA0919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AEB0B-AA83-486A-A548-C28698111740}" type="pres">
      <dgm:prSet presAssocID="{18AECC1F-2665-4E45-8048-EE8A0AA0919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DB8104-7169-49B2-B445-594CA7C86CCA}" type="presOf" srcId="{2DC35F83-D323-4359-8DA3-625420AEABFC}" destId="{D57BA191-67A3-4B62-88CD-BF41787A6C3F}" srcOrd="0" destOrd="0" presId="urn:microsoft.com/office/officeart/2005/8/layout/vProcess5"/>
    <dgm:cxn modelId="{0719EE8E-DF06-4D30-B3D6-B93874062A42}" type="presOf" srcId="{0B52FFA8-9931-4AD9-9B11-141FC662668C}" destId="{E2090622-4571-4A57-BAC8-F17B5F617173}" srcOrd="0" destOrd="0" presId="urn:microsoft.com/office/officeart/2005/8/layout/vProcess5"/>
    <dgm:cxn modelId="{3016952E-216D-41AF-AAB6-95A381DBB1BD}" type="presOf" srcId="{18AECC1F-2665-4E45-8048-EE8A0AA09197}" destId="{0C44EAE4-BB3C-4190-8936-50EC237980D0}" srcOrd="0" destOrd="0" presId="urn:microsoft.com/office/officeart/2005/8/layout/vProcess5"/>
    <dgm:cxn modelId="{86F90DF3-B248-4FC5-9A38-9EF32ECAEF63}" srcId="{18AECC1F-2665-4E45-8048-EE8A0AA09197}" destId="{2DC35F83-D323-4359-8DA3-625420AEABFC}" srcOrd="1" destOrd="0" parTransId="{1DFCE47E-83D9-4D1B-AF24-944B7EE179E6}" sibTransId="{A713BC23-DE66-4328-8EE7-D12FFE428DE5}"/>
    <dgm:cxn modelId="{15A781A9-6499-46D0-B4B5-14D4F538F31B}" type="presOf" srcId="{A713BC23-DE66-4328-8EE7-D12FFE428DE5}" destId="{E8A60D4C-D08D-43C0-A781-B8781119B226}" srcOrd="0" destOrd="0" presId="urn:microsoft.com/office/officeart/2005/8/layout/vProcess5"/>
    <dgm:cxn modelId="{1C9A92B8-D51A-492E-966B-7A08044721CC}" type="presOf" srcId="{9FE7DA25-A002-42CE-934A-967DACA5C326}" destId="{F01AEB0B-AA83-486A-A548-C28698111740}" srcOrd="1" destOrd="0" presId="urn:microsoft.com/office/officeart/2005/8/layout/vProcess5"/>
    <dgm:cxn modelId="{6B45C334-C770-47CE-A813-5CB58B44DC40}" srcId="{18AECC1F-2665-4E45-8048-EE8A0AA09197}" destId="{0B52FFA8-9931-4AD9-9B11-141FC662668C}" srcOrd="0" destOrd="0" parTransId="{9F2402B4-6DE4-4E5A-B462-B780C04FD0A4}" sibTransId="{8BC4C3F7-8A99-4736-81ED-24A155DCA3D1}"/>
    <dgm:cxn modelId="{290AD8EB-B387-45F6-AA4C-EA71DDF47735}" type="presOf" srcId="{9FE7DA25-A002-42CE-934A-967DACA5C326}" destId="{9B58E8B6-211D-4B48-BD0F-4DEDCE1F9B06}" srcOrd="0" destOrd="0" presId="urn:microsoft.com/office/officeart/2005/8/layout/vProcess5"/>
    <dgm:cxn modelId="{951E3027-C747-4D6F-9F81-B1566DAA268E}" type="presOf" srcId="{8BC4C3F7-8A99-4736-81ED-24A155DCA3D1}" destId="{C501F8FA-E997-4A57-8253-4123CFE41C40}" srcOrd="0" destOrd="0" presId="urn:microsoft.com/office/officeart/2005/8/layout/vProcess5"/>
    <dgm:cxn modelId="{D64EF6CF-4C40-4EE1-A75A-AB6BDC0DEF52}" srcId="{18AECC1F-2665-4E45-8048-EE8A0AA09197}" destId="{9FE7DA25-A002-42CE-934A-967DACA5C326}" srcOrd="2" destOrd="0" parTransId="{9E321AEA-AAA2-4EF0-BBD6-C049BAF45256}" sibTransId="{5131B07E-2526-4071-9602-A3A9330C416A}"/>
    <dgm:cxn modelId="{065CB92B-5E66-4A49-87D6-7478108D2DE3}" type="presOf" srcId="{2DC35F83-D323-4359-8DA3-625420AEABFC}" destId="{6A721499-F6A6-4D4A-A6F5-9A4BD777FBE3}" srcOrd="1" destOrd="0" presId="urn:microsoft.com/office/officeart/2005/8/layout/vProcess5"/>
    <dgm:cxn modelId="{788CDF44-843E-47CB-9021-8173ABF72A3B}" type="presOf" srcId="{0B52FFA8-9931-4AD9-9B11-141FC662668C}" destId="{E4E64A22-19B5-4292-A04C-2D8B9BD836E7}" srcOrd="1" destOrd="0" presId="urn:microsoft.com/office/officeart/2005/8/layout/vProcess5"/>
    <dgm:cxn modelId="{C94A1375-3FA2-4B12-8E1F-A403908F5CD1}" type="presParOf" srcId="{0C44EAE4-BB3C-4190-8936-50EC237980D0}" destId="{A361B8E3-84D7-45D6-845B-5BCF1D69C7FA}" srcOrd="0" destOrd="0" presId="urn:microsoft.com/office/officeart/2005/8/layout/vProcess5"/>
    <dgm:cxn modelId="{23BE7E16-C7C0-4439-ADD4-E67CF9B7AC31}" type="presParOf" srcId="{0C44EAE4-BB3C-4190-8936-50EC237980D0}" destId="{E2090622-4571-4A57-BAC8-F17B5F617173}" srcOrd="1" destOrd="0" presId="urn:microsoft.com/office/officeart/2005/8/layout/vProcess5"/>
    <dgm:cxn modelId="{F4343B64-90F3-47A8-B891-7CF30615FFBC}" type="presParOf" srcId="{0C44EAE4-BB3C-4190-8936-50EC237980D0}" destId="{D57BA191-67A3-4B62-88CD-BF41787A6C3F}" srcOrd="2" destOrd="0" presId="urn:microsoft.com/office/officeart/2005/8/layout/vProcess5"/>
    <dgm:cxn modelId="{1997BB8E-71C8-4FFC-AC46-F5DFD615BE13}" type="presParOf" srcId="{0C44EAE4-BB3C-4190-8936-50EC237980D0}" destId="{9B58E8B6-211D-4B48-BD0F-4DEDCE1F9B06}" srcOrd="3" destOrd="0" presId="urn:microsoft.com/office/officeart/2005/8/layout/vProcess5"/>
    <dgm:cxn modelId="{F1BF7FF3-584A-4E53-B5FB-FD1B406C0D5B}" type="presParOf" srcId="{0C44EAE4-BB3C-4190-8936-50EC237980D0}" destId="{C501F8FA-E997-4A57-8253-4123CFE41C40}" srcOrd="4" destOrd="0" presId="urn:microsoft.com/office/officeart/2005/8/layout/vProcess5"/>
    <dgm:cxn modelId="{EFA76C2D-664C-49E5-BB15-8782AE695C6E}" type="presParOf" srcId="{0C44EAE4-BB3C-4190-8936-50EC237980D0}" destId="{E8A60D4C-D08D-43C0-A781-B8781119B226}" srcOrd="5" destOrd="0" presId="urn:microsoft.com/office/officeart/2005/8/layout/vProcess5"/>
    <dgm:cxn modelId="{57AD92DD-1BB8-4110-9D55-2A33E48F3AA2}" type="presParOf" srcId="{0C44EAE4-BB3C-4190-8936-50EC237980D0}" destId="{E4E64A22-19B5-4292-A04C-2D8B9BD836E7}" srcOrd="6" destOrd="0" presId="urn:microsoft.com/office/officeart/2005/8/layout/vProcess5"/>
    <dgm:cxn modelId="{E93C2958-1B63-4A47-B046-05B7408C5D47}" type="presParOf" srcId="{0C44EAE4-BB3C-4190-8936-50EC237980D0}" destId="{6A721499-F6A6-4D4A-A6F5-9A4BD777FBE3}" srcOrd="7" destOrd="0" presId="urn:microsoft.com/office/officeart/2005/8/layout/vProcess5"/>
    <dgm:cxn modelId="{25AB99A3-25C7-4503-B83B-FA0A6F47807E}" type="presParOf" srcId="{0C44EAE4-BB3C-4190-8936-50EC237980D0}" destId="{F01AEB0B-AA83-486A-A548-C2869811174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62CF2-0C2A-495A-B7F7-26B3A2C04760}">
      <dsp:nvSpPr>
        <dsp:cNvPr id="0" name=""/>
        <dsp:cNvSpPr/>
      </dsp:nvSpPr>
      <dsp:spPr>
        <a:xfrm>
          <a:off x="775716" y="0"/>
          <a:ext cx="4641256" cy="8949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latin typeface="Cambria" pitchFamily="18" charset="0"/>
            </a:rPr>
            <a:t>Циљеви, задаци, исходи и стандарди васпитања и образовања</a:t>
          </a:r>
          <a:endParaRPr lang="sr-Cyrl-RS" sz="1800" kern="1200" dirty="0">
            <a:latin typeface="Cambria" pitchFamily="18" charset="0"/>
          </a:endParaRPr>
        </a:p>
      </dsp:txBody>
      <dsp:txXfrm>
        <a:off x="801928" y="26212"/>
        <a:ext cx="4588832" cy="842529"/>
      </dsp:txXfrm>
    </dsp:sp>
    <dsp:sp modelId="{49E027D0-C0F9-4E6A-B3F1-0872A9ECFD89}">
      <dsp:nvSpPr>
        <dsp:cNvPr id="0" name=""/>
        <dsp:cNvSpPr/>
      </dsp:nvSpPr>
      <dsp:spPr>
        <a:xfrm rot="5400000">
          <a:off x="2928540" y="917326"/>
          <a:ext cx="335607" cy="4027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500" kern="1200"/>
        </a:p>
      </dsp:txBody>
      <dsp:txXfrm rot="-5400000">
        <a:off x="2975526" y="950886"/>
        <a:ext cx="241636" cy="234925"/>
      </dsp:txXfrm>
    </dsp:sp>
    <dsp:sp modelId="{399ED7C0-4BF5-4A57-BFCE-CAFA9A16B0B3}">
      <dsp:nvSpPr>
        <dsp:cNvPr id="0" name=""/>
        <dsp:cNvSpPr/>
      </dsp:nvSpPr>
      <dsp:spPr>
        <a:xfrm>
          <a:off x="775716" y="1342429"/>
          <a:ext cx="4641256" cy="8949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latin typeface="Cambria" pitchFamily="18" charset="0"/>
            </a:rPr>
            <a:t>Могућности и особености ученика одређеног узраста</a:t>
          </a:r>
          <a:endParaRPr lang="sr-Cyrl-RS" sz="1800" kern="1200" dirty="0">
            <a:latin typeface="Cambria" pitchFamily="18" charset="0"/>
          </a:endParaRPr>
        </a:p>
      </dsp:txBody>
      <dsp:txXfrm>
        <a:off x="801928" y="1368641"/>
        <a:ext cx="4588832" cy="842529"/>
      </dsp:txXfrm>
    </dsp:sp>
    <dsp:sp modelId="{C5DD5748-DBF3-44F6-ADC4-4A7BEC73B2BB}">
      <dsp:nvSpPr>
        <dsp:cNvPr id="0" name=""/>
        <dsp:cNvSpPr/>
      </dsp:nvSpPr>
      <dsp:spPr>
        <a:xfrm rot="5400000">
          <a:off x="2928540" y="2259756"/>
          <a:ext cx="335607" cy="4027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500" kern="1200"/>
        </a:p>
      </dsp:txBody>
      <dsp:txXfrm rot="-5400000">
        <a:off x="2975526" y="2293316"/>
        <a:ext cx="241636" cy="234925"/>
      </dsp:txXfrm>
    </dsp:sp>
    <dsp:sp modelId="{BD8D6E75-3311-475E-BE6B-21192B722A1F}">
      <dsp:nvSpPr>
        <dsp:cNvPr id="0" name=""/>
        <dsp:cNvSpPr/>
      </dsp:nvSpPr>
      <dsp:spPr>
        <a:xfrm>
          <a:off x="775716" y="2684859"/>
          <a:ext cx="4641256" cy="8949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latin typeface="Cambria" pitchFamily="18" charset="0"/>
            </a:rPr>
            <a:t>Савремена психолошка и педагошка сазнања и достигнућа других наука</a:t>
          </a:r>
          <a:endParaRPr lang="sr-Cyrl-RS" sz="1800" kern="1200" dirty="0">
            <a:latin typeface="Cambria" pitchFamily="18" charset="0"/>
          </a:endParaRPr>
        </a:p>
      </dsp:txBody>
      <dsp:txXfrm>
        <a:off x="801928" y="2711071"/>
        <a:ext cx="4588832" cy="842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558CD-6F6B-4B0F-8656-BB85AA33B03F}">
      <dsp:nvSpPr>
        <dsp:cNvPr id="0" name=""/>
        <dsp:cNvSpPr/>
      </dsp:nvSpPr>
      <dsp:spPr>
        <a:xfrm>
          <a:off x="526657" y="591"/>
          <a:ext cx="3804859" cy="152194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 smtClean="0">
              <a:latin typeface="Cambria" pitchFamily="18" charset="0"/>
            </a:rPr>
            <a:t>Циљ и исходи учења наставног предмета</a:t>
          </a:r>
          <a:endParaRPr lang="sr-Cyrl-RS" sz="2200" kern="1200" dirty="0">
            <a:latin typeface="Cambria" pitchFamily="18" charset="0"/>
          </a:endParaRPr>
        </a:p>
      </dsp:txBody>
      <dsp:txXfrm>
        <a:off x="1287629" y="591"/>
        <a:ext cx="2282916" cy="1521943"/>
      </dsp:txXfrm>
    </dsp:sp>
    <dsp:sp modelId="{BE95EA7A-8A55-415E-9313-E52709B360E8}">
      <dsp:nvSpPr>
        <dsp:cNvPr id="0" name=""/>
        <dsp:cNvSpPr/>
      </dsp:nvSpPr>
      <dsp:spPr>
        <a:xfrm>
          <a:off x="3836884" y="129956"/>
          <a:ext cx="3158033" cy="1263213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800" kern="1200" dirty="0" smtClean="0">
              <a:latin typeface="Cambria" pitchFamily="18" charset="0"/>
            </a:rPr>
            <a:t>ЗАШТО?</a:t>
          </a:r>
          <a:endParaRPr lang="sr-Cyrl-RS" sz="3800" kern="1200" dirty="0">
            <a:latin typeface="Cambria" pitchFamily="18" charset="0"/>
          </a:endParaRPr>
        </a:p>
      </dsp:txBody>
      <dsp:txXfrm>
        <a:off x="4468491" y="129956"/>
        <a:ext cx="1894820" cy="1263213"/>
      </dsp:txXfrm>
    </dsp:sp>
    <dsp:sp modelId="{CBA0078C-7F18-46BD-8943-867E5E6F0754}">
      <dsp:nvSpPr>
        <dsp:cNvPr id="0" name=""/>
        <dsp:cNvSpPr/>
      </dsp:nvSpPr>
      <dsp:spPr>
        <a:xfrm>
          <a:off x="526657" y="1735607"/>
          <a:ext cx="3804859" cy="152194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 smtClean="0">
              <a:latin typeface="Cambria" pitchFamily="18" charset="0"/>
            </a:rPr>
            <a:t>Садржаји учења</a:t>
          </a:r>
          <a:endParaRPr lang="sr-Cyrl-RS" sz="2200" kern="1200" dirty="0">
            <a:latin typeface="Cambria" pitchFamily="18" charset="0"/>
          </a:endParaRPr>
        </a:p>
      </dsp:txBody>
      <dsp:txXfrm>
        <a:off x="1287629" y="1735607"/>
        <a:ext cx="2282916" cy="1521943"/>
      </dsp:txXfrm>
    </dsp:sp>
    <dsp:sp modelId="{2BECE026-918F-406D-8CC3-989AE4CAEB36}">
      <dsp:nvSpPr>
        <dsp:cNvPr id="0" name=""/>
        <dsp:cNvSpPr/>
      </dsp:nvSpPr>
      <dsp:spPr>
        <a:xfrm>
          <a:off x="3836884" y="1864972"/>
          <a:ext cx="3158033" cy="126321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800" kern="1200" dirty="0" smtClean="0">
              <a:latin typeface="Cambria" pitchFamily="18" charset="0"/>
            </a:rPr>
            <a:t>ШТА?</a:t>
          </a:r>
          <a:endParaRPr lang="sr-Cyrl-RS" sz="3800" kern="1200" dirty="0">
            <a:latin typeface="Cambria" pitchFamily="18" charset="0"/>
          </a:endParaRPr>
        </a:p>
      </dsp:txBody>
      <dsp:txXfrm>
        <a:off x="4468491" y="1864972"/>
        <a:ext cx="1894820" cy="1263213"/>
      </dsp:txXfrm>
    </dsp:sp>
    <dsp:sp modelId="{B8B77BD9-8063-40E4-8FBE-DF2C1EBD0A6B}">
      <dsp:nvSpPr>
        <dsp:cNvPr id="0" name=""/>
        <dsp:cNvSpPr/>
      </dsp:nvSpPr>
      <dsp:spPr>
        <a:xfrm>
          <a:off x="526657" y="3470622"/>
          <a:ext cx="3804859" cy="152194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 smtClean="0">
              <a:latin typeface="Cambria" pitchFamily="18" charset="0"/>
            </a:rPr>
            <a:t>Упутство за дидактичко-методичко остваривање програма</a:t>
          </a:r>
          <a:endParaRPr lang="sr-Cyrl-RS" sz="2200" kern="1200" dirty="0">
            <a:latin typeface="Cambria" pitchFamily="18" charset="0"/>
          </a:endParaRPr>
        </a:p>
      </dsp:txBody>
      <dsp:txXfrm>
        <a:off x="1287629" y="3470622"/>
        <a:ext cx="2282916" cy="1521943"/>
      </dsp:txXfrm>
    </dsp:sp>
    <dsp:sp modelId="{F707D2D4-A67B-44D1-A84E-A45A4C0155D7}">
      <dsp:nvSpPr>
        <dsp:cNvPr id="0" name=""/>
        <dsp:cNvSpPr/>
      </dsp:nvSpPr>
      <dsp:spPr>
        <a:xfrm>
          <a:off x="3836884" y="3599988"/>
          <a:ext cx="3158033" cy="1263213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800" kern="1200" dirty="0" smtClean="0">
              <a:latin typeface="Cambria" pitchFamily="18" charset="0"/>
            </a:rPr>
            <a:t>КАКО?</a:t>
          </a:r>
          <a:endParaRPr lang="sr-Cyrl-RS" sz="3800" kern="1200" dirty="0">
            <a:latin typeface="Cambria" pitchFamily="18" charset="0"/>
          </a:endParaRPr>
        </a:p>
      </dsp:txBody>
      <dsp:txXfrm>
        <a:off x="4468491" y="3599988"/>
        <a:ext cx="1894820" cy="12632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90622-4571-4A57-BAC8-F17B5F617173}">
      <dsp:nvSpPr>
        <dsp:cNvPr id="0" name=""/>
        <dsp:cNvSpPr/>
      </dsp:nvSpPr>
      <dsp:spPr>
        <a:xfrm>
          <a:off x="0" y="0"/>
          <a:ext cx="6393338" cy="14116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>
              <a:latin typeface="Cambria" pitchFamily="18" charset="0"/>
            </a:rPr>
            <a:t>Наставник је обавезан да добро упозна програм предмета који реализује.</a:t>
          </a:r>
          <a:endParaRPr lang="sr-Cyrl-RS" sz="2700" kern="1200" dirty="0">
            <a:latin typeface="Cambria" pitchFamily="18" charset="0"/>
          </a:endParaRPr>
        </a:p>
      </dsp:txBody>
      <dsp:txXfrm>
        <a:off x="41344" y="41344"/>
        <a:ext cx="4870107" cy="1328917"/>
      </dsp:txXfrm>
    </dsp:sp>
    <dsp:sp modelId="{D57BA191-67A3-4B62-88CD-BF41787A6C3F}">
      <dsp:nvSpPr>
        <dsp:cNvPr id="0" name=""/>
        <dsp:cNvSpPr/>
      </dsp:nvSpPr>
      <dsp:spPr>
        <a:xfrm>
          <a:off x="564118" y="1646872"/>
          <a:ext cx="6393338" cy="1411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>
              <a:latin typeface="Cambria" pitchFamily="18" charset="0"/>
            </a:rPr>
            <a:t>Неопходно је да познаје и програме других предмета.</a:t>
          </a:r>
          <a:endParaRPr lang="sr-Cyrl-RS" sz="2700" kern="1200" dirty="0">
            <a:latin typeface="Cambria" pitchFamily="18" charset="0"/>
          </a:endParaRPr>
        </a:p>
      </dsp:txBody>
      <dsp:txXfrm>
        <a:off x="605462" y="1688216"/>
        <a:ext cx="4828989" cy="1328917"/>
      </dsp:txXfrm>
    </dsp:sp>
    <dsp:sp modelId="{9B58E8B6-211D-4B48-BD0F-4DEDCE1F9B06}">
      <dsp:nvSpPr>
        <dsp:cNvPr id="0" name=""/>
        <dsp:cNvSpPr/>
      </dsp:nvSpPr>
      <dsp:spPr>
        <a:xfrm>
          <a:off x="1128236" y="3293745"/>
          <a:ext cx="6393338" cy="14116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>
              <a:latin typeface="Cambria" pitchFamily="18" charset="0"/>
            </a:rPr>
            <a:t>Неопходно је да води рачуна о одговарајућем темпу рада, ритму наставе.</a:t>
          </a:r>
          <a:endParaRPr lang="sr-Cyrl-RS" sz="2700" kern="1200" dirty="0">
            <a:latin typeface="Cambria" pitchFamily="18" charset="0"/>
          </a:endParaRPr>
        </a:p>
      </dsp:txBody>
      <dsp:txXfrm>
        <a:off x="1169580" y="3335089"/>
        <a:ext cx="4828989" cy="1328917"/>
      </dsp:txXfrm>
    </dsp:sp>
    <dsp:sp modelId="{C501F8FA-E997-4A57-8253-4123CFE41C40}">
      <dsp:nvSpPr>
        <dsp:cNvPr id="0" name=""/>
        <dsp:cNvSpPr/>
      </dsp:nvSpPr>
      <dsp:spPr>
        <a:xfrm>
          <a:off x="5475795" y="1070467"/>
          <a:ext cx="917543" cy="9175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3600" kern="1200"/>
        </a:p>
      </dsp:txBody>
      <dsp:txXfrm>
        <a:off x="5682242" y="1070467"/>
        <a:ext cx="504649" cy="690451"/>
      </dsp:txXfrm>
    </dsp:sp>
    <dsp:sp modelId="{E8A60D4C-D08D-43C0-A781-B8781119B226}">
      <dsp:nvSpPr>
        <dsp:cNvPr id="0" name=""/>
        <dsp:cNvSpPr/>
      </dsp:nvSpPr>
      <dsp:spPr>
        <a:xfrm>
          <a:off x="6039913" y="2707928"/>
          <a:ext cx="917543" cy="91754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3600" kern="1200"/>
        </a:p>
      </dsp:txBody>
      <dsp:txXfrm>
        <a:off x="6246360" y="2707928"/>
        <a:ext cx="504649" cy="690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BE86FC-BCCE-4F38-937F-AD9CEB9C413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99F9B2C-2A71-4439-836C-046A386823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3861048"/>
            <a:ext cx="5648623" cy="1204306"/>
          </a:xfrm>
        </p:spPr>
        <p:txBody>
          <a:bodyPr/>
          <a:lstStyle/>
          <a:p>
            <a:r>
              <a:rPr lang="sr-Cyrl-RS" b="1" dirty="0" smtClean="0">
                <a:latin typeface="Cambria" panose="02040503050406030204" pitchFamily="18" charset="0"/>
              </a:rPr>
              <a:t>План и програми наставе и учења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2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ambria" pitchFamily="18" charset="0"/>
              </a:rPr>
              <a:t>Сврха нових програма</a:t>
            </a:r>
            <a:endParaRPr lang="sr-Cyrl-R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4865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defRPr/>
            </a:pPr>
            <a:r>
              <a:rPr lang="sr-Cyrl-RS" sz="24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Програми наставе и учења су оријентисани на процес и исходе учења </a:t>
            </a:r>
            <a:r>
              <a:rPr lang="sr-Cyrl-R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ради развијања функционалних знања</a:t>
            </a:r>
            <a:r>
              <a:rPr lang="sr-Cyrl-RS" sz="2400" dirty="0">
                <a:latin typeface="Cambria" panose="0204050305040603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defRPr/>
            </a:pPr>
            <a:endParaRPr lang="sr-Cyrl-RS" sz="1000" dirty="0">
              <a:latin typeface="Cambria" panose="02040503050406030204" pitchFamily="18" charset="0"/>
              <a:ea typeface="Cambria" panose="02040503050406030204" pitchFamily="18" charset="0"/>
              <a:cs typeface="Segoe UI Semilight" panose="020B0402040204020203" pitchFamily="34" charset="0"/>
            </a:endParaRPr>
          </a:p>
          <a:p>
            <a:pPr marL="1085850" lvl="1" indent="-342900"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buFont typeface="Wingdings" pitchFamily="2" charset="2"/>
              <a:buChar char="q"/>
              <a:defRPr/>
            </a:pPr>
            <a:r>
              <a:rPr lang="sr-Cyrl-R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Исходи</a:t>
            </a:r>
            <a:r>
              <a:rPr lang="sr-Cyrl-RS" sz="2000" dirty="0">
                <a:latin typeface="Cambria" panose="0204050305040603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 </a:t>
            </a:r>
            <a:r>
              <a:rPr lang="sr-Cyrl-R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‒ очекивани резултати процеса учења.  </a:t>
            </a:r>
          </a:p>
          <a:p>
            <a:pPr lvl="1" indent="0"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defRPr/>
            </a:pPr>
            <a:endParaRPr lang="sr-Cyrl-RS" sz="20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Segoe UI Semilight" panose="020B0402040204020203" pitchFamily="34" charset="0"/>
            </a:endParaRPr>
          </a:p>
          <a:p>
            <a:pPr marL="1085850" lvl="1" indent="-342900">
              <a:lnSpc>
                <a:spcPct val="115000"/>
              </a:lnSpc>
              <a:spcAft>
                <a:spcPts val="1000"/>
              </a:spcAft>
              <a:buClr>
                <a:srgbClr val="6076B4"/>
              </a:buClr>
              <a:buFont typeface="Wingdings" pitchFamily="2" charset="2"/>
              <a:buChar char="q"/>
              <a:defRPr/>
            </a:pPr>
            <a:r>
              <a:rPr lang="sr-Cyrl-RS" alt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Процес учења </a:t>
            </a:r>
            <a:r>
              <a:rPr lang="sr-Cyrl-RS" alt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је усмерен на одабир стратегија учења и бригу о процесу кроз који пролази ученик током учења како би се избегле негативне последице приступа оријентисаног искључиво на исходе учења.</a:t>
            </a:r>
            <a:endParaRPr lang="sr-Cyrl-RS" sz="2400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  <a:cs typeface="Segoe UI Semilight" panose="020B04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Cambria" pitchFamily="18" charset="0"/>
              </a:rPr>
              <a:t>Структура програма наставе и учења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08692"/>
          </a:xfrm>
        </p:spPr>
        <p:txBody>
          <a:bodyPr>
            <a:normAutofit/>
          </a:bodyPr>
          <a:lstStyle/>
          <a:p>
            <a:pPr fontAlgn="t"/>
            <a: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  <a:t>ПРОГРАМИ ОРИЈЕНТИСАНИ НА ИСХОДЕ И ПРОЦЕС УЧЕЊА </a:t>
            </a:r>
            <a:endParaRPr lang="en-US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t">
              <a:buFont typeface="Arial" panose="020B0604020202020204" pitchFamily="34" charset="0"/>
              <a:buChar char="•"/>
            </a:pPr>
            <a:r>
              <a:rPr lang="sr-Cyrl-RS" b="0" dirty="0">
                <a:latin typeface="Cambria" panose="02040503050406030204" pitchFamily="18" charset="0"/>
                <a:ea typeface="Cambria" panose="02040503050406030204" pitchFamily="18" charset="0"/>
              </a:rPr>
              <a:t>опште карактеристике програма </a:t>
            </a:r>
            <a:endParaRPr lang="en-US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t">
              <a:buFont typeface="Arial" panose="020B0604020202020204" pitchFamily="34" charset="0"/>
              <a:buChar char="•"/>
            </a:pPr>
            <a:r>
              <a:rPr lang="sr-Cyrl-RS" b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препоруке за планирање </a:t>
            </a:r>
            <a:endParaRPr lang="en-US" b="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t">
              <a:buFont typeface="Arial" panose="020B0604020202020204" pitchFamily="34" charset="0"/>
              <a:buChar char="•"/>
            </a:pPr>
            <a:r>
              <a:rPr lang="sr-Cyrl-RS" b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препоруке за праћење и вредновање</a:t>
            </a:r>
            <a:endParaRPr lang="en-US" b="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t"/>
            <a: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  <a:t>Циљ учења предмета  </a:t>
            </a:r>
            <a:r>
              <a:rPr lang="sr-Cyrl-RS" b="0" dirty="0">
                <a:latin typeface="Cambria" panose="02040503050406030204" pitchFamily="18" charset="0"/>
                <a:ea typeface="Cambria" panose="02040503050406030204" pitchFamily="18" charset="0"/>
              </a:rPr>
              <a:t>–  дефинисан је за циклус/ниво образовања.</a:t>
            </a:r>
            <a:endParaRPr lang="en-US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t"/>
            <a: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  <a:t>Исходи</a:t>
            </a:r>
            <a:r>
              <a:rPr lang="sr-Cyrl-RS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  <a:t>учења</a:t>
            </a:r>
            <a:r>
              <a:rPr lang="sr-Cyrl-RS" b="0" dirty="0">
                <a:latin typeface="Cambria" panose="02040503050406030204" pitchFamily="18" charset="0"/>
                <a:ea typeface="Cambria" panose="02040503050406030204" pitchFamily="18" charset="0"/>
              </a:rPr>
              <a:t> – дефинисани су за крај разреда.</a:t>
            </a:r>
            <a:r>
              <a:rPr lang="sr-Cyrl-RS" b="0" dirty="0"/>
              <a:t> </a:t>
            </a:r>
            <a:endParaRPr lang="en-US" b="0" dirty="0"/>
          </a:p>
          <a:p>
            <a:pPr fontAlgn="t"/>
            <a: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  <a:t>Садржаји учења  </a:t>
            </a:r>
            <a:r>
              <a:rPr lang="sr-Cyrl-RS" b="0" dirty="0">
                <a:latin typeface="Cambria" panose="02040503050406030204" pitchFamily="18" charset="0"/>
                <a:ea typeface="Cambria" panose="02040503050406030204" pitchFamily="18" charset="0"/>
              </a:rPr>
              <a:t>–  дати су као обавезни и/или препоручени</a:t>
            </a:r>
            <a:r>
              <a:rPr lang="sr-Cyrl-RS" b="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fontAlgn="t"/>
            <a:endParaRPr lang="en-US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t"/>
            <a:r>
              <a:rPr lang="sr-Cyrl-RS" dirty="0" smtClean="0"/>
              <a:t>  </a:t>
            </a:r>
          </a:p>
          <a:p>
            <a:pPr fontAlgn="t"/>
            <a:endParaRPr lang="sr-Cyrl-RS" dirty="0"/>
          </a:p>
          <a:p>
            <a:pPr fontAlgn="t"/>
            <a:endParaRPr lang="sr-Cyrl-RS" dirty="0" smtClean="0"/>
          </a:p>
          <a:p>
            <a:pPr fontAlgn="t"/>
            <a:endParaRPr lang="sr-Cyrl-RS" dirty="0"/>
          </a:p>
          <a:p>
            <a:pPr fontAlgn="t"/>
            <a:endParaRPr lang="sr-Cyrl-RS" dirty="0" smtClean="0"/>
          </a:p>
          <a:p>
            <a:pPr fontAlgn="t"/>
            <a:r>
              <a:rPr lang="sr-Cyrl-RS" dirty="0" smtClean="0">
                <a:latin typeface="Cambria" panose="02040503050406030204" pitchFamily="18" charset="0"/>
                <a:ea typeface="Cambria" panose="02040503050406030204" pitchFamily="18" charset="0"/>
              </a:rPr>
              <a:t>Кључне </a:t>
            </a:r>
            <a: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  <a:t>речи </a:t>
            </a:r>
            <a:r>
              <a:rPr lang="sr-Cyrl-RS" b="0" dirty="0">
                <a:latin typeface="Cambria" panose="02040503050406030204" pitchFamily="18" charset="0"/>
                <a:ea typeface="Cambria" panose="02040503050406030204" pitchFamily="18" charset="0"/>
              </a:rPr>
              <a:t>садржаја програма</a:t>
            </a:r>
            <a:endParaRPr lang="en-US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t"/>
            <a:r>
              <a:rPr lang="sr-Cyrl-RS" dirty="0">
                <a:latin typeface="Cambria" panose="02040503050406030204" pitchFamily="18" charset="0"/>
                <a:ea typeface="Cambria" panose="02040503050406030204" pitchFamily="18" charset="0"/>
              </a:rPr>
              <a:t>У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путство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0" dirty="0" err="1">
                <a:latin typeface="Cambria" panose="02040503050406030204" pitchFamily="18" charset="0"/>
                <a:ea typeface="Cambria" panose="02040503050406030204" pitchFamily="18" charset="0"/>
              </a:rPr>
              <a:t>за</a:t>
            </a:r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0" dirty="0" err="1">
                <a:latin typeface="Cambria" panose="02040503050406030204" pitchFamily="18" charset="0"/>
                <a:ea typeface="Cambria" panose="02040503050406030204" pitchFamily="18" charset="0"/>
              </a:rPr>
              <a:t>дидактичко-методичко</a:t>
            </a:r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0" dirty="0" err="1">
                <a:latin typeface="Cambria" panose="02040503050406030204" pitchFamily="18" charset="0"/>
                <a:ea typeface="Cambria" panose="02040503050406030204" pitchFamily="18" charset="0"/>
              </a:rPr>
              <a:t>остваривање</a:t>
            </a:r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0" dirty="0" err="1">
                <a:latin typeface="Cambria" panose="02040503050406030204" pitchFamily="18" charset="0"/>
                <a:ea typeface="Cambria" panose="02040503050406030204" pitchFamily="18" charset="0"/>
              </a:rPr>
              <a:t>програма</a:t>
            </a:r>
            <a:endParaRPr lang="en-US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016"/>
            <a:ext cx="6584950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667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ambria" pitchFamily="18" charset="0"/>
              </a:rPr>
              <a:t>пример </a:t>
            </a:r>
            <a:r>
              <a:rPr lang="sr-Cyrl-RS" dirty="0">
                <a:latin typeface="Cambria" pitchFamily="18" charset="0"/>
              </a:rPr>
              <a:t>програма наставе и учења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899915"/>
              </p:ext>
            </p:extLst>
          </p:nvPr>
        </p:nvGraphicFramePr>
        <p:xfrm>
          <a:off x="822325" y="1100138"/>
          <a:ext cx="7521576" cy="528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1483"/>
                <a:gridCol w="2592288"/>
                <a:gridCol w="2907805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Назив предмета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Српски језик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Циљ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Циљ наставе српског језика јесте да ученици овладају законитостима српског књижевног језика ради правилног усменог и писаног изражавања, негујући свест о значају улоге језика у очувању националног идентитета; да се оспособе</a:t>
                      </a:r>
                      <a:r>
                        <a:rPr lang="sr-Cyrl-RS" sz="16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за тумачење одабраних књижевних и других уметничких дела из српске и светске баштине, ради неговања традиције и културе српског народаи развијања интеркултуралности.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Разред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Први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Годишњи фонд часова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180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ИСХОДИ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ОБЛАСТ/ТЕМА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САДРЖАЈИ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Разликује изговорени</a:t>
                      </a:r>
                      <a:r>
                        <a:rPr lang="sr-Cyrl-RS" sz="16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глас и написано слово; изговорене и написане речи и реченице;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Почетно читање и писање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Глас и слово; штампана и писана слова ћириличког писма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3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ambria" pitchFamily="18" charset="0"/>
              </a:rPr>
              <a:t>Структура програма наставе и учења</a:t>
            </a:r>
            <a:endParaRPr lang="sr-Cyrl-RS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994789"/>
              </p:ext>
            </p:extLst>
          </p:nvPr>
        </p:nvGraphicFramePr>
        <p:xfrm>
          <a:off x="822325" y="1100138"/>
          <a:ext cx="7521575" cy="4993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83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КЉУЧНЕ НОВИНЕ ПРОГРАМА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560620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1. Структура </a:t>
            </a:r>
            <a:r>
              <a:rPr lang="sr-Cyrl-R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програма свих предмета је иста, </a:t>
            </a:r>
            <a:r>
              <a:rPr lang="sr-Cyrl-RS" sz="2000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што обезбеђује већу прегледност и лакше се уочавају везе међу предметима.</a:t>
            </a:r>
          </a:p>
          <a:p>
            <a:r>
              <a:rPr lang="sr-Cyrl-RS" sz="2000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2. Фокус </a:t>
            </a:r>
            <a:r>
              <a:rPr lang="sr-Cyrl-R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је на:</a:t>
            </a:r>
          </a:p>
          <a:p>
            <a:pPr lvl="1"/>
            <a:r>
              <a:rPr lang="sr-Cyrl-R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исходима, а не на садржајима</a:t>
            </a:r>
          </a:p>
          <a:p>
            <a:pPr lvl="1"/>
            <a:r>
              <a:rPr lang="sr-Cyrl-R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активностима ученика/наставника, а не на реализацији садржаја.</a:t>
            </a:r>
          </a:p>
          <a:p>
            <a:r>
              <a:rPr lang="sr-Cyrl-RS" sz="2000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3. Садржаји </a:t>
            </a:r>
            <a:r>
              <a:rPr lang="sr-Cyrl-R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обавезни и/или препоручени</a:t>
            </a:r>
          </a:p>
          <a:p>
            <a:pPr lvl="1"/>
            <a:r>
              <a:rPr lang="sr-Cyrl-RS" sz="2000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Садржаји више нису сами по себи циљ већ представљају </a:t>
            </a:r>
            <a:r>
              <a:rPr lang="sr-Cyrl-R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средство преко кога се достижу исходи.</a:t>
            </a:r>
          </a:p>
          <a:p>
            <a:r>
              <a:rPr lang="sr-Cyrl-RS" sz="2000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4. Веза исхода, стандарда и компетенција. </a:t>
            </a:r>
          </a:p>
          <a:p>
            <a:r>
              <a:rPr lang="sr-Cyrl-RS" sz="2000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5. Пројектна </a:t>
            </a:r>
            <a:r>
              <a:rPr lang="sr-Cyrl-R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настава.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74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>
                <a:latin typeface="Cambria" pitchFamily="18" charset="0"/>
              </a:rPr>
              <a:t>Претпоставке за успешно остваривање програма наставе и учења</a:t>
            </a:r>
            <a:endParaRPr lang="sr-Cyrl-RS" sz="2400" dirty="0">
              <a:latin typeface="Cambria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952611"/>
              </p:ext>
            </p:extLst>
          </p:nvPr>
        </p:nvGraphicFramePr>
        <p:xfrm>
          <a:off x="822325" y="1100138"/>
          <a:ext cx="7521575" cy="470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61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ambria" panose="02040503050406030204" pitchFamily="18" charset="0"/>
              </a:rPr>
              <a:t>литература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1752308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sr-Cyrl-RS" b="0" dirty="0" smtClean="0">
                <a:latin typeface="Cambria" panose="02040503050406030204" pitchFamily="18" charset="0"/>
              </a:rPr>
              <a:t>Вилотијевић, М. (</a:t>
            </a:r>
            <a:r>
              <a:rPr lang="sr-Latn-RS" b="0" dirty="0" smtClean="0">
                <a:latin typeface="Cambria" panose="02040503050406030204" pitchFamily="18" charset="0"/>
              </a:rPr>
              <a:t>2000</a:t>
            </a:r>
            <a:r>
              <a:rPr lang="sr-Cyrl-RS" b="0" dirty="0" smtClean="0">
                <a:latin typeface="Cambria" panose="02040503050406030204" pitchFamily="18" charset="0"/>
              </a:rPr>
              <a:t>). </a:t>
            </a:r>
            <a:r>
              <a:rPr lang="sr-Cyrl-RS" b="0" i="1" dirty="0" smtClean="0">
                <a:latin typeface="Cambria" panose="02040503050406030204" pitchFamily="18" charset="0"/>
              </a:rPr>
              <a:t>Дидактика </a:t>
            </a:r>
            <a:r>
              <a:rPr lang="sr-Latn-RS" b="0" i="1" dirty="0" smtClean="0">
                <a:latin typeface="Cambria" panose="02040503050406030204" pitchFamily="18" charset="0"/>
              </a:rPr>
              <a:t>3</a:t>
            </a:r>
            <a:r>
              <a:rPr lang="sr-Cyrl-RS" b="0" i="1" dirty="0" smtClean="0">
                <a:latin typeface="Cambria" panose="02040503050406030204" pitchFamily="18" charset="0"/>
              </a:rPr>
              <a:t>, </a:t>
            </a:r>
            <a:r>
              <a:rPr lang="sr-Cyrl-RS" b="0" dirty="0" smtClean="0">
                <a:latin typeface="Cambria" panose="02040503050406030204" pitchFamily="18" charset="0"/>
              </a:rPr>
              <a:t>Београд: Учитељски факултет</a:t>
            </a:r>
            <a:endParaRPr lang="sr-Latn-RS" b="0" dirty="0" smtClean="0">
              <a:latin typeface="Cambria" panose="02040503050406030204" pitchFamily="18" charset="0"/>
            </a:endParaRPr>
          </a:p>
          <a:p>
            <a:pPr>
              <a:buAutoNum type="arabicPeriod"/>
            </a:pPr>
            <a:r>
              <a:rPr lang="sr-Cyrl-RS" b="0" i="1" dirty="0" smtClean="0">
                <a:latin typeface="Cambria" panose="02040503050406030204" pitchFamily="18" charset="0"/>
              </a:rPr>
              <a:t>Закон о основама система образовања и васпитања Републике Србије </a:t>
            </a:r>
            <a:r>
              <a:rPr lang="sr-Cyrl-RS" b="0" dirty="0" smtClean="0">
                <a:latin typeface="Cambria" panose="02040503050406030204" pitchFamily="18" charset="0"/>
              </a:rPr>
              <a:t>(2017)</a:t>
            </a:r>
          </a:p>
          <a:p>
            <a:pPr>
              <a:buAutoNum type="arabicPeriod"/>
            </a:pPr>
            <a:r>
              <a:rPr lang="sr-Cyrl-RS" b="0" i="1" dirty="0" smtClean="0">
                <a:latin typeface="Cambria" panose="02040503050406030204" pitchFamily="18" charset="0"/>
              </a:rPr>
              <a:t>Правилник о плану наставе и учења за први циклус основног образовања и васпитања и програму наставе и учења за први разред основног образовања и васпитања </a:t>
            </a:r>
            <a:r>
              <a:rPr lang="sr-Cyrl-RS" b="0" dirty="0" smtClean="0">
                <a:latin typeface="Cambria" panose="02040503050406030204" pitchFamily="18" charset="0"/>
              </a:rPr>
              <a:t>(2018), Сл. </a:t>
            </a:r>
            <a:r>
              <a:rPr lang="sr-Cyrl-RS" b="0" dirty="0">
                <a:latin typeface="Cambria" panose="02040503050406030204" pitchFamily="18" charset="0"/>
              </a:rPr>
              <a:t>г</a:t>
            </a:r>
            <a:r>
              <a:rPr lang="sr-Cyrl-RS" b="0" dirty="0" smtClean="0">
                <a:latin typeface="Cambria" panose="02040503050406030204" pitchFamily="18" charset="0"/>
              </a:rPr>
              <a:t>ласник РС – Просветни гласник бр. 15/18</a:t>
            </a:r>
            <a:endParaRPr lang="sr-Cyrl-RS" b="0" i="1" dirty="0" smtClean="0">
              <a:latin typeface="Cambria" panose="02040503050406030204" pitchFamily="18" charset="0"/>
            </a:endParaRPr>
          </a:p>
          <a:p>
            <a:pPr>
              <a:buAutoNum type="arabicPeriod"/>
            </a:pPr>
            <a:r>
              <a:rPr lang="sr-Latn-RS" b="0" dirty="0" smtClean="0">
                <a:latin typeface="Cambria" panose="02040503050406030204" pitchFamily="18" charset="0"/>
              </a:rPr>
              <a:t>Cindrić, M, Miljković, D, Strugar, V. (2016). </a:t>
            </a:r>
            <a:r>
              <a:rPr lang="sr-Latn-RS" b="0" i="1" dirty="0" smtClean="0">
                <a:latin typeface="Cambria" panose="02040503050406030204" pitchFamily="18" charset="0"/>
              </a:rPr>
              <a:t>Didaktika i kurikulum, </a:t>
            </a:r>
            <a:r>
              <a:rPr lang="sr-Latn-RS" b="0" dirty="0" smtClean="0">
                <a:latin typeface="Cambria" panose="02040503050406030204" pitchFamily="18" charset="0"/>
              </a:rPr>
              <a:t>Zagreb: Učiteljski fakultet</a:t>
            </a:r>
            <a:endParaRPr lang="en-US" b="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>
            <a:noAutofit/>
          </a:bodyPr>
          <a:lstStyle/>
          <a:p>
            <a:r>
              <a:rPr lang="sr-Cyrl-RS" sz="2400" b="0" dirty="0" smtClean="0">
                <a:latin typeface="Cambria" panose="02040503050406030204" pitchFamily="18" charset="0"/>
              </a:rPr>
              <a:t>Након што проучите ово поглавље, моћи ћете да: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400" b="0" dirty="0" smtClean="0">
                <a:latin typeface="Cambria" panose="02040503050406030204" pitchFamily="18" charset="0"/>
              </a:rPr>
              <a:t>Дефинишете и анализирате појмове „план наставе и учења“ и „програм наставе и учења“;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400" b="0" dirty="0" smtClean="0">
                <a:latin typeface="Cambria" panose="02040503050406030204" pitchFamily="18" charset="0"/>
              </a:rPr>
              <a:t>Објасните функцију плана и програма наставе и учења;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400" b="0" dirty="0" smtClean="0">
                <a:latin typeface="Cambria" panose="02040503050406030204" pitchFamily="18" charset="0"/>
              </a:rPr>
              <a:t>Разумете шта су и како настају наставни предмети;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400" b="0" dirty="0" smtClean="0">
                <a:latin typeface="Cambria" panose="02040503050406030204" pitchFamily="18" charset="0"/>
              </a:rPr>
              <a:t>Разумете међусобну везу између плана </a:t>
            </a:r>
            <a:r>
              <a:rPr lang="sr-Cyrl-RS" sz="2400" b="0" dirty="0">
                <a:latin typeface="Cambria" panose="02040503050406030204" pitchFamily="18" charset="0"/>
              </a:rPr>
              <a:t>наставе и </a:t>
            </a:r>
            <a:r>
              <a:rPr lang="sr-Cyrl-RS" sz="2400" b="0" dirty="0" smtClean="0">
                <a:latin typeface="Cambria" panose="02040503050406030204" pitchFamily="18" charset="0"/>
              </a:rPr>
              <a:t>учења и програма </a:t>
            </a:r>
            <a:r>
              <a:rPr lang="sr-Cyrl-RS" sz="2400" b="0" dirty="0">
                <a:latin typeface="Cambria" panose="02040503050406030204" pitchFamily="18" charset="0"/>
              </a:rPr>
              <a:t>наставе и учења</a:t>
            </a:r>
            <a:r>
              <a:rPr lang="sr-Cyrl-RS" sz="2400" b="0" dirty="0" smtClean="0">
                <a:latin typeface="Cambria" panose="020405030504060302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400" b="0" dirty="0" smtClean="0">
                <a:latin typeface="Cambria" panose="02040503050406030204" pitchFamily="18" charset="0"/>
              </a:rPr>
              <a:t>Именујете елементе </a:t>
            </a:r>
            <a:r>
              <a:rPr lang="sr-Cyrl-RS" sz="2400" b="0" dirty="0">
                <a:latin typeface="Cambria" panose="02040503050406030204" pitchFamily="18" charset="0"/>
              </a:rPr>
              <a:t>плана наставе и учења и програма наставе и учења.</a:t>
            </a:r>
            <a:endParaRPr lang="sr-Cyrl-RS" sz="2400" b="0" dirty="0" smtClean="0">
              <a:latin typeface="Cambria" panose="02040503050406030204" pitchFamily="18" charset="0"/>
            </a:endParaRPr>
          </a:p>
          <a:p>
            <a:pPr marL="0" indent="0"/>
            <a:endParaRPr lang="sr-Cyrl-RS" sz="2400" b="0" dirty="0" smtClean="0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r-Cyrl-RS" sz="2800" b="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3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ambria" panose="02040503050406030204" pitchFamily="18" charset="0"/>
                <a:ea typeface="Cambria" panose="02040503050406030204" pitchFamily="18" charset="0"/>
              </a:rPr>
              <a:t>План наставе и учења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49694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4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437112"/>
            <a:ext cx="7520940" cy="2450928"/>
          </a:xfrm>
        </p:spPr>
        <p:txBody>
          <a:bodyPr>
            <a:normAutofit/>
          </a:bodyPr>
          <a:lstStyle/>
          <a:p>
            <a:pPr>
              <a:lnSpc>
                <a:spcPts val="900"/>
              </a:lnSpc>
              <a:spcBef>
                <a:spcPts val="465"/>
              </a:spcBef>
              <a:buClr>
                <a:srgbClr val="231F20"/>
              </a:buClr>
              <a:buSzPts val="800"/>
              <a:buFont typeface="Times New Roman"/>
              <a:buAutoNum type="arabicPeriod"/>
              <a:tabLst>
                <a:tab pos="255905" algn="l"/>
                <a:tab pos="256540" algn="l"/>
              </a:tabLst>
            </a:pP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Назив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језика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националне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мањине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школама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којима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настава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одржава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матерњем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језику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националне</a:t>
            </a:r>
            <a:r>
              <a:rPr lang="sr-Cyrl-RS" b="0" spc="-2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мањине.</a:t>
            </a:r>
          </a:p>
          <a:p>
            <a:pPr>
              <a:lnSpc>
                <a:spcPts val="900"/>
              </a:lnSpc>
              <a:buClr>
                <a:srgbClr val="231F20"/>
              </a:buClr>
              <a:buSzPts val="800"/>
              <a:buFont typeface="Times New Roman"/>
              <a:buAutoNum type="arabicPeriod"/>
              <a:tabLst>
                <a:tab pos="255905" algn="l"/>
                <a:tab pos="256540" algn="l"/>
              </a:tabLst>
            </a:pPr>
            <a:r>
              <a:rPr lang="sr-Cyrl-RS" b="0" spc="-45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Реализује</a:t>
            </a:r>
            <a:r>
              <a:rPr lang="sr-Cyrl-RS" b="0" spc="-25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школама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којима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настава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одржава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матерњем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језику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националне</a:t>
            </a:r>
            <a:r>
              <a:rPr lang="sr-Cyrl-RS" b="0" spc="-2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мањине.</a:t>
            </a:r>
          </a:p>
          <a:p>
            <a:pPr>
              <a:lnSpc>
                <a:spcPts val="900"/>
              </a:lnSpc>
              <a:buClr>
                <a:srgbClr val="231F20"/>
              </a:buClr>
              <a:buSzPts val="800"/>
              <a:buFont typeface="Times New Roman"/>
              <a:buAutoNum type="arabicPeriod"/>
              <a:tabLst>
                <a:tab pos="255905" algn="l"/>
                <a:tab pos="256540" algn="l"/>
              </a:tabLst>
            </a:pPr>
            <a:r>
              <a:rPr lang="sr-Cyrl-RS" b="0" spc="-45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Ученик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бира један </a:t>
            </a:r>
            <a:r>
              <a:rPr lang="sr-Cyrl-RS" b="0" spc="-1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од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понуђених изборних наставних програма.</a:t>
            </a:r>
          </a:p>
          <a:p>
            <a:pPr>
              <a:lnSpc>
                <a:spcPts val="900"/>
              </a:lnSpc>
              <a:buClr>
                <a:srgbClr val="231F20"/>
              </a:buClr>
              <a:buSzPts val="800"/>
              <a:buFont typeface="Times New Roman"/>
              <a:buAutoNum type="arabicPeriod"/>
              <a:tabLst>
                <a:tab pos="255905" algn="l"/>
                <a:tab pos="256540" algn="l"/>
              </a:tabLst>
            </a:pPr>
            <a:r>
              <a:rPr lang="sr-Cyrl-RS" b="0" spc="-45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Ученик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припадник националне мањине који слуша наставу на српском језику може да изабере овај програм али није у обавези.</a:t>
            </a:r>
          </a:p>
          <a:p>
            <a:pPr>
              <a:lnSpc>
                <a:spcPts val="900"/>
              </a:lnSpc>
              <a:buClr>
                <a:srgbClr val="231F20"/>
              </a:buClr>
              <a:buSzPts val="800"/>
              <a:buFont typeface="Times New Roman"/>
              <a:buAutoNum type="arabicPeriod"/>
              <a:tabLst>
                <a:tab pos="255905" algn="l"/>
                <a:tab pos="256540" algn="l"/>
              </a:tabLst>
            </a:pPr>
            <a:r>
              <a:rPr lang="sr-Cyrl-RS" b="0" spc="-45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Пројектна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настава  </a:t>
            </a:r>
            <a:r>
              <a:rPr lang="en-U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обавезна за све ученике</a:t>
            </a:r>
            <a:r>
              <a:rPr lang="en-U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sr-Cyrl-ME" b="0" spc="-45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ts val="900"/>
              </a:lnSpc>
              <a:buClr>
                <a:srgbClr val="231F20"/>
              </a:buClr>
              <a:buSzPts val="800"/>
              <a:buFont typeface="Times New Roman"/>
              <a:buAutoNum type="arabicPeriod"/>
              <a:tabLst>
                <a:tab pos="255905" algn="l"/>
                <a:tab pos="256540" algn="l"/>
              </a:tabLst>
            </a:pPr>
            <a:r>
              <a:rPr lang="sr-Cyrl-RS" b="0" spc="-45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Ваннаставне </a:t>
            </a:r>
            <a:r>
              <a:rPr lang="sr-Cyrl-RS" b="0" spc="-45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активности  могу да буду: друштвене, уметничке, техничке, хуманитарне, културне, као и друге активности у складу са просторним и људским ресурсима школе. </a:t>
            </a:r>
          </a:p>
          <a:p>
            <a:pPr marL="75565">
              <a:lnSpc>
                <a:spcPct val="107000"/>
              </a:lnSpc>
              <a:spcAft>
                <a:spcPts val="0"/>
              </a:spcAft>
              <a:tabLst>
                <a:tab pos="255905" algn="l"/>
                <a:tab pos="256540" algn="l"/>
              </a:tabLst>
            </a:pPr>
            <a:r>
              <a:rPr lang="sr-Cyrl-RS" b="0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*</a:t>
            </a:r>
            <a:r>
              <a:rPr lang="sr-Cyrl-RS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	Број часова за ученике припаднике националних</a:t>
            </a:r>
            <a:r>
              <a:rPr lang="sr-Cyrl-RS" b="0" spc="-8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 </a:t>
            </a:r>
            <a:r>
              <a:rPr lang="sr-Cyrl-RS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мањина</a:t>
            </a:r>
            <a:endParaRPr lang="en-US" b="0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  <a:p>
            <a:pPr marL="245110" indent="-165735">
              <a:lnSpc>
                <a:spcPts val="900"/>
              </a:lnSpc>
              <a:spcAft>
                <a:spcPts val="0"/>
              </a:spcAft>
            </a:pPr>
            <a:r>
              <a:rPr lang="sr-Cyrl-RS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** </a:t>
            </a:r>
            <a:r>
              <a:rPr lang="en-US" b="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Настава</a:t>
            </a:r>
            <a:r>
              <a:rPr lang="en-US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en-US" b="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природи</a:t>
            </a:r>
            <a:r>
              <a:rPr lang="en-US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организује</a:t>
            </a:r>
            <a:r>
              <a:rPr lang="en-US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се</a:t>
            </a:r>
            <a:r>
              <a:rPr lang="en-US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Cyrl-RS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 складу са одговарајућим правилником</a:t>
            </a:r>
            <a:r>
              <a:rPr lang="en-US" sz="1800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r-Cyrl-RS" sz="1800" b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800" b="0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980728"/>
            <a:ext cx="8235950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75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29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ambria" panose="02040503050406030204" pitchFamily="18" charset="0"/>
              </a:rPr>
              <a:t>План наставе и учења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2066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Cambria" pitchFamily="18" charset="0"/>
              </a:rPr>
              <a:t>План наставе и учења </a:t>
            </a:r>
            <a:r>
              <a:rPr lang="ru-RU" sz="2400" b="0" dirty="0" smtClean="0">
                <a:latin typeface="Cambria" pitchFamily="18" charset="0"/>
              </a:rPr>
              <a:t>је </a:t>
            </a:r>
            <a:r>
              <a:rPr lang="ru-RU" sz="2400" b="0" dirty="0">
                <a:latin typeface="Cambria" pitchFamily="18" charset="0"/>
              </a:rPr>
              <a:t>основни званични </a:t>
            </a:r>
            <a:r>
              <a:rPr lang="ru-RU" sz="2400" b="0" dirty="0" smtClean="0">
                <a:latin typeface="Cambria" pitchFamily="18" charset="0"/>
              </a:rPr>
              <a:t>школски документ </a:t>
            </a:r>
            <a:r>
              <a:rPr lang="ru-RU" sz="2400" b="0" dirty="0">
                <a:latin typeface="Cambria" pitchFamily="18" charset="0"/>
              </a:rPr>
              <a:t>у коме се </a:t>
            </a:r>
            <a:r>
              <a:rPr lang="ru-RU" sz="2400" b="0" dirty="0" smtClean="0">
                <a:latin typeface="Cambria" pitchFamily="18" charset="0"/>
              </a:rPr>
              <a:t>утврђује:</a:t>
            </a:r>
          </a:p>
          <a:p>
            <a:pPr>
              <a:buFont typeface="Arial" pitchFamily="34" charset="0"/>
              <a:buChar char="•"/>
            </a:pPr>
            <a:r>
              <a:rPr lang="ru-RU" sz="2400" b="0" dirty="0" smtClean="0">
                <a:latin typeface="Cambria" panose="02040503050406030204" pitchFamily="18" charset="0"/>
                <a:ea typeface="Cambria" panose="02040503050406030204" pitchFamily="18" charset="0"/>
              </a:rPr>
              <a:t>листа </a:t>
            </a:r>
            <a:r>
              <a:rPr lang="ru-RU" sz="2400" b="0" dirty="0">
                <a:latin typeface="Cambria" panose="02040503050406030204" pitchFamily="18" charset="0"/>
                <a:ea typeface="Cambria" panose="02040503050406030204" pitchFamily="18" charset="0"/>
              </a:rPr>
              <a:t>обавезних предмета и изборних програма и активности по разредима</a:t>
            </a:r>
            <a:r>
              <a:rPr lang="ru-RU" sz="2400" b="0" dirty="0" smtClean="0">
                <a:latin typeface="Cambria" pitchFamily="18" charset="0"/>
                <a:ea typeface="Cambria" panose="02040503050406030204" pitchFamily="18" charset="0"/>
              </a:rPr>
              <a:t>, </a:t>
            </a:r>
          </a:p>
          <a:p>
            <a:pPr>
              <a:buFont typeface="Arial" pitchFamily="34" charset="0"/>
              <a:buChar char="•"/>
            </a:pPr>
            <a:r>
              <a:rPr lang="ru-RU" sz="2400" b="0" dirty="0">
                <a:latin typeface="Cambria" panose="02040503050406030204" pitchFamily="18" charset="0"/>
                <a:ea typeface="Cambria" panose="02040503050406030204" pitchFamily="18" charset="0"/>
              </a:rPr>
              <a:t>укупан годишњи фонд часова по предметима, програмима и активностима</a:t>
            </a:r>
            <a:r>
              <a:rPr lang="ru-RU" sz="2400" b="0" dirty="0" smtClean="0">
                <a:latin typeface="Cambria" pitchFamily="18" charset="0"/>
                <a:ea typeface="Cambria" panose="02040503050406030204" pitchFamily="18" charset="0"/>
              </a:rPr>
              <a:t>, </a:t>
            </a:r>
          </a:p>
          <a:p>
            <a:pPr>
              <a:buFont typeface="Arial" pitchFamily="34" charset="0"/>
              <a:buChar char="•"/>
            </a:pPr>
            <a:r>
              <a:rPr lang="ru-RU" sz="2400" b="0" dirty="0">
                <a:latin typeface="Cambria" panose="02040503050406030204" pitchFamily="18" charset="0"/>
                <a:ea typeface="Cambria" panose="02040503050406030204" pitchFamily="18" charset="0"/>
              </a:rPr>
              <a:t>недељни фонд часова по предметима, програмима и активностима</a:t>
            </a:r>
            <a:r>
              <a:rPr lang="ru-RU" sz="2400" b="0" dirty="0" smtClean="0">
                <a:latin typeface="Cambria" pitchFamily="18" charset="0"/>
                <a:ea typeface="Cambria" panose="02040503050406030204" pitchFamily="18" charset="0"/>
              </a:rPr>
              <a:t>. </a:t>
            </a:r>
          </a:p>
          <a:p>
            <a:pPr marL="0" indent="0"/>
            <a:r>
              <a:rPr lang="ru-RU" sz="2400" b="0" dirty="0">
                <a:latin typeface="Cambria" pitchFamily="18" charset="0"/>
              </a:rPr>
              <a:t>Поред редовне наставе, у </a:t>
            </a:r>
            <a:r>
              <a:rPr lang="ru-RU" sz="2400" b="0" dirty="0" smtClean="0">
                <a:latin typeface="Cambria" pitchFamily="18" charset="0"/>
              </a:rPr>
              <a:t>плану наставе и учења су </a:t>
            </a:r>
            <a:r>
              <a:rPr lang="ru-RU" sz="2400" b="0" dirty="0">
                <a:latin typeface="Cambria" pitchFamily="18" charset="0"/>
              </a:rPr>
              <a:t>предвиђени и други облици васпитно-образовног и наставног рада </a:t>
            </a:r>
            <a:r>
              <a:rPr lang="ru-RU" sz="2400" b="0" dirty="0" smtClean="0">
                <a:latin typeface="Cambria" pitchFamily="18" charset="0"/>
              </a:rPr>
              <a:t>(пројектна, додатна </a:t>
            </a:r>
            <a:r>
              <a:rPr lang="ru-RU" sz="2400" b="0" dirty="0">
                <a:latin typeface="Cambria" pitchFamily="18" charset="0"/>
              </a:rPr>
              <a:t>и допунска настава, </a:t>
            </a:r>
            <a:r>
              <a:rPr lang="ru-RU" sz="2400" b="0" dirty="0" smtClean="0">
                <a:latin typeface="Cambria" pitchFamily="18" charset="0"/>
              </a:rPr>
              <a:t>настава у природи, час одељењског старешине, ваннаставне активности и екскурзија), </a:t>
            </a:r>
            <a:r>
              <a:rPr lang="ru-RU" sz="2400" b="0" dirty="0">
                <a:latin typeface="Cambria" pitchFamily="18" charset="0"/>
              </a:rPr>
              <a:t>што све заједно чини </a:t>
            </a:r>
            <a:r>
              <a:rPr lang="ru-RU" sz="2400" dirty="0">
                <a:latin typeface="Cambria" pitchFamily="18" charset="0"/>
              </a:rPr>
              <a:t>структуру школске године и укупно оптерећење ученика</a:t>
            </a:r>
            <a:r>
              <a:rPr lang="ru-RU" sz="2400" b="0" dirty="0">
                <a:latin typeface="Cambria" pitchFamily="18" charset="0"/>
              </a:rPr>
              <a:t>.</a:t>
            </a:r>
            <a:endParaRPr lang="en-US" sz="2400" b="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3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ambria" pitchFamily="18" charset="0"/>
              </a:rPr>
              <a:t>Креирање плана наставе и учења</a:t>
            </a:r>
            <a:endParaRPr lang="sr-Cyrl-RS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485381"/>
              </p:ext>
            </p:extLst>
          </p:nvPr>
        </p:nvGraphicFramePr>
        <p:xfrm>
          <a:off x="1403648" y="980728"/>
          <a:ext cx="6192689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4869160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mbria" pitchFamily="18" charset="0"/>
              </a:rPr>
              <a:t>Темељно упознавање са наставним планом омогућава наставницима да лакше и потпуније схвате место свог предмета у општем систему неопходних знања, да уоче међусобне везе и односе са другим предметима и њихову реализацију у складу са узрасним могућностима ученика и њиховим предзнањима. </a:t>
            </a:r>
            <a:endParaRPr lang="sr-Cyrl-R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ambria" pitchFamily="18" charset="0"/>
              </a:rPr>
              <a:t>Наставни предмети</a:t>
            </a:r>
            <a:endParaRPr lang="sr-Cyrl-R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Cambria" pitchFamily="18" charset="0"/>
              </a:rPr>
              <a:t>Наставни предмети</a:t>
            </a:r>
            <a:r>
              <a:rPr lang="ru-RU" sz="2000" b="0" dirty="0">
                <a:latin typeface="Cambria" pitchFamily="18" charset="0"/>
              </a:rPr>
              <a:t> представљају дидактички заснован систем, чији садржаји укључују знања, умења и навике одговарајућих области наука, предвиђених за учење. </a:t>
            </a:r>
            <a:endParaRPr lang="ru-RU" sz="2000" b="0" dirty="0" smtClean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0" dirty="0" smtClean="0">
                <a:latin typeface="Cambria" pitchFamily="18" charset="0"/>
              </a:rPr>
              <a:t>Наставни </a:t>
            </a:r>
            <a:r>
              <a:rPr lang="ru-RU" sz="2000" b="0" dirty="0">
                <a:latin typeface="Cambria" pitchFamily="18" charset="0"/>
              </a:rPr>
              <a:t>предмет није једноставно преношење одређених сазнања неке науке, већ представља посебну синтезу тих основа, које су дидактички прерађене, распоређене и </a:t>
            </a:r>
            <a:r>
              <a:rPr lang="ru-RU" sz="2000" b="0" dirty="0" smtClean="0">
                <a:latin typeface="Cambria" pitchFamily="18" charset="0"/>
              </a:rPr>
              <a:t>структуриране </a:t>
            </a:r>
            <a:r>
              <a:rPr lang="ru-RU" sz="2000" b="0" dirty="0">
                <a:latin typeface="Cambria" pitchFamily="18" charset="0"/>
              </a:rPr>
              <a:t>у складу са захтевима педагошке логике. </a:t>
            </a:r>
            <a:endParaRPr lang="ru-RU" sz="2000" b="0" dirty="0" smtClean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0" dirty="0" smtClean="0">
                <a:latin typeface="Cambria" pitchFamily="18" charset="0"/>
              </a:rPr>
              <a:t>Избор </a:t>
            </a:r>
            <a:r>
              <a:rPr lang="ru-RU" sz="2000" b="0" dirty="0">
                <a:latin typeface="Cambria" pitchFamily="18" charset="0"/>
              </a:rPr>
              <a:t>наставних предмета зависи од карактера и нивоа школе. Тако, општеобразовне школе имају такав избор предмета који омогућава „стицање општег образовања, складан развој личности и припрема за живот и за даље опште и стручно образовање и васпитање". То су наставни предмети који дају знања из области природе (природне науке), друштвеног живота (друштвене науке), технике, културе и уметности.</a:t>
            </a:r>
            <a:endParaRPr lang="sr-Cyrl-RS" sz="20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31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>
                <a:latin typeface="Cambria" pitchFamily="18" charset="0"/>
              </a:rPr>
              <a:t>Одређивање редоследа изучавања наставних предмета</a:t>
            </a:r>
            <a:endParaRPr lang="sr-Cyrl-RS" sz="24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>
            <a:noAutofit/>
          </a:bodyPr>
          <a:lstStyle/>
          <a:p>
            <a:pPr marL="0" indent="0"/>
            <a:r>
              <a:rPr lang="ru-RU" sz="1800" b="0" dirty="0">
                <a:latin typeface="Cambria" pitchFamily="18" charset="0"/>
              </a:rPr>
              <a:t>Један од најтежих задатака при конципирању наставног плана је одређивање редоследа појединих предмета према узрасно-школским нивоима и годинама учења. </a:t>
            </a:r>
            <a:r>
              <a:rPr lang="ru-RU" sz="1800" b="0" dirty="0" smtClean="0">
                <a:latin typeface="Cambria" pitchFamily="18" charset="0"/>
              </a:rPr>
              <a:t>При </a:t>
            </a:r>
            <a:r>
              <a:rPr lang="ru-RU" sz="1800" b="0" dirty="0">
                <a:latin typeface="Cambria" pitchFamily="18" charset="0"/>
              </a:rPr>
              <a:t>одређивању редоследа, стручњаци се најчешће руководе захтевима: </a:t>
            </a:r>
            <a:r>
              <a:rPr lang="ru-RU" sz="1800" b="0" dirty="0" smtClean="0">
                <a:latin typeface="Cambria" pitchFamily="18" charset="0"/>
              </a:rPr>
              <a:t/>
            </a:r>
            <a:br>
              <a:rPr lang="ru-RU" sz="1800" b="0" dirty="0" smtClean="0">
                <a:latin typeface="Cambria" pitchFamily="18" charset="0"/>
              </a:rPr>
            </a:br>
            <a:endParaRPr lang="ru-RU" sz="1800" b="0" dirty="0" smtClean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0" dirty="0" smtClean="0">
                <a:latin typeface="Cambria" pitchFamily="18" charset="0"/>
              </a:rPr>
              <a:t> узраста ученика и степена њиховог општег развоја; 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>
                <a:latin typeface="Cambria" pitchFamily="18" charset="0"/>
              </a:rPr>
              <a:t>задатака </a:t>
            </a:r>
            <a:r>
              <a:rPr lang="ru-RU" sz="1800" b="0" dirty="0">
                <a:latin typeface="Cambria" pitchFamily="18" charset="0"/>
              </a:rPr>
              <a:t>наставе на сваком њеном нивоу; 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>
                <a:latin typeface="Cambria" pitchFamily="18" charset="0"/>
              </a:rPr>
              <a:t>унутрашне логике саме науке; 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>
                <a:latin typeface="Cambria" pitchFamily="18" charset="0"/>
              </a:rPr>
              <a:t>сложеношћу наставног градива појединих предмета; 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>
                <a:latin typeface="Cambria" pitchFamily="18" charset="0"/>
              </a:rPr>
              <a:t>међусобне повезаности и односа </a:t>
            </a:r>
            <a:r>
              <a:rPr lang="ru-RU" sz="1800" b="0" dirty="0" smtClean="0">
                <a:latin typeface="Cambria" pitchFamily="18" charset="0"/>
              </a:rPr>
              <a:t>међу </a:t>
            </a:r>
            <a:r>
              <a:rPr lang="ru-RU" sz="1800" b="0" dirty="0">
                <a:latin typeface="Cambria" pitchFamily="18" charset="0"/>
              </a:rPr>
              <a:t>појединим дисциплинама; 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>
                <a:latin typeface="Cambria" pitchFamily="18" charset="0"/>
              </a:rPr>
              <a:t>организационим структурама наставе на конкретном образовном нивоу. </a:t>
            </a:r>
          </a:p>
          <a:p>
            <a:r>
              <a:rPr lang="ru-RU" sz="1800" b="0" dirty="0">
                <a:latin typeface="Cambria" pitchFamily="18" charset="0"/>
              </a:rPr>
              <a:t>Нови наставни предмети треба да се ослањају на претходно учени материјал у сличним предметима и на претходно усвојена предзнања.</a:t>
            </a:r>
            <a:endParaRPr lang="sr-Cyrl-RS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0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ambria" pitchFamily="18" charset="0"/>
              </a:rPr>
              <a:t>Програм наставе и учења</a:t>
            </a:r>
            <a:endParaRPr lang="sr-Cyrl-R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568732"/>
          </a:xfrm>
        </p:spPr>
        <p:txBody>
          <a:bodyPr>
            <a:noAutofit/>
          </a:bodyPr>
          <a:lstStyle/>
          <a:p>
            <a:r>
              <a:rPr lang="sr-Cyrl-CS" dirty="0" smtClean="0">
                <a:latin typeface="Cambria" pitchFamily="18" charset="0"/>
              </a:rPr>
              <a:t>Програм наставе и учења</a:t>
            </a:r>
            <a:r>
              <a:rPr lang="sr-Cyrl-CS" b="0" dirty="0" smtClean="0">
                <a:latin typeface="Cambria" pitchFamily="18" charset="0"/>
              </a:rPr>
              <a:t> је </a:t>
            </a:r>
            <a:r>
              <a:rPr lang="sr-Cyrl-CS" b="0" dirty="0">
                <a:latin typeface="Cambria" pitchFamily="18" charset="0"/>
              </a:rPr>
              <a:t>школски документ </a:t>
            </a:r>
            <a:r>
              <a:rPr lang="sr-Cyrl-CS" b="0" dirty="0" smtClean="0">
                <a:latin typeface="Cambria" pitchFamily="18" charset="0"/>
              </a:rPr>
              <a:t>који представља </a:t>
            </a:r>
            <a:r>
              <a:rPr lang="sr-Cyrl-CS" b="0" dirty="0">
                <a:latin typeface="Cambria" pitchFamily="18" charset="0"/>
              </a:rPr>
              <a:t>конкретизацију наставног </a:t>
            </a:r>
            <a:r>
              <a:rPr lang="sr-Cyrl-CS" b="0" dirty="0" smtClean="0">
                <a:latin typeface="Cambria" pitchFamily="18" charset="0"/>
              </a:rPr>
              <a:t>плана и који садржи:</a:t>
            </a:r>
          </a:p>
          <a:p>
            <a:pPr marL="0" indent="0"/>
            <a:r>
              <a:rPr lang="sr-Cyrl-RS" b="0" dirty="0" smtClean="0">
                <a:latin typeface="Cambria" panose="02040503050406030204" pitchFamily="18" charset="0"/>
                <a:ea typeface="Cambria" panose="02040503050406030204" pitchFamily="18" charset="0"/>
              </a:rPr>
              <a:t>1) циљеве основног,</a:t>
            </a:r>
            <a:r>
              <a:rPr lang="ru-RU" b="0" dirty="0"/>
              <a:t> </a:t>
            </a:r>
            <a:r>
              <a:rPr lang="ru-RU" b="0" dirty="0">
                <a:latin typeface="Cambria" panose="02040503050406030204" pitchFamily="18" charset="0"/>
                <a:ea typeface="Cambria" panose="02040503050406030204" pitchFamily="18" charset="0"/>
              </a:rPr>
              <a:t>општег средњег, стручног и уметничког</a:t>
            </a:r>
            <a:r>
              <a:rPr lang="sr-Cyrl-RS" b="0" dirty="0" smtClean="0">
                <a:latin typeface="Cambria" panose="02040503050406030204" pitchFamily="18" charset="0"/>
                <a:ea typeface="Cambria" panose="02040503050406030204" pitchFamily="18" charset="0"/>
              </a:rPr>
              <a:t> образовања и васпитања и циљеве учења предмета, изборних програма и активности по разредима;</a:t>
            </a:r>
          </a:p>
          <a:p>
            <a:r>
              <a:rPr lang="sr-Cyrl-RS" b="0" dirty="0" smtClean="0"/>
              <a:t>2) </a:t>
            </a:r>
            <a:r>
              <a:rPr lang="sr-Cyrl-RS" b="0" dirty="0" smtClean="0">
                <a:latin typeface="Cambria" panose="02040503050406030204" pitchFamily="18" charset="0"/>
                <a:ea typeface="Cambria" panose="02040503050406030204" pitchFamily="18" charset="0"/>
              </a:rPr>
              <a:t>опште </a:t>
            </a:r>
            <a:r>
              <a:rPr lang="sr-Cyrl-RS" b="0" dirty="0">
                <a:latin typeface="Cambria" panose="02040503050406030204" pitchFamily="18" charset="0"/>
                <a:ea typeface="Cambria" panose="02040503050406030204" pitchFamily="18" charset="0"/>
              </a:rPr>
              <a:t>предметне компетенције;</a:t>
            </a:r>
          </a:p>
          <a:p>
            <a:r>
              <a:rPr lang="sr-Cyrl-RS" b="0" dirty="0">
                <a:latin typeface="Cambria" panose="02040503050406030204" pitchFamily="18" charset="0"/>
                <a:ea typeface="Cambria" panose="02040503050406030204" pitchFamily="18" charset="0"/>
              </a:rPr>
              <a:t>3) специфичне предметне компетенције;</a:t>
            </a:r>
          </a:p>
          <a:p>
            <a:r>
              <a:rPr lang="sr-Cyrl-RS" b="0" dirty="0">
                <a:latin typeface="Cambria" panose="02040503050406030204" pitchFamily="18" charset="0"/>
                <a:ea typeface="Cambria" panose="02040503050406030204" pitchFamily="18" charset="0"/>
              </a:rPr>
              <a:t>4) исходе учења;</a:t>
            </a:r>
          </a:p>
          <a:p>
            <a:r>
              <a:rPr lang="ru-RU" b="0" dirty="0">
                <a:latin typeface="Cambria" panose="02040503050406030204" pitchFamily="18" charset="0"/>
                <a:ea typeface="Cambria" panose="02040503050406030204" pitchFamily="18" charset="0"/>
              </a:rPr>
              <a:t>5) образовне стандарде за основно образовање и васпитање и опште средње образовање </a:t>
            </a:r>
            <a:r>
              <a:rPr lang="ru-RU" b="0" dirty="0" smtClean="0"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sr-Cyrl-RS" b="0" dirty="0" smtClean="0">
                <a:latin typeface="Cambria" panose="02040503050406030204" pitchFamily="18" charset="0"/>
                <a:ea typeface="Cambria" panose="02040503050406030204" pitchFamily="18" charset="0"/>
              </a:rPr>
              <a:t>васпитање</a:t>
            </a:r>
            <a:r>
              <a:rPr lang="sr-Cyrl-RS" b="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ru-RU" b="0" dirty="0">
                <a:latin typeface="Cambria" panose="02040503050406030204" pitchFamily="18" charset="0"/>
                <a:ea typeface="Cambria" panose="02040503050406030204" pitchFamily="18" charset="0"/>
              </a:rPr>
              <a:t>6) стандард квалификације за средње стручно образовање и васпитање;</a:t>
            </a:r>
          </a:p>
          <a:p>
            <a:r>
              <a:rPr lang="ru-RU" b="0" dirty="0">
                <a:latin typeface="Cambria" panose="02040503050406030204" pitchFamily="18" charset="0"/>
                <a:ea typeface="Cambria" panose="02040503050406030204" pitchFamily="18" charset="0"/>
              </a:rPr>
              <a:t>7) кључне појмове садржаја сваког предмета;</a:t>
            </a:r>
          </a:p>
          <a:p>
            <a:r>
              <a:rPr lang="ru-RU" b="0" dirty="0">
                <a:latin typeface="Cambria" panose="02040503050406030204" pitchFamily="18" charset="0"/>
                <a:ea typeface="Cambria" panose="02040503050406030204" pitchFamily="18" charset="0"/>
              </a:rPr>
              <a:t>8) упутство за дидактичко-методичко остваривање програма;</a:t>
            </a:r>
          </a:p>
          <a:p>
            <a:r>
              <a:rPr lang="ru-RU" b="0" dirty="0">
                <a:latin typeface="Cambria" panose="02040503050406030204" pitchFamily="18" charset="0"/>
                <a:ea typeface="Cambria" panose="02040503050406030204" pitchFamily="18" charset="0"/>
              </a:rPr>
              <a:t>9) упутство за формативно и сумативно оцењивање ученика;</a:t>
            </a:r>
          </a:p>
          <a:p>
            <a:r>
              <a:rPr lang="ru-RU" b="0" dirty="0">
                <a:latin typeface="Cambria" panose="02040503050406030204" pitchFamily="18" charset="0"/>
                <a:ea typeface="Cambria" panose="02040503050406030204" pitchFamily="18" charset="0"/>
              </a:rPr>
              <a:t>10) начин прилагођавања програма музичког и балетског образовања и васпитања, </a:t>
            </a:r>
            <a:r>
              <a:rPr lang="ru-RU" b="0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образовање и </a:t>
            </a:r>
            <a:r>
              <a:rPr lang="ru-RU" b="0" dirty="0">
                <a:latin typeface="Cambria" panose="02040503050406030204" pitchFamily="18" charset="0"/>
                <a:ea typeface="Cambria" panose="02040503050406030204" pitchFamily="18" charset="0"/>
              </a:rPr>
              <a:t>васпитање ученика са сметњама у развоју, ученика са изузетним способностима, </a:t>
            </a:r>
            <a:r>
              <a:rPr lang="ru-RU" b="0" dirty="0" smtClean="0">
                <a:latin typeface="Cambria" panose="02040503050406030204" pitchFamily="18" charset="0"/>
                <a:ea typeface="Cambria" panose="02040503050406030204" pitchFamily="18" charset="0"/>
              </a:rPr>
              <a:t>за образовање </a:t>
            </a:r>
            <a:r>
              <a:rPr lang="ru-RU" b="0" dirty="0">
                <a:latin typeface="Cambria" panose="02040503050406030204" pitchFamily="18" charset="0"/>
                <a:ea typeface="Cambria" panose="02040503050406030204" pitchFamily="18" charset="0"/>
              </a:rPr>
              <a:t>и васпитање на језику националне мањине и образовање одраслих.</a:t>
            </a:r>
            <a:endParaRPr lang="sr-Cyrl-RS" b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6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1764</TotalTime>
  <Words>1126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План и програми наставе и учења</vt:lpstr>
      <vt:lpstr>PowerPoint Presentation</vt:lpstr>
      <vt:lpstr>План наставе и учења</vt:lpstr>
      <vt:lpstr>PowerPoint Presentation</vt:lpstr>
      <vt:lpstr>План наставе и учења</vt:lpstr>
      <vt:lpstr>Креирање плана наставе и учења</vt:lpstr>
      <vt:lpstr>Наставни предмети</vt:lpstr>
      <vt:lpstr>Одређивање редоследа изучавања наставних предмета</vt:lpstr>
      <vt:lpstr>Програм наставе и учења</vt:lpstr>
      <vt:lpstr>Сврха нових програма</vt:lpstr>
      <vt:lpstr>Структура програма наставе и учења</vt:lpstr>
      <vt:lpstr>пример програма наставе и учења</vt:lpstr>
      <vt:lpstr>Структура програма наставе и учења</vt:lpstr>
      <vt:lpstr>КЉУЧНЕ НОВИНЕ ПРОГРАМА</vt:lpstr>
      <vt:lpstr>Претпоставке за успешно остваривање програма наставе и учења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Развој дидактичке мисли</dc:title>
  <dc:creator>Windows User</dc:creator>
  <cp:lastModifiedBy>Dusan</cp:lastModifiedBy>
  <cp:revision>128</cp:revision>
  <dcterms:created xsi:type="dcterms:W3CDTF">2017-09-22T17:19:38Z</dcterms:created>
  <dcterms:modified xsi:type="dcterms:W3CDTF">2019-03-08T12:10:12Z</dcterms:modified>
</cp:coreProperties>
</file>