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263" r:id="rId4"/>
    <p:sldId id="259" r:id="rId5"/>
    <p:sldId id="260" r:id="rId6"/>
    <p:sldId id="258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304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70" r:id="rId31"/>
    <p:sldId id="286" r:id="rId32"/>
    <p:sldId id="285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67" autoAdjust="0"/>
  </p:normalViewPr>
  <p:slideViewPr>
    <p:cSldViewPr>
      <p:cViewPr varScale="1">
        <p:scale>
          <a:sx n="57" d="100"/>
          <a:sy n="57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8BDE0-2504-4AD9-B35E-AB7249925570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D090E-69EC-4FCC-BB5D-BDF9F564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D090E-69EC-4FCC-BB5D-BDF9F5646B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838200"/>
            <a:ext cx="6172200" cy="3962400"/>
          </a:xfrm>
        </p:spPr>
        <p:txBody>
          <a:bodyPr>
            <a:noAutofit/>
          </a:bodyPr>
          <a:lstStyle/>
          <a:p>
            <a:pPr algn="ctr"/>
            <a:r>
              <a:rPr lang="sr-Cyrl-CS" sz="8800" dirty="0" smtClean="0"/>
              <a:t>Стилске фигуре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2438400"/>
          </a:xfrm>
        </p:spPr>
        <p:txBody>
          <a:bodyPr/>
          <a:lstStyle/>
          <a:p>
            <a:pPr>
              <a:buNone/>
            </a:pPr>
            <a:r>
              <a:rPr lang="sr-Cyrl-CS" u="sng" dirty="0" smtClean="0"/>
              <a:t>Уранила</a:t>
            </a:r>
            <a:r>
              <a:rPr lang="sr-Cyrl-CS" dirty="0" smtClean="0"/>
              <a:t> Косовка девојка,</a:t>
            </a:r>
          </a:p>
          <a:p>
            <a:pPr>
              <a:buNone/>
            </a:pPr>
            <a:r>
              <a:rPr lang="sr-Cyrl-CS" u="sng" dirty="0" smtClean="0"/>
              <a:t>Уранила</a:t>
            </a:r>
            <a:r>
              <a:rPr lang="sr-Cyrl-CS" dirty="0" smtClean="0"/>
              <a:t> рано у недељу,</a:t>
            </a:r>
          </a:p>
          <a:p>
            <a:pPr>
              <a:buNone/>
            </a:pPr>
            <a:r>
              <a:rPr lang="sr-Cyrl-CS" dirty="0" smtClean="0"/>
              <a:t>У недељу прије јарка сунца;</a:t>
            </a:r>
          </a:p>
          <a:p>
            <a:pPr>
              <a:buNone/>
            </a:pPr>
            <a:r>
              <a:rPr lang="sr-Cyrl-CS" u="sng" dirty="0" smtClean="0"/>
              <a:t>Засукала</a:t>
            </a:r>
            <a:r>
              <a:rPr lang="sr-Cyrl-CS" dirty="0" smtClean="0"/>
              <a:t> бијеле рукаве,</a:t>
            </a:r>
          </a:p>
          <a:p>
            <a:pPr>
              <a:buNone/>
            </a:pPr>
            <a:r>
              <a:rPr lang="sr-Cyrl-CS" u="sng" dirty="0" smtClean="0"/>
              <a:t>Засукал</a:t>
            </a:r>
            <a:r>
              <a:rPr lang="sr-Cyrl-CS" dirty="0" smtClean="0"/>
              <a:t>а до бели лаката.</a:t>
            </a:r>
            <a:endParaRPr lang="en-US" dirty="0"/>
          </a:p>
        </p:txBody>
      </p:sp>
      <p:pic>
        <p:nvPicPr>
          <p:cNvPr id="4099" name="Picture 3" descr="C:\Users\Sneza\Desktop\Uvod u proucavanje knjizevnosti\Kosovka devoj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429000"/>
            <a:ext cx="8267700" cy="2943301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4400" b="1" dirty="0" smtClean="0"/>
              <a:t>анафора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077200" cy="5029200"/>
          </a:xfrm>
          <a:solidFill>
            <a:schemeClr val="bg2"/>
          </a:solidFill>
          <a:ln w="28575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just"/>
            <a:r>
              <a:rPr lang="sr-Cyrl-CS" sz="2800" dirty="0" smtClean="0"/>
              <a:t>Анафора је понављање истих речи на почетку узастопних стихова.</a:t>
            </a:r>
          </a:p>
          <a:p>
            <a:pPr algn="just">
              <a:buNone/>
            </a:pPr>
            <a:endParaRPr lang="sr-Cyrl-CS" sz="2800" dirty="0" smtClean="0"/>
          </a:p>
          <a:p>
            <a:pPr algn="just">
              <a:buNone/>
            </a:pPr>
            <a:r>
              <a:rPr lang="sr-Cyrl-CS" dirty="0" smtClean="0"/>
              <a:t>Гробље ј’ земља ком се ходи,</a:t>
            </a:r>
          </a:p>
          <a:p>
            <a:pPr algn="just">
              <a:buNone/>
            </a:pPr>
            <a:r>
              <a:rPr lang="sr-Cyrl-CS" dirty="0" smtClean="0"/>
              <a:t>гробље ј’ вода ком се броди,</a:t>
            </a:r>
          </a:p>
          <a:p>
            <a:pPr algn="just">
              <a:buNone/>
            </a:pPr>
            <a:r>
              <a:rPr lang="sr-Cyrl-CS" dirty="0" smtClean="0"/>
              <a:t>гробље – врти и градине,</a:t>
            </a:r>
          </a:p>
          <a:p>
            <a:pPr algn="just">
              <a:buNone/>
            </a:pPr>
            <a:r>
              <a:rPr lang="sr-Cyrl-CS" dirty="0" smtClean="0"/>
              <a:t>гробље – брда и долине,</a:t>
            </a:r>
          </a:p>
          <a:p>
            <a:pPr algn="just">
              <a:buNone/>
            </a:pPr>
            <a:r>
              <a:rPr lang="sr-Cyrl-CS" dirty="0" smtClean="0"/>
              <a:t>свака стопа:</a:t>
            </a:r>
          </a:p>
          <a:p>
            <a:pPr algn="just">
              <a:buNone/>
            </a:pPr>
            <a:r>
              <a:rPr lang="sr-Cyrl-CS" dirty="0" smtClean="0"/>
              <a:t>гроб до гроба.</a:t>
            </a:r>
          </a:p>
          <a:p>
            <a:pPr algn="just">
              <a:buNone/>
            </a:pPr>
            <a:endParaRPr lang="sr-Cyrl-CS" dirty="0" smtClean="0"/>
          </a:p>
          <a:p>
            <a:pPr algn="just">
              <a:buNone/>
            </a:pPr>
            <a:r>
              <a:rPr lang="sr-Cyrl-CS" dirty="0" smtClean="0"/>
              <a:t>(Ј. Ј. Змај, </a:t>
            </a:r>
            <a:r>
              <a:rPr lang="sr-Cyrl-CS" i="1" dirty="0" smtClean="0"/>
              <a:t>Светли гробови</a:t>
            </a:r>
            <a:r>
              <a:rPr lang="sr-Cyrl-CS" dirty="0" smtClean="0"/>
              <a:t>)</a:t>
            </a:r>
          </a:p>
          <a:p>
            <a:pPr algn="just">
              <a:buNone/>
            </a:pPr>
            <a:endParaRPr lang="sr-Cyrl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447800"/>
            <a:ext cx="3657600" cy="4800600"/>
          </a:xfrm>
          <a:solidFill>
            <a:schemeClr val="bg1">
              <a:lumMod val="8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sr-Cyrl-CS" dirty="0" smtClean="0"/>
              <a:t>Чујем у сну</a:t>
            </a:r>
          </a:p>
          <a:p>
            <a:pPr>
              <a:buNone/>
            </a:pPr>
            <a:r>
              <a:rPr lang="sr-Cyrl-CS" dirty="0" smtClean="0"/>
              <a:t>Сањам у сну</a:t>
            </a:r>
          </a:p>
          <a:p>
            <a:pPr>
              <a:buNone/>
            </a:pPr>
            <a:r>
              <a:rPr lang="sr-Cyrl-CS" dirty="0" smtClean="0"/>
              <a:t>Видим у сну (...)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(Ј. Каштелан, </a:t>
            </a:r>
            <a:r>
              <a:rPr lang="sr-Cyrl-CS" i="1" dirty="0" smtClean="0"/>
              <a:t>Ливаде изгубљених оваца</a:t>
            </a:r>
            <a:r>
              <a:rPr lang="sr-Cyrl-CS" dirty="0" smtClean="0"/>
              <a:t>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1447800"/>
            <a:ext cx="3657600" cy="4800600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600" dirty="0" smtClean="0"/>
              <a:t>Стилска фигура у којој се понављају исте речи на крајевима узастопних стихова.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2362200" y="533400"/>
            <a:ext cx="3657600" cy="658368"/>
          </a:xfrm>
        </p:spPr>
        <p:txBody>
          <a:bodyPr/>
          <a:lstStyle/>
          <a:p>
            <a:pPr algn="ctr"/>
            <a:r>
              <a:rPr lang="sr-Cyrl-CS" sz="3600" b="0" dirty="0" smtClean="0">
                <a:solidFill>
                  <a:schemeClr val="tx1"/>
                </a:solidFill>
              </a:rPr>
              <a:t>Епифора </a:t>
            </a:r>
            <a:endParaRPr lang="en-US" sz="3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371600"/>
            <a:ext cx="3657600" cy="4876800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Cyrl-CS" u="sng" dirty="0" smtClean="0"/>
              <a:t>У тамници </a:t>
            </a:r>
            <a:r>
              <a:rPr lang="sr-Cyrl-CS" dirty="0" smtClean="0"/>
              <a:t>је глава </a:t>
            </a:r>
            <a:r>
              <a:rPr lang="sr-Cyrl-CS" u="sng" dirty="0" smtClean="0"/>
              <a:t>народа</a:t>
            </a:r>
            <a:r>
              <a:rPr lang="sr-Cyrl-CS" dirty="0" smtClean="0"/>
              <a:t>,</a:t>
            </a:r>
          </a:p>
          <a:p>
            <a:pPr>
              <a:buNone/>
            </a:pPr>
            <a:r>
              <a:rPr lang="sr-Cyrl-CS" u="sng" dirty="0" smtClean="0"/>
              <a:t>у тамници </a:t>
            </a:r>
            <a:r>
              <a:rPr lang="sr-Cyrl-CS" dirty="0" smtClean="0"/>
              <a:t>је снага </a:t>
            </a:r>
            <a:r>
              <a:rPr lang="sr-Cyrl-CS" u="sng" dirty="0" smtClean="0"/>
              <a:t>народа</a:t>
            </a:r>
            <a:r>
              <a:rPr lang="sr-Cyrl-CS" dirty="0" smtClean="0"/>
              <a:t>,</a:t>
            </a:r>
          </a:p>
          <a:p>
            <a:pPr>
              <a:buNone/>
            </a:pPr>
            <a:r>
              <a:rPr lang="sr-Cyrl-CS" u="sng" dirty="0" smtClean="0"/>
              <a:t>у тамници </a:t>
            </a:r>
            <a:r>
              <a:rPr lang="sr-Cyrl-CS" dirty="0" smtClean="0"/>
              <a:t>је нада </a:t>
            </a:r>
            <a:r>
              <a:rPr lang="sr-Cyrl-CS" u="sng" dirty="0" smtClean="0"/>
              <a:t>народа (...)</a:t>
            </a: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(Л. Костић, </a:t>
            </a:r>
            <a:r>
              <a:rPr lang="sr-Cyrl-CS" i="1" dirty="0" smtClean="0"/>
              <a:t>Самсон и Далила</a:t>
            </a:r>
            <a:r>
              <a:rPr lang="sr-Cyrl-C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1371600"/>
            <a:ext cx="3657600" cy="4876800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sr-Cyrl-CS" dirty="0" smtClean="0"/>
              <a:t>Игличе венче </a:t>
            </a:r>
            <a:r>
              <a:rPr lang="sr-Cyrl-CS" dirty="0" smtClean="0">
                <a:solidFill>
                  <a:schemeClr val="accent3"/>
                </a:solidFill>
              </a:rPr>
              <a:t>над воду цвета</a:t>
            </a:r>
            <a:r>
              <a:rPr lang="sr-Cyrl-CS" dirty="0" smtClean="0"/>
              <a:t>,</a:t>
            </a:r>
          </a:p>
          <a:p>
            <a:pPr>
              <a:buNone/>
            </a:pPr>
            <a:r>
              <a:rPr lang="sr-Cyrl-CS" dirty="0" smtClean="0">
                <a:solidFill>
                  <a:schemeClr val="accent3"/>
                </a:solidFill>
              </a:rPr>
              <a:t>над воду цвета</a:t>
            </a:r>
            <a:r>
              <a:rPr lang="sr-Cyrl-CS" dirty="0" smtClean="0"/>
              <a:t>, </a:t>
            </a:r>
            <a:r>
              <a:rPr lang="sr-Cyrl-CS" dirty="0" smtClean="0">
                <a:solidFill>
                  <a:srgbClr val="0070C0"/>
                </a:solidFill>
              </a:rPr>
              <a:t>над воду вене</a:t>
            </a:r>
            <a:r>
              <a:rPr lang="sr-Cyrl-CS" dirty="0" smtClean="0"/>
              <a:t>,</a:t>
            </a:r>
          </a:p>
          <a:p>
            <a:pPr>
              <a:buNone/>
            </a:pPr>
            <a:r>
              <a:rPr lang="sr-Cyrl-CS" dirty="0" smtClean="0">
                <a:solidFill>
                  <a:srgbClr val="0070C0"/>
                </a:solidFill>
              </a:rPr>
              <a:t>над воду вене</a:t>
            </a:r>
            <a:r>
              <a:rPr lang="sr-Cyrl-CS" dirty="0" smtClean="0"/>
              <a:t>, над воду спада.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(лирска народна песма)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533400"/>
            <a:ext cx="3657600" cy="658368"/>
          </a:xfrm>
        </p:spPr>
        <p:txBody>
          <a:bodyPr/>
          <a:lstStyle/>
          <a:p>
            <a:pPr algn="ctr"/>
            <a:r>
              <a:rPr lang="sr-Cyrl-CS" sz="3600" dirty="0" smtClean="0">
                <a:solidFill>
                  <a:schemeClr val="tx1"/>
                </a:solidFill>
              </a:rPr>
              <a:t>Симплоха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533400"/>
            <a:ext cx="3657600" cy="658368"/>
          </a:xfrm>
        </p:spPr>
        <p:txBody>
          <a:bodyPr/>
          <a:lstStyle/>
          <a:p>
            <a:pPr algn="ctr"/>
            <a:r>
              <a:rPr lang="sr-Cyrl-CS" sz="3600" dirty="0" smtClean="0">
                <a:solidFill>
                  <a:schemeClr val="tx1"/>
                </a:solidFill>
              </a:rPr>
              <a:t>Палилогија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229600" cy="3429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200" dirty="0" smtClean="0"/>
              <a:t>У мом срцу поноћ. У њој каткад тиња</a:t>
            </a:r>
          </a:p>
          <a:p>
            <a:pPr>
              <a:buNone/>
            </a:pPr>
            <a:r>
              <a:rPr lang="sr-Cyrl-CS" sz="3200" dirty="0" smtClean="0"/>
              <a:t>Мис’о да још живиш, мој пределе млади.</a:t>
            </a:r>
          </a:p>
          <a:p>
            <a:pPr>
              <a:buNone/>
            </a:pPr>
            <a:r>
              <a:rPr lang="sr-Cyrl-CS" sz="3200" dirty="0" smtClean="0"/>
              <a:t>Моја лепа звезда, мајка и робиња,</a:t>
            </a:r>
          </a:p>
          <a:p>
            <a:pPr>
              <a:buNone/>
            </a:pPr>
            <a:r>
              <a:rPr lang="sr-Cyrl-CS" sz="3200" dirty="0" smtClean="0"/>
              <a:t>Боже! Шта ли данас у Србији ради?</a:t>
            </a:r>
          </a:p>
          <a:p>
            <a:pPr>
              <a:buNone/>
            </a:pPr>
            <a:endParaRPr lang="sr-Cyrl-CS" sz="3200" dirty="0" smtClean="0"/>
          </a:p>
          <a:p>
            <a:pPr>
              <a:buNone/>
            </a:pPr>
            <a:r>
              <a:rPr lang="sr-Cyrl-CS" sz="3200" dirty="0" smtClean="0"/>
              <a:t>(В. П. Дис, </a:t>
            </a:r>
            <a:r>
              <a:rPr lang="sr-Cyrl-CS" sz="3200" i="1" dirty="0" smtClean="0"/>
              <a:t>Међу својима</a:t>
            </a:r>
            <a:r>
              <a:rPr lang="sr-Cyrl-CS" sz="3200" dirty="0" smtClean="0"/>
              <a:t>)</a:t>
            </a:r>
            <a:endParaRPr lang="en-US" sz="3200" dirty="0"/>
          </a:p>
        </p:txBody>
      </p:sp>
      <p:pic>
        <p:nvPicPr>
          <p:cNvPr id="5123" name="Picture 3" descr="C:\Users\Sneza\Desktop\Uvod u proucavanje knjizevnosti\D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038600"/>
            <a:ext cx="3886200" cy="2590800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305800" cy="3048000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Cyrl-CS" sz="4400" dirty="0" smtClean="0"/>
              <a:t>Усне су јој ружом уждене,</a:t>
            </a:r>
          </a:p>
          <a:p>
            <a:pPr>
              <a:buNone/>
            </a:pPr>
            <a:r>
              <a:rPr lang="sr-Cyrl-CS" sz="4400" dirty="0" smtClean="0"/>
              <a:t>мед којим каткад сијева</a:t>
            </a:r>
          </a:p>
          <a:p>
            <a:pPr>
              <a:buNone/>
            </a:pPr>
            <a:r>
              <a:rPr lang="sr-Cyrl-CS" sz="4400" dirty="0" smtClean="0"/>
              <a:t>сњежна гривна ситна бисера.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458200" cy="5559552"/>
          </a:xfrm>
          <a:solidFill>
            <a:schemeClr val="bg2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3600" dirty="0" smtClean="0"/>
          </a:p>
          <a:p>
            <a:pPr marL="0" indent="0">
              <a:buNone/>
            </a:pPr>
            <a:r>
              <a:rPr lang="sr-Cyrl-RS" sz="3600" dirty="0" smtClean="0"/>
              <a:t>Ухапшен у својој магли,</a:t>
            </a:r>
          </a:p>
          <a:p>
            <a:pPr marL="0" indent="0">
              <a:buNone/>
            </a:pPr>
            <a:r>
              <a:rPr lang="sr-Cyrl-RS" sz="3600" dirty="0" smtClean="0"/>
              <a:t>Закопчан у своме мраку,</a:t>
            </a:r>
          </a:p>
          <a:p>
            <a:pPr marL="0" indent="0">
              <a:buNone/>
            </a:pPr>
            <a:r>
              <a:rPr lang="sr-Cyrl-RS" sz="3600" dirty="0" smtClean="0"/>
              <a:t>Свако својој звезди нагли,</a:t>
            </a:r>
          </a:p>
          <a:p>
            <a:pPr marL="0" indent="0">
              <a:buNone/>
            </a:pPr>
            <a:r>
              <a:rPr lang="sr-Cyrl-RS" sz="3600" dirty="0" smtClean="0"/>
              <a:t>Својој ружи, својем маку.</a:t>
            </a:r>
          </a:p>
          <a:p>
            <a:pPr marL="0" indent="0">
              <a:buNone/>
            </a:pPr>
            <a:endParaRPr lang="sr-Cyrl-RS" sz="3600" dirty="0"/>
          </a:p>
          <a:p>
            <a:pPr marL="0" indent="0" algn="r">
              <a:buNone/>
            </a:pPr>
            <a:r>
              <a:rPr lang="sr-Cyrl-RS" sz="3600" dirty="0" smtClean="0"/>
              <a:t>(Т. Ујевић, </a:t>
            </a:r>
            <a:r>
              <a:rPr lang="sr-Cyrl-RS" sz="3600" i="1" dirty="0" smtClean="0"/>
              <a:t>Ухапшен у својој магли</a:t>
            </a:r>
            <a:r>
              <a:rPr lang="sr-Cyrl-R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3239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sr-Cyrl-CS" sz="4800" b="1" dirty="0" smtClean="0"/>
              <a:t>метафора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05800" cy="5254752"/>
          </a:xfr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200" dirty="0" smtClean="0"/>
              <a:t>Метафора је стилска фигура која се заснива на пренесеном значењу речи. Смисао сваке метафоре је много шири од основног значења одређене речи. Она настаје када </a:t>
            </a:r>
            <a:r>
              <a:rPr lang="sr-Cyrl-CS" sz="3200" dirty="0" smtClean="0"/>
              <a:t>се изостави појам </a:t>
            </a:r>
            <a:r>
              <a:rPr lang="sr-Cyrl-CS" sz="3200" dirty="0" smtClean="0"/>
              <a:t>који се </a:t>
            </a:r>
            <a:r>
              <a:rPr lang="sr-Cyrl-CS" sz="3200" dirty="0" smtClean="0"/>
              <a:t>пореди, а истакну садржај </a:t>
            </a:r>
            <a:r>
              <a:rPr lang="sr-Cyrl-CS" sz="3200" dirty="0" smtClean="0"/>
              <a:t>и </a:t>
            </a:r>
            <a:r>
              <a:rPr lang="sr-Cyrl-CS" sz="3200" dirty="0" smtClean="0"/>
              <a:t>појам </a:t>
            </a:r>
            <a:r>
              <a:rPr lang="sr-Cyrl-CS" sz="3200" dirty="0" smtClean="0"/>
              <a:t>са којим се пореди. Зато се за метафору још каже да је скраћено поређење.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458200" cy="6477000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Cyrl-CS" dirty="0" smtClean="0"/>
              <a:t>Нагрнуше просци:</a:t>
            </a:r>
          </a:p>
          <a:p>
            <a:pPr>
              <a:buNone/>
            </a:pPr>
            <a:r>
              <a:rPr lang="sr-Cyrl-CS" dirty="0" smtClean="0"/>
              <a:t>Слава, пурпур, злато, свила,</a:t>
            </a:r>
          </a:p>
          <a:p>
            <a:pPr>
              <a:buNone/>
            </a:pPr>
            <a:r>
              <a:rPr lang="sr-Cyrl-CS" dirty="0" smtClean="0"/>
              <a:t>Све највећа госпоштина</a:t>
            </a:r>
          </a:p>
          <a:p>
            <a:pPr>
              <a:buNone/>
            </a:pPr>
            <a:r>
              <a:rPr lang="sr-Cyrl-CS" dirty="0" smtClean="0"/>
              <a:t>Од Индуса па до Нила.</a:t>
            </a:r>
          </a:p>
          <a:p>
            <a:pPr>
              <a:buNone/>
            </a:pPr>
            <a:r>
              <a:rPr lang="sr-Cyrl-CS" dirty="0" smtClean="0"/>
              <a:t>(Л. Костић)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Кад устане кука и мотика</a:t>
            </a:r>
          </a:p>
          <a:p>
            <a:pPr>
              <a:buNone/>
            </a:pPr>
            <a:r>
              <a:rPr lang="sr-Cyrl-CS" dirty="0" smtClean="0"/>
              <a:t>Биће Турком по Медији мука...</a:t>
            </a:r>
          </a:p>
          <a:p>
            <a:pPr>
              <a:buNone/>
            </a:pPr>
            <a:r>
              <a:rPr lang="sr-Cyrl-CS" dirty="0" smtClean="0"/>
              <a:t> (епска народна песма </a:t>
            </a:r>
            <a:r>
              <a:rPr lang="sr-Cyrl-CS" i="1" dirty="0" smtClean="0"/>
              <a:t>Почетак буне против дахија</a:t>
            </a:r>
            <a:r>
              <a:rPr lang="sr-Cyrl-CS" dirty="0" smtClean="0"/>
              <a:t>)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А од кукурекања до фењера све је исто.</a:t>
            </a:r>
          </a:p>
          <a:p>
            <a:pPr>
              <a:buNone/>
            </a:pPr>
            <a:r>
              <a:rPr lang="sr-Cyrl-CS" dirty="0" smtClean="0"/>
              <a:t>(Д. Ћосић</a:t>
            </a:r>
            <a:r>
              <a:rPr lang="sr-Cyrl-CS" dirty="0" smtClean="0"/>
              <a:t>)</a:t>
            </a: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 smtClean="0"/>
              <a:t>Од колевке па до гроба, најлепше је ђачко доба.</a:t>
            </a: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sr-Cyrl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944562"/>
          </a:xfrm>
        </p:spPr>
        <p:txBody>
          <a:bodyPr/>
          <a:lstStyle/>
          <a:p>
            <a:pPr algn="ctr"/>
            <a:r>
              <a:rPr lang="sr-Cyrl-CS" sz="4400" b="1" dirty="0" smtClean="0"/>
              <a:t>Метонимија</a:t>
            </a:r>
            <a:r>
              <a:rPr lang="sr-Cyrl-C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305800" cy="5102352"/>
          </a:xfr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just"/>
            <a:r>
              <a:rPr lang="sr-Cyrl-CS" sz="3200" dirty="0" smtClean="0"/>
              <a:t>Метонимија, попут метафоре, подразумева употребу речи у пренесеном значењу, али за разлику од метафоре, где се значење једне речи преноси на другу по неким сличностима, код метонимије се значење преноси према одређеним стварним, односно логичким везама/односима.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58674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Оловне и тешке снове снивају</a:t>
            </a:r>
          </a:p>
          <a:p>
            <a:pPr>
              <a:buNone/>
            </a:pPr>
            <a:r>
              <a:rPr lang="sr-Cyrl-CS" dirty="0" smtClean="0"/>
              <a:t>Облаци над тамним горским странама;</a:t>
            </a:r>
          </a:p>
          <a:p>
            <a:pPr>
              <a:buNone/>
            </a:pPr>
            <a:r>
              <a:rPr lang="sr-Cyrl-CS" dirty="0" smtClean="0"/>
              <a:t>Монотоне сјене ријеком пливају,</a:t>
            </a:r>
          </a:p>
          <a:p>
            <a:pPr>
              <a:buNone/>
            </a:pPr>
            <a:r>
              <a:rPr lang="sr-Cyrl-CS" dirty="0" smtClean="0"/>
              <a:t>Жутом ријеком међу голим гранама.</a:t>
            </a:r>
          </a:p>
          <a:p>
            <a:pPr>
              <a:buNone/>
            </a:pPr>
            <a:r>
              <a:rPr lang="sr-Cyrl-CS" dirty="0" smtClean="0"/>
              <a:t>(...)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                              </a:t>
            </a:r>
            <a:r>
              <a:rPr lang="sr-Cyrl-CS" dirty="0" smtClean="0"/>
              <a:t>(</a:t>
            </a:r>
            <a:r>
              <a:rPr lang="sr-Cyrl-CS" dirty="0" smtClean="0"/>
              <a:t>Матош, </a:t>
            </a:r>
            <a:r>
              <a:rPr lang="sr-Cyrl-CS" i="1" dirty="0" smtClean="0"/>
              <a:t>Јесење вече</a:t>
            </a:r>
            <a:r>
              <a:rPr lang="sr-Cyrl-CS" dirty="0" smtClean="0"/>
              <a:t>)</a:t>
            </a:r>
          </a:p>
          <a:p>
            <a:pPr algn="r">
              <a:buNone/>
            </a:pPr>
            <a:endParaRPr lang="sr-Cyrl-CS" dirty="0" smtClean="0"/>
          </a:p>
        </p:txBody>
      </p:sp>
      <p:pic>
        <p:nvPicPr>
          <p:cNvPr id="1027" name="Picture 3" descr="C:\Users\Sneza\Desktop\Uvod u proucavanje knjizevnosti\Slika za Matos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838200"/>
            <a:ext cx="2590800" cy="51816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2800" dirty="0" smtClean="0"/>
              <a:t>Јер колико хтјели вољети и смјети,</a:t>
            </a:r>
          </a:p>
          <a:p>
            <a:pPr>
              <a:buNone/>
            </a:pPr>
            <a:r>
              <a:rPr lang="sr-Cyrl-CS" sz="2800" dirty="0" smtClean="0"/>
              <a:t>душманске ће руке уграбити срећу (...)</a:t>
            </a:r>
          </a:p>
          <a:p>
            <a:pPr>
              <a:buNone/>
            </a:pPr>
            <a:r>
              <a:rPr lang="sr-Cyrl-CS" sz="2800" dirty="0" smtClean="0"/>
              <a:t>(Т. Ујевић, </a:t>
            </a:r>
            <a:r>
              <a:rPr lang="sr-Cyrl-CS" sz="2800" i="1" dirty="0" smtClean="0"/>
              <a:t>Перивој</a:t>
            </a:r>
            <a:r>
              <a:rPr lang="sr-Cyrl-CS" sz="2800" dirty="0" smtClean="0"/>
              <a:t>)</a:t>
            </a:r>
          </a:p>
          <a:p>
            <a:pPr>
              <a:buNone/>
            </a:pPr>
            <a:endParaRPr lang="sr-Cyrl-CS" sz="2800" dirty="0" smtClean="0"/>
          </a:p>
          <a:p>
            <a:pPr>
              <a:buNone/>
            </a:pPr>
            <a:r>
              <a:rPr lang="sr-Cyrl-CS" sz="2800" dirty="0" smtClean="0"/>
              <a:t>Не, нек ми не приђу ока твоја два...</a:t>
            </a:r>
          </a:p>
          <a:p>
            <a:pPr>
              <a:buNone/>
            </a:pPr>
            <a:r>
              <a:rPr lang="sr-Cyrl-CS" sz="2800" dirty="0" smtClean="0"/>
              <a:t>(Д. Максимовић, </a:t>
            </a:r>
            <a:r>
              <a:rPr lang="sr-Cyrl-CS" sz="2800" i="1" dirty="0" smtClean="0"/>
              <a:t>Стрепња</a:t>
            </a:r>
            <a:r>
              <a:rPr lang="sr-Cyrl-CS" sz="2800" dirty="0" smtClean="0"/>
              <a:t>)</a:t>
            </a:r>
          </a:p>
          <a:p>
            <a:pPr>
              <a:buNone/>
            </a:pPr>
            <a:endParaRPr lang="sr-Cyrl-CS" sz="2800" dirty="0" smtClean="0"/>
          </a:p>
          <a:p>
            <a:pPr>
              <a:buNone/>
            </a:pPr>
            <a:r>
              <a:rPr lang="sr-Cyrl-CS" sz="2800" dirty="0" smtClean="0"/>
              <a:t>Имати кров над главом</a:t>
            </a:r>
          </a:p>
          <a:p>
            <a:pPr>
              <a:buNone/>
            </a:pPr>
            <a:endParaRPr lang="sr-Cyrl-CS" sz="2800" dirty="0" smtClean="0"/>
          </a:p>
          <a:p>
            <a:pPr>
              <a:buNone/>
            </a:pPr>
            <a:r>
              <a:rPr lang="sr-Cyrl-CS" sz="2800" dirty="0" smtClean="0"/>
              <a:t>А цвати ли по Босни љубица,</a:t>
            </a:r>
          </a:p>
          <a:p>
            <a:pPr>
              <a:buNone/>
            </a:pPr>
            <a:r>
              <a:rPr lang="sr-Cyrl-CS" sz="2800" dirty="0" smtClean="0"/>
              <a:t>Мјеша ли се катмер и ружица...</a:t>
            </a:r>
          </a:p>
          <a:p>
            <a:pPr>
              <a:buNone/>
            </a:pPr>
            <a:r>
              <a:rPr lang="sr-Cyrl-CS" sz="2800" dirty="0" smtClean="0"/>
              <a:t>(народна лирска песма)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5486400" cy="624840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Cyrl-CS" sz="2800" dirty="0" smtClean="0"/>
              <a:t>Мислим на моје поље, које су незнане</a:t>
            </a:r>
          </a:p>
          <a:p>
            <a:pPr>
              <a:buNone/>
            </a:pPr>
            <a:r>
              <a:rPr lang="sr-Cyrl-CS" sz="2800" dirty="0" smtClean="0"/>
              <a:t>Руке пожњеле, спавај, срце моје,</a:t>
            </a:r>
          </a:p>
          <a:p>
            <a:pPr>
              <a:buNone/>
            </a:pPr>
            <a:r>
              <a:rPr lang="sr-Cyrl-CS" sz="2800" dirty="0" smtClean="0"/>
              <a:t>И не слушај музику у гостионицама,</a:t>
            </a:r>
          </a:p>
          <a:p>
            <a:pPr>
              <a:buNone/>
            </a:pPr>
            <a:r>
              <a:rPr lang="sr-Cyrl-CS" sz="2800" dirty="0" smtClean="0"/>
              <a:t>И не уздиши, и не плачи над ријеком</a:t>
            </a:r>
          </a:p>
          <a:p>
            <a:pPr>
              <a:buNone/>
            </a:pPr>
            <a:r>
              <a:rPr lang="sr-Cyrl-CS" sz="2800" dirty="0" smtClean="0"/>
              <a:t>Са свијетлима. Рука ће сигурно</a:t>
            </a:r>
          </a:p>
          <a:p>
            <a:pPr>
              <a:buNone/>
            </a:pPr>
            <a:r>
              <a:rPr lang="sr-Cyrl-CS" sz="2800" dirty="0" smtClean="0"/>
              <a:t>Угасити свјетиљке.</a:t>
            </a:r>
          </a:p>
          <a:p>
            <a:pPr>
              <a:buNone/>
            </a:pPr>
            <a:r>
              <a:rPr lang="sr-Cyrl-CS" sz="2800" dirty="0" smtClean="0"/>
              <a:t>(Д. Тадијановић, </a:t>
            </a:r>
            <a:r>
              <a:rPr lang="sr-Cyrl-CS" sz="2800" i="1" dirty="0" smtClean="0"/>
              <a:t>Вечер над градом</a:t>
            </a:r>
            <a:r>
              <a:rPr lang="sr-Cyrl-CS" sz="2800" dirty="0" smtClean="0"/>
              <a:t>)</a:t>
            </a:r>
          </a:p>
          <a:p>
            <a:pPr>
              <a:buNone/>
            </a:pPr>
            <a:endParaRPr lang="sr-Cyrl-C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Sneza\Desktop\Uvod u proucavanje knjizevnosti\Sinegdoh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838200"/>
            <a:ext cx="3099054" cy="5108974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Синегдоха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3581400"/>
          </a:xfrm>
          <a:solidFill>
            <a:schemeClr val="bg2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just"/>
            <a:r>
              <a:rPr lang="sr-Cyrl-CS" sz="3600" dirty="0" smtClean="0"/>
              <a:t>Подврста метонимије</a:t>
            </a:r>
          </a:p>
          <a:p>
            <a:pPr algn="just"/>
            <a:r>
              <a:rPr lang="sr-Cyrl-CS" sz="3600" dirty="0" smtClean="0"/>
              <a:t>Стилска фигура у којој се део узима за целину, једнина уместо </a:t>
            </a:r>
            <a:r>
              <a:rPr lang="sr-Cyrl-CS" sz="3600" dirty="0" smtClean="0"/>
              <a:t>множине,</a:t>
            </a:r>
            <a:r>
              <a:rPr lang="sr-Cyrl-CS" sz="3600" dirty="0" smtClean="0"/>
              <a:t> или</a:t>
            </a:r>
            <a:r>
              <a:rPr lang="sr-Cyrl-CS" sz="3600" dirty="0" smtClean="0"/>
              <a:t> јединка уместо врсте.</a:t>
            </a:r>
            <a:endParaRPr lang="sr-Cyrl-C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4876800" cy="49530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sr-Cyrl-CS" sz="3200" dirty="0" smtClean="0"/>
              <a:t>Ливада крај реке сања.</a:t>
            </a:r>
          </a:p>
          <a:p>
            <a:pPr>
              <a:buNone/>
            </a:pPr>
            <a:r>
              <a:rPr lang="sr-Cyrl-CS" sz="3200" dirty="0" smtClean="0"/>
              <a:t>Зрикавци тужно зричу.</a:t>
            </a:r>
          </a:p>
          <a:p>
            <a:pPr>
              <a:buNone/>
            </a:pPr>
            <a:r>
              <a:rPr lang="sr-Cyrl-CS" sz="3200" dirty="0" smtClean="0"/>
              <a:t>Помрлих трава душе</a:t>
            </a:r>
          </a:p>
          <a:p>
            <a:pPr>
              <a:buNone/>
            </a:pPr>
            <a:r>
              <a:rPr lang="sr-Cyrl-CS" sz="3200" dirty="0" smtClean="0"/>
              <a:t>још лебде врх откоса</a:t>
            </a:r>
          </a:p>
          <a:p>
            <a:pPr>
              <a:buNone/>
            </a:pPr>
            <a:r>
              <a:rPr lang="sr-Cyrl-CS" sz="3200" dirty="0" smtClean="0"/>
              <a:t>што се лагано суше.</a:t>
            </a:r>
          </a:p>
          <a:p>
            <a:pPr>
              <a:buNone/>
            </a:pPr>
            <a:r>
              <a:rPr lang="sr-Cyrl-CS" sz="3200" dirty="0" smtClean="0"/>
              <a:t>О, ви не знате тужну </a:t>
            </a:r>
          </a:p>
          <a:p>
            <a:pPr>
              <a:buNone/>
            </a:pPr>
            <a:r>
              <a:rPr lang="sr-Cyrl-CS" sz="3200" dirty="0" smtClean="0"/>
              <a:t>о смрти трава причу.</a:t>
            </a:r>
          </a:p>
          <a:p>
            <a:pPr>
              <a:buNone/>
            </a:pPr>
            <a:r>
              <a:rPr lang="sr-Cyrl-CS" sz="3200" dirty="0" smtClean="0"/>
              <a:t>Зрикавци тужно зричу.</a:t>
            </a:r>
            <a:endParaRPr lang="en-US" sz="3200" dirty="0"/>
          </a:p>
        </p:txBody>
      </p:sp>
      <p:pic>
        <p:nvPicPr>
          <p:cNvPr id="2050" name="Picture 2" descr="C:\Users\Sneza\Desktop\Uvod u proucavanje knjizevnosti\Personifikaci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955878"/>
            <a:ext cx="3238500" cy="4886460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Персонификација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382000" cy="2971800"/>
          </a:xfr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600" dirty="0" smtClean="0"/>
              <a:t>Стилска фигура у којој се стварима, природним појавама, апстрактним предметима, биљкама и животињама придају људске особине.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200" dirty="0" smtClean="0"/>
              <a:t>Продире сунце, навешћује </a:t>
            </a:r>
            <a:r>
              <a:rPr lang="sr-Cyrl-CS" sz="3200" i="1" dirty="0" smtClean="0"/>
              <a:t>дане</a:t>
            </a:r>
          </a:p>
          <a:p>
            <a:pPr>
              <a:buNone/>
            </a:pPr>
            <a:r>
              <a:rPr lang="sr-Cyrl-CS" sz="3200" i="1" dirty="0" smtClean="0"/>
              <a:t>љиљана скорих</a:t>
            </a:r>
            <a:r>
              <a:rPr lang="sr-Cyrl-CS" sz="3200" dirty="0" smtClean="0"/>
              <a:t>. Шуме пјесме врела</a:t>
            </a:r>
          </a:p>
          <a:p>
            <a:pPr>
              <a:buNone/>
            </a:pPr>
            <a:r>
              <a:rPr lang="sr-Cyrl-CS" sz="3200" dirty="0" smtClean="0"/>
              <a:t>и раним пупком пупе голе гране!</a:t>
            </a:r>
          </a:p>
          <a:p>
            <a:pPr>
              <a:buNone/>
            </a:pPr>
            <a:r>
              <a:rPr lang="sr-Cyrl-CS" sz="3200" dirty="0" smtClean="0"/>
              <a:t>(А. Шантић)</a:t>
            </a:r>
          </a:p>
          <a:p>
            <a:pPr>
              <a:buNone/>
            </a:pPr>
            <a:endParaRPr lang="sr-Cyrl-CS" sz="3200" dirty="0" smtClean="0"/>
          </a:p>
          <a:p>
            <a:pPr>
              <a:buNone/>
            </a:pPr>
            <a:r>
              <a:rPr lang="sr-Cyrl-CS" sz="3200" dirty="0" smtClean="0"/>
              <a:t>Пре тол’ко ја сам оставио њу,</a:t>
            </a:r>
          </a:p>
          <a:p>
            <a:pPr>
              <a:buNone/>
            </a:pPr>
            <a:r>
              <a:rPr lang="sr-Cyrl-CS" sz="3200" dirty="0" smtClean="0"/>
              <a:t>Завичај, децу и дом свој лепи;</a:t>
            </a:r>
          </a:p>
          <a:p>
            <a:pPr>
              <a:buNone/>
            </a:pPr>
            <a:r>
              <a:rPr lang="sr-Cyrl-CS" sz="3200" dirty="0" smtClean="0"/>
              <a:t>Тад зима беше, </a:t>
            </a:r>
            <a:r>
              <a:rPr lang="sr-Cyrl-CS" sz="3200" i="1" dirty="0" smtClean="0"/>
              <a:t>сад жита зру</a:t>
            </a:r>
            <a:r>
              <a:rPr lang="sr-Cyrl-CS" sz="3200" dirty="0" smtClean="0"/>
              <a:t>. </a:t>
            </a:r>
          </a:p>
          <a:p>
            <a:pPr>
              <a:buNone/>
            </a:pPr>
            <a:r>
              <a:rPr lang="sr-Cyrl-CS" sz="3200" dirty="0" smtClean="0"/>
              <a:t>(В. П. Дис)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Перифраза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3733800"/>
          </a:xfr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200" dirty="0" smtClean="0"/>
              <a:t>Фигура којом се нешто описно и индиректно исказује  употребом речи које упућују на основна својства онога о чему се говори, уместо непосредног именовања једном речју која упућује на тај појам.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229600" cy="44958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CS" sz="4000" dirty="0" smtClean="0"/>
              <a:t>На </a:t>
            </a:r>
            <a:r>
              <a:rPr lang="sr-Cyrl-CS" sz="4000" dirty="0" smtClean="0">
                <a:solidFill>
                  <a:schemeClr val="accent1">
                    <a:lumMod val="75000"/>
                  </a:schemeClr>
                </a:solidFill>
              </a:rPr>
              <a:t>дубоком</a:t>
            </a:r>
            <a:r>
              <a:rPr lang="sr-Cyrl-CS" sz="4000" dirty="0" smtClean="0"/>
              <a:t> мору, крај </a:t>
            </a:r>
            <a:r>
              <a:rPr lang="sr-Cyrl-CS" sz="4000" dirty="0" smtClean="0">
                <a:solidFill>
                  <a:schemeClr val="accent1">
                    <a:lumMod val="75000"/>
                  </a:schemeClr>
                </a:solidFill>
              </a:rPr>
              <a:t>ретких</a:t>
            </a:r>
            <a:r>
              <a:rPr lang="sr-Cyrl-CS" sz="4000" dirty="0" smtClean="0"/>
              <a:t> цируса, назире се рефлекс </a:t>
            </a:r>
            <a:r>
              <a:rPr lang="sr-Cyrl-CS" sz="4000" dirty="0" smtClean="0">
                <a:solidFill>
                  <a:schemeClr val="accent1">
                    <a:lumMod val="75000"/>
                  </a:schemeClr>
                </a:solidFill>
              </a:rPr>
              <a:t>блиског</a:t>
            </a:r>
            <a:r>
              <a:rPr lang="sr-Cyrl-CS" sz="4000" dirty="0" smtClean="0"/>
              <a:t> мора. И као да се осећа његов </a:t>
            </a:r>
            <a:r>
              <a:rPr lang="sr-Cyrl-CS" sz="4000" dirty="0" smtClean="0">
                <a:solidFill>
                  <a:schemeClr val="accent1">
                    <a:lumMod val="75000"/>
                  </a:schemeClr>
                </a:solidFill>
              </a:rPr>
              <a:t>непознати</a:t>
            </a:r>
            <a:r>
              <a:rPr lang="sr-Cyrl-CS" sz="4000" dirty="0" smtClean="0"/>
              <a:t> мирис. У овом </a:t>
            </a:r>
            <a:r>
              <a:rPr lang="sr-Cyrl-CS" sz="4000" dirty="0" smtClean="0">
                <a:solidFill>
                  <a:schemeClr val="accent1">
                    <a:lumMod val="75000"/>
                  </a:schemeClr>
                </a:solidFill>
              </a:rPr>
              <a:t>плавом</a:t>
            </a:r>
            <a:r>
              <a:rPr lang="sr-Cyrl-CS" sz="4000" dirty="0" smtClean="0"/>
              <a:t> пространству назиру се </a:t>
            </a:r>
            <a:r>
              <a:rPr lang="sr-Cyrl-CS" sz="4000" dirty="0" smtClean="0">
                <a:solidFill>
                  <a:schemeClr val="accent1">
                    <a:lumMod val="75000"/>
                  </a:schemeClr>
                </a:solidFill>
              </a:rPr>
              <a:t>изврнуте</a:t>
            </a:r>
            <a:r>
              <a:rPr lang="sr-Cyrl-CS" sz="4000" dirty="0" smtClean="0"/>
              <a:t> једрилице и </a:t>
            </a:r>
            <a:r>
              <a:rPr lang="sr-Cyrl-CS" sz="4000" dirty="0" smtClean="0">
                <a:solidFill>
                  <a:schemeClr val="accent1">
                    <a:lumMod val="75000"/>
                  </a:schemeClr>
                </a:solidFill>
              </a:rPr>
              <a:t>бели расплинути </a:t>
            </a:r>
            <a:r>
              <a:rPr lang="sr-Cyrl-CS" sz="4000" dirty="0" smtClean="0"/>
              <a:t>бродови.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3657600" cy="5334000"/>
          </a:xfrm>
          <a:solidFill>
            <a:schemeClr val="bg2"/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Cyrl-CS" sz="4000" dirty="0" smtClean="0"/>
              <a:t>Они имају висока чела, вијорне косе, широке груди...</a:t>
            </a:r>
          </a:p>
          <a:p>
            <a:pPr>
              <a:buNone/>
            </a:pPr>
            <a:endParaRPr lang="sr-Cyrl-CS" sz="4000" dirty="0" smtClean="0"/>
          </a:p>
          <a:p>
            <a:pPr>
              <a:buNone/>
            </a:pPr>
            <a:r>
              <a:rPr lang="sr-Cyrl-CS" sz="4000" dirty="0" smtClean="0"/>
              <a:t>(Т. Ујевић, </a:t>
            </a:r>
            <a:r>
              <a:rPr lang="sr-Cyrl-CS" sz="4000" i="1" dirty="0" smtClean="0"/>
              <a:t>Јаблани</a:t>
            </a:r>
            <a:r>
              <a:rPr lang="sr-Cyrl-CS" sz="4000" dirty="0" smtClean="0"/>
              <a:t>)</a:t>
            </a:r>
          </a:p>
        </p:txBody>
      </p:sp>
      <p:pic>
        <p:nvPicPr>
          <p:cNvPr id="1026" name="Picture 2" descr="C:\Users\Sneza\Desktop\Uvod u proucavanje knjizevnosti\Epitet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14800" y="914400"/>
            <a:ext cx="3894666" cy="5257800"/>
          </a:xfrm>
          <a:prstGeom prst="rect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Епитет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3200400"/>
          </a:xfrm>
          <a:solidFill>
            <a:schemeClr val="bg2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200" dirty="0" smtClean="0"/>
              <a:t>Реч која се додаје именици да би омогућила стварање живље, потпуније, јасније или у нечему карактеристичне представе неке ствари, појаве, живог бића или особе.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600" dirty="0" smtClean="0"/>
              <a:t>Четири чавчића на чунчићу чучећи цијућу.</a:t>
            </a:r>
          </a:p>
          <a:p>
            <a:pPr>
              <a:buNone/>
            </a:pPr>
            <a:endParaRPr lang="sr-Cyrl-CS" sz="3600" dirty="0" smtClean="0"/>
          </a:p>
          <a:p>
            <a:pPr>
              <a:buNone/>
            </a:pPr>
            <a:r>
              <a:rPr lang="sr-Cyrl-CS" sz="3600" dirty="0" smtClean="0"/>
              <a:t>Свака сврака скака на два крака.</a:t>
            </a:r>
          </a:p>
          <a:p>
            <a:pPr>
              <a:buNone/>
            </a:pPr>
            <a:endParaRPr lang="sr-Cyrl-CS" sz="3600" dirty="0" smtClean="0"/>
          </a:p>
          <a:p>
            <a:pPr>
              <a:buNone/>
            </a:pPr>
            <a:r>
              <a:rPr lang="sr-Cyrl-CS" sz="3600" dirty="0" smtClean="0"/>
              <a:t>И цврчи, цврчи цврчак на чвору црне смрче.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40386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200" dirty="0" smtClean="0"/>
              <a:t>Два су цвијета у бостану расла;</a:t>
            </a:r>
          </a:p>
          <a:p>
            <a:pPr>
              <a:buNone/>
            </a:pPr>
            <a:r>
              <a:rPr lang="sr-Cyrl-CS" sz="3200" dirty="0" smtClean="0"/>
              <a:t>Плави зумбул и зелена када.</a:t>
            </a:r>
          </a:p>
          <a:p>
            <a:pPr>
              <a:buNone/>
            </a:pPr>
            <a:r>
              <a:rPr lang="sr-Cyrl-CS" sz="3200" dirty="0" smtClean="0"/>
              <a:t>Плави зумбул оде на Дољане,</a:t>
            </a:r>
          </a:p>
          <a:p>
            <a:pPr>
              <a:buNone/>
            </a:pPr>
            <a:r>
              <a:rPr lang="sr-Cyrl-CS" sz="3200" dirty="0" smtClean="0"/>
              <a:t>Оста када у бостану сама...</a:t>
            </a:r>
          </a:p>
          <a:p>
            <a:pPr>
              <a:buNone/>
            </a:pPr>
            <a:endParaRPr lang="sr-Cyrl-CS" sz="3200" dirty="0" smtClean="0"/>
          </a:p>
          <a:p>
            <a:pPr>
              <a:buNone/>
            </a:pPr>
            <a:r>
              <a:rPr lang="sr-Cyrl-CS" sz="3200" dirty="0" smtClean="0"/>
              <a:t>(народна песма </a:t>
            </a:r>
          </a:p>
          <a:p>
            <a:pPr>
              <a:buNone/>
            </a:pPr>
            <a:r>
              <a:rPr lang="sr-Cyrl-CS" sz="3200" i="1" dirty="0" smtClean="0"/>
              <a:t>Љубавни растанак</a:t>
            </a:r>
            <a:r>
              <a:rPr lang="sr-Cyrl-CS" sz="3200" dirty="0" smtClean="0"/>
              <a:t>)</a:t>
            </a:r>
            <a:endParaRPr lang="en-US" sz="3200" dirty="0"/>
          </a:p>
        </p:txBody>
      </p:sp>
      <p:pic>
        <p:nvPicPr>
          <p:cNvPr id="6146" name="Picture 2" descr="C:\Users\Sneza\Desktop\Uvod u proucavanje knjizevnosti\Ljubavni rastan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819400"/>
            <a:ext cx="2743200" cy="371475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153400" cy="5940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600" dirty="0" smtClean="0"/>
              <a:t>Вила гњиздо тица ластавица,</a:t>
            </a:r>
          </a:p>
          <a:p>
            <a:pPr>
              <a:buNone/>
            </a:pPr>
            <a:r>
              <a:rPr lang="sr-Cyrl-CS" sz="3600" dirty="0" smtClean="0"/>
              <a:t>вила га је за девет година,</a:t>
            </a:r>
          </a:p>
          <a:p>
            <a:pPr>
              <a:buNone/>
            </a:pPr>
            <a:r>
              <a:rPr lang="sr-Cyrl-CS" sz="3600" dirty="0" smtClean="0"/>
              <a:t>а јутрос га поче да развија;</a:t>
            </a:r>
          </a:p>
          <a:p>
            <a:pPr>
              <a:buNone/>
            </a:pPr>
            <a:r>
              <a:rPr lang="sr-Cyrl-CS" sz="3600" dirty="0" smtClean="0"/>
              <a:t>Долети јој сив-зелен соколе</a:t>
            </a:r>
          </a:p>
          <a:p>
            <a:pPr>
              <a:buNone/>
            </a:pPr>
            <a:r>
              <a:rPr lang="sr-Cyrl-CS" sz="3600" dirty="0" smtClean="0"/>
              <a:t>од столице цара честитога,</a:t>
            </a:r>
          </a:p>
          <a:p>
            <a:pPr>
              <a:buNone/>
            </a:pPr>
            <a:r>
              <a:rPr lang="sr-Cyrl-CS" sz="3600" dirty="0" smtClean="0"/>
              <a:t>па јој не да гњиздо да развија.</a:t>
            </a:r>
          </a:p>
          <a:p>
            <a:pPr>
              <a:buNone/>
            </a:pPr>
            <a:endParaRPr lang="sr-Cyrl-CS" sz="3600" dirty="0" smtClean="0"/>
          </a:p>
          <a:p>
            <a:pPr>
              <a:buNone/>
            </a:pPr>
            <a:r>
              <a:rPr lang="sr-Cyrl-CS" sz="3600" dirty="0" smtClean="0"/>
              <a:t>(епска народна песма </a:t>
            </a:r>
            <a:r>
              <a:rPr lang="sr-Cyrl-CS" sz="3600" i="1" dirty="0" smtClean="0"/>
              <a:t>Ропство Јанковић Стојана</a:t>
            </a:r>
            <a:r>
              <a:rPr lang="sr-Cyrl-C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Алегорија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382000" cy="5029200"/>
          </a:xfrm>
          <a:solidFill>
            <a:schemeClr val="bg2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sr-Cyrl-CS" sz="3200" dirty="0" smtClean="0"/>
              <a:t>Алегорија је стилска фигура којом се мисли и појмови исказују речима које имају пренесено (скривено) значење. За алегорију се каже да је проширена метафора. Настаје када се метафора развије </a:t>
            </a:r>
            <a:r>
              <a:rPr lang="sr-Cyrl-CS" sz="3200" dirty="0" smtClean="0"/>
              <a:t> и прошири на целу слику или целу радњу, односно на </a:t>
            </a:r>
            <a:r>
              <a:rPr lang="sr-Cyrl-CS" sz="3200" dirty="0" smtClean="0"/>
              <a:t>већи број стихова или строфа у песничкој слици или у целовитом књижевном тексту (нпр. у баснама).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953000" cy="4724400"/>
          </a:xfr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600" dirty="0" smtClean="0"/>
              <a:t>У тој дубини</a:t>
            </a:r>
          </a:p>
          <a:p>
            <a:pPr>
              <a:buNone/>
            </a:pPr>
            <a:r>
              <a:rPr lang="sr-Cyrl-CS" sz="3600" dirty="0" smtClean="0"/>
              <a:t>Плавој</a:t>
            </a:r>
          </a:p>
          <a:p>
            <a:pPr>
              <a:buNone/>
            </a:pPr>
            <a:r>
              <a:rPr lang="sr-Cyrl-CS" sz="3600" dirty="0" smtClean="0"/>
              <a:t>И без руба</a:t>
            </a:r>
          </a:p>
          <a:p>
            <a:pPr>
              <a:buNone/>
            </a:pPr>
            <a:r>
              <a:rPr lang="sr-Cyrl-CS" sz="3600" dirty="0" smtClean="0"/>
              <a:t>Тражио сам, давно,</a:t>
            </a:r>
          </a:p>
          <a:p>
            <a:pPr>
              <a:buNone/>
            </a:pPr>
            <a:r>
              <a:rPr lang="sr-Cyrl-CS" sz="3600" dirty="0" smtClean="0"/>
              <a:t>Голуба.</a:t>
            </a:r>
          </a:p>
          <a:p>
            <a:pPr>
              <a:buNone/>
            </a:pPr>
            <a:endParaRPr lang="sr-Cyrl-CS" sz="3600" dirty="0" smtClean="0"/>
          </a:p>
          <a:p>
            <a:pPr>
              <a:buNone/>
            </a:pPr>
            <a:r>
              <a:rPr lang="sr-Cyrl-CS" sz="3600" dirty="0" smtClean="0"/>
              <a:t>(С. Раичковић, </a:t>
            </a:r>
            <a:r>
              <a:rPr lang="sr-Cyrl-CS" sz="3600" i="1" dirty="0" smtClean="0"/>
              <a:t>Небо</a:t>
            </a:r>
            <a:r>
              <a:rPr lang="sr-Cyrl-CS" sz="3600" dirty="0" smtClean="0"/>
              <a:t>)</a:t>
            </a:r>
            <a:endParaRPr lang="en-US" sz="3600" dirty="0"/>
          </a:p>
        </p:txBody>
      </p:sp>
      <p:pic>
        <p:nvPicPr>
          <p:cNvPr id="2050" name="Picture 2" descr="C:\Users\Sneza\Desktop\Uvod u proucavanje knjizevnosti\simb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04800"/>
            <a:ext cx="3807245" cy="43862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Симбол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229600" cy="3810000"/>
          </a:xfrm>
          <a:solidFill>
            <a:schemeClr val="bg2"/>
          </a:solidFill>
          <a:ln w="38100"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algn="just"/>
            <a:r>
              <a:rPr lang="sr-Cyrl-CS" sz="3600" dirty="0" smtClean="0"/>
              <a:t>Реч (појам, слика) која означава неки конкретан предмет, а упућује на неки апстрактни појам или групу појмова.</a:t>
            </a:r>
          </a:p>
          <a:p>
            <a:pPr algn="just"/>
            <a:r>
              <a:rPr lang="sr-Cyrl-CS" sz="3600" dirty="0" smtClean="0"/>
              <a:t>Симбол увек има више значења и садржи скривени смисао.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848600" cy="6169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CS" sz="3200" dirty="0" smtClean="0"/>
              <a:t>Кад говори – ка’ да голуб гуче,</a:t>
            </a:r>
          </a:p>
          <a:p>
            <a:pPr>
              <a:buNone/>
            </a:pPr>
            <a:r>
              <a:rPr lang="sr-Cyrl-CS" sz="3200" dirty="0" smtClean="0"/>
              <a:t>Кад се смије, ка’ да бисер сије</a:t>
            </a:r>
          </a:p>
          <a:p>
            <a:pPr>
              <a:buNone/>
            </a:pPr>
            <a:r>
              <a:rPr lang="sr-Cyrl-CS" sz="3200" dirty="0" smtClean="0"/>
              <a:t>Кад погледа, као соко сиви,</a:t>
            </a:r>
          </a:p>
          <a:p>
            <a:pPr>
              <a:buNone/>
            </a:pPr>
            <a:r>
              <a:rPr lang="sr-Cyrl-CS" sz="3200" dirty="0" smtClean="0"/>
              <a:t>Кад се шеће – као пауница (...)</a:t>
            </a:r>
          </a:p>
          <a:p>
            <a:pPr>
              <a:buNone/>
            </a:pPr>
            <a:endParaRPr lang="sr-Cyrl-CS" sz="3200" dirty="0" smtClean="0"/>
          </a:p>
          <a:p>
            <a:pPr>
              <a:buNone/>
            </a:pPr>
            <a:r>
              <a:rPr lang="sr-Cyrl-CS" sz="3200" dirty="0" smtClean="0"/>
              <a:t>(народна балада </a:t>
            </a:r>
            <a:r>
              <a:rPr lang="sr-Cyrl-CS" sz="3200" i="1" dirty="0" smtClean="0"/>
              <a:t>Женидба Милића барјактара</a:t>
            </a:r>
            <a:r>
              <a:rPr lang="sr-Cyrl-CS" sz="3200" dirty="0" smtClean="0"/>
              <a:t>)</a:t>
            </a:r>
          </a:p>
          <a:p>
            <a:pPr>
              <a:buNone/>
            </a:pPr>
            <a:endParaRPr lang="sr-Cyrl-CS" sz="3200" dirty="0" smtClean="0"/>
          </a:p>
          <a:p>
            <a:pPr>
              <a:buNone/>
            </a:pPr>
            <a:r>
              <a:rPr lang="sr-Cyrl-CS" sz="3200" dirty="0" smtClean="0"/>
              <a:t>Ко свилене нити што их паук сатка,</a:t>
            </a:r>
          </a:p>
          <a:p>
            <a:pPr>
              <a:buNone/>
            </a:pPr>
            <a:r>
              <a:rPr lang="sr-Cyrl-CS" sz="3200" dirty="0" smtClean="0"/>
              <a:t>по дрвећу виси месечине вео.</a:t>
            </a:r>
          </a:p>
          <a:p>
            <a:pPr>
              <a:buNone/>
            </a:pPr>
            <a:r>
              <a:rPr lang="sr-Cyrl-CS" sz="3200" dirty="0" smtClean="0"/>
              <a:t>(А. Шантић)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Поређење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873752"/>
          </a:xfrm>
          <a:solidFill>
            <a:schemeClr val="bg2"/>
          </a:solidFill>
          <a:ln w="381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200" dirty="0" smtClean="0"/>
              <a:t>Стилска фигура којом се нешто доводи у везу и упоређује.</a:t>
            </a:r>
          </a:p>
          <a:p>
            <a:pPr algn="just"/>
            <a:r>
              <a:rPr lang="sr-Cyrl-CS" sz="3200" dirty="0" smtClean="0"/>
              <a:t>Састоји се од три члана: од предмета који се пореди, од заједничке особине тог предмета и оног са којим се пореди, и од самог предмета са којим се први пореди.</a:t>
            </a:r>
          </a:p>
          <a:p>
            <a:pPr algn="just"/>
            <a:r>
              <a:rPr lang="sr-Cyrl-CS" sz="3200" dirty="0" smtClean="0"/>
              <a:t>Особина на основу које се поређење успоставља најчешће није непосредно уочљива.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5344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CS" sz="3200" dirty="0" smtClean="0"/>
              <a:t>Чудно створење са малом снагом и жељам’ огромним.</a:t>
            </a:r>
          </a:p>
          <a:p>
            <a:pPr>
              <a:buNone/>
            </a:pPr>
            <a:r>
              <a:rPr lang="sr-Cyrl-CS" sz="3200" dirty="0" smtClean="0"/>
              <a:t>С педи живота мером, тежњом од себе већи.</a:t>
            </a:r>
          </a:p>
          <a:p>
            <a:pPr>
              <a:buNone/>
            </a:pPr>
            <a:r>
              <a:rPr lang="sr-Cyrl-CS" sz="3200" dirty="0" smtClean="0"/>
              <a:t>С вољом ка добру, са дели’ ка злу, несталан и нагао,</a:t>
            </a:r>
          </a:p>
          <a:p>
            <a:pPr>
              <a:buNone/>
            </a:pPr>
            <a:r>
              <a:rPr lang="sr-Cyrl-CS" sz="3200" dirty="0" smtClean="0"/>
              <a:t>Умом врлини, грабежу стаст’ма готов;</a:t>
            </a:r>
          </a:p>
          <a:p>
            <a:pPr>
              <a:buNone/>
            </a:pPr>
            <a:r>
              <a:rPr lang="sr-Cyrl-CS" sz="3200" dirty="0" smtClean="0"/>
              <a:t>Непостојанству одан, с постојанством користи тражећ</a:t>
            </a:r>
          </a:p>
          <a:p>
            <a:pPr>
              <a:buNone/>
            </a:pPr>
            <a:r>
              <a:rPr lang="sr-Cyrl-CS" sz="3200" dirty="0" smtClean="0"/>
              <a:t>То је човека твор, сам загонетка себи.</a:t>
            </a:r>
          </a:p>
          <a:p>
            <a:pPr>
              <a:buNone/>
            </a:pPr>
            <a:endParaRPr lang="sr-Cyrl-CS" sz="2800" dirty="0" smtClean="0"/>
          </a:p>
          <a:p>
            <a:pPr>
              <a:buNone/>
            </a:pPr>
            <a:r>
              <a:rPr lang="sr-Cyrl-CS" sz="2800" dirty="0" smtClean="0"/>
              <a:t>(Јован Стерија Поповић, </a:t>
            </a:r>
            <a:r>
              <a:rPr lang="sr-Cyrl-CS" sz="2800" i="1" dirty="0" smtClean="0"/>
              <a:t>Човек</a:t>
            </a:r>
            <a:r>
              <a:rPr lang="sr-Cyrl-CS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Контраст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  <a:solidFill>
            <a:schemeClr val="bg2"/>
          </a:solidFill>
          <a:ln w="381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200" dirty="0" smtClean="0"/>
              <a:t>Специјална врста поређења које се не врши по сличности, већ по супротности.</a:t>
            </a:r>
          </a:p>
          <a:p>
            <a:pPr algn="just"/>
            <a:r>
              <a:rPr lang="sr-Cyrl-CS" sz="3200" dirty="0" smtClean="0"/>
              <a:t>Заснива се на супротности речи или читавих реченица.</a:t>
            </a:r>
          </a:p>
          <a:p>
            <a:pPr algn="just"/>
            <a:r>
              <a:rPr lang="sr-Cyrl-CS" sz="3200" dirty="0" smtClean="0"/>
              <a:t>У књижевном тексту контрастом (антитезом) истичу се супротности између песничких слика, појмова, догађаја, ликова и сл.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600" dirty="0" smtClean="0"/>
              <a:t>Што је небо – да је лист артије,</a:t>
            </a:r>
          </a:p>
          <a:p>
            <a:pPr>
              <a:buNone/>
            </a:pPr>
            <a:r>
              <a:rPr lang="sr-Cyrl-CS" sz="3600" dirty="0" smtClean="0"/>
              <a:t>Што је гора – да су калемови,</a:t>
            </a:r>
          </a:p>
          <a:p>
            <a:pPr>
              <a:buNone/>
            </a:pPr>
            <a:r>
              <a:rPr lang="sr-Cyrl-CS" sz="3600" dirty="0" smtClean="0"/>
              <a:t>Што је море – да је црн мурећеп,</a:t>
            </a:r>
          </a:p>
          <a:p>
            <a:pPr>
              <a:buNone/>
            </a:pPr>
            <a:r>
              <a:rPr lang="sr-Cyrl-CS" sz="3600" dirty="0" smtClean="0"/>
              <a:t>Пак да пишем три године дана,</a:t>
            </a:r>
          </a:p>
          <a:p>
            <a:pPr>
              <a:buNone/>
            </a:pPr>
            <a:r>
              <a:rPr lang="sr-Cyrl-CS" sz="3600" dirty="0" smtClean="0"/>
              <a:t>Не би’ моји исписала јада!</a:t>
            </a:r>
          </a:p>
          <a:p>
            <a:pPr>
              <a:buNone/>
            </a:pPr>
            <a:endParaRPr lang="sr-Cyrl-CS" sz="3600" dirty="0" smtClean="0"/>
          </a:p>
          <a:p>
            <a:pPr>
              <a:buNone/>
            </a:pPr>
            <a:r>
              <a:rPr lang="sr-Cyrl-CS" sz="3600" dirty="0" smtClean="0"/>
              <a:t>(народна лирска песма </a:t>
            </a:r>
            <a:r>
              <a:rPr lang="sr-Cyrl-CS" sz="3600" i="1" dirty="0" smtClean="0"/>
              <a:t>Љубавни растанак</a:t>
            </a:r>
            <a:r>
              <a:rPr lang="sr-Cyrl-C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4191000" cy="4572000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just">
              <a:buNone/>
            </a:pPr>
            <a:r>
              <a:rPr lang="sr-Cyrl-CS" dirty="0" smtClean="0"/>
              <a:t>Веје, веје, пада,</a:t>
            </a:r>
          </a:p>
          <a:p>
            <a:pPr algn="just">
              <a:buNone/>
            </a:pPr>
            <a:r>
              <a:rPr lang="sr-Cyrl-CS" dirty="0" smtClean="0"/>
              <a:t>бело, сребрно, сетно</a:t>
            </a:r>
          </a:p>
          <a:p>
            <a:pPr algn="just">
              <a:buNone/>
            </a:pPr>
            <a:r>
              <a:rPr lang="sr-Cyrl-CS" dirty="0" smtClean="0"/>
              <a:t>снег бео, весео, благ.</a:t>
            </a:r>
          </a:p>
          <a:p>
            <a:pPr algn="just">
              <a:buNone/>
            </a:pPr>
            <a:r>
              <a:rPr lang="sr-Cyrl-CS" dirty="0" smtClean="0"/>
              <a:t>И где је, где је било</a:t>
            </a:r>
          </a:p>
          <a:p>
            <a:pPr algn="just">
              <a:buNone/>
            </a:pPr>
            <a:r>
              <a:rPr lang="sr-Cyrl-CS" dirty="0" smtClean="0"/>
              <a:t>поље зелено цветно,</a:t>
            </a:r>
          </a:p>
          <a:p>
            <a:pPr algn="just">
              <a:buNone/>
            </a:pPr>
            <a:r>
              <a:rPr lang="sr-Cyrl-CS" dirty="0" smtClean="0"/>
              <a:t>тамо је, драга, сада</a:t>
            </a:r>
          </a:p>
          <a:p>
            <a:pPr algn="just">
              <a:buNone/>
            </a:pPr>
            <a:r>
              <a:rPr lang="sr-Cyrl-CS" dirty="0" smtClean="0"/>
              <a:t>бели сребрни саг. (...)</a:t>
            </a:r>
          </a:p>
          <a:p>
            <a:pPr>
              <a:buNone/>
            </a:pPr>
            <a:r>
              <a:rPr lang="sr-Cyrl-CS" dirty="0" smtClean="0"/>
              <a:t>(Г. Крклец, </a:t>
            </a:r>
            <a:r>
              <a:rPr lang="sr-Cyrl-CS" i="1" dirty="0" smtClean="0"/>
              <a:t>Снег</a:t>
            </a:r>
            <a:r>
              <a:rPr lang="sr-Cyrl-CS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Sneza\Desktop\Uvod u proucavanje knjizevnosti\Slika za Krkle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4756" y="304800"/>
            <a:ext cx="3729644" cy="4856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dirty="0" smtClean="0"/>
              <a:t>Хипербола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229600" cy="4267200"/>
          </a:xfrm>
          <a:solidFill>
            <a:schemeClr val="bg2"/>
          </a:solidFill>
          <a:ln w="28575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200" dirty="0" smtClean="0"/>
              <a:t>Стилска фигура којом се преувеличавају особине предмета, напетост радње и </a:t>
            </a:r>
            <a:r>
              <a:rPr lang="sr-Cyrl-CS" sz="3200" dirty="0" smtClean="0"/>
              <a:t>осећања. </a:t>
            </a:r>
            <a:r>
              <a:rPr lang="sr-Cyrl-CS" sz="3200" dirty="0" smtClean="0"/>
              <a:t>Претеривањем се ствара упечатљива песничка слика, појачава утисак и наглашава доживљај ствараоца или лирског субјекта према описаном предмету, радњи или појави.</a:t>
            </a:r>
            <a:endParaRPr lang="en-US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5562600" cy="5940552"/>
          </a:xfrm>
        </p:spPr>
        <p:txBody>
          <a:bodyPr/>
          <a:lstStyle/>
          <a:p>
            <a:pPr>
              <a:buNone/>
            </a:pPr>
            <a:r>
              <a:rPr lang="sr-Cyrl-CS" sz="2800" dirty="0" smtClean="0"/>
              <a:t>Све ће се жеље ту да пробуде,</a:t>
            </a:r>
          </a:p>
          <a:p>
            <a:pPr>
              <a:buNone/>
            </a:pPr>
            <a:r>
              <a:rPr lang="sr-Cyrl-CS" sz="2800" dirty="0" smtClean="0"/>
              <a:t>Душине жице све да прогуде:</a:t>
            </a:r>
          </a:p>
          <a:p>
            <a:pPr>
              <a:buNone/>
            </a:pPr>
            <a:r>
              <a:rPr lang="sr-Cyrl-CS" sz="2800" dirty="0" smtClean="0"/>
              <a:t>Уадивићемо светске колуте,</a:t>
            </a:r>
          </a:p>
          <a:p>
            <a:pPr>
              <a:buNone/>
            </a:pPr>
            <a:r>
              <a:rPr lang="sr-Cyrl-CS" sz="2800" dirty="0" smtClean="0"/>
              <a:t>Богове силне, камоли људе,</a:t>
            </a:r>
          </a:p>
          <a:p>
            <a:pPr>
              <a:buNone/>
            </a:pPr>
            <a:r>
              <a:rPr lang="sr-Cyrl-CS" sz="2800" dirty="0" smtClean="0"/>
              <a:t>Звездама ћемо померит путе,</a:t>
            </a:r>
          </a:p>
          <a:p>
            <a:pPr>
              <a:buNone/>
            </a:pPr>
            <a:r>
              <a:rPr lang="sr-Cyrl-CS" sz="2800" dirty="0" smtClean="0"/>
              <a:t>Сунцима засут сељенске студе,</a:t>
            </a:r>
          </a:p>
          <a:p>
            <a:pPr>
              <a:buNone/>
            </a:pPr>
            <a:r>
              <a:rPr lang="sr-Cyrl-CS" sz="2800" dirty="0" smtClean="0"/>
              <a:t>Да у све куте зоре заруде,</a:t>
            </a:r>
          </a:p>
          <a:p>
            <a:pPr>
              <a:buNone/>
            </a:pPr>
            <a:r>
              <a:rPr lang="sr-Cyrl-CS" sz="2800" dirty="0" smtClean="0"/>
              <a:t>Да од милине дуси полуде – </a:t>
            </a:r>
          </a:p>
          <a:p>
            <a:pPr>
              <a:buNone/>
            </a:pPr>
            <a:r>
              <a:rPr lang="sr-Latn-CS" sz="2800" i="1" dirty="0" smtClean="0"/>
              <a:t>Santa Maria della Salute</a:t>
            </a:r>
            <a:r>
              <a:rPr lang="sr-Latn-CS" sz="2800" dirty="0" smtClean="0"/>
              <a:t>!</a:t>
            </a:r>
            <a:endParaRPr lang="sr-Cyrl-CS" sz="2800" dirty="0" smtClean="0"/>
          </a:p>
          <a:p>
            <a:pPr>
              <a:buNone/>
            </a:pPr>
            <a:endParaRPr lang="sr-Cyrl-CS" i="1" dirty="0" smtClean="0"/>
          </a:p>
          <a:p>
            <a:pPr>
              <a:buNone/>
            </a:pPr>
            <a:r>
              <a:rPr lang="sr-Cyrl-CS" dirty="0" smtClean="0"/>
              <a:t>(Л. Костић, </a:t>
            </a:r>
            <a:r>
              <a:rPr lang="sr-Latn-CS" i="1" dirty="0" smtClean="0"/>
              <a:t>Santa Maria della Salute</a:t>
            </a:r>
            <a:r>
              <a:rPr lang="sr-Cyrl-CS" dirty="0" smtClean="0"/>
              <a:t>)</a:t>
            </a:r>
            <a:endParaRPr lang="en-US" dirty="0"/>
          </a:p>
        </p:txBody>
      </p:sp>
      <p:pic>
        <p:nvPicPr>
          <p:cNvPr id="3074" name="Picture 2" descr="C:\Users\Sneza\Desktop\Uvod u proucavanje knjizevnosti\Gradaci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676400"/>
            <a:ext cx="2395537" cy="35998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4400" b="1" dirty="0" smtClean="0"/>
              <a:t>Градација</a:t>
            </a:r>
            <a:r>
              <a:rPr lang="sr-Cyrl-C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8153400" cy="4191000"/>
          </a:xfr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200" dirty="0" smtClean="0"/>
              <a:t>Стилска фигура којом се осећања, представе, мисли и песничке слике ређају поступно, по јачини. Узлазна градација (од слабијих до најснажнијих осећања, слика и сл.) назива се климакс, а </a:t>
            </a:r>
            <a:r>
              <a:rPr lang="sr-Cyrl-CS" sz="3200" dirty="0" smtClean="0"/>
              <a:t>силазна </a:t>
            </a:r>
            <a:r>
              <a:rPr lang="sr-Cyrl-CS" sz="3200" dirty="0" smtClean="0"/>
              <a:t>антиклимакс.</a:t>
            </a:r>
            <a:endParaRPr lang="en-US" sz="3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3058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CS" sz="2800" dirty="0" smtClean="0"/>
              <a:t>Боже свети подржи нам књаза,</a:t>
            </a:r>
          </a:p>
          <a:p>
            <a:pPr>
              <a:buNone/>
            </a:pPr>
            <a:r>
              <a:rPr lang="sr-Cyrl-CS" sz="2800" dirty="0" smtClean="0"/>
              <a:t>Здрава, крепка, охола и славна,</a:t>
            </a:r>
          </a:p>
          <a:p>
            <a:pPr>
              <a:buNone/>
            </a:pPr>
            <a:r>
              <a:rPr lang="sr-Cyrl-CS" sz="2800" dirty="0" smtClean="0"/>
              <a:t>Јер на свету нит је кадгод било,</a:t>
            </a:r>
          </a:p>
          <a:p>
            <a:pPr>
              <a:buNone/>
            </a:pPr>
            <a:r>
              <a:rPr lang="sr-Cyrl-CS" sz="2800" dirty="0" smtClean="0"/>
              <a:t>Нити ће му икад бити равна.</a:t>
            </a:r>
          </a:p>
          <a:p>
            <a:pPr>
              <a:buNone/>
            </a:pPr>
            <a:r>
              <a:rPr lang="sr-Cyrl-CS" sz="2800" dirty="0" smtClean="0"/>
              <a:t>(Ј. Ј. Змај, </a:t>
            </a:r>
            <a:r>
              <a:rPr lang="sr-Cyrl-CS" sz="2800" i="1" dirty="0" smtClean="0"/>
              <a:t>Јутутунска народна химна</a:t>
            </a:r>
            <a:r>
              <a:rPr lang="sr-Cyrl-CS" sz="2800" dirty="0" smtClean="0"/>
              <a:t>)</a:t>
            </a:r>
          </a:p>
          <a:p>
            <a:pPr>
              <a:buNone/>
            </a:pPr>
            <a:endParaRPr lang="sr-Cyrl-CS" sz="2800" dirty="0" smtClean="0"/>
          </a:p>
          <a:p>
            <a:pPr>
              <a:buNone/>
            </a:pPr>
            <a:r>
              <a:rPr lang="sr-Cyrl-CS" sz="2800" dirty="0" smtClean="0"/>
              <a:t>Још сам снажан, иако сам се родио некако кад се први пут почела трећина од народа купити; још ја имам снаге и кувета (...). ‘Вала царевини, нашој премилостивој Земљаној влади и славном суду што сам и ово мало снаге очуво!</a:t>
            </a:r>
          </a:p>
          <a:p>
            <a:pPr>
              <a:buNone/>
            </a:pPr>
            <a:r>
              <a:rPr lang="sr-Cyrl-CS" sz="2800" dirty="0" smtClean="0"/>
              <a:t>(П. Кочић, </a:t>
            </a:r>
            <a:r>
              <a:rPr lang="sr-Cyrl-CS" sz="2800" i="1" dirty="0" smtClean="0"/>
              <a:t>Јазавац пред судом</a:t>
            </a:r>
            <a:r>
              <a:rPr lang="sr-Cyrl-C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Иронија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just"/>
            <a:r>
              <a:rPr lang="sr-Cyrl-CS" sz="2800" dirty="0" smtClean="0"/>
              <a:t>Стилска фигура којом се речима даје супротан смисао од оног који оне имају у свом основном значењу.</a:t>
            </a:r>
          </a:p>
          <a:p>
            <a:pPr algn="just"/>
            <a:r>
              <a:rPr lang="sr-Cyrl-CS" sz="2800" dirty="0" smtClean="0"/>
              <a:t>Иронија подразумева подругљив говор у којем се мисли супротно од онога што се говори.</a:t>
            </a:r>
          </a:p>
          <a:p>
            <a:pPr algn="just"/>
            <a:r>
              <a:rPr lang="sr-Cyrl-CS" sz="2800" dirty="0" smtClean="0"/>
              <a:t>У писању се речи с ироничним значењем често стављају се под наводнике.</a:t>
            </a:r>
          </a:p>
          <a:p>
            <a:pPr algn="just"/>
            <a:r>
              <a:rPr lang="sr-Cyrl-CS" sz="2800" dirty="0" smtClean="0"/>
              <a:t>У говору се наглашавају нарочитом интонацијом.</a:t>
            </a:r>
            <a:endParaRPr lang="en-US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1524000"/>
            <a:ext cx="3810000" cy="50292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just"/>
            <a:r>
              <a:rPr lang="sr-Cyrl-CS" sz="2800" dirty="0" smtClean="0"/>
              <a:t>Мисао која на први поглед изгледа противречна, а која је у ствари дубоко тачна и истинита.</a:t>
            </a:r>
          </a:p>
          <a:p>
            <a:pPr algn="just"/>
            <a:endParaRPr lang="sr-Cyrl-CS" sz="2800" dirty="0" smtClean="0"/>
          </a:p>
          <a:p>
            <a:pPr algn="just"/>
            <a:r>
              <a:rPr lang="sr-Cyrl-CS" sz="2800" dirty="0" smtClean="0"/>
              <a:t>Знам да ништа не знам.</a:t>
            </a:r>
          </a:p>
          <a:p>
            <a:pPr algn="just">
              <a:buNone/>
            </a:pPr>
            <a:r>
              <a:rPr lang="sr-Cyrl-CS" sz="2800" dirty="0" smtClean="0"/>
              <a:t>(Сократ</a:t>
            </a:r>
            <a:r>
              <a:rPr lang="sr-Cyrl-CS" sz="2800" dirty="0" smtClean="0"/>
              <a:t>)</a:t>
            </a:r>
          </a:p>
          <a:p>
            <a:pPr algn="just">
              <a:buNone/>
            </a:pP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4" y="1524000"/>
            <a:ext cx="3933825" cy="50292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2800" dirty="0" smtClean="0"/>
              <a:t>Стилска фигура у којој се спајањем два супротна појма ствара нови, вишезначни појам.</a:t>
            </a:r>
          </a:p>
          <a:p>
            <a:pPr algn="just"/>
            <a:endParaRPr lang="sr-Cyrl-CS" sz="2800" dirty="0" smtClean="0"/>
          </a:p>
          <a:p>
            <a:pPr algn="just"/>
            <a:r>
              <a:rPr lang="sr-Cyrl-CS" sz="2800" dirty="0" smtClean="0"/>
              <a:t>крвава бајка</a:t>
            </a:r>
          </a:p>
          <a:p>
            <a:pPr algn="just"/>
            <a:r>
              <a:rPr lang="sr-Cyrl-CS" sz="2800" dirty="0" smtClean="0"/>
              <a:t>мудра лудост</a:t>
            </a:r>
          </a:p>
          <a:p>
            <a:pPr algn="just"/>
            <a:r>
              <a:rPr lang="sr-Cyrl-CS" sz="2800" dirty="0" smtClean="0"/>
              <a:t>речита тишина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609600"/>
            <a:ext cx="3657600" cy="658368"/>
          </a:xfrm>
        </p:spPr>
        <p:txBody>
          <a:bodyPr/>
          <a:lstStyle/>
          <a:p>
            <a:pPr algn="ctr"/>
            <a:r>
              <a:rPr lang="sr-Cyrl-CS" sz="4000" dirty="0" smtClean="0">
                <a:solidFill>
                  <a:schemeClr val="tx1"/>
                </a:solidFill>
              </a:rPr>
              <a:t>Парадокс</a:t>
            </a:r>
            <a:r>
              <a:rPr lang="sr-Cyrl-CS" sz="4000" dirty="0" smtClean="0"/>
              <a:t> 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609600"/>
            <a:ext cx="3657600" cy="658368"/>
          </a:xfrm>
        </p:spPr>
        <p:txBody>
          <a:bodyPr/>
          <a:lstStyle/>
          <a:p>
            <a:pPr algn="ctr"/>
            <a:r>
              <a:rPr lang="sr-Cyrl-CS" sz="3600" dirty="0" smtClean="0">
                <a:solidFill>
                  <a:schemeClr val="tx1"/>
                </a:solidFill>
              </a:rPr>
              <a:t>Оксиморон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1371600"/>
            <a:ext cx="3810000" cy="5257800"/>
          </a:xfrm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sr-Cyrl-CS" sz="2800" dirty="0" smtClean="0"/>
              <a:t>Посредно упућивање на неки познат догађај из митологије или историје, друштвену или политичку ситуацију, књижевни лик или дело.</a:t>
            </a:r>
          </a:p>
          <a:p>
            <a:pPr algn="just"/>
            <a:endParaRPr lang="sr-Cyrl-CS" dirty="0" smtClean="0"/>
          </a:p>
          <a:p>
            <a:pPr algn="just"/>
            <a:r>
              <a:rPr lang="sr-Cyrl-CS" dirty="0" smtClean="0"/>
              <a:t>Чувај се Данајаца и кад дарове доносе.</a:t>
            </a:r>
          </a:p>
          <a:p>
            <a:pPr algn="just"/>
            <a:r>
              <a:rPr lang="sr-Cyrl-CS" dirty="0" smtClean="0"/>
              <a:t>Ахилова пета</a:t>
            </a:r>
          </a:p>
          <a:p>
            <a:pPr algn="just"/>
            <a:r>
              <a:rPr lang="sr-Cyrl-CS" dirty="0" smtClean="0"/>
              <a:t>Страдати као Јанко на Косову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4" y="1371600"/>
            <a:ext cx="4010026" cy="525780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dirty="0" smtClean="0"/>
              <a:t>Стилска фигура у којој се лирски субејкат обраћа неживој природи, стварима, одсутним бићима (драгој, пријатељу) као да су та бића жива и присутна. </a:t>
            </a:r>
          </a:p>
          <a:p>
            <a:pPr algn="just">
              <a:buNone/>
            </a:pPr>
            <a:endParaRPr lang="sr-Cyrl-CS" sz="2800" dirty="0" smtClean="0"/>
          </a:p>
          <a:p>
            <a:pPr algn="just">
              <a:buNone/>
            </a:pPr>
            <a:r>
              <a:rPr lang="sr-Cyrl-CS" sz="2600" dirty="0" smtClean="0"/>
              <a:t>Ој, Карловци, место моје драго,</a:t>
            </a:r>
          </a:p>
          <a:p>
            <a:pPr algn="just">
              <a:buNone/>
            </a:pPr>
            <a:r>
              <a:rPr lang="sr-Cyrl-CS" sz="2600" dirty="0" smtClean="0"/>
              <a:t>Ко детенце дошао сам амо (...)</a:t>
            </a:r>
          </a:p>
          <a:p>
            <a:pPr algn="just"/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533400"/>
            <a:ext cx="3657600" cy="658368"/>
          </a:xfrm>
        </p:spPr>
        <p:txBody>
          <a:bodyPr/>
          <a:lstStyle/>
          <a:p>
            <a:pPr algn="ctr"/>
            <a:r>
              <a:rPr lang="sr-Cyrl-CS" sz="3600" dirty="0" smtClean="0">
                <a:solidFill>
                  <a:schemeClr val="tx1"/>
                </a:solidFill>
              </a:rPr>
              <a:t>Алузија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533400"/>
            <a:ext cx="3657600" cy="658368"/>
          </a:xfrm>
        </p:spPr>
        <p:txBody>
          <a:bodyPr/>
          <a:lstStyle/>
          <a:p>
            <a:pPr algn="ctr"/>
            <a:r>
              <a:rPr lang="sr-Cyrl-CS" sz="3600" dirty="0" smtClean="0">
                <a:solidFill>
                  <a:schemeClr val="tx1"/>
                </a:solidFill>
              </a:rPr>
              <a:t>Апострофа</a:t>
            </a:r>
            <a:r>
              <a:rPr lang="sr-Cyrl-C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81000" y="1295400"/>
            <a:ext cx="3733800" cy="52578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sr-Cyrl-CS" sz="2800" dirty="0" smtClean="0"/>
              <a:t>Посебна употреба упитних реченица – мисао се изражава у облику питања на које се не очекује одговор, већ се њиме само изражавају осећања и расположење лирског субјекта.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1295400"/>
            <a:ext cx="3657600" cy="5257800"/>
          </a:xfrm>
        </p:spPr>
        <p:txBody>
          <a:bodyPr/>
          <a:lstStyle/>
          <a:p>
            <a:r>
              <a:rPr lang="sr-Cyrl-CS" dirty="0" smtClean="0"/>
              <a:t>Обртање реда речи или делова реченице, чиме се ствара ред обрнут од оног који се у граматици одређеног језика сматра очекиваним.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Оловне и тешке снове снивају</a:t>
            </a:r>
          </a:p>
          <a:p>
            <a:pPr>
              <a:buNone/>
            </a:pPr>
            <a:r>
              <a:rPr lang="sr-Cyrl-CS" dirty="0" smtClean="0"/>
              <a:t>Облаци над тамним горским странама (...)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533400"/>
            <a:ext cx="3657600" cy="658368"/>
          </a:xfrm>
        </p:spPr>
        <p:txBody>
          <a:bodyPr/>
          <a:lstStyle/>
          <a:p>
            <a:pPr algn="ctr"/>
            <a:r>
              <a:rPr lang="sr-Cyrl-CS" sz="2800" dirty="0" smtClean="0">
                <a:solidFill>
                  <a:schemeClr val="tx1"/>
                </a:solidFill>
              </a:rPr>
              <a:t>Реторско питање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533400"/>
            <a:ext cx="3657600" cy="658368"/>
          </a:xfrm>
        </p:spPr>
        <p:txBody>
          <a:bodyPr/>
          <a:lstStyle/>
          <a:p>
            <a:pPr algn="ctr"/>
            <a:r>
              <a:rPr lang="sr-Cyrl-CS" sz="2800" dirty="0" smtClean="0">
                <a:solidFill>
                  <a:schemeClr val="tx1"/>
                </a:solidFill>
              </a:rPr>
              <a:t>Инверзија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841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524000"/>
            <a:ext cx="3657600" cy="502920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sr-Cyrl-CS" dirty="0" smtClean="0"/>
              <a:t>Стилска фигура која настаје низањем речи без њиховог граматичког повезивања.</a:t>
            </a:r>
          </a:p>
          <a:p>
            <a:endParaRPr lang="sr-Cyrl-CS" dirty="0" smtClean="0"/>
          </a:p>
          <a:p>
            <a:pPr>
              <a:buNone/>
            </a:pPr>
            <a:r>
              <a:rPr lang="sr-Cyrl-CS" dirty="0" smtClean="0"/>
              <a:t>Зуји, звечи, звони, звучи</a:t>
            </a:r>
          </a:p>
          <a:p>
            <a:pPr>
              <a:buNone/>
            </a:pPr>
            <a:r>
              <a:rPr lang="sr-Cyrl-CS" dirty="0" smtClean="0"/>
              <a:t>шуми, грми, тутњи, хучи:</a:t>
            </a:r>
          </a:p>
          <a:p>
            <a:pPr>
              <a:buNone/>
            </a:pPr>
            <a:r>
              <a:rPr lang="sr-Cyrl-CS" dirty="0" smtClean="0"/>
              <a:t>то је језик рода мог. (...)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4" y="1524000"/>
            <a:ext cx="4238626" cy="5105400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sr-Cyrl-CS" dirty="0" smtClean="0"/>
              <a:t>Стилска фигура супротна асиндету</a:t>
            </a:r>
          </a:p>
          <a:p>
            <a:r>
              <a:rPr lang="sr-Cyrl-CS" dirty="0" smtClean="0"/>
              <a:t>Подразумева низање везника (без наглашене граматичке потребе).</a:t>
            </a:r>
          </a:p>
          <a:p>
            <a:endParaRPr lang="sr-Cyrl-CS" dirty="0" smtClean="0"/>
          </a:p>
          <a:p>
            <a:pPr>
              <a:buNone/>
            </a:pPr>
            <a:r>
              <a:rPr lang="sr-Cyrl-CS" dirty="0" smtClean="0"/>
              <a:t>И нема га сутра, ни прекосутра не,</a:t>
            </a:r>
          </a:p>
          <a:p>
            <a:pPr>
              <a:buNone/>
            </a:pPr>
            <a:r>
              <a:rPr lang="sr-Cyrl-CS" dirty="0" smtClean="0"/>
              <a:t>И веле да болестан лежи,</a:t>
            </a:r>
          </a:p>
          <a:p>
            <a:pPr>
              <a:buNone/>
            </a:pPr>
            <a:r>
              <a:rPr lang="sr-Cyrl-CS" dirty="0" smtClean="0"/>
              <a:t>И нема га мјесец, и нема га два,</a:t>
            </a:r>
          </a:p>
          <a:p>
            <a:pPr>
              <a:buNone/>
            </a:pPr>
            <a:r>
              <a:rPr lang="sr-Cyrl-CS" dirty="0" smtClean="0"/>
              <a:t>И зима је већ,</a:t>
            </a:r>
          </a:p>
          <a:p>
            <a:pPr>
              <a:buNone/>
            </a:pPr>
            <a:r>
              <a:rPr lang="sr-Cyrl-CS" dirty="0" smtClean="0"/>
              <a:t>И снијежи...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762000"/>
            <a:ext cx="3657600" cy="658368"/>
          </a:xfrm>
        </p:spPr>
        <p:txBody>
          <a:bodyPr/>
          <a:lstStyle/>
          <a:p>
            <a:pPr algn="ctr"/>
            <a:r>
              <a:rPr lang="sr-Cyrl-CS" sz="4400" dirty="0" smtClean="0">
                <a:solidFill>
                  <a:schemeClr val="tx1"/>
                </a:solidFill>
              </a:rPr>
              <a:t>Асиндет</a:t>
            </a:r>
            <a:r>
              <a:rPr lang="sr-Cyrl-CS" dirty="0" smtClean="0"/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685800"/>
            <a:ext cx="3886200" cy="658368"/>
          </a:xfrm>
        </p:spPr>
        <p:txBody>
          <a:bodyPr/>
          <a:lstStyle/>
          <a:p>
            <a:pPr algn="ctr"/>
            <a:r>
              <a:rPr lang="sr-Cyrl-CS" sz="4400" dirty="0" smtClean="0">
                <a:solidFill>
                  <a:schemeClr val="tx1"/>
                </a:solidFill>
              </a:rPr>
              <a:t>Полисиндет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2603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657600" cy="4343400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Изостављање делова реченице, којим се реченица своди на основне речи, тј. речи које су носиоци значења.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267201" y="2057400"/>
            <a:ext cx="4114799" cy="4191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sr-Cyrl-RS" sz="3200" dirty="0" smtClean="0"/>
              <a:t>Крсти вука – вук у гору.</a:t>
            </a:r>
          </a:p>
          <a:p>
            <a:endParaRPr lang="sr-Cyrl-RS" sz="3200" dirty="0"/>
          </a:p>
          <a:p>
            <a:r>
              <a:rPr lang="sr-Cyrl-RS" sz="3200" dirty="0" smtClean="0"/>
              <a:t>Ето поља, а ето коња.</a:t>
            </a:r>
          </a:p>
          <a:p>
            <a:endParaRPr lang="sr-Cyrl-RS" sz="3200" dirty="0"/>
          </a:p>
          <a:p>
            <a:r>
              <a:rPr lang="sr-Cyrl-RS" sz="3200" dirty="0" smtClean="0"/>
              <a:t>Младост – лудост.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914400"/>
            <a:ext cx="3657600" cy="658368"/>
          </a:xfrm>
        </p:spPr>
        <p:txBody>
          <a:bodyPr/>
          <a:lstStyle/>
          <a:p>
            <a:pPr algn="ctr"/>
            <a:r>
              <a:rPr lang="sr-Cyrl-RS" sz="3600" dirty="0" smtClean="0">
                <a:solidFill>
                  <a:schemeClr val="tx1"/>
                </a:solidFill>
              </a:rPr>
              <a:t>Елипса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267200" y="914400"/>
            <a:ext cx="3657600" cy="65836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0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09600"/>
            <a:ext cx="4114800" cy="6021557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dirty="0" smtClean="0"/>
              <a:t>Пучина плава</a:t>
            </a:r>
          </a:p>
          <a:p>
            <a:pPr>
              <a:buNone/>
            </a:pPr>
            <a:r>
              <a:rPr lang="sr-Cyrl-CS" dirty="0" smtClean="0"/>
              <a:t>Спава.</a:t>
            </a:r>
          </a:p>
          <a:p>
            <a:pPr>
              <a:buNone/>
            </a:pPr>
            <a:r>
              <a:rPr lang="sr-Cyrl-CS" dirty="0" smtClean="0"/>
              <a:t>Прохладни пада мрак.</a:t>
            </a:r>
          </a:p>
          <a:p>
            <a:pPr>
              <a:buNone/>
            </a:pPr>
            <a:r>
              <a:rPr lang="sr-Cyrl-CS" dirty="0" smtClean="0"/>
              <a:t>Врх хриди црне</a:t>
            </a:r>
          </a:p>
          <a:p>
            <a:pPr>
              <a:buNone/>
            </a:pPr>
            <a:r>
              <a:rPr lang="sr-Cyrl-CS" dirty="0" smtClean="0"/>
              <a:t>Трне</a:t>
            </a:r>
          </a:p>
          <a:p>
            <a:pPr>
              <a:buNone/>
            </a:pPr>
            <a:r>
              <a:rPr lang="sr-Cyrl-CS" dirty="0" smtClean="0"/>
              <a:t>Задњи румени зрак. </a:t>
            </a:r>
            <a:endParaRPr lang="sr-Latn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И јеца звоно </a:t>
            </a:r>
          </a:p>
          <a:p>
            <a:pPr>
              <a:buNone/>
            </a:pPr>
            <a:r>
              <a:rPr lang="sr-Cyrl-RS" dirty="0"/>
              <a:t>Б</a:t>
            </a:r>
            <a:r>
              <a:rPr lang="sr-Cyrl-RS" dirty="0" smtClean="0"/>
              <a:t>оно</a:t>
            </a:r>
          </a:p>
          <a:p>
            <a:pPr>
              <a:buNone/>
            </a:pPr>
            <a:r>
              <a:rPr lang="sr-Cyrl-RS" dirty="0" smtClean="0"/>
              <a:t>По кршу дршће звук.</a:t>
            </a:r>
          </a:p>
          <a:p>
            <a:pPr>
              <a:buNone/>
            </a:pPr>
            <a:r>
              <a:rPr lang="sr-Cyrl-RS" dirty="0" smtClean="0"/>
              <a:t>С уздахом туге</a:t>
            </a:r>
          </a:p>
          <a:p>
            <a:pPr>
              <a:buNone/>
            </a:pPr>
            <a:r>
              <a:rPr lang="sr-Cyrl-RS" dirty="0" smtClean="0"/>
              <a:t>Дуге</a:t>
            </a:r>
          </a:p>
          <a:p>
            <a:pPr>
              <a:buNone/>
            </a:pPr>
            <a:r>
              <a:rPr lang="sr-Cyrl-RS" dirty="0" smtClean="0"/>
              <a:t>Убоги моли пук.</a:t>
            </a:r>
            <a:endParaRPr lang="sr-Latn-RS" dirty="0"/>
          </a:p>
          <a:p>
            <a:pPr>
              <a:buNone/>
            </a:pPr>
            <a:r>
              <a:rPr lang="sr-Cyrl-CS" dirty="0" smtClean="0"/>
              <a:t>(...)</a:t>
            </a: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(А. Шантић, </a:t>
            </a:r>
            <a:r>
              <a:rPr lang="sr-Cyrl-CS" i="1" dirty="0" smtClean="0"/>
              <a:t>Вече на шкољу</a:t>
            </a:r>
            <a:r>
              <a:rPr lang="sr-Cyrl-CS" dirty="0" smtClean="0"/>
              <a:t>)</a:t>
            </a:r>
            <a:endParaRPr lang="en-US" dirty="0"/>
          </a:p>
        </p:txBody>
      </p:sp>
      <p:pic>
        <p:nvPicPr>
          <p:cNvPr id="3074" name="Picture 2" descr="C:\Users\Sneza\Desktop\Uvod u proucavanje knjizevnosti\Slika za Santi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371600"/>
            <a:ext cx="3485770" cy="525955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асонанца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2971800"/>
          </a:xfrm>
          <a:solidFill>
            <a:schemeClr val="bg2"/>
          </a:solidFill>
          <a:ln w="3810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just"/>
            <a:r>
              <a:rPr lang="sr-Cyrl-CS" sz="3200" dirty="0" smtClean="0"/>
              <a:t>Понављање истих самогласника унутар стиха (тј. у више речи у стиху), чиме се појачавају звучност и изражајност песничког језика, односно постиже звучни/гласовни ефекат.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алитерација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191000"/>
          </a:xfrm>
          <a:solidFill>
            <a:schemeClr val="bg2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sr-Cyrl-CS" sz="3200" dirty="0" smtClean="0"/>
              <a:t>Понављање истих сугласника или сугласничких група гласова (слогова) у више речи у стиху или реченици. Често се у песмама алитерација јавља заједно са асонанцом, чиме се постиже еуфонија (благозвучност, милозвучност).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/>
          <a:lstStyle/>
          <a:p>
            <a:pPr>
              <a:buNone/>
            </a:pPr>
            <a:r>
              <a:rPr lang="sr-Cyrl-CS" dirty="0" smtClean="0"/>
              <a:t>Зуји, звечи, звони, звучи</a:t>
            </a:r>
          </a:p>
          <a:p>
            <a:pPr>
              <a:buNone/>
            </a:pPr>
            <a:r>
              <a:rPr lang="sr-Cyrl-CS" dirty="0" smtClean="0"/>
              <a:t>шуми, грми, тутњи, хучи:</a:t>
            </a:r>
          </a:p>
          <a:p>
            <a:pPr>
              <a:buNone/>
            </a:pPr>
            <a:r>
              <a:rPr lang="sr-Cyrl-CS" dirty="0" smtClean="0"/>
              <a:t>то је језик рода мог. (...)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(П. Прерадовић, </a:t>
            </a:r>
            <a:r>
              <a:rPr lang="sr-Cyrl-CS" i="1" dirty="0" smtClean="0"/>
              <a:t>Језик рода мог </a:t>
            </a:r>
            <a:r>
              <a:rPr lang="sr-Cyrl-CS" dirty="0" smtClean="0"/>
              <a:t>)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Ливада крај реке сања.</a:t>
            </a:r>
          </a:p>
          <a:p>
            <a:pPr>
              <a:buNone/>
            </a:pPr>
            <a:r>
              <a:rPr lang="sr-Cyrl-CS" dirty="0" smtClean="0"/>
              <a:t>Зрикавци тужно зричу.</a:t>
            </a:r>
          </a:p>
          <a:p>
            <a:pPr>
              <a:buNone/>
            </a:pPr>
            <a:r>
              <a:rPr lang="sr-Cyrl-CS" dirty="0" smtClean="0"/>
              <a:t>Помрлих трава душе</a:t>
            </a:r>
          </a:p>
          <a:p>
            <a:pPr>
              <a:buNone/>
            </a:pPr>
            <a:r>
              <a:rPr lang="sr-Cyrl-CS" dirty="0" smtClean="0"/>
              <a:t>Још лебде врх откоса</a:t>
            </a:r>
          </a:p>
          <a:p>
            <a:pPr>
              <a:buNone/>
            </a:pPr>
            <a:r>
              <a:rPr lang="sr-Cyrl-CS" dirty="0" smtClean="0"/>
              <a:t>Што се лагано суше. (...)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(Д. Максимовић, </a:t>
            </a:r>
            <a:r>
              <a:rPr lang="sr-Cyrl-CS" i="1" dirty="0" smtClean="0"/>
              <a:t>Покошена ливада</a:t>
            </a:r>
            <a:r>
              <a:rPr lang="sr-Cyrl-CS" dirty="0" smtClean="0"/>
              <a:t>)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400" b="1" dirty="0" smtClean="0"/>
              <a:t>ономатопеја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8305800" cy="3429000"/>
          </a:xfrm>
          <a:solidFill>
            <a:schemeClr val="bg2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sr-Cyrl-CS" sz="3600" dirty="0" smtClean="0"/>
              <a:t>Стилска фигура у којој се гласовима опонашају одређени звуци из природе, животињско оглашавање или неки звуци који припадају одређеним предметима.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449</TotalTime>
  <Words>2182</Words>
  <Application>Microsoft Office PowerPoint</Application>
  <PresentationFormat>On-screen Show (4:3)</PresentationFormat>
  <Paragraphs>365</Paragraphs>
  <Slides>49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Oriel</vt:lpstr>
      <vt:lpstr>Стилске фигуре</vt:lpstr>
      <vt:lpstr>PowerPoint Presentation</vt:lpstr>
      <vt:lpstr>PowerPoint Presentation</vt:lpstr>
      <vt:lpstr>PowerPoint Presentation</vt:lpstr>
      <vt:lpstr>PowerPoint Presentation</vt:lpstr>
      <vt:lpstr>асонанца</vt:lpstr>
      <vt:lpstr>алитерација</vt:lpstr>
      <vt:lpstr>PowerPoint Presentation</vt:lpstr>
      <vt:lpstr>ономатопеја</vt:lpstr>
      <vt:lpstr>PowerPoint Presentation</vt:lpstr>
      <vt:lpstr>анафора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метафора</vt:lpstr>
      <vt:lpstr>PowerPoint Presentation</vt:lpstr>
      <vt:lpstr>Метонимија </vt:lpstr>
      <vt:lpstr>PowerPoint Presentation</vt:lpstr>
      <vt:lpstr>PowerPoint Presentation</vt:lpstr>
      <vt:lpstr>Синегдоха </vt:lpstr>
      <vt:lpstr>PowerPoint Presentation</vt:lpstr>
      <vt:lpstr>Персонификација </vt:lpstr>
      <vt:lpstr>PowerPoint Presentation</vt:lpstr>
      <vt:lpstr>Перифраза </vt:lpstr>
      <vt:lpstr>PowerPoint Presentation</vt:lpstr>
      <vt:lpstr>PowerPoint Presentation</vt:lpstr>
      <vt:lpstr>Епитет </vt:lpstr>
      <vt:lpstr>PowerPoint Presentation</vt:lpstr>
      <vt:lpstr>PowerPoint Presentation</vt:lpstr>
      <vt:lpstr>Алегорија </vt:lpstr>
      <vt:lpstr>PowerPoint Presentation</vt:lpstr>
      <vt:lpstr>Симбол </vt:lpstr>
      <vt:lpstr>PowerPoint Presentation</vt:lpstr>
      <vt:lpstr>Поређење </vt:lpstr>
      <vt:lpstr>PowerPoint Presentation</vt:lpstr>
      <vt:lpstr>Контраст </vt:lpstr>
      <vt:lpstr>PowerPoint Presentation</vt:lpstr>
      <vt:lpstr>Хипербола </vt:lpstr>
      <vt:lpstr>PowerPoint Presentation</vt:lpstr>
      <vt:lpstr>Градација </vt:lpstr>
      <vt:lpstr>PowerPoint Presentation</vt:lpstr>
      <vt:lpstr>Иронија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Стилске фигуре</dc:title>
  <dc:creator>Sneza</dc:creator>
  <cp:lastModifiedBy>Sneza</cp:lastModifiedBy>
  <cp:revision>49</cp:revision>
  <dcterms:created xsi:type="dcterms:W3CDTF">2006-08-16T00:00:00Z</dcterms:created>
  <dcterms:modified xsi:type="dcterms:W3CDTF">2017-11-07T22:01:32Z</dcterms:modified>
</cp:coreProperties>
</file>