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0"/>
  </p:notesMasterIdLst>
  <p:sldIdLst>
    <p:sldId id="256" r:id="rId2"/>
    <p:sldId id="258" r:id="rId3"/>
    <p:sldId id="280" r:id="rId4"/>
    <p:sldId id="281" r:id="rId5"/>
    <p:sldId id="282" r:id="rId6"/>
    <p:sldId id="283" r:id="rId7"/>
    <p:sldId id="257"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7B4B9D0-B0DF-4158-AD41-29A17419BEDF}" type="datetimeFigureOut">
              <a:rPr lang="en-US" smtClean="0"/>
              <a:pPr/>
              <a:t>10/15/2018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06191AF-B7E0-4EFF-B0D6-50806D45690A}"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6191AF-B7E0-4EFF-B0D6-50806D45690A}"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6191AF-B7E0-4EFF-B0D6-50806D45690A}"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6191AF-B7E0-4EFF-B0D6-50806D45690A}"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6191AF-B7E0-4EFF-B0D6-50806D45690A}"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6191AF-B7E0-4EFF-B0D6-50806D45690A}"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6191AF-B7E0-4EFF-B0D6-50806D45690A}"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6191AF-B7E0-4EFF-B0D6-50806D45690A}"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6191AF-B7E0-4EFF-B0D6-50806D45690A}"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6191AF-B7E0-4EFF-B0D6-50806D45690A}"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6191AF-B7E0-4EFF-B0D6-50806D45690A}"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6191AF-B7E0-4EFF-B0D6-50806D45690A}"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6191AF-B7E0-4EFF-B0D6-50806D45690A}"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6191AF-B7E0-4EFF-B0D6-50806D45690A}"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6191AF-B7E0-4EFF-B0D6-50806D45690A}"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6191AF-B7E0-4EFF-B0D6-50806D45690A}"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6191AF-B7E0-4EFF-B0D6-50806D45690A}"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6191AF-B7E0-4EFF-B0D6-50806D45690A}"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6191AF-B7E0-4EFF-B0D6-50806D45690A}" type="slidenum">
              <a:rPr lang="en-US" smtClean="0"/>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6191AF-B7E0-4EFF-B0D6-50806D45690A}" type="slidenum">
              <a:rPr lang="en-US" smtClean="0"/>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6191AF-B7E0-4EFF-B0D6-50806D45690A}" type="slidenum">
              <a:rPr lang="en-US" smtClean="0"/>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6191AF-B7E0-4EFF-B0D6-50806D45690A}" type="slidenum">
              <a:rPr lang="en-US" smtClean="0"/>
              <a:pPr/>
              <a:t>28</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6191AF-B7E0-4EFF-B0D6-50806D45690A}"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6191AF-B7E0-4EFF-B0D6-50806D45690A}"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6191AF-B7E0-4EFF-B0D6-50806D45690A}"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6191AF-B7E0-4EFF-B0D6-50806D45690A}"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6191AF-B7E0-4EFF-B0D6-50806D45690A}"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6191AF-B7E0-4EFF-B0D6-50806D45690A}"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6191AF-B7E0-4EFF-B0D6-50806D45690A}"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1D8BD707-D9CF-40AE-B4C6-C98DA3205C09}" type="datetimeFigureOut">
              <a:rPr lang="en-US" smtClean="0"/>
              <a:pPr/>
              <a:t>10/15/2018</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1D8BD707-D9CF-40AE-B4C6-C98DA3205C09}" type="datetimeFigureOut">
              <a:rPr lang="en-US" smtClean="0"/>
              <a:pPr/>
              <a:t>10/15/2018</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1D8BD707-D9CF-40AE-B4C6-C98DA3205C09}" type="datetimeFigureOut">
              <a:rPr lang="en-US" smtClean="0"/>
              <a:pPr/>
              <a:t>10/15/2018</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B6F15528-21DE-4FAA-801E-634DDDAF4B2B}"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1D8BD707-D9CF-40AE-B4C6-C98DA3205C09}" type="datetimeFigureOut">
              <a:rPr lang="en-US" smtClean="0"/>
              <a:pPr/>
              <a:t>10/15/2018</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1D8BD707-D9CF-40AE-B4C6-C98DA3205C09}" type="datetimeFigureOut">
              <a:rPr lang="en-US" smtClean="0"/>
              <a:pPr/>
              <a:t>10/15/2018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B6F15528-21DE-4FAA-801E-634DDDAF4B2B}"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1D8BD707-D9CF-40AE-B4C6-C98DA3205C09}" type="datetimeFigureOut">
              <a:rPr lang="en-US" smtClean="0"/>
              <a:pPr/>
              <a:t>10/15/2018</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D8BD707-D9CF-40AE-B4C6-C98DA3205C09}" type="datetimeFigureOut">
              <a:rPr lang="en-US" smtClean="0"/>
              <a:pPr/>
              <a:t>10/15/2018</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1D8BD707-D9CF-40AE-B4C6-C98DA3205C09}" type="datetimeFigureOut">
              <a:rPr lang="en-US" smtClean="0"/>
              <a:pPr/>
              <a:t>10/15/2018</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10/15/2018</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B6F15528-21DE-4FAA-801E-634DDDAF4B2B}"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1D8BD707-D9CF-40AE-B4C6-C98DA3205C09}" type="datetimeFigureOut">
              <a:rPr lang="en-US" smtClean="0"/>
              <a:pPr/>
              <a:t>10/15/2018</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B6F15528-21DE-4FAA-801E-634DDDAF4B2B}"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4038600"/>
            <a:ext cx="8458200" cy="1222375"/>
          </a:xfrm>
        </p:spPr>
        <p:txBody>
          <a:bodyPr>
            <a:normAutofit/>
          </a:bodyPr>
          <a:lstStyle/>
          <a:p>
            <a:r>
              <a:rPr lang="sr-Cyrl-CS" sz="7200" dirty="0" smtClean="0"/>
              <a:t>хамлет</a:t>
            </a:r>
            <a:endParaRPr lang="en-US" sz="7200" dirty="0"/>
          </a:p>
        </p:txBody>
      </p:sp>
      <p:sp>
        <p:nvSpPr>
          <p:cNvPr id="3" name="Subtitle 2"/>
          <p:cNvSpPr>
            <a:spLocks noGrp="1"/>
          </p:cNvSpPr>
          <p:nvPr>
            <p:ph type="subTitle" idx="1"/>
          </p:nvPr>
        </p:nvSpPr>
        <p:spPr>
          <a:xfrm>
            <a:off x="381000" y="1447800"/>
            <a:ext cx="8458200" cy="914400"/>
          </a:xfrm>
        </p:spPr>
        <p:txBody>
          <a:bodyPr/>
          <a:lstStyle/>
          <a:p>
            <a:endParaRPr lang="en-US" dirty="0"/>
          </a:p>
        </p:txBody>
      </p:sp>
      <p:pic>
        <p:nvPicPr>
          <p:cNvPr id="6" name="Picture 5" descr="Plakat Hamltet.jpg"/>
          <p:cNvPicPr>
            <a:picLocks noChangeAspect="1"/>
          </p:cNvPicPr>
          <p:nvPr/>
        </p:nvPicPr>
        <p:blipFill>
          <a:blip r:embed="rId3"/>
          <a:stretch>
            <a:fillRect/>
          </a:stretch>
        </p:blipFill>
        <p:spPr>
          <a:xfrm>
            <a:off x="5029200" y="533400"/>
            <a:ext cx="2990850" cy="4669049"/>
          </a:xfrm>
          <a:prstGeom prst="rect">
            <a:avLst/>
          </a:prstGeom>
          <a:ln w="57150">
            <a:solidFill>
              <a:schemeClr val="tx1">
                <a:lumMod val="50000"/>
                <a:lumOff val="50000"/>
              </a:schemeClr>
            </a:solid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304800" y="1554162"/>
            <a:ext cx="8686800" cy="4999038"/>
          </a:xfrm>
        </p:spPr>
        <p:txBody>
          <a:bodyPr>
            <a:normAutofit fontScale="92500" lnSpcReduction="20000"/>
          </a:bodyPr>
          <a:lstStyle/>
          <a:p>
            <a:r>
              <a:rPr lang="sr-Cyrl-CS" dirty="0" smtClean="0"/>
              <a:t>Хамлет: Говори, ја сам дужан слушати.</a:t>
            </a:r>
          </a:p>
          <a:p>
            <a:r>
              <a:rPr lang="sr-Cyrl-CS" dirty="0" smtClean="0"/>
              <a:t>Дух: Кад чујеш, бићеш дужан светити...</a:t>
            </a:r>
          </a:p>
          <a:p>
            <a:pPr>
              <a:buNone/>
            </a:pPr>
            <a:r>
              <a:rPr lang="sr-Cyrl-CS" dirty="0" smtClean="0"/>
              <a:t>(...) Ја сам оца твога дух,</a:t>
            </a:r>
          </a:p>
          <a:p>
            <a:pPr>
              <a:buNone/>
            </a:pPr>
            <a:r>
              <a:rPr lang="sr-Cyrl-CS" dirty="0" smtClean="0"/>
              <a:t>Осуђен да неко време ноћу лутам,</a:t>
            </a:r>
          </a:p>
          <a:p>
            <a:pPr>
              <a:buNone/>
            </a:pPr>
            <a:r>
              <a:rPr lang="sr-Cyrl-CS" dirty="0" smtClean="0"/>
              <a:t>А дању огњем окован да постим,</a:t>
            </a:r>
          </a:p>
          <a:p>
            <a:pPr>
              <a:buNone/>
            </a:pPr>
            <a:r>
              <a:rPr lang="sr-Cyrl-CS" dirty="0" smtClean="0"/>
              <a:t>Док греси што починих за живота</a:t>
            </a:r>
          </a:p>
          <a:p>
            <a:pPr>
              <a:buNone/>
            </a:pPr>
            <a:r>
              <a:rPr lang="sr-Cyrl-CS" dirty="0" smtClean="0"/>
              <a:t>Очисте се, згоре. И да нисам спречен</a:t>
            </a:r>
          </a:p>
          <a:p>
            <a:pPr>
              <a:buNone/>
            </a:pPr>
            <a:r>
              <a:rPr lang="sr-Cyrl-CS" dirty="0" smtClean="0"/>
              <a:t>Причати приче моје тамнице,</a:t>
            </a:r>
          </a:p>
          <a:p>
            <a:pPr>
              <a:buNone/>
            </a:pPr>
            <a:r>
              <a:rPr lang="sr-Cyrl-CS" dirty="0" smtClean="0"/>
              <a:t>Приче би ове и најмања реч</a:t>
            </a:r>
          </a:p>
          <a:p>
            <a:pPr>
              <a:buNone/>
            </a:pPr>
            <a:r>
              <a:rPr lang="sr-Cyrl-CS" dirty="0" smtClean="0"/>
              <a:t>Спржила ум ти. Смрзла младу крв...</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sr-Cyrl-CS" dirty="0" smtClean="0"/>
              <a:t>Хамлет: Похитај да га сазнам, да на крилима</a:t>
            </a:r>
          </a:p>
          <a:p>
            <a:pPr>
              <a:buNone/>
            </a:pPr>
            <a:r>
              <a:rPr lang="sr-Cyrl-CS" dirty="0" smtClean="0"/>
              <a:t>Брзим ко молитва ил љубавне мисли</a:t>
            </a:r>
          </a:p>
          <a:p>
            <a:pPr>
              <a:buNone/>
            </a:pPr>
            <a:r>
              <a:rPr lang="sr-Cyrl-CS" dirty="0" smtClean="0"/>
              <a:t>Освети својој појурит могу.</a:t>
            </a:r>
          </a:p>
          <a:p>
            <a:pPr>
              <a:buNone/>
            </a:pPr>
            <a:endParaRPr lang="sr-Cyrl-CS" dirty="0" smtClean="0"/>
          </a:p>
          <a:p>
            <a:pPr>
              <a:buNone/>
            </a:pPr>
            <a:r>
              <a:rPr lang="sr-Cyrl-CS" dirty="0" smtClean="0"/>
              <a:t>Дух: Видим да си вољан за то. А био би</a:t>
            </a:r>
          </a:p>
          <a:p>
            <a:pPr>
              <a:buNone/>
            </a:pPr>
            <a:r>
              <a:rPr lang="sr-Cyrl-CS" dirty="0" smtClean="0"/>
              <a:t>Тупљи но масна трава која мирно</a:t>
            </a:r>
          </a:p>
          <a:p>
            <a:pPr>
              <a:buNone/>
            </a:pPr>
            <a:r>
              <a:rPr lang="sr-Cyrl-CS" dirty="0" smtClean="0"/>
              <a:t>На обалама Лете расте, кад се</a:t>
            </a:r>
          </a:p>
          <a:p>
            <a:pPr>
              <a:buNone/>
            </a:pPr>
            <a:r>
              <a:rPr lang="sr-Cyrl-CS" dirty="0" smtClean="0"/>
              <a:t>Покренуо не би.</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686800" cy="838200"/>
          </a:xfrm>
        </p:spPr>
        <p:txBody>
          <a:bodyPr/>
          <a:lstStyle/>
          <a:p>
            <a:endParaRPr lang="en-US" dirty="0"/>
          </a:p>
        </p:txBody>
      </p:sp>
      <p:sp>
        <p:nvSpPr>
          <p:cNvPr id="3" name="Content Placeholder 2"/>
          <p:cNvSpPr>
            <a:spLocks noGrp="1"/>
          </p:cNvSpPr>
          <p:nvPr>
            <p:ph idx="1"/>
          </p:nvPr>
        </p:nvSpPr>
        <p:spPr>
          <a:xfrm>
            <a:off x="304800" y="1219200"/>
            <a:ext cx="8686800" cy="5410200"/>
          </a:xfrm>
        </p:spPr>
        <p:txBody>
          <a:bodyPr>
            <a:normAutofit fontScale="85000" lnSpcReduction="20000"/>
          </a:bodyPr>
          <a:lstStyle/>
          <a:p>
            <a:r>
              <a:rPr lang="sr-Cyrl-CS" dirty="0" smtClean="0"/>
              <a:t>Хамлет:</a:t>
            </a:r>
          </a:p>
          <a:p>
            <a:pPr>
              <a:buNone/>
            </a:pPr>
            <a:r>
              <a:rPr lang="sr-Cyrl-CS" dirty="0" smtClean="0"/>
              <a:t>Да те памтим! О, да, јадни душе мој!</a:t>
            </a:r>
          </a:p>
          <a:p>
            <a:pPr>
              <a:buNone/>
            </a:pPr>
            <a:r>
              <a:rPr lang="sr-Cyrl-CS" dirty="0" smtClean="0"/>
              <a:t>Док памћења буде у тој сметеној</a:t>
            </a:r>
          </a:p>
          <a:p>
            <a:pPr>
              <a:buNone/>
            </a:pPr>
            <a:r>
              <a:rPr lang="sr-Cyrl-CS" dirty="0" smtClean="0"/>
              <a:t>Лобањи, ја ћу сећати се! Шта!</a:t>
            </a:r>
          </a:p>
          <a:p>
            <a:pPr>
              <a:buNone/>
            </a:pPr>
            <a:r>
              <a:rPr lang="sr-Cyrl-CS" dirty="0" smtClean="0"/>
              <a:t>С памћења табле збрисаћу све ситне,</a:t>
            </a:r>
          </a:p>
          <a:p>
            <a:pPr>
              <a:buNone/>
            </a:pPr>
            <a:r>
              <a:rPr lang="sr-Cyrl-CS" dirty="0" smtClean="0"/>
              <a:t>Све луде приче, све изреке књишке,</a:t>
            </a:r>
          </a:p>
          <a:p>
            <a:pPr>
              <a:buNone/>
            </a:pPr>
            <a:r>
              <a:rPr lang="sr-Cyrl-CS" dirty="0" smtClean="0"/>
              <a:t>Све облике, све утиске прошле,</a:t>
            </a:r>
          </a:p>
          <a:p>
            <a:pPr>
              <a:buNone/>
            </a:pPr>
            <a:r>
              <a:rPr lang="sr-Cyrl-CS" dirty="0" smtClean="0"/>
              <a:t>Што младост и посматрање уписа,</a:t>
            </a:r>
          </a:p>
          <a:p>
            <a:pPr>
              <a:buNone/>
            </a:pPr>
            <a:r>
              <a:rPr lang="sr-Cyrl-CS" dirty="0" smtClean="0"/>
              <a:t>И само твој ће завет живети</a:t>
            </a:r>
          </a:p>
          <a:p>
            <a:pPr>
              <a:buNone/>
            </a:pPr>
            <a:r>
              <a:rPr lang="sr-Cyrl-CS" dirty="0" smtClean="0"/>
              <a:t>У књизи и у свесци срца мог,</a:t>
            </a:r>
          </a:p>
          <a:p>
            <a:pPr>
              <a:buNone/>
            </a:pPr>
            <a:r>
              <a:rPr lang="sr-Cyrl-CS" dirty="0" smtClean="0"/>
              <a:t>Непомешан са нижим стварима.</a:t>
            </a:r>
          </a:p>
          <a:p>
            <a:pPr>
              <a:buNone/>
            </a:pPr>
            <a:r>
              <a:rPr lang="sr-Cyrl-CS" dirty="0" smtClean="0"/>
              <a:t>Тако ми неба! О, жено најпакленија!</a:t>
            </a:r>
          </a:p>
          <a:p>
            <a:pPr>
              <a:buNone/>
            </a:pPr>
            <a:r>
              <a:rPr lang="sr-Cyrl-CS" dirty="0" smtClean="0"/>
              <a:t>О, насмејани, проклети ниткове!</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sr-Cyrl-CS" dirty="0" smtClean="0"/>
              <a:t>Хамлет:</a:t>
            </a:r>
          </a:p>
          <a:p>
            <a:pPr>
              <a:buNone/>
            </a:pPr>
            <a:r>
              <a:rPr lang="sr-Cyrl-CS" dirty="0" smtClean="0"/>
              <a:t>(...) Треба да запишем</a:t>
            </a:r>
          </a:p>
          <a:p>
            <a:pPr>
              <a:buNone/>
            </a:pPr>
            <a:r>
              <a:rPr lang="sr-Cyrl-CS" dirty="0" smtClean="0"/>
              <a:t>Да се неко може смејати, и смејат,</a:t>
            </a:r>
          </a:p>
          <a:p>
            <a:pPr>
              <a:buNone/>
            </a:pPr>
            <a:r>
              <a:rPr lang="sr-Cyrl-CS" dirty="0" smtClean="0"/>
              <a:t>И опет бити зликовац; јер знам</a:t>
            </a:r>
          </a:p>
          <a:p>
            <a:pPr>
              <a:buNone/>
            </a:pPr>
            <a:r>
              <a:rPr lang="sr-Cyrl-CS" dirty="0" smtClean="0"/>
              <a:t>Да таквог може бити бар у Данској!</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sr-Cyrl-CS" dirty="0" smtClean="0"/>
              <a:t>Хамлет:</a:t>
            </a:r>
          </a:p>
          <a:p>
            <a:pPr>
              <a:buNone/>
            </a:pPr>
            <a:r>
              <a:rPr lang="sr-Cyrl-CS" dirty="0" smtClean="0"/>
              <a:t>Има много ствари на небу и земљи</a:t>
            </a:r>
          </a:p>
          <a:p>
            <a:pPr>
              <a:buNone/>
            </a:pPr>
            <a:r>
              <a:rPr lang="sr-Cyrl-CS" dirty="0" smtClean="0"/>
              <a:t>О којима ваша мудрост и не сања,</a:t>
            </a:r>
          </a:p>
          <a:p>
            <a:pPr>
              <a:buNone/>
            </a:pPr>
            <a:r>
              <a:rPr lang="sr-Cyrl-CS" dirty="0" smtClean="0"/>
              <a:t>Мој Хорацио.</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sr-Cyrl-CS" dirty="0" smtClean="0"/>
              <a:t>Други чин</a:t>
            </a:r>
            <a:endParaRPr lang="en-US" dirty="0"/>
          </a:p>
        </p:txBody>
      </p:sp>
      <p:sp>
        <p:nvSpPr>
          <p:cNvPr id="3" name="Content Placeholder 2"/>
          <p:cNvSpPr>
            <a:spLocks noGrp="1"/>
          </p:cNvSpPr>
          <p:nvPr>
            <p:ph idx="1"/>
          </p:nvPr>
        </p:nvSpPr>
        <p:spPr>
          <a:xfrm>
            <a:off x="304800" y="1295400"/>
            <a:ext cx="8686800" cy="5334000"/>
          </a:xfrm>
        </p:spPr>
        <p:txBody>
          <a:bodyPr>
            <a:normAutofit fontScale="92500"/>
          </a:bodyPr>
          <a:lstStyle/>
          <a:p>
            <a:r>
              <a:rPr lang="sr-Cyrl-CS" dirty="0" smtClean="0"/>
              <a:t>Хамлет:</a:t>
            </a:r>
          </a:p>
          <a:p>
            <a:pPr>
              <a:buNone/>
            </a:pPr>
            <a:r>
              <a:rPr lang="sr-Cyrl-CS" dirty="0" smtClean="0"/>
              <a:t>Ах, Боже мој: Ја бих се могао затворити у орахову љуску, па се ипак сматрати краљем бескрајног простора, само кад не бих имао ружних снова.</a:t>
            </a:r>
          </a:p>
          <a:p>
            <a:pPr>
              <a:buNone/>
            </a:pPr>
            <a:r>
              <a:rPr lang="sr-Cyrl-CS" dirty="0" smtClean="0"/>
              <a:t>(...) Како је диван створ човек! Како је племенит умом! Како неограничен по способностима! Како су дивни и изразити његови покрети и његово тело! Како је изразом сличан анђелу! Како по разуму наличи на бога! – Украс света, узор свега живота! – Па ипак, шта је за мене та квинтесенција прашине? Човек ми се не мили...</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52400" y="1295400"/>
            <a:ext cx="8839200" cy="5334000"/>
          </a:xfrm>
        </p:spPr>
        <p:txBody>
          <a:bodyPr>
            <a:normAutofit fontScale="70000" lnSpcReduction="20000"/>
          </a:bodyPr>
          <a:lstStyle/>
          <a:p>
            <a:r>
              <a:rPr lang="sr-Cyrl-CS" dirty="0" smtClean="0"/>
              <a:t>Хамлет:</a:t>
            </a:r>
          </a:p>
          <a:p>
            <a:endParaRPr lang="sr-Cyrl-CS" dirty="0" smtClean="0"/>
          </a:p>
          <a:p>
            <a:pPr>
              <a:buNone/>
            </a:pPr>
            <a:r>
              <a:rPr lang="sr-Cyrl-CS" dirty="0" smtClean="0"/>
              <a:t>О, какав подлац, ниски роб сам ја!</a:t>
            </a:r>
          </a:p>
          <a:p>
            <a:pPr>
              <a:buNone/>
            </a:pPr>
            <a:r>
              <a:rPr lang="sr-Cyrl-CS" dirty="0" smtClean="0"/>
              <a:t>Није ли страшно, да тај глумац ту</a:t>
            </a:r>
          </a:p>
          <a:p>
            <a:pPr>
              <a:buNone/>
            </a:pPr>
            <a:r>
              <a:rPr lang="sr-Cyrl-CS" dirty="0" smtClean="0"/>
              <a:t>У једној песми, једном сну о страсти</a:t>
            </a:r>
          </a:p>
          <a:p>
            <a:pPr>
              <a:buNone/>
            </a:pPr>
            <a:r>
              <a:rPr lang="sr-Cyrl-CS" dirty="0" smtClean="0"/>
              <a:t>Маштом својом може да присили душу,</a:t>
            </a:r>
          </a:p>
          <a:p>
            <a:pPr>
              <a:buNone/>
            </a:pPr>
            <a:r>
              <a:rPr lang="sr-Cyrl-CS" dirty="0" smtClean="0"/>
              <a:t>Да од њеног дејства пребледи му лик,</a:t>
            </a:r>
          </a:p>
          <a:p>
            <a:pPr>
              <a:buNone/>
            </a:pPr>
            <a:r>
              <a:rPr lang="sr-Cyrl-CS" dirty="0" smtClean="0"/>
              <a:t>У оку буду сузе, лицем страх,</a:t>
            </a:r>
          </a:p>
          <a:p>
            <a:pPr>
              <a:buNone/>
            </a:pPr>
            <a:r>
              <a:rPr lang="sr-Cyrl-CS" dirty="0" smtClean="0"/>
              <a:t>Јецање у гласу, и држање све</a:t>
            </a:r>
          </a:p>
          <a:p>
            <a:pPr>
              <a:buNone/>
            </a:pPr>
            <a:r>
              <a:rPr lang="sr-Cyrl-CS" dirty="0" smtClean="0"/>
              <a:t>С његовом маштом да дође у склад?</a:t>
            </a:r>
          </a:p>
          <a:p>
            <a:pPr>
              <a:buNone/>
            </a:pPr>
            <a:r>
              <a:rPr lang="sr-Cyrl-CS" dirty="0" smtClean="0"/>
              <a:t> а све низашта? За Хекубу! Шта је</a:t>
            </a:r>
          </a:p>
          <a:p>
            <a:pPr>
              <a:buNone/>
            </a:pPr>
            <a:r>
              <a:rPr lang="sr-Cyrl-CS" dirty="0" smtClean="0"/>
              <a:t>Хекуба њему, или он Хекуби,</a:t>
            </a:r>
          </a:p>
          <a:p>
            <a:pPr>
              <a:buNone/>
            </a:pPr>
            <a:r>
              <a:rPr lang="sr-Cyrl-CS" dirty="0" smtClean="0"/>
              <a:t>Да плаче за њом! Шта би радио </a:t>
            </a:r>
          </a:p>
          <a:p>
            <a:pPr>
              <a:buNone/>
            </a:pPr>
            <a:r>
              <a:rPr lang="sr-Cyrl-CS" dirty="0" smtClean="0"/>
              <a:t>Тај, да има повод, побуде за бол</a:t>
            </a:r>
          </a:p>
          <a:p>
            <a:pPr>
              <a:buNone/>
            </a:pPr>
            <a:r>
              <a:rPr lang="sr-Cyrl-CS" dirty="0" smtClean="0"/>
              <a:t>Као ја?</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304800" y="1295400"/>
            <a:ext cx="8686800" cy="5410200"/>
          </a:xfrm>
        </p:spPr>
        <p:txBody>
          <a:bodyPr>
            <a:normAutofit fontScale="85000" lnSpcReduction="20000"/>
          </a:bodyPr>
          <a:lstStyle/>
          <a:p>
            <a:r>
              <a:rPr lang="sr-Cyrl-CS" dirty="0" smtClean="0"/>
              <a:t>Хамлет:</a:t>
            </a:r>
          </a:p>
          <a:p>
            <a:pPr>
              <a:buNone/>
            </a:pPr>
            <a:r>
              <a:rPr lang="sr-Cyrl-CS" dirty="0" smtClean="0"/>
              <a:t>(...) Ја ћу пазити</a:t>
            </a:r>
          </a:p>
          <a:p>
            <a:pPr>
              <a:buNone/>
            </a:pPr>
            <a:r>
              <a:rPr lang="sr-Cyrl-CS" dirty="0" smtClean="0"/>
              <a:t>На његов поглед, прозират до сржи.</a:t>
            </a:r>
          </a:p>
          <a:p>
            <a:pPr>
              <a:buNone/>
            </a:pPr>
            <a:r>
              <a:rPr lang="sr-Cyrl-CS" dirty="0" smtClean="0"/>
              <a:t>Тргне л’ се само, знаћу већ свој пут!</a:t>
            </a:r>
          </a:p>
          <a:p>
            <a:pPr>
              <a:buNone/>
            </a:pPr>
            <a:r>
              <a:rPr lang="sr-Cyrl-CS" dirty="0" smtClean="0"/>
              <a:t>Дух који видех можда је нечастив,</a:t>
            </a:r>
          </a:p>
          <a:p>
            <a:pPr>
              <a:buNone/>
            </a:pPr>
            <a:r>
              <a:rPr lang="sr-Cyrl-CS" dirty="0" smtClean="0"/>
              <a:t>А ђаво може на себе узети</a:t>
            </a:r>
          </a:p>
          <a:p>
            <a:pPr>
              <a:buNone/>
            </a:pPr>
            <a:r>
              <a:rPr lang="sr-Cyrl-CS" dirty="0" smtClean="0"/>
              <a:t>Допадљив облик; шта више и можда,</a:t>
            </a:r>
          </a:p>
          <a:p>
            <a:pPr>
              <a:buNone/>
            </a:pPr>
            <a:r>
              <a:rPr lang="sr-Cyrl-CS" dirty="0" smtClean="0"/>
              <a:t>Због слабости ми и суморности – </a:t>
            </a:r>
          </a:p>
          <a:p>
            <a:pPr>
              <a:buNone/>
            </a:pPr>
            <a:r>
              <a:rPr lang="sr-Cyrl-CS" dirty="0" smtClean="0"/>
              <a:t> а он на такве има силну моћ –</a:t>
            </a:r>
          </a:p>
          <a:p>
            <a:pPr>
              <a:buNone/>
            </a:pPr>
            <a:r>
              <a:rPr lang="sr-Cyrl-CS" dirty="0" smtClean="0"/>
              <a:t>На зло ме води, да ме упропасти.</a:t>
            </a:r>
          </a:p>
          <a:p>
            <a:pPr>
              <a:buNone/>
            </a:pPr>
            <a:r>
              <a:rPr lang="sr-Cyrl-CS" dirty="0" smtClean="0"/>
              <a:t>Ја хоћу да имам стварније разлоге</a:t>
            </a:r>
          </a:p>
          <a:p>
            <a:pPr>
              <a:buNone/>
            </a:pPr>
            <a:r>
              <a:rPr lang="sr-Cyrl-CS" dirty="0" smtClean="0"/>
              <a:t>Но овај. Глума замку нек ми дадне,</a:t>
            </a:r>
          </a:p>
          <a:p>
            <a:pPr>
              <a:buNone/>
            </a:pPr>
            <a:r>
              <a:rPr lang="sr-Cyrl-CS" dirty="0" smtClean="0"/>
              <a:t>У коју ће савест краљева да падне.</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sr-Cyrl-CS" dirty="0" smtClean="0"/>
              <a:t>Трећи чин</a:t>
            </a:r>
            <a:endParaRPr lang="en-US" dirty="0"/>
          </a:p>
        </p:txBody>
      </p:sp>
      <p:sp>
        <p:nvSpPr>
          <p:cNvPr id="3" name="Content Placeholder 2"/>
          <p:cNvSpPr>
            <a:spLocks noGrp="1"/>
          </p:cNvSpPr>
          <p:nvPr>
            <p:ph idx="1"/>
          </p:nvPr>
        </p:nvSpPr>
        <p:spPr>
          <a:xfrm>
            <a:off x="304800" y="1295400"/>
            <a:ext cx="8686800" cy="5257800"/>
          </a:xfrm>
        </p:spPr>
        <p:txBody>
          <a:bodyPr>
            <a:normAutofit fontScale="92500" lnSpcReduction="20000"/>
          </a:bodyPr>
          <a:lstStyle/>
          <a:p>
            <a:r>
              <a:rPr lang="sr-Cyrl-CS" dirty="0" smtClean="0"/>
              <a:t>Хамлет:</a:t>
            </a:r>
          </a:p>
          <a:p>
            <a:pPr>
              <a:buNone/>
            </a:pPr>
            <a:r>
              <a:rPr lang="sr-Cyrl-CS" dirty="0" smtClean="0"/>
              <a:t>Бити ил’ не бити? – питање је сад.</a:t>
            </a:r>
          </a:p>
          <a:p>
            <a:pPr>
              <a:buNone/>
            </a:pPr>
            <a:r>
              <a:rPr lang="sr-Cyrl-CS" dirty="0" smtClean="0"/>
              <a:t>Је л’ лепше да у души трпимо</a:t>
            </a:r>
          </a:p>
          <a:p>
            <a:pPr>
              <a:buNone/>
            </a:pPr>
            <a:r>
              <a:rPr lang="sr-Cyrl-CS" dirty="0" smtClean="0"/>
              <a:t>Праћке и стреле судбе обесне,</a:t>
            </a:r>
          </a:p>
          <a:p>
            <a:pPr>
              <a:buNone/>
            </a:pPr>
            <a:r>
              <a:rPr lang="sr-Cyrl-CS" dirty="0" smtClean="0"/>
              <a:t>Или на оружје против мора беда</a:t>
            </a:r>
          </a:p>
          <a:p>
            <a:pPr>
              <a:buNone/>
            </a:pPr>
            <a:r>
              <a:rPr lang="sr-Cyrl-CS" dirty="0" smtClean="0"/>
              <a:t>Дићи се, и борбом учинити им крај?</a:t>
            </a:r>
          </a:p>
          <a:p>
            <a:pPr>
              <a:buNone/>
            </a:pPr>
            <a:r>
              <a:rPr lang="sr-Cyrl-CS" dirty="0" smtClean="0"/>
              <a:t>Умрети – спавати – ништа више – (реци,</a:t>
            </a:r>
          </a:p>
          <a:p>
            <a:pPr>
              <a:buNone/>
            </a:pPr>
            <a:r>
              <a:rPr lang="sr-Cyrl-CS" dirty="0" smtClean="0"/>
              <a:t>Да спавањем се сврши срца бол</a:t>
            </a:r>
          </a:p>
          <a:p>
            <a:pPr>
              <a:buNone/>
            </a:pPr>
            <a:r>
              <a:rPr lang="sr-Cyrl-CS" dirty="0" smtClean="0"/>
              <a:t>И хиљадама животних потреса</a:t>
            </a:r>
          </a:p>
          <a:p>
            <a:pPr>
              <a:buNone/>
            </a:pPr>
            <a:r>
              <a:rPr lang="sr-Cyrl-CS" dirty="0" smtClean="0"/>
              <a:t>Што преносе се на месо) – то је циљ,</a:t>
            </a:r>
          </a:p>
          <a:p>
            <a:pPr>
              <a:buNone/>
            </a:pPr>
            <a:r>
              <a:rPr lang="sr-Cyrl-CS" dirty="0" smtClean="0"/>
              <a:t>И предано му тежити. Умрети,</a:t>
            </a:r>
          </a:p>
          <a:p>
            <a:pPr>
              <a:buNone/>
            </a:pP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304800" y="1371600"/>
            <a:ext cx="8686800" cy="4708525"/>
          </a:xfrm>
        </p:spPr>
        <p:txBody>
          <a:bodyPr/>
          <a:lstStyle/>
          <a:p>
            <a:pPr>
              <a:buNone/>
            </a:pPr>
            <a:r>
              <a:rPr lang="sr-Cyrl-CS" dirty="0" smtClean="0"/>
              <a:t>Спавати – спавати – можда сањати!</a:t>
            </a:r>
          </a:p>
          <a:p>
            <a:pPr>
              <a:buNone/>
            </a:pPr>
            <a:r>
              <a:rPr lang="sr-Cyrl-CS" dirty="0" smtClean="0"/>
              <a:t>Да, ту је чвор! Јер у том спавању</a:t>
            </a:r>
          </a:p>
          <a:p>
            <a:pPr>
              <a:buNone/>
            </a:pPr>
            <a:r>
              <a:rPr lang="sr-Cyrl-CS" dirty="0" smtClean="0"/>
              <a:t>Смртном, какви би снови могли доћи,</a:t>
            </a:r>
          </a:p>
          <a:p>
            <a:pPr>
              <a:buNone/>
            </a:pPr>
            <a:r>
              <a:rPr lang="sr-Cyrl-CS" dirty="0" smtClean="0"/>
              <a:t>Кад живота ово клупче одмотамо?</a:t>
            </a:r>
          </a:p>
          <a:p>
            <a:pPr>
              <a:buNone/>
            </a:pPr>
            <a:r>
              <a:rPr lang="sr-Cyrl-CS" dirty="0" smtClean="0"/>
              <a:t>Ту морамо стати; то је обзир тај</a:t>
            </a:r>
          </a:p>
          <a:p>
            <a:pPr>
              <a:buNone/>
            </a:pPr>
            <a:r>
              <a:rPr lang="sr-Cyrl-CS" dirty="0" smtClean="0"/>
              <a:t>Што беди нашој продужава век!</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sr-Cyrl-CS" dirty="0" smtClean="0"/>
              <a:t>трагедија</a:t>
            </a:r>
            <a:endParaRPr lang="en-US" dirty="0"/>
          </a:p>
        </p:txBody>
      </p:sp>
      <p:sp>
        <p:nvSpPr>
          <p:cNvPr id="3" name="Content Placeholder 2"/>
          <p:cNvSpPr>
            <a:spLocks noGrp="1"/>
          </p:cNvSpPr>
          <p:nvPr>
            <p:ph idx="1"/>
          </p:nvPr>
        </p:nvSpPr>
        <p:spPr>
          <a:xfrm>
            <a:off x="304800" y="1752601"/>
            <a:ext cx="8686800" cy="3886200"/>
          </a:xfrm>
          <a:solidFill>
            <a:schemeClr val="accent1">
              <a:lumMod val="60000"/>
              <a:lumOff val="40000"/>
            </a:schemeClr>
          </a:solidFill>
          <a:ln w="57150">
            <a:solidFill>
              <a:schemeClr val="accent6">
                <a:lumMod val="75000"/>
              </a:schemeClr>
            </a:solidFill>
          </a:ln>
        </p:spPr>
        <p:txBody>
          <a:bodyPr>
            <a:normAutofit/>
          </a:bodyPr>
          <a:lstStyle/>
          <a:p>
            <a:pPr algn="ctr"/>
            <a:r>
              <a:rPr lang="sr-Cyrl-CS" dirty="0" smtClean="0"/>
              <a:t>Трагедија приказује несрећну судбину човека који због неког неминовног стицаја околности, или због своје природе, или због тежње ка неком узвишеном али недостижном циљу жртвује свој живот или своју срећу, и тако добија црте изразите величине, страдања и племенитости.</a:t>
            </a:r>
          </a:p>
          <a:p>
            <a:pPr algn="ctr"/>
            <a:endParaRPr lang="sr-Cyrl-CS" dirty="0" smtClean="0"/>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304800" y="1295400"/>
            <a:ext cx="8686800" cy="5181600"/>
          </a:xfrm>
        </p:spPr>
        <p:txBody>
          <a:bodyPr>
            <a:normAutofit/>
          </a:bodyPr>
          <a:lstStyle/>
          <a:p>
            <a:pPr>
              <a:buNone/>
            </a:pPr>
            <a:endParaRPr lang="sr-Cyrl-CS" dirty="0" smtClean="0"/>
          </a:p>
          <a:p>
            <a:r>
              <a:rPr lang="sr-Cyrl-CS" dirty="0" smtClean="0"/>
              <a:t>Краљ: Како је сад наш синовац Хамлет?</a:t>
            </a:r>
          </a:p>
          <a:p>
            <a:r>
              <a:rPr lang="sr-Cyrl-CS" dirty="0" smtClean="0"/>
              <a:t>Хамлет: Изванредно добро, вере ми: на камелеоновој храни; једем ваздух, кљукају ме обећањима. Тако не бисте могли гојити ни копуна.</a:t>
            </a:r>
          </a:p>
          <a:p>
            <a:r>
              <a:rPr lang="sr-Cyrl-CS" dirty="0" smtClean="0"/>
              <a:t>Краљ: Не разумем тај одговор, Хамлете; мени не требају такве речи.</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sr-Cyrl-CS" dirty="0" smtClean="0"/>
              <a:t>Хамлет (на Офелијине речи да су прошла два месеца од краљеве смрти):</a:t>
            </a:r>
          </a:p>
          <a:p>
            <a:pPr>
              <a:buNone/>
            </a:pPr>
            <a:r>
              <a:rPr lang="sr-Cyrl-CS" dirty="0" smtClean="0"/>
              <a:t>Већ толико! Онда нек ђаво носи црнину; ја ћу обући лепо одело. Господе! Умро пре два месеца, па још није заборављен? Онда има наде да успомена на великог човека преживи његов живот за читаво пола године.</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304800" y="1554162"/>
            <a:ext cx="8686800" cy="4846638"/>
          </a:xfrm>
        </p:spPr>
        <p:txBody>
          <a:bodyPr>
            <a:normAutofit/>
          </a:bodyPr>
          <a:lstStyle/>
          <a:p>
            <a:r>
              <a:rPr lang="sr-Cyrl-CS" dirty="0" smtClean="0"/>
              <a:t>Хамлет (краљу):</a:t>
            </a:r>
          </a:p>
          <a:p>
            <a:pPr>
              <a:buNone/>
            </a:pPr>
            <a:r>
              <a:rPr lang="sr-Cyrl-CS" dirty="0" smtClean="0"/>
              <a:t>Мишоловка. Како то, запитаћете? Па у пренесеном значењу. Комад приказује једно убиство у Бечу: кнез се зове </a:t>
            </a:r>
            <a:r>
              <a:rPr lang="sr-Cyrl-CS" dirty="0" smtClean="0"/>
              <a:t>Гонца</a:t>
            </a:r>
            <a:r>
              <a:rPr lang="sr-Cyrl-RS" dirty="0"/>
              <a:t>г</a:t>
            </a:r>
            <a:r>
              <a:rPr lang="sr-Cyrl-CS" smtClean="0"/>
              <a:t>о</a:t>
            </a:r>
            <a:r>
              <a:rPr lang="sr-Cyrl-CS" dirty="0" smtClean="0"/>
              <a:t>, његова жена Батиста. Видећете одмах; зликовачка посла. Али, шта мари? То се не тиче нас, Вашег Величанства и мене; наша је савест мирна. Кога сврби, нек се чеше; наша шија је читава.</a:t>
            </a:r>
          </a:p>
          <a:p>
            <a:pPr>
              <a:buNone/>
            </a:pPr>
            <a:endParaRPr lang="sr-Cyrl-CS" dirty="0"/>
          </a:p>
          <a:p>
            <a:pPr>
              <a:buNone/>
            </a:pPr>
            <a:endParaRPr lang="sr-Cyrl-CS" dirty="0" smtClean="0"/>
          </a:p>
          <a:p>
            <a:pPr>
              <a:buNone/>
            </a:pPr>
            <a:endParaRPr lang="sr-Cyrl-CS" dirty="0"/>
          </a:p>
          <a:p>
            <a:pPr>
              <a:buNone/>
            </a:pPr>
            <a:endParaRPr lang="sr-Cyrl-CS" dirty="0" smtClean="0"/>
          </a:p>
          <a:p>
            <a:pPr>
              <a:buNone/>
            </a:pP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304800"/>
          </a:xfrm>
        </p:spPr>
        <p:txBody>
          <a:bodyPr>
            <a:normAutofit fontScale="90000"/>
          </a:bodyPr>
          <a:lstStyle/>
          <a:p>
            <a:endParaRPr lang="en-US" dirty="0"/>
          </a:p>
        </p:txBody>
      </p:sp>
      <p:sp>
        <p:nvSpPr>
          <p:cNvPr id="3" name="Content Placeholder 2"/>
          <p:cNvSpPr>
            <a:spLocks noGrp="1"/>
          </p:cNvSpPr>
          <p:nvPr>
            <p:ph idx="1"/>
          </p:nvPr>
        </p:nvSpPr>
        <p:spPr>
          <a:xfrm>
            <a:off x="304800" y="1143000"/>
            <a:ext cx="8686800" cy="5410200"/>
          </a:xfrm>
        </p:spPr>
        <p:txBody>
          <a:bodyPr>
            <a:normAutofit fontScale="92500" lnSpcReduction="10000"/>
          </a:bodyPr>
          <a:lstStyle/>
          <a:p>
            <a:r>
              <a:rPr lang="sr-Cyrl-CS" dirty="0" smtClean="0"/>
              <a:t>Хамлет тражи од Гилденстерна да свира на фрули; овај каже да не уме.</a:t>
            </a:r>
          </a:p>
          <a:p>
            <a:r>
              <a:rPr lang="sr-Cyrl-CS" dirty="0" smtClean="0"/>
              <a:t>Хамлет: Па видите какву тричаву ствар правите ви од мене. Ви хоћете на мени да свирате; хоћете да сазнате за мој кључ; хоћете да ми из срца ишчупате тајну; хтели бисте да одјекне од најнижег тона до врха своје скале. А ево овог малог инструмента у коме је диван глас и обиље тонова, па га ви ипак не можете натерати да проговори! До сто ђавола, мислите ли ви да се на мени може лакше свирати него на овој фрули?!</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sr-Cyrl-CS" dirty="0" smtClean="0"/>
              <a:t>Хамлет види Краља самог док се моли.</a:t>
            </a:r>
          </a:p>
          <a:p>
            <a:r>
              <a:rPr lang="sr-Cyrl-CS" dirty="0" smtClean="0"/>
              <a:t>Хамлет: О томе треба размислити.</a:t>
            </a:r>
          </a:p>
          <a:p>
            <a:pPr>
              <a:buNone/>
            </a:pPr>
            <a:r>
              <a:rPr lang="sr-Cyrl-CS" dirty="0" smtClean="0"/>
              <a:t>Један ми зликовац оца убио,</a:t>
            </a:r>
          </a:p>
          <a:p>
            <a:pPr>
              <a:buNone/>
            </a:pPr>
            <a:r>
              <a:rPr lang="sr-Cyrl-CS" dirty="0" smtClean="0"/>
              <a:t>И зато зар, јединац син му, ја</a:t>
            </a:r>
          </a:p>
          <a:p>
            <a:pPr>
              <a:buNone/>
            </a:pPr>
            <a:r>
              <a:rPr lang="sr-Cyrl-CS" dirty="0" smtClean="0"/>
              <a:t>Шаљем тог ситог зликовца у рај!</a:t>
            </a:r>
          </a:p>
          <a:p>
            <a:pPr>
              <a:buNone/>
            </a:pPr>
            <a:r>
              <a:rPr lang="sr-Cyrl-CS" dirty="0" smtClean="0"/>
              <a:t>О, то би била плата, награда,</a:t>
            </a:r>
          </a:p>
          <a:p>
            <a:pPr>
              <a:buNone/>
            </a:pPr>
            <a:r>
              <a:rPr lang="sr-Cyrl-CS" dirty="0" smtClean="0"/>
              <a:t>А освета никад!</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304800" y="2438399"/>
            <a:ext cx="8686800" cy="2819401"/>
          </a:xfrm>
        </p:spPr>
        <p:txBody>
          <a:bodyPr/>
          <a:lstStyle/>
          <a:p>
            <a:r>
              <a:rPr lang="sr-Cyrl-CS" dirty="0" smtClean="0"/>
              <a:t>Краљица: Хамлете, ти тешко увреди оца свог.</a:t>
            </a:r>
          </a:p>
          <a:p>
            <a:r>
              <a:rPr lang="sr-Cyrl-CS" dirty="0" smtClean="0"/>
              <a:t>Хамлет: Мајко, увредисте тешко оца мог.</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sr-Cyrl-CS" dirty="0" smtClean="0"/>
              <a:t>Четврти чин</a:t>
            </a:r>
            <a:endParaRPr lang="en-US" dirty="0"/>
          </a:p>
        </p:txBody>
      </p:sp>
      <p:sp>
        <p:nvSpPr>
          <p:cNvPr id="3" name="Content Placeholder 2"/>
          <p:cNvSpPr>
            <a:spLocks noGrp="1"/>
          </p:cNvSpPr>
          <p:nvPr>
            <p:ph idx="1"/>
          </p:nvPr>
        </p:nvSpPr>
        <p:spPr>
          <a:xfrm>
            <a:off x="304800" y="1554162"/>
            <a:ext cx="8686800" cy="4846638"/>
          </a:xfrm>
        </p:spPr>
        <p:txBody>
          <a:bodyPr>
            <a:normAutofit fontScale="85000" lnSpcReduction="20000"/>
          </a:bodyPr>
          <a:lstStyle/>
          <a:p>
            <a:endParaRPr lang="sr-Cyrl-CS" dirty="0" smtClean="0"/>
          </a:p>
          <a:p>
            <a:r>
              <a:rPr lang="sr-Cyrl-CS" dirty="0" smtClean="0"/>
              <a:t>Хамлет:</a:t>
            </a:r>
          </a:p>
          <a:p>
            <a:pPr>
              <a:buNone/>
            </a:pPr>
            <a:r>
              <a:rPr lang="sr-Cyrl-CS" dirty="0" smtClean="0"/>
              <a:t>Бити велики није рад велика циља</a:t>
            </a:r>
          </a:p>
          <a:p>
            <a:pPr>
              <a:buNone/>
            </a:pPr>
            <a:r>
              <a:rPr lang="sr-Cyrl-CS" dirty="0" smtClean="0"/>
              <a:t>Кренути се, него с величином моћи</a:t>
            </a:r>
          </a:p>
          <a:p>
            <a:pPr>
              <a:buNone/>
            </a:pPr>
            <a:r>
              <a:rPr lang="sr-Cyrl-CS" dirty="0" smtClean="0"/>
              <a:t>За једну сламку кренути у борбу,</a:t>
            </a:r>
          </a:p>
          <a:p>
            <a:pPr>
              <a:buNone/>
            </a:pPr>
            <a:r>
              <a:rPr lang="sr-Cyrl-CS" dirty="0" smtClean="0"/>
              <a:t>Кад је на коцки част. А шта сам ја,</a:t>
            </a:r>
          </a:p>
          <a:p>
            <a:pPr>
              <a:buNone/>
            </a:pPr>
            <a:r>
              <a:rPr lang="sr-Cyrl-CS" dirty="0" smtClean="0"/>
              <a:t>Што имам оца убијеног, мајку</a:t>
            </a:r>
          </a:p>
          <a:p>
            <a:pPr>
              <a:buNone/>
            </a:pPr>
            <a:r>
              <a:rPr lang="sr-Cyrl-CS" dirty="0" smtClean="0"/>
              <a:t>Осрамоћену, све подстреке крви,</a:t>
            </a:r>
          </a:p>
          <a:p>
            <a:pPr>
              <a:buNone/>
            </a:pPr>
            <a:r>
              <a:rPr lang="sr-Cyrl-CS" dirty="0" smtClean="0"/>
              <a:t>Разума, па пуштам да ипак спава све...</a:t>
            </a:r>
          </a:p>
          <a:p>
            <a:pPr>
              <a:buNone/>
            </a:pPr>
            <a:r>
              <a:rPr lang="sr-Cyrl-CS" dirty="0" smtClean="0"/>
              <a:t>(...) Одсад нек будете</a:t>
            </a:r>
          </a:p>
          <a:p>
            <a:pPr>
              <a:buNone/>
            </a:pPr>
            <a:r>
              <a:rPr lang="sr-Cyrl-CS" dirty="0" smtClean="0"/>
              <a:t>Крваве, мисли, ил’ без сваке мете!</a:t>
            </a:r>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sr-Cyrl-CS" dirty="0" smtClean="0"/>
              <a:t>Орфелијино лудило</a:t>
            </a:r>
          </a:p>
          <a:p>
            <a:r>
              <a:rPr lang="sr-Cyrl-CS" dirty="0" smtClean="0"/>
              <a:t>Лаерт долази да освети смрт свог оца Полонија.</a:t>
            </a:r>
          </a:p>
          <a:p>
            <a:r>
              <a:rPr lang="sr-Cyrl-CS" dirty="0" smtClean="0"/>
              <a:t>Офелијина смрт</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sr-Cyrl-CS" dirty="0" smtClean="0"/>
              <a:t>Пети чин</a:t>
            </a:r>
            <a:endParaRPr lang="en-US" dirty="0"/>
          </a:p>
        </p:txBody>
      </p:sp>
      <p:sp>
        <p:nvSpPr>
          <p:cNvPr id="3" name="Content Placeholder 2"/>
          <p:cNvSpPr>
            <a:spLocks noGrp="1"/>
          </p:cNvSpPr>
          <p:nvPr>
            <p:ph idx="1"/>
          </p:nvPr>
        </p:nvSpPr>
        <p:spPr>
          <a:xfrm>
            <a:off x="304800" y="1554162"/>
            <a:ext cx="8686800" cy="4922838"/>
          </a:xfrm>
        </p:spPr>
        <p:txBody>
          <a:bodyPr>
            <a:normAutofit fontScale="92500" lnSpcReduction="10000"/>
          </a:bodyPr>
          <a:lstStyle/>
          <a:p>
            <a:r>
              <a:rPr lang="sr-Cyrl-CS" dirty="0" smtClean="0"/>
              <a:t>Хамлет (Јориковој лобањи):</a:t>
            </a:r>
          </a:p>
          <a:p>
            <a:pPr>
              <a:buNone/>
            </a:pPr>
            <a:r>
              <a:rPr lang="sr-Cyrl-CS" dirty="0" smtClean="0"/>
              <a:t>Авај, јадни Јориче! Знао сам га, Хорацио; био је безгранично весео; имао је изврсне досетке; хиљаду пута ме је носио на леђима (...). Где су сада твоја заједања, твоје шале, твоје песме, твоје муњевите досетке што су за столом стварале буру смеха! Зар ничега што би се подсмехнуло нашем кревељењу? Сасвим отпала губица! Иди сад у госпођину собу и кажи јој да може намазати лице слојем дебелим као палац, ипак ће најзад овако изгледати!</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sr-Cyrl-CS" i="1" dirty="0" smtClean="0"/>
              <a:t>хамлет</a:t>
            </a:r>
            <a:endParaRPr lang="en-US" i="1" dirty="0"/>
          </a:p>
        </p:txBody>
      </p:sp>
      <p:sp>
        <p:nvSpPr>
          <p:cNvPr id="3" name="Content Placeholder 2"/>
          <p:cNvSpPr>
            <a:spLocks noGrp="1"/>
          </p:cNvSpPr>
          <p:nvPr>
            <p:ph idx="1"/>
          </p:nvPr>
        </p:nvSpPr>
        <p:spPr/>
        <p:txBody>
          <a:bodyPr/>
          <a:lstStyle/>
          <a:p>
            <a:r>
              <a:rPr lang="sr-Cyrl-CS" dirty="0" smtClean="0"/>
              <a:t>Први пут је изведен у Лондону 1601. године у позоришту </a:t>
            </a:r>
            <a:r>
              <a:rPr lang="sr-Cyrl-CS" i="1" dirty="0" smtClean="0"/>
              <a:t>Глоб</a:t>
            </a:r>
            <a:r>
              <a:rPr lang="sr-Cyrl-CS" dirty="0" smtClean="0"/>
              <a:t>.</a:t>
            </a:r>
          </a:p>
          <a:p>
            <a:r>
              <a:rPr lang="sr-Cyrl-CS" dirty="0" smtClean="0"/>
              <a:t>Изводили су је глумци Дружине лорда Чембрлена.</a:t>
            </a:r>
          </a:p>
          <a:p>
            <a:r>
              <a:rPr lang="sr-Cyrl-CS" dirty="0" smtClean="0"/>
              <a:t>Предање каже да је у представама </a:t>
            </a:r>
            <a:r>
              <a:rPr lang="sr-Cyrl-CS" i="1" dirty="0" smtClean="0"/>
              <a:t>Хамлета </a:t>
            </a:r>
            <a:r>
              <a:rPr lang="sr-Cyrl-CS" dirty="0" smtClean="0"/>
              <a:t>сам аутор играо улогу Духа.</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sr-Cyrl-CS" dirty="0" smtClean="0"/>
              <a:t>Елизабетинска  драма</a:t>
            </a:r>
            <a:endParaRPr lang="en-US" dirty="0"/>
          </a:p>
        </p:txBody>
      </p:sp>
      <p:sp>
        <p:nvSpPr>
          <p:cNvPr id="3" name="Content Placeholder 2"/>
          <p:cNvSpPr>
            <a:spLocks noGrp="1"/>
          </p:cNvSpPr>
          <p:nvPr>
            <p:ph idx="1"/>
          </p:nvPr>
        </p:nvSpPr>
        <p:spPr/>
        <p:txBody>
          <a:bodyPr/>
          <a:lstStyle/>
          <a:p>
            <a:r>
              <a:rPr lang="sr-Cyrl-CS" dirty="0" smtClean="0"/>
              <a:t>Културна традиција наслеђена од средњег века богатила се утицајима хуманизма и ренесансе који су допирали из Италије и Француске.</a:t>
            </a:r>
          </a:p>
          <a:p>
            <a:r>
              <a:rPr lang="sr-Cyrl-CS" dirty="0" smtClean="0"/>
              <a:t>Антички узори: писац трагедија Сенека, комедиографи Теренције и Плаут</a:t>
            </a:r>
          </a:p>
          <a:p>
            <a:r>
              <a:rPr lang="sr-Cyrl-CS" dirty="0" smtClean="0"/>
              <a:t>У елизабетинско доба посебно популарна била је </a:t>
            </a:r>
            <a:r>
              <a:rPr lang="sr-Cyrl-CS" i="1" dirty="0" smtClean="0"/>
              <a:t>трагедија освете</a:t>
            </a:r>
            <a:r>
              <a:rPr lang="sr-Cyrl-CS" dirty="0" smtClean="0"/>
              <a:t>.</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sr-Cyrl-CS" dirty="0" smtClean="0"/>
              <a:t>За </a:t>
            </a:r>
            <a:r>
              <a:rPr lang="sr-Cyrl-CS" i="1" dirty="0" smtClean="0"/>
              <a:t>трагедију освете </a:t>
            </a:r>
            <a:r>
              <a:rPr lang="sr-Cyrl-CS" dirty="0" smtClean="0"/>
              <a:t>били су карактеристични и појава духа убијеног, и стање лудила (смишљено и са функцијом у драмском заплету), и извођење пантомиме, и резигнација и усамљеност главног јунака.</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304800" y="1554162"/>
            <a:ext cx="8686800" cy="4999038"/>
          </a:xfrm>
        </p:spPr>
        <p:txBody>
          <a:bodyPr>
            <a:normAutofit/>
          </a:bodyPr>
          <a:lstStyle/>
          <a:p>
            <a:r>
              <a:rPr lang="sr-Cyrl-CS" dirty="0" smtClean="0"/>
              <a:t>Прича о Хамлету потиче из веома старих извора – скандинавских легенди.</a:t>
            </a:r>
          </a:p>
          <a:p>
            <a:r>
              <a:rPr lang="sr-Cyrl-CS" dirty="0" smtClean="0"/>
              <a:t>Први пут је записана у </a:t>
            </a:r>
            <a:r>
              <a:rPr lang="sr-Cyrl-CS" i="1" dirty="0" smtClean="0"/>
              <a:t>Историји Данске</a:t>
            </a:r>
            <a:r>
              <a:rPr lang="sr-Cyrl-CS" dirty="0" smtClean="0"/>
              <a:t> Сакса Граматика (почетак </a:t>
            </a:r>
            <a:r>
              <a:rPr lang="en-US" dirty="0" smtClean="0"/>
              <a:t>XIII</a:t>
            </a:r>
            <a:r>
              <a:rPr lang="sr-Cyrl-CS" dirty="0" smtClean="0"/>
              <a:t> века).</a:t>
            </a:r>
          </a:p>
          <a:p>
            <a:r>
              <a:rPr lang="sr-Cyrl-CS" i="1" dirty="0" smtClean="0"/>
              <a:t>Пра-Хамлет </a:t>
            </a:r>
            <a:r>
              <a:rPr lang="sr-Cyrl-CS" dirty="0" smtClean="0"/>
              <a:t>Томаса Кида (</a:t>
            </a:r>
            <a:r>
              <a:rPr lang="en-US" dirty="0" smtClean="0"/>
              <a:t>XVI</a:t>
            </a:r>
            <a:r>
              <a:rPr lang="sr-Cyrl-CS" dirty="0" smtClean="0"/>
              <a:t> век)</a:t>
            </a:r>
          </a:p>
          <a:p>
            <a:r>
              <a:rPr lang="sr-Cyrl-CS" dirty="0" smtClean="0"/>
              <a:t>У изворима и у Кидовом </a:t>
            </a:r>
            <a:r>
              <a:rPr lang="sr-Cyrl-CS" i="1" dirty="0" smtClean="0"/>
              <a:t>Пра-Хамлету </a:t>
            </a:r>
            <a:r>
              <a:rPr lang="sr-Cyrl-CS" dirty="0" smtClean="0"/>
              <a:t>ова прича је просто излагање убиства и освете, без оне психолошке и моралне сложености коју је овој теми дао Шекспир.</a:t>
            </a:r>
            <a:endParaRPr lang="en-US" i="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sr-Cyrl-CS" dirty="0" smtClean="0"/>
              <a:t>Први чин</a:t>
            </a:r>
            <a:endParaRPr lang="en-US" dirty="0"/>
          </a:p>
        </p:txBody>
      </p:sp>
      <p:sp>
        <p:nvSpPr>
          <p:cNvPr id="3" name="Content Placeholder 2"/>
          <p:cNvSpPr>
            <a:spLocks noGrp="1"/>
          </p:cNvSpPr>
          <p:nvPr>
            <p:ph idx="1"/>
          </p:nvPr>
        </p:nvSpPr>
        <p:spPr>
          <a:xfrm>
            <a:off x="304800" y="1371600"/>
            <a:ext cx="8686800" cy="5257800"/>
          </a:xfrm>
        </p:spPr>
        <p:txBody>
          <a:bodyPr>
            <a:normAutofit fontScale="77500" lnSpcReduction="20000"/>
          </a:bodyPr>
          <a:lstStyle/>
          <a:p>
            <a:r>
              <a:rPr lang="sr-Cyrl-CS" dirty="0" smtClean="0"/>
              <a:t>Хорацио:</a:t>
            </a:r>
          </a:p>
          <a:p>
            <a:pPr>
              <a:buNone/>
            </a:pPr>
            <a:r>
              <a:rPr lang="sr-Cyrl-CS" dirty="0" smtClean="0"/>
              <a:t>(...) Наш покојни краљ,</a:t>
            </a:r>
          </a:p>
          <a:p>
            <a:pPr>
              <a:buNone/>
            </a:pPr>
            <a:r>
              <a:rPr lang="sr-Cyrl-CS" dirty="0" smtClean="0"/>
              <a:t>Чија нам се сад баш појавила сен,</a:t>
            </a:r>
          </a:p>
          <a:p>
            <a:pPr>
              <a:buNone/>
            </a:pPr>
            <a:r>
              <a:rPr lang="sr-Cyrl-CS" dirty="0" smtClean="0"/>
              <a:t>Био је – то знате – на борбу изазван</a:t>
            </a:r>
          </a:p>
          <a:p>
            <a:pPr>
              <a:buNone/>
            </a:pPr>
            <a:r>
              <a:rPr lang="sr-Cyrl-CS" dirty="0" smtClean="0"/>
              <a:t>Од Фортинбраса, краља норвешког (...).</a:t>
            </a:r>
          </a:p>
          <a:p>
            <a:pPr>
              <a:buNone/>
            </a:pPr>
            <a:r>
              <a:rPr lang="sr-Cyrl-CS" dirty="0" smtClean="0"/>
              <a:t>У борби тој наш Хамлет јуначки – </a:t>
            </a:r>
          </a:p>
          <a:p>
            <a:pPr>
              <a:buNone/>
            </a:pPr>
            <a:r>
              <a:rPr lang="sr-Cyrl-CS" dirty="0" smtClean="0"/>
              <a:t>Тако га овај земни назва свет – </a:t>
            </a:r>
          </a:p>
          <a:p>
            <a:pPr>
              <a:buNone/>
            </a:pPr>
            <a:r>
              <a:rPr lang="sr-Cyrl-CS" dirty="0" smtClean="0"/>
              <a:t>Убије тога Фортинбраса. Овај (...)</a:t>
            </a:r>
          </a:p>
          <a:p>
            <a:pPr>
              <a:buNone/>
            </a:pPr>
            <a:r>
              <a:rPr lang="sr-Cyrl-CS" dirty="0" smtClean="0"/>
              <a:t>Победнику даде, сем живота свог,</a:t>
            </a:r>
          </a:p>
          <a:p>
            <a:pPr>
              <a:buNone/>
            </a:pPr>
            <a:r>
              <a:rPr lang="sr-Cyrl-CS" dirty="0" smtClean="0"/>
              <a:t>Све земље којима беше владао.</a:t>
            </a:r>
          </a:p>
          <a:p>
            <a:pPr>
              <a:buNone/>
            </a:pPr>
            <a:endParaRPr lang="sr-Cyrl-CS" dirty="0" smtClean="0"/>
          </a:p>
          <a:p>
            <a:pPr>
              <a:buNone/>
            </a:pPr>
            <a:r>
              <a:rPr lang="sr-Cyrl-CS" dirty="0" smtClean="0"/>
              <a:t>Млади Фотинбрас скупља војску и жели да поврати очеву земљу.</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457200"/>
          </a:xfrm>
        </p:spPr>
        <p:txBody>
          <a:bodyPr>
            <a:normAutofit fontScale="90000"/>
          </a:bodyPr>
          <a:lstStyle/>
          <a:p>
            <a:endParaRPr lang="en-US" dirty="0"/>
          </a:p>
        </p:txBody>
      </p:sp>
      <p:sp>
        <p:nvSpPr>
          <p:cNvPr id="3" name="Content Placeholder 2"/>
          <p:cNvSpPr>
            <a:spLocks noGrp="1"/>
          </p:cNvSpPr>
          <p:nvPr>
            <p:ph idx="1"/>
          </p:nvPr>
        </p:nvSpPr>
        <p:spPr>
          <a:xfrm>
            <a:off x="304800" y="1905000"/>
            <a:ext cx="8686800" cy="3429000"/>
          </a:xfrm>
        </p:spPr>
        <p:txBody>
          <a:bodyPr/>
          <a:lstStyle/>
          <a:p>
            <a:r>
              <a:rPr lang="sr-Cyrl-CS" dirty="0" smtClean="0"/>
              <a:t> Краљ: А сад, синовче, сине, Хамлете...</a:t>
            </a:r>
          </a:p>
          <a:p>
            <a:r>
              <a:rPr lang="sr-Cyrl-CS" dirty="0" smtClean="0"/>
              <a:t>Хамлет: Синовац више, мало мање син.</a:t>
            </a:r>
          </a:p>
          <a:p>
            <a:r>
              <a:rPr lang="sr-Cyrl-CS" dirty="0" smtClean="0"/>
              <a:t>Краљ: Зашто сте увек у тим облацима?</a:t>
            </a:r>
          </a:p>
          <a:p>
            <a:r>
              <a:rPr lang="sr-Cyrl-CS" dirty="0" smtClean="0"/>
              <a:t>Хамлет: Не, краљу, ја сам одвише на сунцу.</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152400"/>
          </a:xfrm>
        </p:spPr>
        <p:txBody>
          <a:bodyPr>
            <a:normAutofit fontScale="90000"/>
          </a:bodyPr>
          <a:lstStyle/>
          <a:p>
            <a:endParaRPr lang="en-US" dirty="0"/>
          </a:p>
        </p:txBody>
      </p:sp>
      <p:sp>
        <p:nvSpPr>
          <p:cNvPr id="3" name="Content Placeholder 2"/>
          <p:cNvSpPr>
            <a:spLocks noGrp="1"/>
          </p:cNvSpPr>
          <p:nvPr>
            <p:ph idx="1"/>
          </p:nvPr>
        </p:nvSpPr>
        <p:spPr>
          <a:xfrm>
            <a:off x="304800" y="1143000"/>
            <a:ext cx="8686800" cy="5715000"/>
          </a:xfrm>
        </p:spPr>
        <p:txBody>
          <a:bodyPr>
            <a:normAutofit fontScale="70000" lnSpcReduction="20000"/>
          </a:bodyPr>
          <a:lstStyle/>
          <a:p>
            <a:r>
              <a:rPr lang="sr-Cyrl-CS" dirty="0" smtClean="0"/>
              <a:t>Хамлет:</a:t>
            </a:r>
          </a:p>
          <a:p>
            <a:pPr>
              <a:buNone/>
            </a:pPr>
            <a:r>
              <a:rPr lang="sr-Cyrl-CS" dirty="0" smtClean="0"/>
              <a:t>(...) Боже! Боже!</a:t>
            </a:r>
          </a:p>
          <a:p>
            <a:pPr>
              <a:buNone/>
            </a:pPr>
            <a:r>
              <a:rPr lang="sr-Cyrl-CS" dirty="0" smtClean="0"/>
              <a:t>Што јадан, празан, бљутав, бескорисан</a:t>
            </a:r>
          </a:p>
          <a:p>
            <a:pPr>
              <a:buNone/>
            </a:pPr>
            <a:r>
              <a:rPr lang="sr-Cyrl-CS" dirty="0" smtClean="0"/>
              <a:t>Изгледа мени сав рад овог света!</a:t>
            </a:r>
          </a:p>
          <a:p>
            <a:pPr>
              <a:buNone/>
            </a:pPr>
            <a:r>
              <a:rPr lang="sr-Cyrl-CS" dirty="0" smtClean="0"/>
              <a:t>Гада! О, гада! Неоплевљен врт</a:t>
            </a:r>
          </a:p>
          <a:p>
            <a:pPr>
              <a:buNone/>
            </a:pPr>
            <a:r>
              <a:rPr lang="sr-Cyrl-CS" dirty="0" smtClean="0"/>
              <a:t>То је, где је коров, где биље отровно</a:t>
            </a:r>
          </a:p>
          <a:p>
            <a:pPr>
              <a:buNone/>
            </a:pPr>
            <a:r>
              <a:rPr lang="sr-Cyrl-CS" dirty="0" smtClean="0"/>
              <a:t>И наказно је овладало њим.</a:t>
            </a:r>
          </a:p>
          <a:p>
            <a:pPr>
              <a:buNone/>
            </a:pPr>
            <a:r>
              <a:rPr lang="sr-Cyrl-CS" dirty="0" smtClean="0"/>
              <a:t>Да дотле дође! Два месеца тек</a:t>
            </a:r>
          </a:p>
          <a:p>
            <a:pPr>
              <a:buNone/>
            </a:pPr>
            <a:r>
              <a:rPr lang="sr-Cyrl-CS" dirty="0" smtClean="0"/>
              <a:t>Мртав! Ни толико. Ни два! Па још такав</a:t>
            </a:r>
          </a:p>
          <a:p>
            <a:pPr>
              <a:buNone/>
            </a:pPr>
            <a:r>
              <a:rPr lang="sr-Cyrl-CS" dirty="0" smtClean="0"/>
              <a:t>Краљ, што на овог личи ко Аполон</a:t>
            </a:r>
          </a:p>
          <a:p>
            <a:pPr>
              <a:buNone/>
            </a:pPr>
            <a:r>
              <a:rPr lang="sr-Cyrl-CS" dirty="0" smtClean="0"/>
              <a:t>На Сатира! Па спрам моје мајке мио</a:t>
            </a:r>
          </a:p>
          <a:p>
            <a:pPr>
              <a:buNone/>
            </a:pPr>
            <a:r>
              <a:rPr lang="sr-Cyrl-CS" dirty="0" smtClean="0"/>
              <a:t>Да не би дао ветри небесни</a:t>
            </a:r>
          </a:p>
          <a:p>
            <a:pPr>
              <a:buNone/>
            </a:pPr>
            <a:r>
              <a:rPr lang="sr-Cyrl-CS" dirty="0" smtClean="0"/>
              <a:t>Да одвећ грубо дођу јој до лица.</a:t>
            </a:r>
          </a:p>
          <a:p>
            <a:pPr>
              <a:buNone/>
            </a:pPr>
            <a:r>
              <a:rPr lang="sr-Cyrl-CS" dirty="0" smtClean="0"/>
              <a:t>(...) Па ипак, тек месец... Да ми је да не мислим </a:t>
            </a:r>
          </a:p>
          <a:p>
            <a:pPr>
              <a:buNone/>
            </a:pPr>
            <a:r>
              <a:rPr lang="sr-Cyrl-CS" dirty="0" smtClean="0"/>
              <a:t>На то! – Слабости, твоје је име жена! – </a:t>
            </a:r>
            <a:endParaRPr lang="en-US"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265</TotalTime>
  <Words>1705</Words>
  <Application>Microsoft Office PowerPoint</Application>
  <PresentationFormat>On-screen Show (4:3)</PresentationFormat>
  <Paragraphs>206</Paragraphs>
  <Slides>28</Slides>
  <Notes>28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28</vt:i4>
      </vt:variant>
    </vt:vector>
  </HeadingPairs>
  <TitlesOfParts>
    <vt:vector size="33" baseType="lpstr">
      <vt:lpstr>Calibri</vt:lpstr>
      <vt:lpstr>Franklin Gothic Book</vt:lpstr>
      <vt:lpstr>Franklin Gothic Medium</vt:lpstr>
      <vt:lpstr>Wingdings 2</vt:lpstr>
      <vt:lpstr>Trek</vt:lpstr>
      <vt:lpstr>хамлет</vt:lpstr>
      <vt:lpstr>трагедија</vt:lpstr>
      <vt:lpstr>хамлет</vt:lpstr>
      <vt:lpstr>Елизабетинска  драма</vt:lpstr>
      <vt:lpstr>PowerPoint Presentation</vt:lpstr>
      <vt:lpstr>PowerPoint Presentation</vt:lpstr>
      <vt:lpstr>Први чин</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Други чин</vt:lpstr>
      <vt:lpstr>PowerPoint Presentation</vt:lpstr>
      <vt:lpstr>PowerPoint Presentation</vt:lpstr>
      <vt:lpstr>Трећи чин</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Четврти чин</vt:lpstr>
      <vt:lpstr>PowerPoint Presentation</vt:lpstr>
      <vt:lpstr>Пети чин</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хамлет</dc:title>
  <dc:creator>Sneza</dc:creator>
  <cp:lastModifiedBy>Windows User</cp:lastModifiedBy>
  <cp:revision>35</cp:revision>
  <dcterms:created xsi:type="dcterms:W3CDTF">2006-08-16T00:00:00Z</dcterms:created>
  <dcterms:modified xsi:type="dcterms:W3CDTF">2018-10-15T06:32:13Z</dcterms:modified>
</cp:coreProperties>
</file>