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66" r:id="rId4"/>
    <p:sldId id="259" r:id="rId5"/>
    <p:sldId id="276" r:id="rId6"/>
    <p:sldId id="260" r:id="rId7"/>
    <p:sldId id="261" r:id="rId8"/>
    <p:sldId id="262" r:id="rId9"/>
    <p:sldId id="264" r:id="rId10"/>
    <p:sldId id="263" r:id="rId11"/>
    <p:sldId id="265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1317D-F546-4589-9EE9-96A7697BF3AD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34E23-9DE5-4D30-99E3-5A11A2B06C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25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34E23-9DE5-4D30-99E3-5A11A2B06C0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34E23-9DE5-4D30-99E3-5A11A2B06C0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34E23-9DE5-4D30-99E3-5A11A2B06C0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34E23-9DE5-4D30-99E3-5A11A2B06C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34E23-9DE5-4D30-99E3-5A11A2B06C0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34E23-9DE5-4D30-99E3-5A11A2B06C0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34E23-9DE5-4D30-99E3-5A11A2B06C0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34E23-9DE5-4D30-99E3-5A11A2B06C0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34E23-9DE5-4D30-99E3-5A11A2B06C0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34E23-9DE5-4D30-99E3-5A11A2B06C0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34E23-9DE5-4D30-99E3-5A11A2B06C0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34E23-9DE5-4D30-99E3-5A11A2B06C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34E23-9DE5-4D30-99E3-5A11A2B06C0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34E23-9DE5-4D30-99E3-5A11A2B06C0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34E23-9DE5-4D30-99E3-5A11A2B06C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34E23-9DE5-4D30-99E3-5A11A2B06C0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34E23-9DE5-4D30-99E3-5A11A2B06C0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34E23-9DE5-4D30-99E3-5A11A2B06C0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34E23-9DE5-4D30-99E3-5A11A2B06C0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34E23-9DE5-4D30-99E3-5A11A2B06C0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676400"/>
          </a:xfrm>
        </p:spPr>
        <p:txBody>
          <a:bodyPr>
            <a:normAutofit/>
          </a:bodyPr>
          <a:lstStyle/>
          <a:p>
            <a:pPr algn="ctr"/>
            <a:r>
              <a:rPr lang="sr-Cyrl-CS" sz="4400" dirty="0" smtClean="0"/>
              <a:t>Хуманизам и ренесанса</a:t>
            </a:r>
            <a:endParaRPr lang="en-US" sz="4400" dirty="0"/>
          </a:p>
        </p:txBody>
      </p:sp>
      <p:pic>
        <p:nvPicPr>
          <p:cNvPr id="3" name="Picture 2" descr="Radjanje coveka.jpg"/>
          <p:cNvPicPr>
            <a:picLocks noChangeAspect="1"/>
          </p:cNvPicPr>
          <p:nvPr/>
        </p:nvPicPr>
        <p:blipFill>
          <a:blip r:embed="rId3"/>
          <a:srcRect b="32480"/>
          <a:stretch>
            <a:fillRect/>
          </a:stretch>
        </p:blipFill>
        <p:spPr>
          <a:xfrm>
            <a:off x="1676400" y="1828800"/>
            <a:ext cx="5676900" cy="2514600"/>
          </a:xfrm>
          <a:prstGeom prst="rect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4" name="Picture 3" descr="Bog i Ad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038600"/>
            <a:ext cx="2540000" cy="1905000"/>
          </a:xfrm>
          <a:prstGeom prst="rect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CS" dirty="0" smtClean="0"/>
              <a:t>Друштвено-политички систем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4800600" cy="4525963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sr-Cyrl-CS" dirty="0" smtClean="0"/>
              <a:t>Слободни град са јасном поделом власти утемељио је и друге важне друштвене делатности – банкарство, трговину, образовне институције, академије, музеје, библиотеке итд.</a:t>
            </a:r>
          </a:p>
          <a:p>
            <a:pPr>
              <a:buFont typeface="Wingdings" pitchFamily="2" charset="2"/>
              <a:buChar char="§"/>
            </a:pPr>
            <a:r>
              <a:rPr lang="sr-Cyrl-CS" dirty="0" smtClean="0"/>
              <a:t>Установа </a:t>
            </a:r>
            <a:r>
              <a:rPr lang="sr-Cyrl-CS" i="1" dirty="0" smtClean="0"/>
              <a:t>мецене</a:t>
            </a:r>
            <a:endParaRPr lang="en-US" i="1" dirty="0"/>
          </a:p>
        </p:txBody>
      </p:sp>
      <p:pic>
        <p:nvPicPr>
          <p:cNvPr id="4" name="Picture 3" descr="Lorenco de Medic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828800"/>
            <a:ext cx="2362200" cy="4505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343400" cy="5105400"/>
          </a:xfrm>
          <a:ln w="28575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sr-Cyrl-CS" dirty="0" smtClean="0"/>
              <a:t>Развија се и учвршћује појам индивидуалне човекове слободе, задовољства и среће.</a:t>
            </a:r>
          </a:p>
          <a:p>
            <a:pPr>
              <a:buFont typeface="Wingdings" pitchFamily="2" charset="2"/>
              <a:buChar char="§"/>
            </a:pPr>
            <a:r>
              <a:rPr lang="sr-Cyrl-CS" dirty="0" smtClean="0"/>
              <a:t>Идеја о племенитом и слободном (</a:t>
            </a:r>
            <a:r>
              <a:rPr lang="sr-Latn-CS" i="1" dirty="0" smtClean="0"/>
              <a:t>nobilis et liber</a:t>
            </a:r>
            <a:r>
              <a:rPr lang="sr-Latn-CS" dirty="0" smtClean="0"/>
              <a:t>), </a:t>
            </a:r>
            <a:r>
              <a:rPr lang="sr-Cyrl-CS" dirty="0" smtClean="0"/>
              <a:t>општеобразованом (</a:t>
            </a:r>
            <a:r>
              <a:rPr lang="sr-Latn-CS" i="1" dirty="0" smtClean="0"/>
              <a:t>homo universalis</a:t>
            </a:r>
            <a:r>
              <a:rPr lang="sr-Latn-CS" dirty="0" smtClean="0"/>
              <a:t>)</a:t>
            </a:r>
            <a:r>
              <a:rPr lang="sr-Cyrl-CS" dirty="0" smtClean="0"/>
              <a:t> и самосталном човеку, који управља сопственом судбином (</a:t>
            </a:r>
            <a:r>
              <a:rPr lang="sr-Latn-CS" i="1" dirty="0" smtClean="0"/>
              <a:t>homo faber</a:t>
            </a:r>
            <a:r>
              <a:rPr lang="sr-Cyrl-CS" dirty="0" smtClean="0"/>
              <a:t>).</a:t>
            </a:r>
            <a:r>
              <a:rPr lang="sr-Latn-CS" i="1" dirty="0" smtClean="0"/>
              <a:t> </a:t>
            </a:r>
            <a:endParaRPr lang="en-US" dirty="0"/>
          </a:p>
        </p:txBody>
      </p:sp>
      <p:pic>
        <p:nvPicPr>
          <p:cNvPr id="4" name="Picture 3" descr="Dav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219200"/>
            <a:ext cx="3943350" cy="5257800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257800" cy="1981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sr-Cyrl-CS" dirty="0" smtClean="0"/>
              <a:t>Велика пажња посвећује се и духовном и телесном. </a:t>
            </a:r>
          </a:p>
          <a:p>
            <a:pPr>
              <a:buFont typeface="Wingdings" pitchFamily="2" charset="2"/>
              <a:buChar char="§"/>
            </a:pPr>
            <a:r>
              <a:rPr lang="sr-Cyrl-CS" dirty="0" smtClean="0"/>
              <a:t>Истиче се јединство лепоте, грациозности и хармоничности људског тела и људске душе.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5" name="Content Placeholder 4" descr="Skica Sibile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46136"/>
          <a:stretch>
            <a:fillRect/>
          </a:stretch>
        </p:blipFill>
        <p:spPr>
          <a:xfrm>
            <a:off x="838200" y="3962400"/>
            <a:ext cx="1967217" cy="2667000"/>
          </a:xfrm>
        </p:spPr>
      </p:pic>
      <p:pic>
        <p:nvPicPr>
          <p:cNvPr id="6" name="Picture 5" descr="Mojsije, Mikelandjel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1" y="1295400"/>
            <a:ext cx="2378082" cy="5181600"/>
          </a:xfrm>
          <a:prstGeom prst="rect">
            <a:avLst/>
          </a:prstGeom>
        </p:spPr>
      </p:pic>
      <p:pic>
        <p:nvPicPr>
          <p:cNvPr id="7" name="Picture 6" descr="Skica Sibile.jpg"/>
          <p:cNvPicPr>
            <a:picLocks noChangeAspect="1"/>
          </p:cNvPicPr>
          <p:nvPr/>
        </p:nvPicPr>
        <p:blipFill>
          <a:blip r:embed="rId3"/>
          <a:srcRect t="54040"/>
          <a:stretch>
            <a:fillRect/>
          </a:stretch>
        </p:blipFill>
        <p:spPr>
          <a:xfrm>
            <a:off x="3581400" y="3962400"/>
            <a:ext cx="2247900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r-Cyrl-CS" dirty="0" smtClean="0"/>
              <a:t>Студије природе и човековог тела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Zec, Dire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34200" y="1066800"/>
            <a:ext cx="1990077" cy="2733040"/>
          </a:xfrm>
        </p:spPr>
      </p:pic>
      <p:pic>
        <p:nvPicPr>
          <p:cNvPr id="5" name="Picture 4" descr="Da Vinci, anatomij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667000"/>
            <a:ext cx="1981200" cy="302523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6" name="Picture 5" descr="Da Vinci, iz belezni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3429000"/>
            <a:ext cx="2133600" cy="321571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9" name="Picture 8" descr="Direr, Sov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1066799"/>
            <a:ext cx="1992363" cy="2773059"/>
          </a:xfrm>
          <a:prstGeom prst="rect">
            <a:avLst/>
          </a:prstGeom>
        </p:spPr>
      </p:pic>
      <p:pic>
        <p:nvPicPr>
          <p:cNvPr id="10" name="Picture 9" descr="Direr, Bus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3962400"/>
            <a:ext cx="2040961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 Vinci invencije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3752850" cy="270817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4" name="Picture 3" descr="Da Vinci, invencij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581400"/>
            <a:ext cx="4153550" cy="301942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Picture 4" descr="Da Vinci, invencije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1" y="3495675"/>
            <a:ext cx="3352800" cy="315068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3" name="Picture 2" descr="Da Vinci invencije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533400"/>
            <a:ext cx="3733800" cy="245325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1054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r-Cyrl-CS" dirty="0" smtClean="0"/>
              <a:t>Класична античка традиција – узор и извор уметничких тежњи</a:t>
            </a:r>
            <a:endParaRPr lang="en-US" dirty="0"/>
          </a:p>
        </p:txBody>
      </p:sp>
      <p:pic>
        <p:nvPicPr>
          <p:cNvPr id="4" name="Picture 3" descr="Atinska skola, Rafae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819400"/>
            <a:ext cx="5047338" cy="3552825"/>
          </a:xfrm>
          <a:prstGeom prst="rect">
            <a:avLst/>
          </a:prstGeom>
        </p:spPr>
      </p:pic>
      <p:pic>
        <p:nvPicPr>
          <p:cNvPr id="5" name="Picture 4" descr="Platon i Aristot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057400"/>
            <a:ext cx="2705100" cy="354122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257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sr-Cyrl-CS" dirty="0" smtClean="0"/>
              <a:t>Негују се склад и лепота форме и израза, тј. одмереност, сразмерност, равнотежа, хармоничност.</a:t>
            </a:r>
          </a:p>
          <a:p>
            <a:pPr>
              <a:buFont typeface="Wingdings" pitchFamily="2" charset="2"/>
              <a:buChar char="§"/>
            </a:pPr>
            <a:r>
              <a:rPr lang="sr-Cyrl-CS" dirty="0" smtClean="0"/>
              <a:t>Сврха поезије је да забави и поучи, њен циљ је естетски, етички и педагошки.</a:t>
            </a:r>
          </a:p>
          <a:p>
            <a:pPr>
              <a:buFont typeface="Wingdings" pitchFamily="2" charset="2"/>
              <a:buChar char="§"/>
            </a:pPr>
            <a:r>
              <a:rPr lang="sr-Cyrl-CS" dirty="0" smtClean="0"/>
              <a:t>Поред драме (трагедија и комедија (Шекспир)), епа и лирике (посебно оне која подражава осећања и слике природе и људи), настају и нови жанрови: новела (</a:t>
            </a:r>
            <a:r>
              <a:rPr lang="sr-Cyrl-CS" i="1" dirty="0" smtClean="0"/>
              <a:t>Декамерон</a:t>
            </a:r>
            <a:r>
              <a:rPr lang="sr-Cyrl-CS" dirty="0" smtClean="0"/>
              <a:t>, Ђовани Бокачо), есеј (Монтењ), утопија (Томас Мор).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kamer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2667000" cy="4294322"/>
          </a:xfrm>
          <a:prstGeom prst="rect">
            <a:avLst/>
          </a:prstGeom>
        </p:spPr>
      </p:pic>
      <p:pic>
        <p:nvPicPr>
          <p:cNvPr id="3" name="Picture 2" descr="Monten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276600"/>
            <a:ext cx="2743200" cy="3382505"/>
          </a:xfrm>
          <a:prstGeom prst="rect">
            <a:avLst/>
          </a:prstGeom>
        </p:spPr>
      </p:pic>
      <p:pic>
        <p:nvPicPr>
          <p:cNvPr id="4" name="Picture 3" descr="Tomas Mo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152400"/>
            <a:ext cx="2438400" cy="3771900"/>
          </a:xfrm>
          <a:prstGeom prst="rect">
            <a:avLst/>
          </a:prstGeom>
        </p:spPr>
      </p:pic>
      <p:pic>
        <p:nvPicPr>
          <p:cNvPr id="5" name="Picture 4" descr="Sekspir 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4114800"/>
            <a:ext cx="4572000" cy="2560320"/>
          </a:xfrm>
          <a:prstGeom prst="rect">
            <a:avLst/>
          </a:prstGeom>
        </p:spPr>
      </p:pic>
      <p:pic>
        <p:nvPicPr>
          <p:cNvPr id="6" name="Picture 5" descr="Servantes 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381000"/>
            <a:ext cx="2590800" cy="3211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r-Cyrl-CS" dirty="0" smtClean="0"/>
              <a:t>Религиозни спевови: </a:t>
            </a:r>
          </a:p>
          <a:p>
            <a:pPr>
              <a:buNone/>
            </a:pPr>
            <a:r>
              <a:rPr lang="sr-Cyrl-CS" i="1" dirty="0" smtClean="0"/>
              <a:t>Божанствена комедија </a:t>
            </a:r>
            <a:r>
              <a:rPr lang="sr-Cyrl-CS" dirty="0" smtClean="0"/>
              <a:t>(Данте Алигијери) </a:t>
            </a:r>
          </a:p>
          <a:p>
            <a:pPr>
              <a:buNone/>
            </a:pPr>
            <a:r>
              <a:rPr lang="sr-Cyrl-CS" i="1" dirty="0" smtClean="0"/>
              <a:t>Ослобођени Јерусалим</a:t>
            </a:r>
            <a:r>
              <a:rPr lang="sr-Cyrl-CS" dirty="0" smtClean="0"/>
              <a:t> (Торкванто Тасо)</a:t>
            </a:r>
          </a:p>
          <a:p>
            <a:pPr>
              <a:buNone/>
            </a:pPr>
            <a:endParaRPr lang="sr-Cyrl-CS" dirty="0" smtClean="0"/>
          </a:p>
          <a:p>
            <a:pPr>
              <a:buFont typeface="Wingdings" pitchFamily="2" charset="2"/>
              <a:buChar char="§"/>
            </a:pPr>
            <a:r>
              <a:rPr lang="sr-Cyrl-CS" dirty="0" smtClean="0"/>
              <a:t>Успон романа: </a:t>
            </a:r>
          </a:p>
          <a:p>
            <a:pPr>
              <a:buNone/>
            </a:pPr>
            <a:r>
              <a:rPr lang="sr-Cyrl-CS" i="1" dirty="0" smtClean="0"/>
              <a:t>Гаргантуа и Пантагруел </a:t>
            </a:r>
            <a:r>
              <a:rPr lang="sr-Cyrl-CS" dirty="0" smtClean="0"/>
              <a:t>(Франсоа Рабле)</a:t>
            </a:r>
          </a:p>
          <a:p>
            <a:pPr>
              <a:buNone/>
            </a:pPr>
            <a:r>
              <a:rPr lang="sr-Cyrl-CS" i="1" dirty="0" smtClean="0"/>
              <a:t>Дон Кихот </a:t>
            </a:r>
            <a:r>
              <a:rPr lang="sr-Cyrl-CS" dirty="0" smtClean="0"/>
              <a:t>(Мигел де Сервантес)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r-Cyrl-CS" dirty="0" smtClean="0"/>
              <a:t>Доминантни лирски жанрови:</a:t>
            </a:r>
          </a:p>
          <a:p>
            <a:pPr>
              <a:buNone/>
            </a:pPr>
            <a:r>
              <a:rPr lang="sr-Cyrl-CS" dirty="0" smtClean="0"/>
              <a:t>сонет</a:t>
            </a:r>
          </a:p>
          <a:p>
            <a:pPr>
              <a:buNone/>
            </a:pPr>
            <a:r>
              <a:rPr lang="sr-Cyrl-CS" dirty="0" smtClean="0"/>
              <a:t>канцона</a:t>
            </a:r>
          </a:p>
          <a:p>
            <a:pPr>
              <a:buNone/>
            </a:pPr>
            <a:r>
              <a:rPr lang="sr-Cyrl-CS" dirty="0" smtClean="0"/>
              <a:t>мадригал</a:t>
            </a:r>
          </a:p>
          <a:p>
            <a:pPr>
              <a:buNone/>
            </a:pPr>
            <a:r>
              <a:rPr lang="sr-Cyrl-CS" dirty="0" smtClean="0"/>
              <a:t>ронда</a:t>
            </a:r>
          </a:p>
          <a:p>
            <a:pPr>
              <a:buNone/>
            </a:pPr>
            <a:r>
              <a:rPr lang="sr-Cyrl-CS" dirty="0" smtClean="0"/>
              <a:t>балата итд.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Kanconij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49494"/>
            <a:ext cx="2809875" cy="4487772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Picture 4" descr="Kanconijer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2514600"/>
            <a:ext cx="2755583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CS" dirty="0" smtClean="0"/>
              <a:t>хуманизам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181600"/>
          </a:xfrm>
          <a:noFill/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sr-Cyrl-CS" dirty="0" smtClean="0"/>
              <a:t>Према </a:t>
            </a:r>
            <a:r>
              <a:rPr lang="sr-Latn-CS" i="1" dirty="0" smtClean="0"/>
              <a:t>humanus</a:t>
            </a:r>
            <a:r>
              <a:rPr lang="sr-Latn-CS" dirty="0" smtClean="0"/>
              <a:t> (</a:t>
            </a:r>
            <a:r>
              <a:rPr lang="sr-Cyrl-CS" dirty="0" smtClean="0"/>
              <a:t>лат.) – људски</a:t>
            </a:r>
          </a:p>
          <a:p>
            <a:pPr>
              <a:buFont typeface="Wingdings" pitchFamily="2" charset="2"/>
              <a:buChar char="§"/>
            </a:pPr>
            <a:r>
              <a:rPr lang="sr-Cyrl-CS" dirty="0" smtClean="0"/>
              <a:t>Културни покрет/период крајем средњег века и почетком ренесансе</a:t>
            </a:r>
          </a:p>
          <a:p>
            <a:pPr>
              <a:buFont typeface="Wingdings" pitchFamily="2" charset="2"/>
              <a:buChar char="§"/>
            </a:pPr>
            <a:r>
              <a:rPr lang="sr-Cyrl-CS" dirty="0" smtClean="0"/>
              <a:t>Занимање за антику; покушај обнове целокупне културе по узору на античку културу (проучавање класичних језика и књижевности)</a:t>
            </a:r>
          </a:p>
          <a:p>
            <a:pPr>
              <a:buFont typeface="Wingdings" pitchFamily="2" charset="2"/>
              <a:buChar char="§"/>
            </a:pPr>
            <a:r>
              <a:rPr lang="sr-Cyrl-CS" dirty="0" smtClean="0"/>
              <a:t>Општа филозофска, научна и културна оријентација усмерене су ка људским вредностима.</a:t>
            </a:r>
          </a:p>
          <a:p>
            <a:pPr>
              <a:buFont typeface="Wingdings" pitchFamily="2" charset="2"/>
              <a:buChar char="§"/>
            </a:pPr>
            <a:r>
              <a:rPr lang="sr-Cyrl-CS" dirty="0" smtClean="0"/>
              <a:t>Неки историчари повезују га с ренесансом, па се често користи двојни назив књижевне епохе након средњег века – хуманизам и ренесанса.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609600"/>
            <a:ext cx="3236913" cy="3657600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r-Cyrl-CS" sz="2000" dirty="0" smtClean="0"/>
              <a:t> Истакнута свест о значају уметничке личности </a:t>
            </a:r>
          </a:p>
          <a:p>
            <a:pPr>
              <a:buFont typeface="Wingdings" pitchFamily="2" charset="2"/>
              <a:buChar char="§"/>
            </a:pPr>
            <a:r>
              <a:rPr lang="sr-Cyrl-CS" sz="2000" dirty="0" smtClean="0"/>
              <a:t> Ренесансне теорије о генију, песничком заносу, инспирацији, инвенцији и уметничком таленту</a:t>
            </a:r>
          </a:p>
          <a:p>
            <a:pPr>
              <a:buFont typeface="Wingdings" pitchFamily="2" charset="2"/>
              <a:buChar char="§"/>
            </a:pPr>
            <a:r>
              <a:rPr lang="sr-Cyrl-CS" sz="2000" dirty="0" smtClean="0"/>
              <a:t> Напушта се анонимност уметника из средњег века</a:t>
            </a:r>
          </a:p>
          <a:p>
            <a:pPr>
              <a:buFont typeface="Wingdings" pitchFamily="2" charset="2"/>
              <a:buChar char="§"/>
            </a:pPr>
            <a:r>
              <a:rPr lang="sr-Cyrl-CS" sz="2000" dirty="0" smtClean="0"/>
              <a:t> Аутопортрети и аутобиографије</a:t>
            </a:r>
            <a:endParaRPr lang="en-US" sz="2000" dirty="0"/>
          </a:p>
        </p:txBody>
      </p:sp>
      <p:pic>
        <p:nvPicPr>
          <p:cNvPr id="5" name="Content Placeholder 4" descr="Autoportret, Van Ajk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934200" y="304800"/>
            <a:ext cx="1961642" cy="2711947"/>
          </a:xfr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6" name="Picture 5" descr="Mikelandjelo, Autoportr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04800"/>
            <a:ext cx="2085975" cy="28575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7" name="Picture 6" descr="Ticijan autoportre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3276600"/>
            <a:ext cx="2462568" cy="327659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nte-alighie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57200"/>
            <a:ext cx="4648200" cy="245155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Picture 4" descr="Bokac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914400"/>
            <a:ext cx="3406328" cy="533400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Picture 5" descr="Petrark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048000"/>
            <a:ext cx="2332916" cy="365760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CS" dirty="0" smtClean="0"/>
              <a:t>Хуманизам и ренесанса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438400"/>
            <a:ext cx="3733800" cy="26670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r-Cyrl-CS" dirty="0" smtClean="0"/>
              <a:t>од X</a:t>
            </a:r>
            <a:r>
              <a:rPr lang="en-US" dirty="0" smtClean="0"/>
              <a:t>IV</a:t>
            </a:r>
            <a:r>
              <a:rPr lang="sr-Cyrl-CS" dirty="0" smtClean="0"/>
              <a:t> до </a:t>
            </a:r>
            <a:r>
              <a:rPr lang="en-US" dirty="0" smtClean="0"/>
              <a:t>XVI</a:t>
            </a:r>
            <a:r>
              <a:rPr lang="sr-Cyrl-CS" dirty="0" smtClean="0"/>
              <a:t> века</a:t>
            </a:r>
          </a:p>
          <a:p>
            <a:pPr>
              <a:buFont typeface="Wingdings" pitchFamily="2" charset="2"/>
              <a:buChar char="§"/>
            </a:pPr>
            <a:r>
              <a:rPr lang="sr-Latn-CS" i="1" dirty="0" smtClean="0"/>
              <a:t>Renaissance </a:t>
            </a:r>
            <a:r>
              <a:rPr lang="sr-Cyrl-CS" dirty="0" smtClean="0"/>
              <a:t>(фр.), </a:t>
            </a:r>
            <a:r>
              <a:rPr lang="sr-Latn-CS" i="1" dirty="0" smtClean="0"/>
              <a:t>rinascimento </a:t>
            </a:r>
            <a:r>
              <a:rPr lang="sr-Cyrl-CS" dirty="0" smtClean="0"/>
              <a:t>(итал.) – препород, обнова, поновно рађање</a:t>
            </a:r>
          </a:p>
          <a:p>
            <a:pPr>
              <a:buFont typeface="Wingdings" pitchFamily="2" charset="2"/>
              <a:buChar char="§"/>
            </a:pPr>
            <a:endParaRPr lang="en-US" i="1" dirty="0"/>
          </a:p>
        </p:txBody>
      </p:sp>
      <p:pic>
        <p:nvPicPr>
          <p:cNvPr id="5" name="Content Placeholder 4" descr="Boticeli, Prolec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91000" y="2286000"/>
            <a:ext cx="4762293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sr-Cyrl-CS" sz="2400" dirty="0" smtClean="0"/>
              <a:t>Средњи век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sr-Cyrl-CS" sz="2400" dirty="0" smtClean="0"/>
              <a:t>ренесанса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4398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r-Cyrl-CS" dirty="0" smtClean="0"/>
              <a:t>Човек је анонимна јединка, која се утапа у хришћански колектив</a:t>
            </a:r>
          </a:p>
          <a:p>
            <a:pPr>
              <a:buFont typeface="Wingdings" pitchFamily="2" charset="2"/>
              <a:buChar char="§"/>
            </a:pPr>
            <a:r>
              <a:rPr lang="sr-Cyrl-CS" dirty="0" smtClean="0"/>
              <a:t>Идеја о загробном животу, обузетост оностраношћу</a:t>
            </a:r>
          </a:p>
          <a:p>
            <a:pPr>
              <a:buFont typeface="Wingdings" pitchFamily="2" charset="2"/>
              <a:buChar char="§"/>
            </a:pPr>
            <a:r>
              <a:rPr lang="sr-Cyrl-CS" dirty="0" smtClean="0"/>
              <a:t>Аскетизам </a:t>
            </a:r>
          </a:p>
          <a:p>
            <a:pPr>
              <a:buFont typeface="Wingdings" pitchFamily="2" charset="2"/>
              <a:buChar char="§"/>
            </a:pPr>
            <a:r>
              <a:rPr lang="sr-Cyrl-CS" dirty="0" smtClean="0"/>
              <a:t>Доминација религије/цркве</a:t>
            </a:r>
          </a:p>
          <a:p>
            <a:pPr>
              <a:buFont typeface="Wingdings" pitchFamily="2" charset="2"/>
              <a:buChar char="§"/>
            </a:pPr>
            <a:r>
              <a:rPr lang="sr-Cyrl-CS" dirty="0" smtClean="0"/>
              <a:t>Спиритуализам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4551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r-Cyrl-CS" dirty="0" smtClean="0"/>
              <a:t>Човек је слободно, самосвесно и свестрано обдарено биће</a:t>
            </a:r>
          </a:p>
          <a:p>
            <a:pPr>
              <a:buFont typeface="Wingdings" pitchFamily="2" charset="2"/>
              <a:buChar char="§"/>
            </a:pPr>
            <a:r>
              <a:rPr lang="sr-Cyrl-CS" dirty="0" smtClean="0"/>
              <a:t>Жеља да се постигне земаљска срећа; уживање у овоземаљском живоу</a:t>
            </a:r>
          </a:p>
          <a:p>
            <a:pPr>
              <a:buFont typeface="Wingdings" pitchFamily="2" charset="2"/>
              <a:buChar char="§"/>
            </a:pPr>
            <a:r>
              <a:rPr lang="sr-Cyrl-CS" dirty="0" smtClean="0"/>
              <a:t>Отпор догматизму</a:t>
            </a:r>
          </a:p>
          <a:p>
            <a:pPr>
              <a:buFont typeface="Wingdings" pitchFamily="2" charset="2"/>
              <a:buChar char="§"/>
            </a:pPr>
            <a:r>
              <a:rPr lang="sr-Cyrl-CS" dirty="0" smtClean="0"/>
              <a:t>Слобода мисли</a:t>
            </a:r>
          </a:p>
          <a:p>
            <a:pPr>
              <a:buFont typeface="Wingdings" pitchFamily="2" charset="2"/>
              <a:buChar char="§"/>
            </a:pPr>
            <a:r>
              <a:rPr lang="sr-Cyrl-CS" dirty="0" smtClean="0"/>
              <a:t>Рационализам, емпиризам – свест о значају научних истраживања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191000" cy="2819400"/>
          </a:xfrm>
          <a:ln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sr-Cyrl-CS" dirty="0" smtClean="0"/>
              <a:t>Ренесансна уметност настала је у Италији и проширила се на Француску, Шпанију, Португал, Енглеску, Холандију, Немачку, Пољску итд.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724400"/>
          </a:xfrm>
          <a:ln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sr-Cyrl-CS" dirty="0" smtClean="0"/>
              <a:t>Географска открића земаља Далеког истока и америчког континента</a:t>
            </a:r>
          </a:p>
          <a:p>
            <a:pPr>
              <a:buFont typeface="Wingdings" pitchFamily="2" charset="2"/>
              <a:buChar char="§"/>
            </a:pPr>
            <a:r>
              <a:rPr lang="sr-Cyrl-CS" dirty="0" smtClean="0"/>
              <a:t>Научна и техолошка открића: из астрономије и физике (Коперник, Галилеј, Ђордано Бруно), проналазак штампарије (Гутенберг)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b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228599"/>
            <a:ext cx="3180994" cy="32008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Mapa, 16. v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2438400"/>
            <a:ext cx="4953000" cy="3864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tenbergova stamparska pre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3962400" cy="487295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Picture 2" descr="Stranica Biblij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838200"/>
            <a:ext cx="3619183" cy="5015033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CS" dirty="0" smtClean="0"/>
              <a:t>Друштвено-политички систем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r-Cyrl-CS" dirty="0" smtClean="0"/>
              <a:t>Јачање градова и економско-политичке моћи грађанства</a:t>
            </a:r>
          </a:p>
          <a:p>
            <a:pPr>
              <a:buFont typeface="Wingdings" pitchFamily="2" charset="2"/>
              <a:buChar char="§"/>
            </a:pPr>
            <a:r>
              <a:rPr lang="sr-Cyrl-CS" dirty="0" smtClean="0"/>
              <a:t>Новчана привреда</a:t>
            </a:r>
          </a:p>
          <a:p>
            <a:pPr>
              <a:buFont typeface="Wingdings" pitchFamily="2" charset="2"/>
              <a:buChar char="§"/>
            </a:pPr>
            <a:r>
              <a:rPr lang="sr-Cyrl-CS" dirty="0" smtClean="0"/>
              <a:t>Стварање стајаће војске</a:t>
            </a:r>
          </a:p>
          <a:p>
            <a:pPr>
              <a:buFont typeface="Wingdings" pitchFamily="2" charset="2"/>
              <a:buChar char="§"/>
            </a:pPr>
            <a:r>
              <a:rPr lang="sr-Cyrl-CS" dirty="0" smtClean="0"/>
              <a:t>Увођење народног језика у школе, уместо латинског</a:t>
            </a:r>
            <a:endParaRPr lang="en-US" dirty="0"/>
          </a:p>
        </p:txBody>
      </p:sp>
      <p:pic>
        <p:nvPicPr>
          <p:cNvPr id="7" name="Content Placeholder 6" descr="Duomo 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29200" y="1600200"/>
            <a:ext cx="3136900" cy="4705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513</TotalTime>
  <Words>521</Words>
  <Application>Microsoft Office PowerPoint</Application>
  <PresentationFormat>On-screen Show (4:3)</PresentationFormat>
  <Paragraphs>80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Franklin Gothic Book</vt:lpstr>
      <vt:lpstr>Franklin Gothic Medium</vt:lpstr>
      <vt:lpstr>Wingdings</vt:lpstr>
      <vt:lpstr>Wingdings 2</vt:lpstr>
      <vt:lpstr>Trek</vt:lpstr>
      <vt:lpstr>Хуманизам и ренесанса</vt:lpstr>
      <vt:lpstr>хуманизам</vt:lpstr>
      <vt:lpstr>PowerPoint Presentation</vt:lpstr>
      <vt:lpstr>Хуманизам и ренесанса</vt:lpstr>
      <vt:lpstr>I </vt:lpstr>
      <vt:lpstr>PowerPoint Presentation</vt:lpstr>
      <vt:lpstr>PowerPoint Presentation</vt:lpstr>
      <vt:lpstr>PowerPoint Presentation</vt:lpstr>
      <vt:lpstr>Друштвено-политички систем</vt:lpstr>
      <vt:lpstr>Друштвено-политички систем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Хуманизам ренесанса</dc:title>
  <dc:creator>Sneza</dc:creator>
  <cp:lastModifiedBy>Windows User</cp:lastModifiedBy>
  <cp:revision>24</cp:revision>
  <dcterms:created xsi:type="dcterms:W3CDTF">2006-08-16T00:00:00Z</dcterms:created>
  <dcterms:modified xsi:type="dcterms:W3CDTF">2018-10-15T05:57:54Z</dcterms:modified>
</cp:coreProperties>
</file>