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70" r:id="rId10"/>
    <p:sldId id="27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15000"/>
            <a:ext cx="6400800" cy="457200"/>
          </a:xfrm>
        </p:spPr>
        <p:txBody>
          <a:bodyPr>
            <a:noAutofit/>
          </a:bodyPr>
          <a:lstStyle/>
          <a:p>
            <a:r>
              <a:rPr lang="en-US" sz="2800" dirty="0"/>
              <a:t>1</a:t>
            </a:r>
            <a:r>
              <a:rPr lang="sr-Cyrl-RS" sz="2800" dirty="0" smtClean="0"/>
              <a:t>.</a:t>
            </a:r>
            <a:r>
              <a:rPr lang="sr-Latn-RS" sz="2800" dirty="0" smtClean="0"/>
              <a:t>10</a:t>
            </a:r>
            <a:r>
              <a:rPr lang="sr-Cyrl-RS" sz="2800" dirty="0" smtClean="0"/>
              <a:t>.201</a:t>
            </a:r>
            <a:r>
              <a:rPr lang="en-US" sz="2800" dirty="0" smtClean="0"/>
              <a:t>8</a:t>
            </a:r>
            <a:r>
              <a:rPr lang="sr-Cyrl-RS" sz="2800" dirty="0" smtClean="0"/>
              <a:t>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981200"/>
          </a:xfrm>
        </p:spPr>
        <p:txBody>
          <a:bodyPr>
            <a:noAutofit/>
          </a:bodyPr>
          <a:lstStyle/>
          <a:p>
            <a:r>
              <a:rPr lang="sr-Cyrl-RS" sz="6000" dirty="0" smtClean="0"/>
              <a:t>Наука о књижевности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Čitaocima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prozne</a:t>
            </a:r>
            <a:r>
              <a:rPr lang="en-US" dirty="0"/>
              <a:t> </a:t>
            </a:r>
            <a:r>
              <a:rPr lang="en-US" dirty="0" err="1"/>
              <a:t>knjige</a:t>
            </a:r>
            <a:r>
              <a:rPr lang="en-US" dirty="0"/>
              <a:t> </a:t>
            </a:r>
            <a:r>
              <a:rPr lang="en-US" dirty="0" err="1"/>
              <a:t>Gorana</a:t>
            </a:r>
            <a:r>
              <a:rPr lang="en-US" dirty="0"/>
              <a:t> </a:t>
            </a:r>
            <a:r>
              <a:rPr lang="en-US" dirty="0" err="1"/>
              <a:t>Petrovića</a:t>
            </a:r>
            <a:r>
              <a:rPr lang="en-US" dirty="0"/>
              <a:t>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promaći</a:t>
            </a:r>
            <a:r>
              <a:rPr lang="en-US" dirty="0"/>
              <a:t> </a:t>
            </a:r>
            <a:r>
              <a:rPr lang="en-US" dirty="0" err="1"/>
              <a:t>činjenica</a:t>
            </a:r>
            <a:r>
              <a:rPr lang="en-US" dirty="0"/>
              <a:t> da je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 smtClean="0"/>
              <a:t>obeležena</a:t>
            </a:r>
            <a:r>
              <a:rPr lang="en-US" dirty="0" smtClean="0"/>
              <a:t> </a:t>
            </a:r>
            <a:r>
              <a:rPr lang="en-US" dirty="0" err="1" smtClean="0"/>
              <a:t>naslovom</a:t>
            </a:r>
            <a:r>
              <a:rPr lang="en-US" dirty="0" smtClean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ranije</a:t>
            </a:r>
            <a:r>
              <a:rPr lang="en-US" dirty="0"/>
              <a:t> </a:t>
            </a:r>
            <a:r>
              <a:rPr lang="en-US" dirty="0" err="1"/>
              <a:t>priče</a:t>
            </a:r>
            <a:r>
              <a:rPr lang="en-US" dirty="0"/>
              <a:t>, a </a:t>
            </a:r>
            <a:r>
              <a:rPr lang="en-US" dirty="0" err="1"/>
              <a:t>potom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je </a:t>
            </a:r>
            <a:r>
              <a:rPr lang="en-US" dirty="0" err="1"/>
              <a:t>označena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„Kino-</a:t>
            </a:r>
            <a:r>
              <a:rPr lang="en-US" dirty="0" err="1"/>
              <a:t>novela</a:t>
            </a:r>
            <a:r>
              <a:rPr lang="en-US" dirty="0"/>
              <a:t>”. </a:t>
            </a:r>
            <a:r>
              <a:rPr lang="en-US" dirty="0" smtClean="0"/>
              <a:t>I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oznaka</a:t>
            </a:r>
            <a:r>
              <a:rPr lang="en-US" dirty="0"/>
              <a:t> </a:t>
            </a:r>
            <a:r>
              <a:rPr lang="en-US" dirty="0" err="1"/>
              <a:t>ukazuje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činjenicu</a:t>
            </a:r>
            <a:r>
              <a:rPr lang="en-US" dirty="0"/>
              <a:t> da je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prethodnu</a:t>
            </a:r>
            <a:r>
              <a:rPr lang="en-US" dirty="0"/>
              <a:t> </a:t>
            </a:r>
            <a:r>
              <a:rPr lang="en-US" dirty="0" err="1"/>
              <a:t>proznu</a:t>
            </a:r>
            <a:r>
              <a:rPr lang="en-US" dirty="0"/>
              <a:t> </a:t>
            </a:r>
            <a:r>
              <a:rPr lang="en-US" dirty="0" err="1"/>
              <a:t>celinu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pisac</a:t>
            </a:r>
            <a:r>
              <a:rPr lang="en-US" dirty="0"/>
              <a:t> </a:t>
            </a:r>
            <a:r>
              <a:rPr lang="en-US" dirty="0" err="1" smtClean="0"/>
              <a:t>sadržinski</a:t>
            </a:r>
            <a:r>
              <a:rPr lang="en-US" dirty="0" smtClean="0"/>
              <a:t> </a:t>
            </a:r>
            <a:r>
              <a:rPr lang="en-US" dirty="0" err="1" smtClean="0"/>
              <a:t>proširio</a:t>
            </a:r>
            <a:r>
              <a:rPr lang="en-US" dirty="0"/>
              <a:t>,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upućuje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okolnost</a:t>
            </a:r>
            <a:r>
              <a:rPr lang="en-US" dirty="0"/>
              <a:t> </a:t>
            </a:r>
            <a:r>
              <a:rPr lang="en-US" dirty="0" err="1"/>
              <a:t>autorske</a:t>
            </a:r>
            <a:r>
              <a:rPr lang="en-US" dirty="0"/>
              <a:t> </a:t>
            </a:r>
            <a:r>
              <a:rPr lang="en-US" dirty="0" err="1"/>
              <a:t>nemogućnosti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 smtClean="0"/>
              <a:t>preciznijeg</a:t>
            </a:r>
            <a:r>
              <a:rPr lang="en-US" dirty="0" smtClean="0"/>
              <a:t> </a:t>
            </a:r>
            <a:r>
              <a:rPr lang="en-US" dirty="0" err="1" smtClean="0"/>
              <a:t>tipološkog</a:t>
            </a:r>
            <a:r>
              <a:rPr lang="en-US" dirty="0" smtClean="0"/>
              <a:t> </a:t>
            </a:r>
            <a:r>
              <a:rPr lang="en-US" dirty="0" err="1"/>
              <a:t>određenja</a:t>
            </a:r>
            <a:r>
              <a:rPr lang="en-US" dirty="0"/>
              <a:t>. </a:t>
            </a:r>
            <a:r>
              <a:rPr lang="en-US" dirty="0" err="1"/>
              <a:t>Iz</a:t>
            </a:r>
            <a:r>
              <a:rPr lang="en-US" dirty="0"/>
              <a:t> tog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definisana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svojevrsna</a:t>
            </a:r>
            <a:r>
              <a:rPr lang="en-US" dirty="0"/>
              <a:t> </a:t>
            </a:r>
            <a:r>
              <a:rPr lang="en-US" dirty="0" err="1"/>
              <a:t>strukturna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žanrovska</a:t>
            </a:r>
            <a:r>
              <a:rPr lang="en-US" dirty="0" smtClean="0"/>
              <a:t> </a:t>
            </a:r>
            <a:r>
              <a:rPr lang="en-US" dirty="0" err="1" smtClean="0"/>
              <a:t>mešavina</a:t>
            </a:r>
            <a:r>
              <a:rPr lang="en-US" dirty="0"/>
              <a:t>: „</a:t>
            </a:r>
            <a:r>
              <a:rPr lang="en-US" dirty="0" err="1"/>
              <a:t>povest</a:t>
            </a:r>
            <a:r>
              <a:rPr lang="en-US" dirty="0"/>
              <a:t>, </a:t>
            </a:r>
            <a:r>
              <a:rPr lang="en-US" dirty="0" err="1"/>
              <a:t>priča</a:t>
            </a:r>
            <a:r>
              <a:rPr lang="en-US" dirty="0"/>
              <a:t>, </a:t>
            </a:r>
            <a:r>
              <a:rPr lang="en-US" dirty="0" err="1"/>
              <a:t>istorija</a:t>
            </a:r>
            <a:r>
              <a:rPr lang="en-US" dirty="0"/>
              <a:t>, </a:t>
            </a:r>
            <a:r>
              <a:rPr lang="en-US" dirty="0" smtClean="0"/>
              <a:t>film</a:t>
            </a:r>
            <a:r>
              <a:rPr lang="en-US" dirty="0"/>
              <a:t>” u </a:t>
            </a:r>
            <a:r>
              <a:rPr lang="en-US" dirty="0" err="1"/>
              <a:t>kojoj</a:t>
            </a:r>
            <a:r>
              <a:rPr lang="en-US" dirty="0"/>
              <a:t> se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sastojci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ukazuju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njenu</a:t>
            </a:r>
            <a:r>
              <a:rPr lang="en-US" dirty="0" smtClean="0"/>
              <a:t> </a:t>
            </a:r>
            <a:r>
              <a:rPr lang="en-US" dirty="0" err="1" smtClean="0"/>
              <a:t>izrazitu</a:t>
            </a:r>
            <a:r>
              <a:rPr lang="en-US" dirty="0" smtClean="0"/>
              <a:t> </a:t>
            </a:r>
            <a:r>
              <a:rPr lang="en-US" dirty="0" err="1"/>
              <a:t>slikovnu</a:t>
            </a:r>
            <a:r>
              <a:rPr lang="en-US" dirty="0"/>
              <a:t> </a:t>
            </a:r>
            <a:r>
              <a:rPr lang="en-US" dirty="0" err="1"/>
              <a:t>upečatljivost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reprezentativnost</a:t>
            </a:r>
            <a:r>
              <a:rPr lang="en-US" dirty="0"/>
              <a:t> </a:t>
            </a:r>
            <a:r>
              <a:rPr lang="en-US" dirty="0" err="1"/>
              <a:t>samosvesno</a:t>
            </a:r>
            <a:r>
              <a:rPr lang="en-US" dirty="0"/>
              <a:t> </a:t>
            </a:r>
            <a:r>
              <a:rPr lang="en-US" dirty="0" err="1"/>
              <a:t>izdvajaju</a:t>
            </a:r>
            <a:r>
              <a:rPr lang="en-US" dirty="0"/>
              <a:t>. Na </a:t>
            </a:r>
            <a:r>
              <a:rPr lang="en-US" dirty="0" err="1"/>
              <a:t>takvu</a:t>
            </a:r>
            <a:r>
              <a:rPr lang="en-US" dirty="0"/>
              <a:t> </a:t>
            </a:r>
            <a:r>
              <a:rPr lang="en-US" dirty="0" err="1" smtClean="0"/>
              <a:t>autorsku</a:t>
            </a:r>
            <a:r>
              <a:rPr lang="en-US" dirty="0" smtClean="0"/>
              <a:t> </a:t>
            </a:r>
            <a:r>
              <a:rPr lang="en-US" dirty="0" err="1" smtClean="0"/>
              <a:t>nameru</a:t>
            </a:r>
            <a:r>
              <a:rPr lang="en-US" dirty="0" smtClean="0"/>
              <a:t> </a:t>
            </a:r>
            <a:r>
              <a:rPr lang="en-US" dirty="0" err="1"/>
              <a:t>upućuje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oblikovanje</a:t>
            </a:r>
            <a:r>
              <a:rPr lang="en-US" dirty="0"/>
              <a:t> </a:t>
            </a:r>
            <a:r>
              <a:rPr lang="en-US" dirty="0" err="1"/>
              <a:t>priče</a:t>
            </a:r>
            <a:r>
              <a:rPr lang="en-US" dirty="0"/>
              <a:t> od </a:t>
            </a:r>
            <a:r>
              <a:rPr lang="en-US" dirty="0" err="1"/>
              <a:t>anegdotskih</a:t>
            </a:r>
            <a:r>
              <a:rPr lang="en-US" dirty="0"/>
              <a:t> </a:t>
            </a:r>
            <a:r>
              <a:rPr lang="en-US" dirty="0" err="1"/>
              <a:t>pojedinosti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karakterističnih</a:t>
            </a:r>
            <a:r>
              <a:rPr lang="en-US" dirty="0"/>
              <a:t> </a:t>
            </a:r>
            <a:r>
              <a:rPr lang="en-US" dirty="0" err="1" smtClean="0"/>
              <a:t>detalja</a:t>
            </a:r>
            <a:r>
              <a:rPr lang="en-US" dirty="0" smtClean="0"/>
              <a:t> </a:t>
            </a:r>
            <a:r>
              <a:rPr lang="en-US" dirty="0" err="1" smtClean="0"/>
              <a:t>posredstvom</a:t>
            </a:r>
            <a:r>
              <a:rPr lang="en-US" dirty="0" smtClean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moguća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rekonstrukcija</a:t>
            </a:r>
            <a:r>
              <a:rPr lang="en-US" dirty="0"/>
              <a:t> </a:t>
            </a:r>
            <a:r>
              <a:rPr lang="en-US" dirty="0" err="1"/>
              <a:t>šire</a:t>
            </a:r>
            <a:r>
              <a:rPr lang="en-US" dirty="0"/>
              <a:t> </a:t>
            </a:r>
            <a:r>
              <a:rPr lang="en-US" dirty="0" err="1"/>
              <a:t>istorijske</a:t>
            </a:r>
            <a:r>
              <a:rPr lang="en-US" dirty="0"/>
              <a:t> </a:t>
            </a:r>
            <a:r>
              <a:rPr lang="en-US" dirty="0" err="1"/>
              <a:t>slike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 smtClean="0"/>
              <a:t>. </a:t>
            </a:r>
            <a:r>
              <a:rPr lang="en-US" dirty="0" err="1" smtClean="0"/>
              <a:t>Čak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čini</a:t>
            </a:r>
            <a:r>
              <a:rPr lang="en-US" dirty="0"/>
              <a:t> da je ova </a:t>
            </a:r>
            <a:r>
              <a:rPr lang="en-US" dirty="0" err="1"/>
              <a:t>novela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izgrađena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namerom</a:t>
            </a:r>
            <a:r>
              <a:rPr lang="en-US" dirty="0"/>
              <a:t> da </a:t>
            </a:r>
            <a:r>
              <a:rPr lang="en-US" dirty="0" err="1"/>
              <a:t>pretežnijim</a:t>
            </a:r>
            <a:r>
              <a:rPr lang="en-US" dirty="0"/>
              <a:t> </a:t>
            </a:r>
            <a:r>
              <a:rPr lang="en-US" dirty="0" err="1"/>
              <a:t>situiranjem</a:t>
            </a:r>
            <a:r>
              <a:rPr lang="en-US" dirty="0"/>
              <a:t> u </a:t>
            </a:r>
            <a:r>
              <a:rPr lang="en-US" dirty="0" err="1" smtClean="0"/>
              <a:t>vremenski</a:t>
            </a:r>
            <a:r>
              <a:rPr lang="en-US" dirty="0" smtClean="0"/>
              <a:t> period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polovine</a:t>
            </a:r>
            <a:r>
              <a:rPr lang="en-US" dirty="0"/>
              <a:t> </a:t>
            </a:r>
            <a:r>
              <a:rPr lang="en-US" dirty="0" err="1"/>
              <a:t>prošlog</a:t>
            </a:r>
            <a:r>
              <a:rPr lang="en-US" dirty="0"/>
              <a:t> </a:t>
            </a:r>
            <a:r>
              <a:rPr lang="en-US" dirty="0" err="1"/>
              <a:t>veka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dovedena</a:t>
            </a:r>
            <a:r>
              <a:rPr lang="en-US" dirty="0"/>
              <a:t> u </a:t>
            </a:r>
            <a:r>
              <a:rPr lang="en-US" dirty="0" err="1"/>
              <a:t>motivsku</a:t>
            </a:r>
            <a:r>
              <a:rPr lang="en-US" dirty="0" smtClean="0"/>
              <a:t>, </a:t>
            </a:r>
            <a:r>
              <a:rPr lang="en-US" dirty="0" err="1" smtClean="0"/>
              <a:t>sadržinsku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širu</a:t>
            </a:r>
            <a:r>
              <a:rPr lang="en-US" dirty="0"/>
              <a:t> </a:t>
            </a:r>
            <a:r>
              <a:rPr lang="en-US" dirty="0" err="1"/>
              <a:t>značenjsku</a:t>
            </a:r>
            <a:r>
              <a:rPr lang="en-US" dirty="0"/>
              <a:t> </a:t>
            </a:r>
            <a:r>
              <a:rPr lang="en-US" dirty="0" err="1"/>
              <a:t>vezu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prethodnim</a:t>
            </a:r>
            <a:r>
              <a:rPr lang="en-US" dirty="0"/>
              <a:t> </a:t>
            </a:r>
            <a:r>
              <a:rPr lang="en-US" dirty="0" err="1"/>
              <a:t>romanima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pisca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3974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4800" dirty="0" smtClean="0"/>
              <a:t>Књижевна критика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sr-Cyrl-RS" dirty="0" smtClean="0"/>
          </a:p>
          <a:p>
            <a:r>
              <a:rPr lang="en-US" sz="3600" dirty="0" smtClean="0"/>
              <a:t>K</a:t>
            </a:r>
            <a:r>
              <a:rPr lang="sr-Latn-RS" sz="3600" dirty="0" smtClean="0"/>
              <a:t>ritike (</a:t>
            </a:r>
            <a:r>
              <a:rPr lang="sr-Cyrl-RS" sz="3600" dirty="0" smtClean="0"/>
              <a:t>грч.) – оцењивање, просуђивање</a:t>
            </a:r>
          </a:p>
          <a:p>
            <a:r>
              <a:rPr lang="sr-Cyrl-RS" sz="3600" dirty="0" smtClean="0"/>
              <a:t>Интересује се за конкретна књижевна дела, с тежњом да их протумачи и оцени</a:t>
            </a:r>
            <a:r>
              <a:rPr lang="sr-Latn-RS" sz="3600" dirty="0" smtClean="0"/>
              <a:t>, </a:t>
            </a:r>
            <a:r>
              <a:rPr lang="sr-Cyrl-RS" sz="3600" smtClean="0"/>
              <a:t>да суд о њиховој вредности.</a:t>
            </a:r>
            <a:endParaRPr lang="sr-Cyrl-RS" sz="3600" dirty="0" smtClean="0"/>
          </a:p>
          <a:p>
            <a:r>
              <a:rPr lang="sr-Cyrl-RS" sz="3600" dirty="0" smtClean="0"/>
              <a:t>Приказ, оглед, студија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4800" dirty="0" smtClean="0"/>
              <a:t>Књижевна критика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Лични, субјективни став критичара</a:t>
            </a:r>
          </a:p>
          <a:p>
            <a:r>
              <a:rPr lang="sr-Cyrl-RS" sz="3200" dirty="0" smtClean="0"/>
              <a:t>Критичар настоји да свој став што ефикасније и убедљивије пренесе на читаоца.</a:t>
            </a:r>
          </a:p>
          <a:p>
            <a:r>
              <a:rPr lang="sr-Cyrl-RS" sz="3200" dirty="0" smtClean="0"/>
              <a:t>Утисак или детаљна анализа</a:t>
            </a:r>
          </a:p>
          <a:p>
            <a:r>
              <a:rPr lang="sr-Cyrl-RS" sz="3200" dirty="0" smtClean="0"/>
              <a:t>О књижевним одликама, али и моралним, друштвеним или политичким аспектима дела</a:t>
            </a:r>
          </a:p>
          <a:p>
            <a:r>
              <a:rPr lang="sr-Cyrl-RS" sz="3200" dirty="0" smtClean="0"/>
              <a:t>О савременим делима, али и делима прошлости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4800" dirty="0" smtClean="0"/>
              <a:t>Историја књижевности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r-Cyrl-RS" sz="3600" dirty="0" smtClean="0"/>
          </a:p>
          <a:p>
            <a:pPr algn="just"/>
            <a:r>
              <a:rPr lang="sr-Cyrl-RS" sz="3600" dirty="0" smtClean="0"/>
              <a:t>Бави се књижевношћу прошлих епоха, њеним историјским формама и њеним историјским развитком.</a:t>
            </a:r>
          </a:p>
          <a:p>
            <a:pPr algn="just"/>
            <a:r>
              <a:rPr lang="sr-Cyrl-RS" sz="3600" dirty="0" smtClean="0"/>
              <a:t>Проучавање књижевне прошлости, али и тумачење онога што нам је та прошлост оставила у наслеђе.</a:t>
            </a: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4800" dirty="0" smtClean="0"/>
              <a:t>Историја књижевности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5257800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Проучава опште околности друштвеног и културног живота у којима су деловали писци и настајала њихова дела.</a:t>
            </a:r>
          </a:p>
          <a:p>
            <a:r>
              <a:rPr lang="sr-Cyrl-RS" sz="3200" dirty="0" smtClean="0"/>
              <a:t>Настоји те опште околности препознати у самим делима.</a:t>
            </a:r>
          </a:p>
          <a:p>
            <a:r>
              <a:rPr lang="sr-Cyrl-RS" sz="3200" dirty="0" smtClean="0"/>
              <a:t>Проучава опште духовне и стваралачке тежње једног времена, поетику писаца тога времена, књижевне врстем облике и поступке који су за то време карактеристични.</a:t>
            </a: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4800" dirty="0" smtClean="0"/>
              <a:t>Историја књижевности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3200" dirty="0" smtClean="0"/>
              <a:t>Проучава промене кроз које књижевност пролази у свом историјском развитку и које се огледају у стално новим и друкчијим видовима књижевног стварања.</a:t>
            </a:r>
          </a:p>
          <a:p>
            <a:pPr algn="just"/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4800" dirty="0" smtClean="0"/>
              <a:t>Историја књижевности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 smtClean="0"/>
          </a:p>
          <a:p>
            <a:r>
              <a:rPr lang="sr-Cyrl-RS" sz="3600" dirty="0" smtClean="0"/>
              <a:t>Национална књижевност</a:t>
            </a:r>
          </a:p>
          <a:p>
            <a:r>
              <a:rPr lang="sr-Cyrl-RS" sz="3600" dirty="0" smtClean="0"/>
              <a:t>Општа или светска књижевност</a:t>
            </a:r>
          </a:p>
          <a:p>
            <a:endParaRPr lang="sr-Cyrl-RS" sz="3600" dirty="0" smtClean="0"/>
          </a:p>
          <a:p>
            <a:r>
              <a:rPr lang="sr-Cyrl-RS" sz="3600" dirty="0" smtClean="0"/>
              <a:t>Компаративна или упоредна књижевност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4800" dirty="0" smtClean="0"/>
              <a:t>Наука о књижевности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r-Latn-RS" dirty="0" smtClean="0"/>
          </a:p>
          <a:p>
            <a:r>
              <a:rPr lang="sr-Cyrl-RS" sz="4000" dirty="0" smtClean="0"/>
              <a:t>Етимологија:</a:t>
            </a:r>
          </a:p>
          <a:p>
            <a:pPr>
              <a:buFont typeface="Wingdings" pitchFamily="2" charset="2"/>
              <a:buChar char="v"/>
            </a:pPr>
            <a:r>
              <a:rPr lang="sr-Cyrl-RS" sz="4000" dirty="0" smtClean="0"/>
              <a:t>Књижевност – </a:t>
            </a:r>
            <a:r>
              <a:rPr lang="sr-Cyrl-RS" sz="4000" i="1" dirty="0" smtClean="0"/>
              <a:t>књига</a:t>
            </a:r>
            <a:endParaRPr lang="sr-Cyrl-RS" sz="4000" dirty="0" smtClean="0"/>
          </a:p>
          <a:p>
            <a:pPr>
              <a:buFont typeface="Wingdings" pitchFamily="2" charset="2"/>
              <a:buChar char="v"/>
            </a:pPr>
            <a:r>
              <a:rPr lang="sr-Cyrl-RS" sz="4000" dirty="0" smtClean="0"/>
              <a:t>Литература – </a:t>
            </a:r>
            <a:r>
              <a:rPr lang="sr-Latn-RS" sz="4000" i="1" dirty="0" smtClean="0"/>
              <a:t>littera</a:t>
            </a:r>
            <a:r>
              <a:rPr lang="sr-Latn-RS" sz="4000" dirty="0" smtClean="0"/>
              <a:t> (</a:t>
            </a:r>
            <a:r>
              <a:rPr lang="sr-Cyrl-RS" sz="4000" dirty="0" smtClean="0"/>
              <a:t>слово)</a:t>
            </a:r>
            <a:r>
              <a:rPr lang="sr-Latn-RS" sz="40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sr-Cyrl-RS" sz="4000" dirty="0" smtClean="0"/>
              <a:t>Песништво</a:t>
            </a:r>
            <a:r>
              <a:rPr lang="sr-Latn-RS" sz="4000" dirty="0" smtClean="0"/>
              <a:t>/</a:t>
            </a:r>
            <a:r>
              <a:rPr lang="sr-Cyrl-RS" sz="4000" dirty="0" smtClean="0"/>
              <a:t>поезија – </a:t>
            </a:r>
            <a:r>
              <a:rPr lang="sr-Cyrl-RS" sz="4000" i="1" dirty="0" smtClean="0"/>
              <a:t>песма</a:t>
            </a:r>
          </a:p>
          <a:p>
            <a:pPr>
              <a:buFont typeface="Wingdings" pitchFamily="2" charset="2"/>
              <a:buChar char="v"/>
            </a:pPr>
            <a:r>
              <a:rPr lang="sr-Cyrl-RS" sz="4000" dirty="0" smtClean="0"/>
              <a:t>Белетристика – </a:t>
            </a:r>
            <a:r>
              <a:rPr lang="sr-Latn-RS" sz="4000" i="1" dirty="0" smtClean="0"/>
              <a:t>belles lettres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758952"/>
          </a:xfrm>
        </p:spPr>
        <p:txBody>
          <a:bodyPr>
            <a:noAutofit/>
          </a:bodyPr>
          <a:lstStyle/>
          <a:p>
            <a:r>
              <a:rPr lang="sr-Cyrl-RS" sz="4400" dirty="0" smtClean="0"/>
              <a:t>Теорија књижевности</a:t>
            </a:r>
            <a:r>
              <a:rPr lang="sr-Latn-RS" sz="4400" dirty="0" smtClean="0"/>
              <a:t> / </a:t>
            </a:r>
            <a:r>
              <a:rPr lang="sr-Cyrl-RS" sz="4400" dirty="0" smtClean="0"/>
              <a:t>поетика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/>
          </a:bodyPr>
          <a:lstStyle/>
          <a:p>
            <a:pPr algn="just"/>
            <a:r>
              <a:rPr lang="sr-Cyrl-RS" sz="3200" dirty="0" smtClean="0"/>
              <a:t>Разматра сва питања која се тичу опште природе књижевности и њеног односа према другим видовима културе.</a:t>
            </a:r>
            <a:endParaRPr lang="sr-Latn-RS" sz="3200" dirty="0" smtClean="0"/>
          </a:p>
          <a:p>
            <a:pPr algn="just"/>
            <a:r>
              <a:rPr lang="sr-Cyrl-RS" sz="3200" dirty="0" smtClean="0"/>
              <a:t>То је теоријска научна дисциплина о општим особинама књижевног дела као језичког уметничког дела</a:t>
            </a:r>
            <a:r>
              <a:rPr lang="sr-Latn-RS" sz="3200" dirty="0" smtClean="0"/>
              <a:t>.</a:t>
            </a:r>
          </a:p>
          <a:p>
            <a:pPr algn="just"/>
            <a:r>
              <a:rPr lang="sr-Cyrl-RS" sz="3200" dirty="0" smtClean="0"/>
              <a:t>Испитује природу књижевног дела као особеног вида човековог духовног стварања</a:t>
            </a:r>
            <a:r>
              <a:rPr lang="sr-Latn-RS" sz="3200" dirty="0" smtClean="0"/>
              <a:t>.</a:t>
            </a:r>
          </a:p>
          <a:p>
            <a:pPr algn="just"/>
            <a:endParaRPr lang="sr-Cyrl-RS" sz="3200" dirty="0" smtClean="0"/>
          </a:p>
          <a:p>
            <a:pPr algn="just"/>
            <a:endParaRPr lang="sr-Cyrl-RS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4800" dirty="0" smtClean="0"/>
              <a:t>Теорија књижевности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Разматра општа својства књижевноуметничког текста и различите односе које тај текст подразумева: </a:t>
            </a:r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sr-Cyrl-RS" sz="3200" dirty="0" smtClean="0"/>
              <a:t>према аутору</a:t>
            </a:r>
          </a:p>
          <a:p>
            <a:pPr>
              <a:buFont typeface="Wingdings" pitchFamily="2" charset="2"/>
              <a:buChar char="Ø"/>
            </a:pPr>
            <a:r>
              <a:rPr lang="sr-Cyrl-RS" sz="3200" dirty="0" smtClean="0"/>
              <a:t>према историјском контексту</a:t>
            </a:r>
          </a:p>
          <a:p>
            <a:pPr>
              <a:buFont typeface="Wingdings" pitchFamily="2" charset="2"/>
              <a:buChar char="Ø"/>
            </a:pPr>
            <a:r>
              <a:rPr lang="sr-Cyrl-RS" sz="3200" dirty="0" smtClean="0"/>
              <a:t>према традицији</a:t>
            </a:r>
          </a:p>
          <a:p>
            <a:pPr>
              <a:buFont typeface="Wingdings" pitchFamily="2" charset="2"/>
              <a:buChar char="Ø"/>
            </a:pPr>
            <a:r>
              <a:rPr lang="sr-Cyrl-RS" sz="3200" dirty="0" smtClean="0"/>
              <a:t>према другим истородним текстовима</a:t>
            </a:r>
          </a:p>
          <a:p>
            <a:pPr>
              <a:buFont typeface="Wingdings" pitchFamily="2" charset="2"/>
              <a:buChar char="Ø"/>
            </a:pPr>
            <a:r>
              <a:rPr lang="sr-Cyrl-RS" sz="3200" dirty="0" smtClean="0"/>
              <a:t>према текстовима друге врсте</a:t>
            </a:r>
          </a:p>
          <a:p>
            <a:pPr>
              <a:buFont typeface="Wingdings" pitchFamily="2" charset="2"/>
              <a:buChar char="Ø"/>
            </a:pPr>
            <a:r>
              <a:rPr lang="sr-Cyrl-RS" sz="3200" dirty="0" smtClean="0"/>
              <a:t>према језику као медију књижевности</a:t>
            </a:r>
          </a:p>
          <a:p>
            <a:pPr>
              <a:buFont typeface="Wingdings" pitchFamily="2" charset="2"/>
              <a:buChar char="Ø"/>
            </a:pPr>
            <a:r>
              <a:rPr lang="sr-Cyrl-RS" sz="3200" dirty="0" smtClean="0"/>
              <a:t>према читаоцу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4800" dirty="0" smtClean="0"/>
              <a:t>Теорија књижевности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Autofit/>
          </a:bodyPr>
          <a:lstStyle/>
          <a:p>
            <a:r>
              <a:rPr lang="sr-Cyrl-RS" sz="3600" dirty="0" smtClean="0"/>
              <a:t>Разматра различите поступке и изражајна средства којима се остварује специфична структура књижевног текста.</a:t>
            </a:r>
          </a:p>
          <a:p>
            <a:r>
              <a:rPr lang="sr-Cyrl-RS" sz="3600" dirty="0" smtClean="0"/>
              <a:t>Разматра поједине врсте књижевног стварања – жанрове.</a:t>
            </a:r>
          </a:p>
          <a:p>
            <a:r>
              <a:rPr lang="sr-Cyrl-RS" sz="3600" dirty="0" smtClean="0"/>
              <a:t>Разматра циљеве, методе и ваљаност тумачења књижевности.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4800" dirty="0" smtClean="0"/>
              <a:t>Теорија књижевности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pPr algn="just"/>
            <a:r>
              <a:rPr lang="sr-Cyrl-RS" sz="3600" dirty="0" smtClean="0"/>
              <a:t>Посматра књижевност у њеној свеукупности и у свим њеним видовима, тежећи да открије, опише и протумачи опште одлике књижевности као специфичне стваралачке делатности, као и општа својства књижевног текста као производа те делатности.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914400"/>
            <a:ext cx="8503920" cy="56388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…</a:t>
            </a:r>
            <a:r>
              <a:rPr lang="pl-PL" dirty="0" smtClean="0"/>
              <a:t>postaje </a:t>
            </a:r>
            <a:r>
              <a:rPr lang="pl-PL" dirty="0"/>
              <a:t>sasvim jasno da </a:t>
            </a:r>
            <a:r>
              <a:rPr lang="pl-PL" dirty="0" smtClean="0"/>
              <a:t>Dejan</a:t>
            </a:r>
            <a:r>
              <a:rPr lang="en-US" dirty="0" smtClean="0"/>
              <a:t> </a:t>
            </a:r>
            <a:r>
              <a:rPr lang="en-US" dirty="0" err="1" smtClean="0"/>
              <a:t>Stojiljković</a:t>
            </a:r>
            <a:r>
              <a:rPr lang="en-US" dirty="0" smtClean="0"/>
              <a:t> </a:t>
            </a:r>
            <a:r>
              <a:rPr lang="en-US" dirty="0" err="1"/>
              <a:t>oblikuje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interesantan</a:t>
            </a:r>
            <a:r>
              <a:rPr lang="en-US" dirty="0"/>
              <a:t>, </a:t>
            </a:r>
            <a:r>
              <a:rPr lang="en-US" dirty="0" err="1"/>
              <a:t>zavodljiv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strukturno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sadržinski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složen</a:t>
            </a:r>
            <a:r>
              <a:rPr lang="en-US" dirty="0"/>
              <a:t> </a:t>
            </a:r>
            <a:r>
              <a:rPr lang="en-US" dirty="0" smtClean="0"/>
              <a:t>roman u </a:t>
            </a:r>
            <a:r>
              <a:rPr lang="en-US" dirty="0" err="1"/>
              <a:t>kojem</a:t>
            </a:r>
            <a:r>
              <a:rPr lang="en-US" dirty="0"/>
              <a:t> se dobro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zlo</a:t>
            </a:r>
            <a:r>
              <a:rPr lang="en-US" dirty="0"/>
              <a:t> </a:t>
            </a:r>
            <a:r>
              <a:rPr lang="en-US" dirty="0" err="1"/>
              <a:t>neprestano</a:t>
            </a:r>
            <a:r>
              <a:rPr lang="en-US" dirty="0"/>
              <a:t> </a:t>
            </a:r>
            <a:r>
              <a:rPr lang="en-US" dirty="0" err="1" smtClean="0"/>
              <a:t>filmično</a:t>
            </a:r>
            <a:r>
              <a:rPr lang="en-US" dirty="0" smtClean="0"/>
              <a:t> </a:t>
            </a:r>
            <a:r>
              <a:rPr lang="en-US" dirty="0" err="1"/>
              <a:t>sudaraju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nadmeću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Pored </a:t>
            </a:r>
            <a:r>
              <a:rPr lang="en-US" dirty="0" err="1"/>
              <a:t>vešto</a:t>
            </a:r>
            <a:r>
              <a:rPr lang="en-US" dirty="0"/>
              <a:t> </a:t>
            </a:r>
            <a:r>
              <a:rPr lang="en-US" dirty="0" err="1"/>
              <a:t>vođene</a:t>
            </a:r>
            <a:r>
              <a:rPr lang="en-US" dirty="0"/>
              <a:t> </a:t>
            </a:r>
            <a:r>
              <a:rPr lang="en-US" dirty="0" err="1"/>
              <a:t>priče</a:t>
            </a:r>
            <a:r>
              <a:rPr lang="en-US" dirty="0"/>
              <a:t>, dobro u </a:t>
            </a:r>
            <a:r>
              <a:rPr lang="en-US" dirty="0" err="1"/>
              <a:t>njoj</a:t>
            </a:r>
            <a:r>
              <a:rPr lang="en-US" dirty="0"/>
              <a:t> </a:t>
            </a:r>
            <a:r>
              <a:rPr lang="en-US" dirty="0" err="1"/>
              <a:t>gradiranih</a:t>
            </a:r>
            <a:r>
              <a:rPr lang="en-US" dirty="0"/>
              <a:t> </a:t>
            </a:r>
            <a:r>
              <a:rPr lang="en-US" dirty="0" err="1"/>
              <a:t>dramskih</a:t>
            </a:r>
            <a:r>
              <a:rPr lang="en-US" dirty="0"/>
              <a:t> </a:t>
            </a:r>
            <a:r>
              <a:rPr lang="en-US" dirty="0" err="1"/>
              <a:t>napona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 smtClean="0"/>
              <a:t>upečatljive</a:t>
            </a:r>
            <a:r>
              <a:rPr lang="en-US" dirty="0" smtClean="0"/>
              <a:t> </a:t>
            </a:r>
            <a:r>
              <a:rPr lang="en-US" dirty="0" err="1" smtClean="0"/>
              <a:t>izgradnje</a:t>
            </a:r>
            <a:r>
              <a:rPr lang="en-US" dirty="0" smtClean="0"/>
              <a:t> </a:t>
            </a:r>
            <a:r>
              <a:rPr lang="en-US" dirty="0" err="1"/>
              <a:t>galerije</a:t>
            </a:r>
            <a:r>
              <a:rPr lang="en-US" dirty="0"/>
              <a:t> </a:t>
            </a:r>
            <a:r>
              <a:rPr lang="en-US" dirty="0" err="1"/>
              <a:t>prepoznatljivih</a:t>
            </a:r>
            <a:r>
              <a:rPr lang="en-US" dirty="0"/>
              <a:t> </a:t>
            </a:r>
            <a:r>
              <a:rPr lang="en-US" dirty="0" err="1"/>
              <a:t>likova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povremenih</a:t>
            </a:r>
            <a:r>
              <a:rPr lang="en-US" dirty="0"/>
              <a:t> </a:t>
            </a:r>
            <a:r>
              <a:rPr lang="en-US" dirty="0" err="1"/>
              <a:t>efektnih</a:t>
            </a:r>
            <a:r>
              <a:rPr lang="en-US" dirty="0"/>
              <a:t> </a:t>
            </a:r>
            <a:r>
              <a:rPr lang="en-US" dirty="0" err="1" smtClean="0"/>
              <a:t>epifanijskih</a:t>
            </a:r>
            <a:r>
              <a:rPr lang="en-US" dirty="0" smtClean="0"/>
              <a:t> </a:t>
            </a:r>
            <a:r>
              <a:rPr lang="en-US" dirty="0" err="1" smtClean="0"/>
              <a:t>proseva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završnicama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narativnih</a:t>
            </a:r>
            <a:r>
              <a:rPr lang="en-US" dirty="0"/>
              <a:t> </a:t>
            </a:r>
            <a:r>
              <a:rPr lang="en-US" dirty="0" err="1"/>
              <a:t>celina</a:t>
            </a:r>
            <a:r>
              <a:rPr lang="en-US" dirty="0"/>
              <a:t> </a:t>
            </a:r>
            <a:r>
              <a:rPr lang="en-US" dirty="0" err="1"/>
              <a:t>češće</a:t>
            </a:r>
            <a:r>
              <a:rPr lang="en-US" dirty="0"/>
              <a:t> </a:t>
            </a:r>
            <a:r>
              <a:rPr lang="en-US" dirty="0" err="1"/>
              <a:t>navrhunjenih</a:t>
            </a:r>
            <a:r>
              <a:rPr lang="en-US" dirty="0"/>
              <a:t> </a:t>
            </a:r>
            <a:r>
              <a:rPr lang="en-US" dirty="0" err="1"/>
              <a:t>poentom</a:t>
            </a:r>
            <a:r>
              <a:rPr lang="en-US" dirty="0"/>
              <a:t>, </a:t>
            </a:r>
            <a:r>
              <a:rPr lang="en-US" dirty="0" err="1" smtClean="0"/>
              <a:t>ovom</a:t>
            </a:r>
            <a:r>
              <a:rPr lang="en-US" dirty="0" smtClean="0"/>
              <a:t> </a:t>
            </a:r>
            <a:r>
              <a:rPr lang="en-US" dirty="0" err="1" smtClean="0"/>
              <a:t>uspelom</a:t>
            </a:r>
            <a:r>
              <a:rPr lang="en-US" dirty="0" smtClean="0"/>
              <a:t> </a:t>
            </a:r>
            <a:r>
              <a:rPr lang="en-US" dirty="0" err="1"/>
              <a:t>romanu</a:t>
            </a:r>
            <a:r>
              <a:rPr lang="en-US" dirty="0"/>
              <a:t> </a:t>
            </a:r>
            <a:r>
              <a:rPr lang="en-US" dirty="0" err="1"/>
              <a:t>Dejana</a:t>
            </a:r>
            <a:r>
              <a:rPr lang="en-US" dirty="0"/>
              <a:t> </a:t>
            </a:r>
            <a:r>
              <a:rPr lang="en-US" dirty="0" err="1"/>
              <a:t>Stojiljkovića</a:t>
            </a:r>
            <a:r>
              <a:rPr lang="en-US" dirty="0"/>
              <a:t> </a:t>
            </a:r>
            <a:r>
              <a:rPr lang="en-US" dirty="0" err="1"/>
              <a:t>valja</a:t>
            </a:r>
            <a:r>
              <a:rPr lang="en-US" dirty="0"/>
              <a:t> </a:t>
            </a:r>
            <a:r>
              <a:rPr lang="en-US" dirty="0" err="1"/>
              <a:t>prigovoriti</a:t>
            </a:r>
            <a:r>
              <a:rPr lang="en-US" dirty="0"/>
              <a:t> </a:t>
            </a:r>
            <a:r>
              <a:rPr lang="en-US" dirty="0" err="1"/>
              <a:t>ubrzano</a:t>
            </a:r>
            <a:r>
              <a:rPr lang="en-US" dirty="0"/>
              <a:t> (pa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pomalo</a:t>
            </a:r>
            <a:r>
              <a:rPr lang="en-US" dirty="0"/>
              <a:t> </a:t>
            </a:r>
            <a:r>
              <a:rPr lang="en-US" dirty="0" err="1" smtClean="0"/>
              <a:t>nategnuto</a:t>
            </a:r>
            <a:r>
              <a:rPr lang="en-US" dirty="0" smtClean="0"/>
              <a:t>) </a:t>
            </a:r>
            <a:r>
              <a:rPr lang="en-US" dirty="0" err="1" smtClean="0"/>
              <a:t>izvođenje</a:t>
            </a:r>
            <a:r>
              <a:rPr lang="en-US" dirty="0" smtClean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završnice</a:t>
            </a:r>
            <a:r>
              <a:rPr lang="en-US" dirty="0"/>
              <a:t>. No,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tom </a:t>
            </a:r>
            <a:r>
              <a:rPr lang="en-US" dirty="0" err="1"/>
              <a:t>činjenicom</a:t>
            </a:r>
            <a:r>
              <a:rPr lang="en-US" dirty="0"/>
              <a:t>, </a:t>
            </a:r>
            <a:r>
              <a:rPr lang="en-US" i="1" dirty="0" err="1"/>
              <a:t>Konstantinovo</a:t>
            </a:r>
            <a:r>
              <a:rPr lang="en-US" i="1" dirty="0"/>
              <a:t> </a:t>
            </a:r>
            <a:r>
              <a:rPr lang="en-US" i="1" dirty="0" err="1"/>
              <a:t>raskršće</a:t>
            </a:r>
            <a:r>
              <a:rPr lang="en-US" i="1" dirty="0"/>
              <a:t> </a:t>
            </a:r>
            <a:r>
              <a:rPr lang="en-US" dirty="0"/>
              <a:t>je dobra </a:t>
            </a:r>
            <a:r>
              <a:rPr lang="en-US" dirty="0" err="1" smtClean="0"/>
              <a:t>potvrda</a:t>
            </a:r>
            <a:r>
              <a:rPr lang="en-US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/>
              <a:t>izdvojene</a:t>
            </a:r>
            <a:r>
              <a:rPr lang="en-US" dirty="0"/>
              <a:t> </a:t>
            </a:r>
            <a:r>
              <a:rPr lang="en-US" dirty="0" err="1"/>
              <a:t>stvaralačke</a:t>
            </a:r>
            <a:r>
              <a:rPr lang="en-US" dirty="0"/>
              <a:t> </a:t>
            </a:r>
            <a:r>
              <a:rPr lang="en-US" dirty="0" err="1"/>
              <a:t>darovitosti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svakako</a:t>
            </a:r>
            <a:r>
              <a:rPr lang="en-US" dirty="0"/>
              <a:t>, </a:t>
            </a:r>
            <a:r>
              <a:rPr lang="en-US" dirty="0" err="1"/>
              <a:t>najprijatnije</a:t>
            </a:r>
            <a:r>
              <a:rPr lang="en-US" dirty="0"/>
              <a:t> </a:t>
            </a:r>
            <a:r>
              <a:rPr lang="en-US" dirty="0" err="1"/>
              <a:t>iznenađenje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lep</a:t>
            </a:r>
            <a:r>
              <a:rPr lang="en-US" dirty="0" smtClean="0"/>
              <a:t> </a:t>
            </a:r>
            <a:r>
              <a:rPr lang="en-US" dirty="0" err="1" smtClean="0"/>
              <a:t>kreativni</a:t>
            </a:r>
            <a:r>
              <a:rPr lang="en-US" dirty="0" smtClean="0"/>
              <a:t> </a:t>
            </a:r>
            <a:r>
              <a:rPr lang="en-US" dirty="0" err="1"/>
              <a:t>prinovak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književne</a:t>
            </a:r>
            <a:r>
              <a:rPr lang="en-US" dirty="0"/>
              <a:t> </a:t>
            </a:r>
            <a:r>
              <a:rPr lang="en-US" dirty="0" err="1"/>
              <a:t>sezone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023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Čak i kada zatraje društvena i moralna kriza u nas uvek nekako spontano, iznenađujuće,</a:t>
            </a:r>
            <a:r>
              <a:rPr lang="en-US" dirty="0" smtClean="0"/>
              <a:t> </a:t>
            </a:r>
            <a:r>
              <a:rPr lang="en-US" dirty="0" err="1" smtClean="0"/>
              <a:t>opominjuće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spasonosno</a:t>
            </a:r>
            <a:r>
              <a:rPr lang="en-US" dirty="0" smtClean="0"/>
              <a:t> </a:t>
            </a:r>
            <a:r>
              <a:rPr lang="en-US" dirty="0" err="1" smtClean="0"/>
              <a:t>isturi</a:t>
            </a:r>
            <a:r>
              <a:rPr lang="en-US" dirty="0" smtClean="0"/>
              <a:t> u </a:t>
            </a:r>
            <a:r>
              <a:rPr lang="en-US" dirty="0" err="1" smtClean="0"/>
              <a:t>prvi</a:t>
            </a:r>
            <a:r>
              <a:rPr lang="en-US" dirty="0" smtClean="0"/>
              <a:t> plan </a:t>
            </a:r>
            <a:r>
              <a:rPr lang="en-US" dirty="0" err="1" smtClean="0"/>
              <a:t>uspela</a:t>
            </a:r>
            <a:r>
              <a:rPr lang="en-US" dirty="0" smtClean="0"/>
              <a:t> </a:t>
            </a:r>
            <a:r>
              <a:rPr lang="en-US" dirty="0" err="1" smtClean="0"/>
              <a:t>stvaralačka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kulture</a:t>
            </a:r>
            <a:r>
              <a:rPr lang="en-US" dirty="0" smtClean="0"/>
              <a:t>. </a:t>
            </a:r>
            <a:r>
              <a:rPr lang="en-US" dirty="0" err="1" smtClean="0"/>
              <a:t>Ovo</a:t>
            </a:r>
            <a:r>
              <a:rPr lang="en-US" dirty="0" smtClean="0"/>
              <a:t> je </a:t>
            </a:r>
            <a:r>
              <a:rPr lang="en-US" dirty="0" err="1" smtClean="0"/>
              <a:t>jedno</a:t>
            </a:r>
            <a:r>
              <a:rPr lang="en-US" dirty="0" smtClean="0"/>
              <a:t> od </a:t>
            </a:r>
            <a:r>
              <a:rPr lang="en-US" dirty="0" err="1" smtClean="0"/>
              <a:t>njih</a:t>
            </a:r>
            <a:r>
              <a:rPr lang="en-US" dirty="0" smtClean="0"/>
              <a:t>. I ono je, </a:t>
            </a:r>
            <a:r>
              <a:rPr lang="en-US" dirty="0" err="1" smtClean="0"/>
              <a:t>istovremeno</a:t>
            </a:r>
            <a:r>
              <a:rPr lang="en-US" dirty="0" smtClean="0"/>
              <a:t>, </a:t>
            </a:r>
            <a:r>
              <a:rPr lang="en-US" dirty="0" err="1" smtClean="0"/>
              <a:t>neophodna</a:t>
            </a:r>
            <a:r>
              <a:rPr lang="en-US" dirty="0" smtClean="0"/>
              <a:t> </a:t>
            </a:r>
            <a:r>
              <a:rPr lang="en-US" dirty="0" err="1" smtClean="0"/>
              <a:t>potvrda</a:t>
            </a:r>
            <a:r>
              <a:rPr lang="en-US" dirty="0" smtClean="0"/>
              <a:t> </a:t>
            </a:r>
            <a:r>
              <a:rPr lang="en-US" dirty="0" err="1" smtClean="0"/>
              <a:t>trajanja</a:t>
            </a:r>
            <a:r>
              <a:rPr lang="en-US" dirty="0" smtClean="0"/>
              <a:t> </a:t>
            </a:r>
            <a:r>
              <a:rPr lang="en-US" dirty="0" err="1" smtClean="0"/>
              <a:t>onih</a:t>
            </a:r>
            <a:r>
              <a:rPr lang="en-US" dirty="0" smtClean="0"/>
              <a:t> </a:t>
            </a:r>
            <a:r>
              <a:rPr lang="en-US" dirty="0" err="1" smtClean="0"/>
              <a:t>zanemarenih</a:t>
            </a:r>
            <a:r>
              <a:rPr lang="en-US" dirty="0" smtClean="0"/>
              <a:t>, a </a:t>
            </a:r>
            <a:r>
              <a:rPr lang="en-US" dirty="0" err="1" smtClean="0"/>
              <a:t>čini</a:t>
            </a:r>
            <a:r>
              <a:rPr lang="en-US" dirty="0" smtClean="0"/>
              <a:t> se </a:t>
            </a:r>
            <a:r>
              <a:rPr lang="en-US" dirty="0" err="1" smtClean="0"/>
              <a:t>najvitalnijih</a:t>
            </a:r>
            <a:r>
              <a:rPr lang="en-US" dirty="0" smtClean="0"/>
              <a:t>, </a:t>
            </a:r>
            <a:r>
              <a:rPr lang="en-US" dirty="0" err="1" smtClean="0"/>
              <a:t>njenih</a:t>
            </a:r>
            <a:r>
              <a:rPr lang="en-US" dirty="0" smtClean="0"/>
              <a:t> </a:t>
            </a:r>
            <a:r>
              <a:rPr lang="en-US" dirty="0" err="1" smtClean="0"/>
              <a:t>tokova</a:t>
            </a:r>
            <a:r>
              <a:rPr lang="en-US" dirty="0" smtClean="0"/>
              <a:t>: </a:t>
            </a:r>
            <a:r>
              <a:rPr lang="en-US" dirty="0" err="1" smtClean="0"/>
              <a:t>individualnog</a:t>
            </a:r>
            <a:r>
              <a:rPr lang="en-US" dirty="0" smtClean="0"/>
              <a:t>, </a:t>
            </a:r>
            <a:r>
              <a:rPr lang="en-US" dirty="0" err="1" smtClean="0"/>
              <a:t>ničim</a:t>
            </a:r>
            <a:r>
              <a:rPr lang="en-US" dirty="0" smtClean="0"/>
              <a:t> </a:t>
            </a:r>
            <a:r>
              <a:rPr lang="en-US" dirty="0" err="1" smtClean="0"/>
              <a:t>uslovljenog</a:t>
            </a:r>
            <a:r>
              <a:rPr lang="en-US" dirty="0" smtClean="0"/>
              <a:t>, </a:t>
            </a:r>
            <a:r>
              <a:rPr lang="en-US" dirty="0" err="1" smtClean="0"/>
              <a:t>dara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.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, </a:t>
            </a:r>
            <a:r>
              <a:rPr lang="en-US" dirty="0" err="1" smtClean="0"/>
              <a:t>izgleda</a:t>
            </a:r>
            <a:r>
              <a:rPr lang="en-US" dirty="0" smtClean="0"/>
              <a:t>, </a:t>
            </a:r>
            <a:r>
              <a:rPr lang="en-US" dirty="0" err="1" smtClean="0"/>
              <a:t>najbolje</a:t>
            </a:r>
            <a:r>
              <a:rPr lang="en-US" dirty="0" smtClean="0"/>
              <a:t> </a:t>
            </a:r>
            <a:r>
              <a:rPr lang="en-US" dirty="0" err="1" smtClean="0"/>
              <a:t>rezultate</a:t>
            </a:r>
            <a:r>
              <a:rPr lang="en-US" dirty="0" smtClean="0"/>
              <a:t> </a:t>
            </a:r>
            <a:r>
              <a:rPr lang="en-US" dirty="0" err="1" smtClean="0"/>
              <a:t>uvek</a:t>
            </a:r>
            <a:r>
              <a:rPr lang="en-US" dirty="0" smtClean="0"/>
              <a:t> </a:t>
            </a:r>
            <a:r>
              <a:rPr lang="en-US" dirty="0" err="1" smtClean="0"/>
              <a:t>postižu</a:t>
            </a:r>
            <a:r>
              <a:rPr lang="en-US" dirty="0" smtClean="0"/>
              <a:t>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pisci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plivaju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struje</a:t>
            </a:r>
            <a:r>
              <a:rPr lang="en-US" dirty="0" smtClean="0"/>
              <a:t>: </a:t>
            </a:r>
            <a:r>
              <a:rPr lang="en-US" dirty="0" err="1" smtClean="0"/>
              <a:t>izdvojeni</a:t>
            </a:r>
            <a:r>
              <a:rPr lang="en-US" dirty="0" smtClean="0"/>
              <a:t>, </a:t>
            </a:r>
            <a:r>
              <a:rPr lang="en-US" dirty="0" err="1" smtClean="0"/>
              <a:t>tvrdoglavo</a:t>
            </a:r>
            <a:r>
              <a:rPr lang="en-US" dirty="0" smtClean="0"/>
              <a:t> </a:t>
            </a:r>
            <a:r>
              <a:rPr lang="pl-PL" dirty="0" smtClean="0"/>
              <a:t>uporni i sami. Ovo je jedan od njih.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3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502920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pPr marL="0" indent="0" algn="just">
              <a:buNone/>
            </a:pPr>
            <a:r>
              <a:rPr lang="ru-RU" dirty="0" smtClean="0"/>
              <a:t>За </a:t>
            </a:r>
            <a:r>
              <a:rPr lang="ru-RU" dirty="0"/>
              <a:t>Барнсове јунаке, лет је начин да се човек попне у висине, да се уздигне и издигне изнад нивоа баналног, свакодневног и ограничавајућег, начин да човек промени себе, свој живот, напослетку и историју света. Но као и након сваког узношења, и за њих неминовно следи приземљење, повратак на ниво тла који није увек пријатан нити лак. Повлачећи паралелу између идеје да је сваки лет потенцијална катастрофа, и идеје да је свака љубавна веза потенцијална пропаст, Џулијан Барнс претвара </a:t>
            </a:r>
            <a:r>
              <a:rPr lang="ru-RU" i="1" dirty="0"/>
              <a:t>Нивое живота </a:t>
            </a:r>
            <a:r>
              <a:rPr lang="ru-RU" dirty="0"/>
              <a:t>у причу о интимним односима јунака (као што је веза између Саре Бернар и Фреда Бернабија), о љубави, губитку, самоћи и патњи. Преносећи појмове висине и дубине са плана просторних обележја релевантних за летење балоном на план личних односа, аутор се посебице ограничава на један његов уско одређени аспект – жаљење услед губитка вољене особе, што је уједно и тема која одређује и тон и атмосферу романа.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955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261</TotalTime>
  <Words>931</Words>
  <Application>Microsoft Office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Georgia</vt:lpstr>
      <vt:lpstr>Wingdings</vt:lpstr>
      <vt:lpstr>Wingdings 2</vt:lpstr>
      <vt:lpstr>Civic</vt:lpstr>
      <vt:lpstr>Наука о књижевности</vt:lpstr>
      <vt:lpstr>Наука о књижевности</vt:lpstr>
      <vt:lpstr>Теорија књижевности / поетика</vt:lpstr>
      <vt:lpstr>Теорија књижевности</vt:lpstr>
      <vt:lpstr>Теорија књижевности</vt:lpstr>
      <vt:lpstr>Теорија књижевности</vt:lpstr>
      <vt:lpstr>PowerPoint Presentation</vt:lpstr>
      <vt:lpstr>PowerPoint Presentation</vt:lpstr>
      <vt:lpstr>PowerPoint Presentation</vt:lpstr>
      <vt:lpstr>PowerPoint Presentation</vt:lpstr>
      <vt:lpstr>Књижевна критика</vt:lpstr>
      <vt:lpstr>Књижевна критика</vt:lpstr>
      <vt:lpstr>Историја књижевности</vt:lpstr>
      <vt:lpstr>Историја књижевности</vt:lpstr>
      <vt:lpstr>Историја књижевности</vt:lpstr>
      <vt:lpstr>Историја књижевности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Наука о књижевности</dc:title>
  <dc:creator>Nina</dc:creator>
  <cp:lastModifiedBy>Windows User</cp:lastModifiedBy>
  <cp:revision>24</cp:revision>
  <dcterms:created xsi:type="dcterms:W3CDTF">2006-08-16T00:00:00Z</dcterms:created>
  <dcterms:modified xsi:type="dcterms:W3CDTF">2018-10-01T07:42:29Z</dcterms:modified>
</cp:coreProperties>
</file>