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11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2:59.9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-2147483648-2147483648,'0'0,"0"0,0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6:37.4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-1 118,'0'0,"0"0,0-14,23 14,-23 0,0-14,24 14,-24-13,0 13,24 0,-24 0,24 0,0-15,0 15,-24 0,47 0,-23-14,0 14,24 0,-1 0,-23 0,24 0,-1 0,49 0,-49 0,25 0,-1 0,-23 0,24 0,-1 0,-23 0,23 0,25 0,23 0,-24 0,24 0,1 0,-1 0,-24 0,24 0,-47 0,-25 0,-23 0,24 0,-24 0,-24 0,24 0,-1 0,1 0,-24 0,48 0,0 0,-25 0,49 0,-24 0,23 0,1 0,22 0,-23 0,-23 0,24 0,-1 0,1 0,-1 0,1 0,-1 0,1 0,47 0,-48 0,-23 0,24 0,-1 0,-23 0,23 0,1 0,-1 0,1 0,-1 0,1 0,23 0,-23 0,-25 0,25 0,-25 0,1 0,0 0,-24 0,-1 0,1 0,0 0,0 0,-24 0,24 0,-24 0,24 0,-24 0,23 0,1 0,-24 0,24 0,-24 0,24 0,0 0,0 0,-1 0,1 0,24 0,-24 0,0 0,-1 0,-23 0,24 0,0 0,0 0,-24 0,24 0,0 0,-1 0,-23 0,24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7:01.3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-2147483648-2147483648,'0'0,"0"0,0 0,0 0,0 0,0 0,0 0,0 0,0 0,0 0,0 0,0 0,0 0,0 0,0 0,0 0,0 0,0 0,0 0,0 0,0 0,0 0,0 0,0 0,0 0,0 0,0 0,0 0,0 0,0 0,0 0,0 0,0 0,0 0,0 0,0 0,0 0,0 0,0 0,0 0,0 0,0 0,0 0,0 0,0 0,0 0,0 0,0 0,0 0,0 0,0 0,0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5:02:14.4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0 216,'0'-23,"0"23,24-24,24 24,23-24,1-24,23 24,96 0,-72 0,23 0,1 24,-24 0,-23 0,47 0,-72 0,24 0,-47 0,23 0,-23 0,23 0,-23 0,-24 0,0 0,23 0,1 0,-24 0,23 0,-23 0,24 0,-1 0,1 0,23 0,-23 0,-24 0,0 0,23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5:02:17.9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0-1152,'0'0,"0"0,24 0,0 0,0 0,47 0,-23 0,-1 0,25 0,-1 0,25 0,-1 0,24 0,-24 0,24 0,24 0,24 0,-1 0,1 0,0 0,-48 0,24 0,-48 0,-24 0,1 0,-24 0,23 0,-23 0,23 0,0 0,-23 0,24 0,-1 0,0 0,25 0,-1 0,24 0,-24 0,24 0,-47 0,23 0,-24 0,-47 0,0 0,0 0,23 0,-23 0,24 0,0 0,23 0,0 0,1 0,-1 0,-23 0,23 0,1 0,-1 0,24 0,-23 0,23 0,0 0,1 0,23 0,-24 0,48 0,-48 0,48 0,-48 0,48 0,-24 0,24 0,-48 0,24 0,48 0,0 0,-1 0,1 0,0 0,-1 0,1 0,-24 0,0 0,0 0,-24 0,24 0,-48 0,0 0,0 0,-23 0,23 0,-47 0,-1 0,-23 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5:02:28.2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0 713,'0'0,"24"0,-24 0,48 0,-48 0,23 0,1-24,24 0,-24 24,-1 0,1-23,24 23,-24-24,23 24,25 0,-25 0,25 0,-25 0,25 0,-1 0,1 0,23 0,48 0,-48 0,48 0,24 0,23 0,0 0,1 0,-1 0,25 0,-25 0,-23 0,0 0,23 0,-23 0,-1 0,-23 0,24 0,0 0,-25 0,-46 0,-1 0,0 0,24 0,-47 0,-25 0,25 0,23 0,0 0,24-24,0 24,0-24,24 0,-24 24,24-23,0-1,-72 24,1 0,-25 0,1-24,0 24,-1 0,25 0,-48 0,23 0,1-24,-1 24,1 0,-24 0,0 0,-24 0,23 0,1 0,-24 0,24 0,0 0,0 0,-1 0,49 0,-48 0,23 0,-23 0,0 0,0 0,0 0,-24 0,23 0,1 0,-24 0,24 0,24 0,-1 0,1 0,23 0,-23 0,23 0,-47 0,0 0,24 0,-48 0,23 0,25 0,-24 0,0 0,-24 0,23 0,-23 0,48 0,-24 0,23 0,1 0,0 0,23 0,-47 0,0 0,23 0,-47 0,24 0,-24 0,24 0,-24 0,24 0,0 0,23 0,1-24,47 0,0 1,96-25,-24-23,-1 23,1-23,-48 23,0 0,-48 24,-23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5:02:33.8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0 280,'24'0,"-24"0,23 0,-23 0,48-14,23 14,1 0,-1-14,96 14,23-14,1 0,-24 14,-1-14,49 0,-49 14,-47-14,0 14,-47-14,-24 14,-1 0,-23 0,0 0,0 0,-24 0,47 0,25 0,-1 0,48 0,48 0,47 0,-23 0,71 0,0 0,23 0,25 0,47 0,48 0,0 0,47 0,-47 0,0 0,-48 0,-48 0,-47 0,-23 0,-49 0,-47 0,-24 0,-24 0,0 0,-47 0,0 0,-1 0,-23 0,24 0,-24 0,-1 0,25 0,0 0,23 0,1 0,23 0,0 0,72 0,-1 0,1 0,24 0,-25 0,1 0,0 0,-1 0,-47 0,24 0,-24 0,24 0,-24 0,24 0,-71 0,23 0,-48 0,25 0,-72 0,24 0,0 0,-1 0,25 0,0 0,-25 0,1 0,24 0,-1 0,-23 0,0 0,24 0,-1 0,1 0,23 0,1 0,-25 0,25 0,-1 0,-23 0,0 0,-1 0,1 0,-1 0,-23 0,0 0,48 0,-49 0,1 0,0 0,47 0,-23 0,-24 0,23 0,1 0,24 0,-49 0,25 0,-24 0,-24 0,24 0,-1 0,1-14,0 14,24-14,23 0,-47 0,24 0,-1-13,1 27,-1-14,-23 0,0 14,0 0,0-14,-1 14,25 0,-48-14,24 14,0 0,0 0,-1 0,25 0,0 0,47 0,-24 0,1 0,-25 0,1 0,-24 0,23 0,-23 0,0 0,0 0,0 0,-1 0,-23 0,24 0,0 0,0 0,-24 0,24 0,0 0,-1 0,-23 0,24 0,-24 0,48 0,-24 0,-1 14,1-14,-24 0,48 14,-48-14,47 0,-47 14,24 0,24-14,-48 0,48 13,-25-13,1 14,24-14,-24 0,-1 0,1 14,-24-14,24 0,0 0,-24 0,24 0,-24 0,23 0,1 0,-24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4:27.6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-2147483648-2147483648,'0'0,"0"0,0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5:03.4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0-15655,'24'0,"-24"0,24 0,-24 0,47 0,1 0,0 0,-1 0,1 0,23 0,-47 0,24 0,-1 0,1 0,-24 0,-1 0,25 0,-24 0,0 0,-1 0,49 0,-48 0,-1 0,25 0,-48 0,24 0,0 0,-1 0,25 0,0 0,-1 0,1 0,0 0,23 0,0 0,-23 0,0 0,-25 0,25 0,-24 0,-24 0,24 0,-1 0,-23 0,24-8,24 8,-24 0,-1 0,25 0,0 0,-1 0,1 0,23 0,1 0,-25 0,25 0,-25 0,1 0,-1 0,25 0,-1 0,1 0,-1 0,24 0,-23 0,23 0,0 0,0 0,48 0,-71 0,23 0,-24 0,1 0,-1 0,0 0,-23 0,0 0,-1 0,1 0,0 0,-1 0,1 0,23 0,-23 0,-1 0,25 0,-25 0,1 0,23 0,-23 0,0 0,23 0,0 0,1 0,-1 0,1 0,-25 0,25 0,-1 0,-23 0,23 0,1 0,-25 0,1 0,23 0,1 0,-1 0,0 0,1 0,-1 0,24 0,-23 0,47 0,-48 0,-23 0,-1 0,-23 0,0 0,-24 0,24 0,0 0,-24 0,23 0,1 0,0 0,24 0,-1 0,-23 0,24 0,-1 0,1 0,0 0,-1 0,25 0,-1 0,0 0,1 0,-1 0,1 0,-1 0,0 0,1 0,-1 0,1 0,-25 0,25 0,-25 0,25 0,-25 0,-23 0,24 0,-1 0,-23 0,0 0,24 0,-25 0,1 0,0 0,24 0,-48 0,47 0,-47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5:12.2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30,'0'-5,"24"5,-24 0,47-6,1 6,23 0,1 0,23 0,0 0,-23 0,23 0,-24 0,25 0,-25 0,-23 0,23 0,-23 0,23 0,1 0,23 0,48 0,-48 0,72 0,-48 0,48 0,0 0,-25 0,-46 0,-1 0,0 0,24 0,-47 0,-1 0,25 0,-25 0,24 0,1 0,-1 0,24 0,-24 0,24 0,0 0,-47 0,23 0,-23 0,-1 0,0 0,1 0,-1 0,25 0,47 0,-48 0,48 0,-48 0,24 0,24 0,-24 0,24 0,0 0,-24 0,48 0,0 0,-1 0,25 0,-24 0,-1 0,25 0,-48 0,-24 0,-24 0,24 0,-47 0,-1 0,-47 0,0 0,0 0,-1 0,1 0,-24 0,24 0,0 0,0 0,47 0,-23 0,-24 0,23 0,1 0,23 0,-47 0,0 0,24 0,-48 0,23 0,1 0,0 0,0 0,-24 0,47 0,-47 0,24 0,0 0,0 0,-24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5:17.3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-2147483648-2147483648,'0'0,"0"0,0 0,0 0,0 0,0 0,0 0,0 0,0 0,0 0,0 0,0 0,0 0,0 0,0 0,0 0,0 0,0 0,0 0,0 0,0 0,0 0,0 0,0 0,0 0,0 0,0 0,0 0,0 0,0 0,0 0,0 0,0 0,0 0,0 0,0 0,0 0,0 0,0 0,0 0,0 0,0 0,0 0,0 0,0 0,0 0,0 0,0 0,0 0,0 0,0 0,0 0,0 0,0 0,0 0,0 0,0 0,0 0,0 0,0 0,0 0,0 0,0 0,0 0,0 0,0 0,0 0,0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5:19.3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-1-1,'0'0,"23"0,25 0,-24 0,47 0,1 0,-1 17,1-17,23 0,0 16,-47-16,24 16,-1-16,-47 0,23 17,-23-17,24 0,-48 0,24 0,-24 0,24 0,-1 0,-23 0,24 0,-24 0,24 0,0 0,-24 0,24 0,-24 0,24 0,-1 0,1 0,48 0,-25 0,49 0,-1 0,48 0,-24 0,71 0,24 0,-23 0,23 0,1 0,-25 0,-23 0,-72 0,1 0,-25 0,-23 0,-24 0,-24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5:24.81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0-6839,'0'0,"48"0,0 0,23 0,0 0,48 0,48 0,-24 0,24 0,-25 0,1 0,0 0,-24 0,24 0,-24 0,24 0,-24 0,0 0,-48 0,24 0,-23 0,-25 0,1 0,24 0,-1 0,0 0,25 0,-1 0,0 0,0 0,0 0,-23 0,23 0,0 0,24 0,-47 0,23 0,0 0,-23 0,23 0,-24 0,1 0,-1 0,0 0,1 0,23 0,-47 0,-1 0,25 0,-1 0,-23 0,-1 0,25 0,-25 0,1 0,0 0,-1 0,25 0,-25 0,25 0,-1 0,24 0,1 0,-1 0,24 0,-24 0,-24 0,1 0,-1 0,-23 0,0 0,23 0,-47 0,0 0,23 0,1 0,-24 0,-1 0,49 0,-25 0,1 0,0 0,47 0,-24 0,1 0,-1 0,0 0,25 0,-25 0,-23 7,-24-7,23 0,25 0,-49 0,49 0,-25 0,25 0,-1 0,1 0,-25 0,1 0,-1 0,-23 0,24 0,-48 0,48 0,-1 0,25 0,23 0,0 0,24 0,24 0,23 0,1 0,0 0,-48 0,-24 0,24 0,-48 0,-23 0,-24 0,0 0,-1 0,1 0,-24 0,24 0,24 0,-25 0,25 0,24 0,-1 0,-23 0,-1 0,1 0,-24 0,-1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5:43.6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29,'0'0,"47"0,-23 0,0 0,47 0,1 0,-1 0,1 0,-1 0,0 0,-23 0,-24 0,0 0,-24 0,23 0,1 0,0 0,0 0,0 0,23 0,1 0,-24 0,23 0,1 0,0 0,-1 0,1 0,0 0,23 0,-23 0,-1 0,1 0,-1 0,25 0,-1 0,48 0,-47 22,23-2,48 23,0-22,-24 22,48-2,-25-19,-22-1,22-21,1 0,-47 21,-1-21,0 0,-24 0,25 0,-25 0,24 0,-23 0,-1 0,25 0,-1 0,-1 0,25 0,-47 0,-1 0,-23 0,-1 0,-23 0,24 0,-48 0,23 0,1 0,0 0,0 0,-24 0,0 0,24 0,0 0,-24 0,23 0,1 0,0 0,24 0,-1 0,-23 0,24 0,-1 0,-23 0,24 0,-1 0,49 0,23 0,-24 0,72-21,-48 21,47 0,-23 0,-48-21,25 21,-73 0,1 0,-24 0,23 0,-23 0,-24 0,48 0,-25 0,1 0,0 0,0 0,0 0,23 0,-23 0,0 0,24 0,-25 0,1 0,48 0,-49 0,1 0,24 0,23 0,-47 0,24 0,-1 0,1 0,-24 0,0 0,-1 0,-23 0,24 0,-24 0,48 0,-48 0,48 0,-48 0,23 0,-23 0,24 0,-24 0,24 0,0 0,-24 0,24 0,-24 0,47 0,-23 0,0 0,23 0,1 0,0 0,23 0,1 0,-25 0,1 0,23 0,-47 0,-24 0,24 0,0 0,-24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0-04-29T14:56:20.0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0 303,'24'0,"-24"0,23 0,-23 0,24 0,0 0,-24 0,24 0,-24 0,24 0,-1 0,1 0,0 0,24 0,-1 0,25 0,-1 0,1 0,23 0,-24 0,1 0,-25 0,25 0,-25 0,25 0,-25 0,-23 0,24 0,-1 0,25 0,-49 0,25 0,-24 0,47 0,-47 0,0 0,23 0,-23 0,0 0,0 0,0 0,0 0,23 0,-23 0,24 0,-25 0,49 0,-48 0,23 0,1 0,23 0,-23 0,-24 0,23 0,-23 0,47 0,-23 0,-24 0,0 0,47 0,-47 0,0 0,23 0,-47 0,24 0,24 0,-25 0,1 0,-24 0,24 0,0 0,0 0,23 0,-23 0,24 0,-1 0,25 0,-1 0,1 0,23 0,-24 0,1 0,23 0,-24 0,1 0,-25 0,1 0,-1 0,25 0,-48 0,-1 0,25 0,0 0,-1 0,1 0,-1 0,1 0,23 0,-23 0,-24 0,23 0,25 0,-48 0,23 0,1 0,0 0,23 0,-23 0,-1 0,1 0,-24 0,47 0,-47 0,0 0,23 0,-47 0,24 0,0 0,0 0,-24 0,0 0,0 0,-24 0,-24 0,24 0,-23 0,-1 0,1 0,-25 0,25 0,-1 0,0 0,1 0,-25 0,25 0,-1 0,0 0,1 0,-1 0,-23 0,23 0,-23 0,23 0,1 0,-25 0,1 0,-1 0,1 0,0 0,23 0,0 0,1 0,-1 0,24 0,1 0,-25 0,24 0,-23 0,23-21,-24 21,24 0,1 0,-25-22,48 22,-48 0,48 0,-24 0,1 0,-1 0,0 0,24 0,-48 0,25 0,-1 0,-24 0,24 0,1 0,-1-22,0 22,-24-22,1 1,23 21,-24 0,-23-22,-24 0,23 1,25 21,-25 0,25 0,-25-22,1 22,47 0,-23 0,23 0,-48 0,25 0,-1 0,1 0,-25 0,24 0,-47 0,48 0,-1 0,0 0,1 0,-1 0,24 0,1 0,-1 0,24 0,-48 0,48 0,-24 0,-23 0,23 0,0 0,-47 0,47 0,-24 0,25 0,-25 0,24 0,0 0,1 0,23 0,-24 0,0 0,24 0,-24 0,24 0,-47 0,23 0,0 0,0 0,0 0,1 0,-1-22,24 22,-24 0,0 0,0 0,24 0,-23 0,23-21,0-1,0 22,0 0,23 0,25 0,0 0,47 0,-24 0,24 0,48-22,-48 22,48 0,-48 0,24 0,0 0,-23 0,23 0,24 0,-1 0,-23 0,-23 0,23 0,0 0,47 0,-23 0,24 0,23 22,1 0,23-1,-48 1,1 0,-24-1,-72-21,1 22,-49-22,1 0,0 0,-24 0,24 0,0 0,-24 0,23 0,25 0,0 0,-1 0,25 0,-1 0,1 0,23 0,-24 0,24 0,1 0,-25 0,0 0,-23 0,0 0,-25 0,25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00FD5-5DA2-41F0-B724-455854215CDF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2BB01-2A1B-4AAB-AFD5-515F74D5E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2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767E31-2588-4F3D-A65F-D98622EB9A8C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81AF63A-655E-48D3-96F5-148E0D9220B3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768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en-US" smtClean="0"/>
          </a:p>
        </p:txBody>
      </p:sp>
      <p:sp>
        <p:nvSpPr>
          <p:cNvPr id="7680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FC2A5BB-8B60-4590-BD25-0D8904D573C8}" type="slidenum">
              <a:rPr lang="sr-Latn-CS" altLang="en-US" sz="1200">
                <a:latin typeface="Times New Roman" pitchFamily="18" charset="0"/>
              </a:rPr>
              <a:pPr algn="r" eaLnBrk="1" hangingPunct="1"/>
              <a:t>11</a:t>
            </a:fld>
            <a:endParaRPr lang="sr-Latn-C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F1C0526-DC52-4F49-9663-A3E4C2E1F276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778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en-US" smtClean="0"/>
          </a:p>
        </p:txBody>
      </p:sp>
      <p:sp>
        <p:nvSpPr>
          <p:cNvPr id="7782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392E3AD-6563-472D-93B3-906552F501F8}" type="slidenum">
              <a:rPr lang="sr-Latn-CS" altLang="en-US" sz="1200">
                <a:latin typeface="Times New Roman" pitchFamily="18" charset="0"/>
              </a:rPr>
              <a:pPr algn="r" eaLnBrk="1" hangingPunct="1"/>
              <a:t>12</a:t>
            </a:fld>
            <a:endParaRPr lang="sr-Latn-C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C3E124-8080-4827-A96B-FFE8D084C012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45902F-69EF-4F99-BA87-0AA701EC5F6C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9EDDA4-597B-4AF3-97A2-16CAF405C257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4CD9B4B-13C1-4390-942A-12D92FA8F08C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79E3235-8B35-4DDE-AEDA-484AC1D341F4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59B56E-6957-48AA-95D9-7F4183A97E65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60507C-0478-4B9F-B588-177944F1DD48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4579F8-2B70-4F58-B2C2-8327EE66A398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757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8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altLang="en-US" smtClean="0"/>
          </a:p>
        </p:txBody>
      </p:sp>
      <p:sp>
        <p:nvSpPr>
          <p:cNvPr id="7578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8CFE952-EF9D-41FE-B4C2-25D9C46F184E}" type="slidenum">
              <a:rPr lang="sr-Latn-CS" altLang="en-US" sz="1200">
                <a:latin typeface="Times New Roman" pitchFamily="18" charset="0"/>
              </a:rPr>
              <a:pPr algn="r" eaLnBrk="1" hangingPunct="1"/>
              <a:t>10</a:t>
            </a:fld>
            <a:endParaRPr lang="sr-Latn-CS" alt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18" Type="http://schemas.openxmlformats.org/officeDocument/2006/relationships/image" Target="../media/image7.emf"/><Relationship Id="rId3" Type="http://schemas.openxmlformats.org/officeDocument/2006/relationships/customXml" Target="../ink/ink1.xml"/><Relationship Id="rId21" Type="http://schemas.openxmlformats.org/officeDocument/2006/relationships/customXml" Target="../ink/ink11.xml"/><Relationship Id="rId7" Type="http://schemas.openxmlformats.org/officeDocument/2006/relationships/image" Target="../media/image2.emf"/><Relationship Id="rId12" Type="http://schemas.openxmlformats.org/officeDocument/2006/relationships/image" Target="../media/image4.emf"/><Relationship Id="rId17" Type="http://schemas.openxmlformats.org/officeDocument/2006/relationships/customXml" Target="../ink/ink9.xml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6.emf"/><Relationship Id="rId20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customXml" Target="../ink/ink2.xml"/><Relationship Id="rId15" Type="http://schemas.openxmlformats.org/officeDocument/2006/relationships/customXml" Target="../ink/ink8.xml"/><Relationship Id="rId10" Type="http://schemas.openxmlformats.org/officeDocument/2006/relationships/customXml" Target="../ink/ink5.xml"/><Relationship Id="rId19" Type="http://schemas.openxmlformats.org/officeDocument/2006/relationships/customXml" Target="../ink/ink10.xml"/><Relationship Id="rId4" Type="http://schemas.openxmlformats.org/officeDocument/2006/relationships/image" Target="../media/image1.emf"/><Relationship Id="rId9" Type="http://schemas.openxmlformats.org/officeDocument/2006/relationships/image" Target="../media/image3.emf"/><Relationship Id="rId1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customXml" Target="../ink/ink13.xml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customXml" Target="../ink/ink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altLang="en-US" smtClean="0"/>
              <a:t>Морално мишљење</a:t>
            </a:r>
            <a:endParaRPr lang="en-US" altLang="en-US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altLang="en-US" smtClean="0"/>
          </a:p>
        </p:txBody>
      </p:sp>
    </p:spTree>
    <p:extLst>
      <p:ext uri="{BB962C8B-B14F-4D97-AF65-F5344CB8AC3E}">
        <p14:creationId xmlns:p14="http://schemas.microsoft.com/office/powerpoint/2010/main" val="31378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371600"/>
            <a:ext cx="8534400" cy="5181600"/>
          </a:xfrm>
        </p:spPr>
        <p:txBody>
          <a:bodyPr/>
          <a:lstStyle/>
          <a:p>
            <a:pPr marL="365125" indent="-255588" eaLnBrk="1" hangingPunct="1"/>
            <a:r>
              <a:rPr lang="hr-HR" altLang="en-US" sz="2400" smtClean="0">
                <a:solidFill>
                  <a:srgbClr val="000099"/>
                </a:solidFill>
                <a:cs typeface="Times New Roman" pitchFamily="18" charset="0"/>
              </a:rPr>
              <a:t>Vodi računa o uticaju </a:t>
            </a:r>
            <a:r>
              <a:rPr lang="hr-HR" altLang="en-US" sz="2400" smtClean="0">
                <a:solidFill>
                  <a:srgbClr val="000099"/>
                </a:solidFill>
              </a:rPr>
              <a:t>negativnog iskustva i osećanja </a:t>
            </a:r>
            <a:r>
              <a:rPr lang="hr-HR" altLang="en-US" sz="2400" smtClean="0">
                <a:solidFill>
                  <a:srgbClr val="000099"/>
                </a:solidFill>
                <a:cs typeface="Times New Roman" pitchFamily="18" charset="0"/>
              </a:rPr>
              <a:t>na onoga ko trpi posledice štete/greške (nasilja)</a:t>
            </a:r>
          </a:p>
          <a:p>
            <a:pPr marL="365125" indent="-255588" eaLnBrk="1" hangingPunct="1"/>
            <a:endParaRPr lang="hr-HR" altLang="en-US" sz="2400" smtClean="0">
              <a:solidFill>
                <a:srgbClr val="FF0066"/>
              </a:solidFill>
              <a:cs typeface="Times New Roman" pitchFamily="18" charset="0"/>
            </a:endParaRPr>
          </a:p>
          <a:p>
            <a:pPr marL="365125" indent="-255588" eaLnBrk="1" hangingPunct="1"/>
            <a:r>
              <a:rPr lang="hr-HR" altLang="en-US" sz="2400" b="1" smtClean="0">
                <a:solidFill>
                  <a:srgbClr val="FF0066"/>
                </a:solidFill>
              </a:rPr>
              <a:t> </a:t>
            </a:r>
            <a:r>
              <a:rPr lang="hr-HR" altLang="en-US" sz="2400" smtClean="0"/>
              <a:t>Oštećeni se oseća bar</a:t>
            </a:r>
            <a:r>
              <a:rPr lang="hr-HR" altLang="en-US" sz="2400" b="1" smtClean="0"/>
              <a:t> delimično, ako ne i potpuno, zadovoljenim</a:t>
            </a:r>
          </a:p>
          <a:p>
            <a:pPr marL="365125" indent="-255588" eaLnBrk="1" hangingPunct="1"/>
            <a:endParaRPr lang="hr-HR" altLang="en-US" sz="2400" smtClean="0">
              <a:solidFill>
                <a:srgbClr val="FF0066"/>
              </a:solidFill>
            </a:endParaRPr>
          </a:p>
          <a:p>
            <a:pPr marL="365125" indent="-255588" eaLnBrk="1" hangingPunct="1"/>
            <a:r>
              <a:rPr lang="hr-HR" altLang="en-US" sz="2400" smtClean="0">
                <a:solidFill>
                  <a:srgbClr val="000099"/>
                </a:solidFill>
              </a:rPr>
              <a:t>Onaj koji čini grešku/štetu</a:t>
            </a:r>
            <a:r>
              <a:rPr lang="hr-HR" altLang="en-US" sz="2400" b="1" smtClean="0">
                <a:solidFill>
                  <a:srgbClr val="000099"/>
                </a:solidFill>
              </a:rPr>
              <a:t>, mora da uloži napor </a:t>
            </a:r>
            <a:r>
              <a:rPr lang="hr-HR" altLang="en-US" sz="2400" smtClean="0">
                <a:solidFill>
                  <a:srgbClr val="000099"/>
                </a:solidFill>
              </a:rPr>
              <a:t>da popravi svoje ponašanje</a:t>
            </a:r>
          </a:p>
          <a:p>
            <a:pPr marL="365125" indent="-255588" eaLnBrk="1" hangingPunct="1"/>
            <a:endParaRPr lang="hr-HR" altLang="en-US" sz="2400" b="1" smtClean="0">
              <a:solidFill>
                <a:srgbClr val="000099"/>
              </a:solidFill>
            </a:endParaRPr>
          </a:p>
          <a:p>
            <a:pPr marL="365125" indent="-255588" eaLnBrk="1" hangingPunct="1"/>
            <a:r>
              <a:rPr lang="hr-HR" altLang="en-US" sz="2400" b="1" smtClean="0">
                <a:solidFill>
                  <a:srgbClr val="000099"/>
                </a:solidFill>
              </a:rPr>
              <a:t>Izbegava se negativni pristup odraslih </a:t>
            </a:r>
            <a:r>
              <a:rPr lang="hr-HR" altLang="en-US" sz="2400" smtClean="0">
                <a:solidFill>
                  <a:srgbClr val="000099"/>
                </a:solidFill>
              </a:rPr>
              <a:t>u rešavanju problem situacija</a:t>
            </a:r>
            <a:r>
              <a:rPr lang="hr-HR" altLang="en-US" sz="2400" smtClean="0"/>
              <a:t> (npr. kritikovanje, okrivljivanje, ljutnja, bes, suđenje, etiketiranje, diskriminisanje)</a:t>
            </a:r>
          </a:p>
          <a:p>
            <a:pPr marL="365125" indent="-255588" eaLnBrk="1" hangingPunct="1"/>
            <a:endParaRPr lang="en-GB" altLang="en-US" sz="2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7483946" cy="677838"/>
          </a:xfrm>
          <a:solidFill>
            <a:schemeClr val="accent2">
              <a:lumMod val="20000"/>
              <a:lumOff val="80000"/>
            </a:schemeClr>
          </a:solidFill>
          <a:ln>
            <a:round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400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DOBRA RESTITUCIJA</a:t>
            </a:r>
            <a:endParaRPr lang="en-GB" sz="2400" kern="1200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338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marL="365125" indent="-255588" eaLnBrk="1" hangingPunct="1">
              <a:lnSpc>
                <a:spcPct val="90000"/>
              </a:lnSpc>
              <a:defRPr/>
            </a:pPr>
            <a:r>
              <a:rPr lang="sr-Latn-CS" sz="2400" dirty="0" smtClean="0"/>
              <a:t>Etiketiranje /nadimci– </a:t>
            </a:r>
            <a:r>
              <a:rPr lang="sr-Latn-CS" sz="2400" b="1" u="sng" dirty="0" smtClean="0"/>
              <a:t>javno izvinjenje pred vršnjacima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endParaRPr lang="sr-Latn-CS" sz="2400" dirty="0" smtClean="0"/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sr-Latn-CS" sz="2400" dirty="0" smtClean="0"/>
              <a:t>Socijalna izolacija – </a:t>
            </a:r>
            <a:r>
              <a:rPr lang="sr-Latn-CS" sz="2400" b="1" u="sng" dirty="0" smtClean="0"/>
              <a:t>afirmativna akcija</a:t>
            </a:r>
          </a:p>
          <a:p>
            <a:pPr marL="365125" indent="-255588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2400" dirty="0" smtClean="0"/>
              <a:t>(izbacivanje iz “ekipe” – ulazak u “ekipu”, “preko reda”)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endParaRPr lang="sr-Latn-CS" sz="2400" dirty="0" smtClean="0"/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sr-Latn-CS" sz="2400" dirty="0" smtClean="0"/>
              <a:t>Oštećivanje inventara – </a:t>
            </a:r>
            <a:r>
              <a:rPr lang="sr-Latn-CS" sz="2400" b="1" u="sng" dirty="0" smtClean="0"/>
              <a:t>popravljanje inventara</a:t>
            </a:r>
            <a:r>
              <a:rPr lang="sr-Latn-CS" sz="2400" dirty="0" smtClean="0"/>
              <a:t> 		                                            (fizički , ne materijalno)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endParaRPr lang="sr-Latn-CS" sz="2400" dirty="0" smtClean="0"/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sr-Latn-CS" sz="2400" dirty="0" smtClean="0"/>
              <a:t>Ogovaranje – </a:t>
            </a:r>
            <a:r>
              <a:rPr lang="sr-Latn-CS" sz="2400" b="1" u="sng" dirty="0" smtClean="0"/>
              <a:t>javno priznavanje i demantovanje sopstvenih tračeva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endParaRPr lang="sr-Latn-CS" sz="2400" dirty="0" smtClean="0"/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sr-Latn-CS" sz="2400" dirty="0" smtClean="0"/>
              <a:t>Prepisivanje – </a:t>
            </a:r>
            <a:r>
              <a:rPr lang="sr-Latn-CS" sz="2400" b="1" u="sng" dirty="0" smtClean="0"/>
              <a:t>javno demonstriranje korišćene “tehnike”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sr-Latn-CS" sz="2400" dirty="0" smtClean="0"/>
              <a:t>Šaputanje – </a:t>
            </a:r>
            <a:r>
              <a:rPr lang="sr-Latn-CS" sz="2400" b="1" u="sng" dirty="0" smtClean="0"/>
              <a:t>1 odgovaranje više od drugih </a:t>
            </a:r>
          </a:p>
          <a:p>
            <a:pPr marL="365125" indent="-255588" eaLnBrk="1" hangingPunct="1">
              <a:lnSpc>
                <a:spcPct val="90000"/>
              </a:lnSpc>
              <a:defRPr/>
            </a:pPr>
            <a:r>
              <a:rPr lang="sr-Latn-CS" sz="2400" dirty="0" smtClean="0"/>
              <a:t>Varanje u igri - </a:t>
            </a:r>
            <a:r>
              <a:rPr lang="sr-Latn-CS" sz="2400" b="1" u="sng" dirty="0" smtClean="0"/>
              <a:t>1 korak nazad za sebe ili 1 napred za druge igrače</a:t>
            </a:r>
          </a:p>
          <a:p>
            <a:pPr marL="365125" indent="-2555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400" b="1" dirty="0" smtClean="0"/>
          </a:p>
          <a:p>
            <a:pPr marL="365125" indent="-255588" eaLnBrk="1" hangingPunct="1">
              <a:lnSpc>
                <a:spcPct val="90000"/>
              </a:lnSpc>
              <a:defRPr/>
            </a:pPr>
            <a:endParaRPr lang="sr-Latn-C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304800"/>
            <a:ext cx="7772400" cy="609600"/>
          </a:xfrm>
          <a:solidFill>
            <a:schemeClr val="accent2">
              <a:lumMod val="20000"/>
              <a:lumOff val="80000"/>
            </a:schemeClr>
          </a:solidFill>
          <a:ln>
            <a:round/>
            <a:headEnd/>
            <a:tailEnd/>
          </a:ln>
          <a:extLst/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4100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PRIMERI DOBRE  </a:t>
            </a:r>
            <a:r>
              <a:rPr lang="sr-Latn-CS" sz="4100" i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05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47483647" y="2147483647"/>
              <a:ext cx="0" cy="0"/>
            </p14:xfrm>
          </p:contentPart>
        </mc:Choice>
        <mc:Fallback>
          <p:pic>
            <p:nvPicPr>
              <p:cNvPr id="205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7483647" y="2147483647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5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47483647" y="2147483647"/>
              <a:ext cx="0" cy="0"/>
            </p14:xfrm>
          </p:contentPart>
        </mc:Choice>
        <mc:Fallback>
          <p:pic>
            <p:nvPicPr>
              <p:cNvPr id="205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7483647" y="2147483647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5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0363" y="2339975"/>
              <a:ext cx="2922587" cy="9525"/>
            </p14:xfrm>
          </p:contentPart>
        </mc:Choice>
        <mc:Fallback>
          <p:pic>
            <p:nvPicPr>
              <p:cNvPr id="205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4522" y="2129234"/>
                <a:ext cx="2954268" cy="4298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5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68713" y="2339975"/>
              <a:ext cx="2967037" cy="17463"/>
            </p14:xfrm>
          </p:contentPart>
        </mc:Choice>
        <mc:Fallback>
          <p:pic>
            <p:nvPicPr>
              <p:cNvPr id="205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52873" y="2277251"/>
                <a:ext cx="2998716" cy="1429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5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147483647" y="2147483647"/>
              <a:ext cx="0" cy="0"/>
            </p14:xfrm>
          </p:contentPart>
        </mc:Choice>
        <mc:Fallback>
          <p:pic>
            <p:nvPicPr>
              <p:cNvPr id="205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7483647" y="2147483647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55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21438" y="2657475"/>
              <a:ext cx="1235075" cy="34925"/>
            </p14:xfrm>
          </p:contentPart>
        </mc:Choice>
        <mc:Fallback>
          <p:pic>
            <p:nvPicPr>
              <p:cNvPr id="2055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405599" y="2594753"/>
                <a:ext cx="1266753" cy="1603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056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1813" y="2974975"/>
              <a:ext cx="3565525" cy="7938"/>
            </p14:xfrm>
          </p:contentPart>
        </mc:Choice>
        <mc:Fallback>
          <p:pic>
            <p:nvPicPr>
              <p:cNvPr id="2056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5973" y="2740804"/>
                <a:ext cx="3597206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057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321175" y="2940050"/>
              <a:ext cx="2871788" cy="103188"/>
            </p14:xfrm>
          </p:contentPart>
        </mc:Choice>
        <mc:Fallback>
          <p:pic>
            <p:nvPicPr>
              <p:cNvPr id="2057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305335" y="2876771"/>
                <a:ext cx="2903469" cy="2297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58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3550" y="3789363"/>
              <a:ext cx="1868488" cy="111125"/>
            </p14:xfrm>
          </p:contentPart>
        </mc:Choice>
        <mc:Fallback>
          <p:pic>
            <p:nvPicPr>
              <p:cNvPr id="2058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47709" y="3726069"/>
                <a:ext cx="1900169" cy="2377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59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2288" y="4740275"/>
              <a:ext cx="1887537" cy="42863"/>
            </p14:xfrm>
          </p:contentPart>
        </mc:Choice>
        <mc:Fallback>
          <p:pic>
            <p:nvPicPr>
              <p:cNvPr id="2059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06448" y="4677409"/>
                <a:ext cx="1919218" cy="1685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2060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0" y="2147483647"/>
              <a:ext cx="0" cy="0"/>
            </p14:xfrm>
          </p:contentPart>
        </mc:Choice>
        <mc:Fallback>
          <p:pic>
            <p:nvPicPr>
              <p:cNvPr id="2060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2147483647"/>
                <a:ext cx="0" cy="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451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4294967295"/>
          </p:nvPr>
        </p:nvSpPr>
        <p:spPr>
          <a:xfrm>
            <a:off x="304800" y="838200"/>
            <a:ext cx="8534400" cy="5791200"/>
          </a:xfrm>
        </p:spPr>
        <p:txBody>
          <a:bodyPr/>
          <a:lstStyle/>
          <a:p>
            <a:pPr marL="365125" indent="-255588" eaLnBrk="1" hangingPunct="1"/>
            <a:r>
              <a:rPr lang="sr-Latn-CS" altLang="en-US" sz="2400" smtClean="0"/>
              <a:t>Ne-fer igra – </a:t>
            </a:r>
            <a:r>
              <a:rPr lang="sr-Latn-CS" altLang="en-US" sz="2400" b="1" u="sng" smtClean="0"/>
              <a:t>postaje “glavni sudija” za fer-plej</a:t>
            </a:r>
          </a:p>
          <a:p>
            <a:pPr marL="365125" indent="-255588" eaLnBrk="1" hangingPunct="1"/>
            <a:endParaRPr lang="sr-Latn-CS" altLang="en-US" sz="2400" smtClean="0"/>
          </a:p>
          <a:p>
            <a:pPr marL="365125" indent="-255588" eaLnBrk="1" hangingPunct="1"/>
            <a:r>
              <a:rPr lang="sr-Latn-CS" altLang="en-US" sz="2400" smtClean="0"/>
              <a:t>Krađa – </a:t>
            </a:r>
            <a:r>
              <a:rPr lang="sr-Latn-CS" altLang="en-US" sz="2400" b="1" u="sng" smtClean="0"/>
              <a:t>vodi evidenciju o nestalim stvarima</a:t>
            </a:r>
          </a:p>
          <a:p>
            <a:pPr marL="365125" indent="-255588" eaLnBrk="1" hangingPunct="1"/>
            <a:endParaRPr lang="sr-Latn-CS" altLang="en-US" sz="2400" smtClean="0"/>
          </a:p>
          <a:p>
            <a:pPr marL="365125" indent="-255588" eaLnBrk="1" hangingPunct="1"/>
            <a:r>
              <a:rPr lang="sr-Latn-CS" altLang="en-US" sz="2400" smtClean="0"/>
              <a:t>Tuče/vođa “bande” – </a:t>
            </a:r>
            <a:r>
              <a:rPr lang="sr-Latn-CS" altLang="en-US" sz="2400" b="1" u="sng" smtClean="0"/>
              <a:t>vođa čuvara na turnirima, igrankama, akcijama</a:t>
            </a:r>
          </a:p>
          <a:p>
            <a:pPr marL="365125" indent="-255588" eaLnBrk="1" hangingPunct="1"/>
            <a:endParaRPr lang="sr-Latn-CS" altLang="en-US" sz="2400" smtClean="0"/>
          </a:p>
          <a:p>
            <a:pPr marL="365125" indent="-255588" eaLnBrk="1" hangingPunct="1"/>
            <a:r>
              <a:rPr lang="sr-Latn-CS" altLang="en-US" sz="2400" smtClean="0"/>
              <a:t>Bežanje sa časova – </a:t>
            </a:r>
            <a:r>
              <a:rPr lang="sr-Latn-CS" altLang="en-US" sz="2400" b="1" smtClean="0"/>
              <a:t>“glavni pregovarač” odeljenja za krizne situacije</a:t>
            </a:r>
          </a:p>
          <a:p>
            <a:pPr marL="365125" indent="-255588" eaLnBrk="1" hangingPunct="1"/>
            <a:endParaRPr lang="sr-Latn-CS" altLang="en-US" sz="2400" smtClean="0"/>
          </a:p>
          <a:p>
            <a:pPr marL="365125" indent="-255588" eaLnBrk="1" hangingPunct="1"/>
            <a:r>
              <a:rPr lang="sr-Latn-CS" altLang="en-US" sz="2400" smtClean="0"/>
              <a:t>“Negativni lider” ili “najveći problem” – </a:t>
            </a:r>
            <a:r>
              <a:rPr lang="sr-Latn-CS" altLang="en-US" sz="2400" b="1" u="sng" smtClean="0"/>
              <a:t>“šef obezbeđenja” vršnjačkih akcija</a:t>
            </a:r>
          </a:p>
          <a:p>
            <a:pPr marL="365125" indent="-255588" eaLnBrk="1" hangingPunct="1"/>
            <a:endParaRPr lang="sr-Latn-CS" altLang="en-US" sz="2400" b="1" u="sng" smtClean="0">
              <a:solidFill>
                <a:srgbClr val="FF00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87785" y="169350"/>
            <a:ext cx="7469200" cy="659688"/>
          </a:xfrm>
          <a:ln>
            <a:round/>
            <a:headEnd/>
            <a:tailEnd/>
          </a:ln>
          <a:extLst/>
        </p:spPr>
        <p:txBody>
          <a:bodyPr rtlCol="0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4100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PRIMER MNOGO DOBRE  </a:t>
            </a:r>
            <a:r>
              <a:rPr lang="sr-Latn-CS" sz="4100" i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7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49313" y="2143125"/>
              <a:ext cx="831850" cy="77788"/>
            </p14:xfrm>
          </p:contentPart>
        </mc:Choice>
        <mc:Fallback>
          <p:pic>
            <p:nvPicPr>
              <p:cNvPr id="307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3475" y="2080034"/>
                <a:ext cx="863526" cy="2039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07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0113" y="3154363"/>
              <a:ext cx="3078162" cy="1587"/>
            </p14:xfrm>
          </p:contentPart>
        </mc:Choice>
        <mc:Fallback>
          <p:pic>
            <p:nvPicPr>
              <p:cNvPr id="307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4272" y="2875051"/>
                <a:ext cx="3109844" cy="5602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07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71525" y="4406900"/>
              <a:ext cx="3343275" cy="257175"/>
            </p14:xfrm>
          </p:contentPart>
        </mc:Choice>
        <mc:Fallback>
          <p:pic>
            <p:nvPicPr>
              <p:cNvPr id="307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55685" y="4343595"/>
                <a:ext cx="3374955" cy="3837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07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82650" y="6000750"/>
              <a:ext cx="5461000" cy="163513"/>
            </p14:xfrm>
          </p:contentPart>
        </mc:Choice>
        <mc:Fallback>
          <p:pic>
            <p:nvPicPr>
              <p:cNvPr id="307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66810" y="5937640"/>
                <a:ext cx="5492681" cy="28973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574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Latn-CS" sz="3200" b="1" dirty="0" smtClean="0"/>
              <a:t>Razvoj moralnog mišljenja</a:t>
            </a:r>
            <a:endParaRPr lang="en-US" sz="4000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sr-Cyrl-CS" altLang="en-US" sz="2800" smtClean="0"/>
              <a:t>Pijaže je otkrio sistem od dva široka stadijuma moralnog mišljenja – 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/>
            </a:r>
            <a:br>
              <a:rPr lang="en-US" altLang="en-US" sz="2800" smtClean="0"/>
            </a:br>
            <a:r>
              <a:rPr lang="en-US" altLang="en-US" sz="2800" smtClean="0"/>
              <a:t>1. </a:t>
            </a:r>
            <a:r>
              <a:rPr lang="sr-Cyrl-CS" altLang="en-US" sz="2800" smtClean="0"/>
              <a:t>stadijum </a:t>
            </a:r>
            <a:r>
              <a:rPr lang="sr-Cyrl-CS" altLang="en-US" sz="2800" b="1" i="1" smtClean="0"/>
              <a:t>moralne heteronomije</a:t>
            </a:r>
            <a:r>
              <a:rPr lang="sr-Cyrl-CS" altLang="en-US" sz="2800" smtClean="0"/>
              <a:t> i </a:t>
            </a: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smtClean="0"/>
              <a:t>   2. </a:t>
            </a:r>
            <a:r>
              <a:rPr lang="sr-Cyrl-CS" altLang="en-US" sz="2800" smtClean="0"/>
              <a:t>stadijum </a:t>
            </a:r>
            <a:r>
              <a:rPr lang="sr-Cyrl-CS" altLang="en-US" sz="2800" b="1" i="1" smtClean="0"/>
              <a:t>moralne autonomije</a:t>
            </a:r>
            <a:r>
              <a:rPr lang="sr-Cyrl-CS" altLang="en-US" sz="2800" b="1" smtClean="0"/>
              <a:t> </a:t>
            </a:r>
            <a:endParaRPr lang="sr-Latn-CS" altLang="en-US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altLang="en-US" sz="2800" b="1" smtClean="0"/>
          </a:p>
        </p:txBody>
      </p:sp>
    </p:spTree>
    <p:extLst>
      <p:ext uri="{BB962C8B-B14F-4D97-AF65-F5344CB8AC3E}">
        <p14:creationId xmlns:p14="http://schemas.microsoft.com/office/powerpoint/2010/main" val="12820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8683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200" b="1" dirty="0" smtClean="0"/>
              <a:t>Moralni realizam</a:t>
            </a:r>
            <a:r>
              <a:rPr lang="en-US" sz="3200" b="1" dirty="0" smtClean="0"/>
              <a:t> </a:t>
            </a:r>
            <a:r>
              <a:rPr lang="en-US" sz="3200" dirty="0" smtClean="0"/>
              <a:t>(o</a:t>
            </a:r>
            <a:r>
              <a:rPr lang="sr-Cyrl-CS" sz="3200" dirty="0" smtClean="0"/>
              <a:t>bjektivna odgovornost</a:t>
            </a:r>
            <a:r>
              <a:rPr lang="en-US" sz="3200" dirty="0" smtClean="0"/>
              <a:t>, h</a:t>
            </a:r>
            <a:r>
              <a:rPr lang="sr-Cyrl-CS" sz="3200" dirty="0" smtClean="0"/>
              <a:t>eteronomna moralnost</a:t>
            </a:r>
            <a:r>
              <a:rPr lang="en-US" sz="3200" dirty="0" smtClean="0"/>
              <a:t>, </a:t>
            </a:r>
            <a:r>
              <a:rPr lang="sr-Latn-CS" sz="3200" dirty="0" smtClean="0"/>
              <a:t>moralnost prinude)</a:t>
            </a:r>
            <a:r>
              <a:rPr lang="en-US" sz="3200" dirty="0" smtClean="0"/>
              <a:t> </a:t>
            </a:r>
            <a:endParaRPr lang="en-US" sz="3200" b="1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Cyrl-CS" sz="2400" b="1" dirty="0" smtClean="0"/>
              <a:t>Moralni realizam</a:t>
            </a:r>
            <a:r>
              <a:rPr lang="sr-Cyrl-CS" sz="2400" dirty="0" smtClean="0"/>
              <a:t> </a:t>
            </a:r>
            <a:r>
              <a:rPr lang="en-US" sz="2400" dirty="0" smtClean="0"/>
              <a:t> (</a:t>
            </a:r>
            <a:r>
              <a:rPr lang="sr-Cyrl-CS" sz="2400" dirty="0" smtClean="0"/>
              <a:t>odgovara </a:t>
            </a:r>
            <a:r>
              <a:rPr lang="sr-Cyrl-CS" sz="2400" b="1" dirty="0" smtClean="0"/>
              <a:t>nominalnom realizmu</a:t>
            </a:r>
            <a:r>
              <a:rPr lang="sr-Cyrl-CS" sz="2400" dirty="0" smtClean="0"/>
              <a:t> (</a:t>
            </a:r>
            <a:r>
              <a:rPr lang="sr-Latn-CS" sz="2400" dirty="0" smtClean="0"/>
              <a:t>to su </a:t>
            </a:r>
            <a:r>
              <a:rPr lang="sr-Cyrl-CS" sz="2400" dirty="0" smtClean="0"/>
              <a:t>fenomeni istog reda čiji su uzroci jedinstveni</a:t>
            </a:r>
            <a:r>
              <a:rPr lang="en-US" sz="2400" dirty="0" smtClean="0"/>
              <a:t>)</a:t>
            </a:r>
            <a:r>
              <a:rPr lang="sr-Cyrl-CS" sz="2400" dirty="0" smtClean="0"/>
              <a:t> – </a:t>
            </a: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sr-Cyrl-CS" sz="2400" dirty="0" smtClean="0">
                <a:solidFill>
                  <a:srgbClr val="7030A0"/>
                </a:solidFill>
              </a:rPr>
              <a:t>mešanje subjektivnog i objektivnog</a:t>
            </a:r>
            <a:r>
              <a:rPr lang="sr-Cyrl-CS" sz="2400" dirty="0" smtClean="0"/>
              <a:t>.</a:t>
            </a:r>
            <a:endParaRPr lang="sr-Latn-C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sr-Latn-C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sr-Latn-CS" sz="2400" dirty="0" smtClean="0"/>
              <a:t>Kognitivna ograničenja -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Latn-CS" sz="2400" dirty="0" smtClean="0"/>
              <a:t>		- </a:t>
            </a:r>
            <a:r>
              <a:rPr lang="en-US" sz="2400" dirty="0" smtClean="0"/>
              <a:t>EGOCENTRIZAM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		- REALIZAM.</a:t>
            </a:r>
            <a:endParaRPr lang="sr-Latn-C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sr-Latn-CS" sz="2400" dirty="0" smtClean="0"/>
              <a:t>Tj. da pravila shvata kao fiksirane, večite stvari, a ne kao instrumente čovekovih ciljeva i vrednosti. </a:t>
            </a:r>
          </a:p>
        </p:txBody>
      </p:sp>
    </p:spTree>
    <p:extLst>
      <p:ext uri="{BB962C8B-B14F-4D97-AF65-F5344CB8AC3E}">
        <p14:creationId xmlns:p14="http://schemas.microsoft.com/office/powerpoint/2010/main" val="27852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200" dirty="0" smtClean="0"/>
              <a:t>Moralnost prinude</a:t>
            </a:r>
            <a:endParaRPr lang="en-US" sz="320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r-Latn-CS" sz="2800" dirty="0" smtClean="0"/>
              <a:t>1. </a:t>
            </a:r>
            <a:r>
              <a:rPr lang="sr-Latn-CS" sz="2800" b="1" dirty="0" smtClean="0">
                <a:solidFill>
                  <a:srgbClr val="7030A0"/>
                </a:solidFill>
              </a:rPr>
              <a:t>Objektivno shvatаnje odgоvornоsti</a:t>
            </a:r>
            <a:r>
              <a:rPr lang="sr-Latn-CS" sz="2800" b="1" dirty="0" smtClean="0"/>
              <a:t>.</a:t>
            </a:r>
            <a:r>
              <a:rPr lang="sr-Latn-CS" sz="2800" dirty="0" smtClean="0"/>
              <a:t> </a:t>
            </a:r>
            <a:br>
              <a:rPr lang="sr-Latn-CS" sz="2800" dirty="0" smtClean="0"/>
            </a:br>
            <a:endParaRPr lang="sr-Latn-CS" sz="2800" dirty="0" smtClean="0"/>
          </a:p>
          <a:p>
            <a:pPr eaLnBrk="1" hangingPunct="1">
              <a:buFontTx/>
              <a:buNone/>
              <a:defRPr/>
            </a:pPr>
            <a:r>
              <a:rPr lang="sr-Latn-CS" sz="2800" dirty="0" smtClean="0"/>
              <a:t>	</a:t>
            </a:r>
            <a:r>
              <a:rPr lang="sr-Latn-CS" sz="2400" dirty="0" smtClean="0"/>
              <a:t>Dete, prilikom procenjivanjа nekog postupka vodi računa sаmo о njegovim fizičkim posledicamа, a ne o nameramа izvršioca.</a:t>
            </a:r>
            <a:r>
              <a:rPr lang="sr-Latn-CS" sz="2800" dirty="0" smtClean="0"/>
              <a:t>  </a:t>
            </a:r>
          </a:p>
          <a:p>
            <a:pPr marL="0" indent="0" eaLnBrk="1" hangingPunct="1">
              <a:buFontTx/>
              <a:buNone/>
              <a:defRPr/>
            </a:pPr>
            <a:endParaRPr lang="sr-Latn-CS" sz="2800" dirty="0" smtClean="0"/>
          </a:p>
          <a:p>
            <a:pPr eaLnBrk="1" hangingPunct="1">
              <a:defRPr/>
            </a:pPr>
            <a:r>
              <a:rPr lang="sr-Latn-CS" sz="2400" dirty="0" smtClean="0"/>
              <a:t>S obzirom da je dеte rеalista u svakoj оblasti mišljenja, u moralnoj оblasti – naglаsak je na spoljašnjem, očevidnom aspektu postupka, a ne na subjektivnom (na motivu ili nameri). </a:t>
            </a:r>
          </a:p>
        </p:txBody>
      </p:sp>
    </p:spTree>
    <p:extLst>
      <p:ext uri="{BB962C8B-B14F-4D97-AF65-F5344CB8AC3E}">
        <p14:creationId xmlns:p14="http://schemas.microsoft.com/office/powerpoint/2010/main" val="12753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200" dirty="0" smtClean="0"/>
              <a:t>Moralnost prinude</a:t>
            </a:r>
            <a:endParaRPr lang="en-US" sz="320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sr-Latn-C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RS" altLang="en-US" sz="2400" smtClean="0"/>
              <a:t>2</a:t>
            </a:r>
            <a:r>
              <a:rPr lang="sr-Cyrl-CS" altLang="en-US" sz="2400" smtClean="0"/>
              <a:t>. To je </a:t>
            </a:r>
            <a:r>
              <a:rPr lang="sr-Cyrl-CS" altLang="en-US" sz="2400" b="1" smtClean="0">
                <a:solidFill>
                  <a:srgbClr val="7030A0"/>
                </a:solidFill>
              </a:rPr>
              <a:t>moralnost autoriteta i dužnosti</a:t>
            </a:r>
            <a:r>
              <a:rPr lang="sr-Latn-CS" altLang="en-US" sz="2400" b="1" smtClean="0">
                <a:solidFill>
                  <a:srgbClr val="7030A0"/>
                </a:solidFill>
              </a:rPr>
              <a:t> </a:t>
            </a:r>
            <a:r>
              <a:rPr lang="sr-Latn-CS" altLang="en-US" sz="2400" b="1" smtClean="0"/>
              <a:t>– </a:t>
            </a:r>
            <a:r>
              <a:rPr lang="en-US" altLang="en-US" sz="2400" b="1" smtClean="0"/>
              <a:t/>
            </a:r>
            <a:br>
              <a:rPr lang="en-US" altLang="en-US" sz="2400" b="1" smtClean="0"/>
            </a:br>
            <a:r>
              <a:rPr lang="sr-Cyrl-CS" altLang="en-US" sz="2400" i="1" smtClean="0">
                <a:solidFill>
                  <a:srgbClr val="000099"/>
                </a:solidFill>
              </a:rPr>
              <a:t>biti dobar znači biti poslušan</a:t>
            </a:r>
            <a:r>
              <a:rPr lang="sr-Cyrl-CS" altLang="en-US" sz="2400" smtClean="0"/>
              <a:t>, a 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sr-Cyrl-CS" altLang="en-US" sz="2400" smtClean="0">
                <a:solidFill>
                  <a:srgbClr val="000099"/>
                </a:solidFill>
              </a:rPr>
              <a:t>ispravno</a:t>
            </a:r>
            <a:r>
              <a:rPr lang="sr-Cyrl-CS" altLang="en-US" sz="2400" smtClean="0"/>
              <a:t> je ono što </a:t>
            </a:r>
            <a:r>
              <a:rPr lang="sr-Cyrl-CS" altLang="en-US" sz="2400" smtClean="0">
                <a:solidFill>
                  <a:srgbClr val="000099"/>
                </a:solidFill>
              </a:rPr>
              <a:t>autoritet </a:t>
            </a:r>
            <a:r>
              <a:rPr lang="sr-Latn-CS" altLang="en-US" sz="2400" smtClean="0">
                <a:solidFill>
                  <a:srgbClr val="000099"/>
                </a:solidFill>
              </a:rPr>
              <a:t>nalaže</a:t>
            </a:r>
            <a:r>
              <a:rPr lang="en-US" altLang="en-US" sz="2400" smtClean="0"/>
              <a:t>.</a:t>
            </a:r>
            <a:br>
              <a:rPr lang="en-US" altLang="en-US" sz="2400" smtClean="0"/>
            </a:br>
            <a:endParaRPr lang="sr-Latn-C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sr-Latn-CS" altLang="en-US" sz="2400" smtClean="0"/>
              <a:t>Dobro je ono što roditelji nagrađuju, rđavo je ono što roditelji kažnjavaju. 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sr-Latn-CS" altLang="en-US" sz="2400" smtClean="0"/>
              <a:t>Zapovesti roditelja su ’’sveti apsoluti’’ – ne smeju se menjati, apsolutno osećanje dužnosti, apsolutno pokoravanje autoritetu.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smtClean="0">
                <a:solidFill>
                  <a:srgbClr val="000099"/>
                </a:solidFill>
              </a:rPr>
              <a:t>Uloga </a:t>
            </a:r>
            <a:r>
              <a:rPr lang="sr-Latn-CS" altLang="en-US" sz="2400" b="1" smtClean="0">
                <a:solidFill>
                  <a:srgbClr val="000099"/>
                </a:solidFill>
              </a:rPr>
              <a:t>roditelj</a:t>
            </a:r>
            <a:r>
              <a:rPr lang="en-US" altLang="en-US" sz="2400" b="1" smtClean="0">
                <a:solidFill>
                  <a:srgbClr val="000099"/>
                </a:solidFill>
              </a:rPr>
              <a:t>a</a:t>
            </a:r>
            <a:r>
              <a:rPr lang="sr-Cyrl-CS" altLang="en-US" sz="2400" smtClean="0"/>
              <a:t> </a:t>
            </a:r>
            <a:r>
              <a:rPr lang="en-US" altLang="en-US" sz="2400" smtClean="0"/>
              <a:t>– </a:t>
            </a:r>
            <a:r>
              <a:rPr lang="sr-Latn-RS" altLang="en-US" sz="2400" smtClean="0"/>
              <a:t>vaspitanje u duhu </a:t>
            </a:r>
            <a:r>
              <a:rPr lang="sr-Latn-RS" altLang="en-US" sz="2400" smtClean="0">
                <a:solidFill>
                  <a:srgbClr val="000099"/>
                </a:solidFill>
              </a:rPr>
              <a:t>jednosmernog poštovanja</a:t>
            </a:r>
            <a:endParaRPr lang="sr-Latn-CS" alt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24209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sz="3200" dirty="0" smtClean="0"/>
              <a:t>Moralnost prinude</a:t>
            </a:r>
            <a:endParaRPr lang="en-US" sz="3200" dirty="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RS" altLang="en-US" sz="2800" smtClean="0"/>
              <a:t>3</a:t>
            </a:r>
            <a:r>
              <a:rPr lang="sr-Cyrl-CS" altLang="en-US" sz="2800" smtClean="0"/>
              <a:t>. </a:t>
            </a:r>
            <a:r>
              <a:rPr lang="sr-Cyrl-CS" altLang="en-US" sz="2400" i="1" smtClean="0"/>
              <a:t>Pre se </a:t>
            </a:r>
            <a:r>
              <a:rPr lang="sr-Cyrl-CS" altLang="en-US" sz="2400" smtClean="0">
                <a:solidFill>
                  <a:srgbClr val="7030A0"/>
                </a:solidFill>
              </a:rPr>
              <a:t>poštuje </a:t>
            </a:r>
            <a:r>
              <a:rPr lang="sr-Cyrl-CS" altLang="en-US" sz="2400" b="1" smtClean="0">
                <a:solidFill>
                  <a:srgbClr val="7030A0"/>
                </a:solidFill>
              </a:rPr>
              <a:t>slovo no duh zakona</a:t>
            </a:r>
            <a:r>
              <a:rPr lang="sr-Latn-CS" altLang="en-US" sz="2400" b="1" smtClean="0">
                <a:solidFill>
                  <a:srgbClr val="7030A0"/>
                </a:solidFill>
              </a:rPr>
              <a:t>.</a:t>
            </a:r>
            <a:r>
              <a:rPr lang="sr-Cyrl-CS" altLang="en-US" sz="2400" smtClean="0"/>
              <a:t> </a:t>
            </a:r>
            <a:endParaRPr lang="sr-Latn-C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altLang="en-US" sz="2800" smtClean="0"/>
              <a:t>	Moralna pravila imaju status fizičkih zakona.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altLang="en-US" sz="28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RS" altLang="en-US" sz="2400" smtClean="0"/>
              <a:t>	</a:t>
            </a:r>
            <a:r>
              <a:rPr lang="sr-Cyrl-CS" altLang="en-US" sz="2400" smtClean="0"/>
              <a:t>Prema mišljenju deteta</a:t>
            </a:r>
            <a:r>
              <a:rPr lang="en-US" altLang="en-US" sz="2400" smtClean="0"/>
              <a:t> -</a:t>
            </a:r>
            <a:r>
              <a:rPr lang="sr-Cyrl-CS" altLang="en-US" sz="2400" smtClean="0"/>
              <a:t> pravila su oduvek bila kakva su danas, ne mogu se menjati niti im se može išta dodati, a svaki pokušaj izmene shvata se kao prestup</a:t>
            </a:r>
            <a:r>
              <a:rPr lang="sr-Cyrl-CS" altLang="en-US" sz="2800" smtClean="0"/>
              <a:t>.</a:t>
            </a:r>
            <a:endParaRPr lang="sr-Latn-C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altLang="en-US" sz="240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altLang="en-US" sz="2400" smtClean="0">
                <a:solidFill>
                  <a:srgbClr val="000099"/>
                </a:solidFill>
              </a:rPr>
              <a:t>-	</a:t>
            </a:r>
            <a:r>
              <a:rPr lang="sr-Latn-RS" altLang="en-US" sz="2400" smtClean="0">
                <a:solidFill>
                  <a:srgbClr val="000099"/>
                </a:solidFill>
              </a:rPr>
              <a:t>N</a:t>
            </a:r>
            <a:r>
              <a:rPr lang="sr-Cyrl-CS" altLang="en-US" sz="2400" smtClean="0">
                <a:solidFill>
                  <a:srgbClr val="000099"/>
                </a:solidFill>
              </a:rPr>
              <a:t>aglasak na kažnjavanju </a:t>
            </a:r>
            <a:r>
              <a:rPr lang="sr-Cyrl-CS" altLang="en-US" sz="2400" smtClean="0"/>
              <a:t>koje zahteva da prekršilac pati zbog rđavog dela</a:t>
            </a:r>
            <a:r>
              <a:rPr lang="sr-Latn-CS" altLang="en-US" sz="2400" smtClean="0"/>
              <a:t>,</a:t>
            </a:r>
            <a:r>
              <a:rPr lang="sr-Cyrl-CS" altLang="en-US" sz="2400" smtClean="0"/>
              <a:t> i da ga tako okaje</a:t>
            </a:r>
            <a:r>
              <a:rPr lang="sr-Latn-RS" altLang="en-US" sz="2400" smtClean="0"/>
              <a:t> (</a:t>
            </a:r>
            <a:r>
              <a:rPr lang="sr-Latn-RS" altLang="en-US" sz="2400" i="1" smtClean="0">
                <a:solidFill>
                  <a:srgbClr val="7030A0"/>
                </a:solidFill>
              </a:rPr>
              <a:t>kazne </a:t>
            </a:r>
            <a:r>
              <a:rPr lang="sr-Latn-RS" altLang="en-US" sz="2400" smtClean="0">
                <a:solidFill>
                  <a:srgbClr val="7030A0"/>
                </a:solidFill>
              </a:rPr>
              <a:t>ispaštanja, </a:t>
            </a:r>
            <a:r>
              <a:rPr lang="sr-Latn-RS" altLang="en-US" sz="2400" i="1" smtClean="0">
                <a:solidFill>
                  <a:srgbClr val="7030A0"/>
                </a:solidFill>
              </a:rPr>
              <a:t>odmazde</a:t>
            </a:r>
            <a:r>
              <a:rPr lang="sr-Latn-RS" altLang="en-US" sz="2400" smtClean="0"/>
              <a:t>)</a:t>
            </a:r>
            <a:endParaRPr lang="sr-Latn-CS" altLang="en-US" sz="2400" smtClean="0"/>
          </a:p>
          <a:p>
            <a:pPr eaLnBrk="1" hangingPunct="1">
              <a:lnSpc>
                <a:spcPct val="90000"/>
              </a:lnSpc>
            </a:pPr>
            <a:endParaRPr lang="sr-Latn-CS" altLang="en-US" sz="2400" smtClean="0"/>
          </a:p>
          <a:p>
            <a:pPr eaLnBrk="1" hangingPunct="1">
              <a:lnSpc>
                <a:spcPct val="90000"/>
              </a:lnSpc>
            </a:pPr>
            <a:endParaRPr lang="sr-Latn-C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8477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Latn-CS" sz="3200" dirty="0" smtClean="0"/>
              <a:t>K</a:t>
            </a:r>
            <a:r>
              <a:rPr lang="sr-Cyrl-CS" sz="3200" dirty="0" smtClean="0"/>
              <a:t>azna ispaštanja</a:t>
            </a:r>
            <a:r>
              <a:rPr lang="sr-Latn-CS" sz="3200" dirty="0" smtClean="0"/>
              <a:t> vs K</a:t>
            </a:r>
            <a:r>
              <a:rPr lang="sr-Cyrl-CS" sz="3200" dirty="0" smtClean="0"/>
              <a:t>azna reciprociteta </a:t>
            </a:r>
            <a:endParaRPr lang="en-US" sz="32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altLang="en-US" sz="2400" b="1" smtClean="0">
                <a:solidFill>
                  <a:srgbClr val="7030A0"/>
                </a:solidFill>
              </a:rPr>
              <a:t>K</a:t>
            </a:r>
            <a:r>
              <a:rPr lang="sr-Cyrl-CS" altLang="en-US" sz="2400" b="1" smtClean="0">
                <a:solidFill>
                  <a:srgbClr val="7030A0"/>
                </a:solidFill>
              </a:rPr>
              <a:t>azna ispaštanja</a:t>
            </a:r>
            <a:endParaRPr lang="sr-Latn-CS" altLang="en-US" sz="2400" b="1" smtClean="0">
              <a:solidFill>
                <a:srgbClr val="7030A0"/>
              </a:solidFill>
            </a:endParaRPr>
          </a:p>
          <a:p>
            <a:pPr eaLnBrk="1" hangingPunct="1"/>
            <a:r>
              <a:rPr lang="sr-Latn-CS" altLang="en-US" sz="2400" smtClean="0"/>
              <a:t>I</a:t>
            </a:r>
            <a:r>
              <a:rPr lang="sr-Cyrl-CS" altLang="en-US" sz="2400" smtClean="0"/>
              <a:t>ma </a:t>
            </a:r>
            <a:r>
              <a:rPr lang="sr-Cyrl-CS" altLang="en-US" sz="2400" b="1" smtClean="0"/>
              <a:t>arbitrarni karakter</a:t>
            </a:r>
            <a:r>
              <a:rPr lang="sr-Latn-CS" altLang="en-US" sz="2400" smtClean="0"/>
              <a:t> - </a:t>
            </a:r>
            <a:r>
              <a:rPr lang="sr-Cyrl-CS" altLang="en-US" sz="2400" smtClean="0"/>
              <a:t>ne postoji odnos između sadržine akta prestupa i prirodne kazne. </a:t>
            </a:r>
            <a:endParaRPr lang="sr-Latn-CS" altLang="en-US" sz="2400" smtClean="0"/>
          </a:p>
          <a:p>
            <a:pPr eaLnBrk="1" hangingPunct="1">
              <a:buFontTx/>
              <a:buNone/>
            </a:pPr>
            <a:endParaRPr lang="sr-Latn-CS" altLang="en-US" sz="2400" smtClean="0"/>
          </a:p>
          <a:p>
            <a:pPr eaLnBrk="1" hangingPunct="1">
              <a:buFontTx/>
              <a:buNone/>
            </a:pPr>
            <a:r>
              <a:rPr lang="sr-Latn-CS" altLang="en-US" sz="2400" smtClean="0"/>
              <a:t>Pr: </a:t>
            </a:r>
            <a:r>
              <a:rPr lang="sr-Cyrl-CS" altLang="en-US" sz="2400" i="1" smtClean="0"/>
              <a:t>Kada dete slaže s</a:t>
            </a:r>
            <a:r>
              <a:rPr lang="sr-Latn-CS" altLang="en-US" sz="2400" i="1" smtClean="0"/>
              <a:t>v</a:t>
            </a:r>
            <a:r>
              <a:rPr lang="sr-Cyrl-CS" altLang="en-US" sz="2400" i="1" smtClean="0"/>
              <a:t>ejedno je da li će se na njega primeniti telesna kazna ili će se uzeti igračka, ili će mu se zadati da obavlja neko dosadni školski zadatak</a:t>
            </a:r>
            <a:r>
              <a:rPr lang="sr-Cyrl-CS" altLang="en-US" sz="2400" smtClean="0"/>
              <a:t>. </a:t>
            </a:r>
            <a:endParaRPr lang="sr-Latn-CS" altLang="en-US" sz="2400" smtClean="0"/>
          </a:p>
          <a:p>
            <a:pPr eaLnBrk="1" hangingPunct="1"/>
            <a:endParaRPr lang="sr-Latn-CS" altLang="en-US" sz="2400" smtClean="0"/>
          </a:p>
          <a:p>
            <a:pPr eaLnBrk="1" hangingPunct="1"/>
            <a:r>
              <a:rPr lang="sr-Cyrl-CS" altLang="en-US" sz="2400" smtClean="0"/>
              <a:t>Jedino važna stvar je to da se drži odgovarajuća </a:t>
            </a:r>
            <a:r>
              <a:rPr lang="sr-Cyrl-CS" altLang="en-US" sz="2400" b="1" smtClean="0"/>
              <a:t>mera između veličine kazne i težine prestupa</a:t>
            </a:r>
            <a:r>
              <a:rPr lang="sr-Latn-CS" altLang="en-US" sz="2400" smtClean="0"/>
              <a:t>.</a:t>
            </a:r>
          </a:p>
          <a:p>
            <a:pPr eaLnBrk="1" hangingPunct="1"/>
            <a:endParaRPr lang="sr-Latn-RS" altLang="en-US" sz="2400" u="sng" smtClean="0"/>
          </a:p>
          <a:p>
            <a:pPr eaLnBrk="1" hangingPunct="1"/>
            <a:r>
              <a:rPr lang="sr-Latn-RS" altLang="en-US" sz="2400" u="sng" smtClean="0"/>
              <a:t>Cilj</a:t>
            </a:r>
            <a:r>
              <a:rPr lang="sr-Latn-RS" altLang="en-US" sz="2400" smtClean="0"/>
              <a:t>: </a:t>
            </a:r>
            <a:r>
              <a:rPr lang="sr-Cyrl-CS" altLang="en-US" sz="2400" smtClean="0"/>
              <a:t>vratiti prekršioca</a:t>
            </a:r>
            <a:r>
              <a:rPr lang="sr-Latn-RS" altLang="en-US" sz="2400" smtClean="0"/>
              <a:t> </a:t>
            </a:r>
            <a:r>
              <a:rPr lang="sr-Cyrl-CS" altLang="en-US" sz="2400" smtClean="0"/>
              <a:t>na pravi put </a:t>
            </a:r>
            <a:r>
              <a:rPr lang="sr-Cyrl-CS" altLang="en-US" sz="2400" smtClean="0">
                <a:solidFill>
                  <a:srgbClr val="7030A0"/>
                </a:solidFill>
              </a:rPr>
              <a:t>poslušnosti i na okajanje prekršaja.</a:t>
            </a:r>
            <a:endParaRPr lang="en-US" altLang="en-US" sz="2400" smtClean="0">
              <a:solidFill>
                <a:srgbClr val="7030A0"/>
              </a:solidFill>
            </a:endParaRPr>
          </a:p>
          <a:p>
            <a:pPr eaLnBrk="1" hangingPunct="1"/>
            <a:endParaRPr lang="sr-Latn-C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29057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Latn-CS" sz="3200" b="1" dirty="0" smtClean="0"/>
              <a:t>Autonomna moralnost</a:t>
            </a:r>
            <a:endParaRPr lang="en-US" sz="3200" b="1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29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altLang="en-US" sz="2400" b="1" smtClean="0"/>
              <a:t>Autonomna moralnost</a:t>
            </a:r>
            <a:r>
              <a:rPr lang="sr-Latn-CS" altLang="en-US" sz="2400" i="1" smtClean="0"/>
              <a:t> </a:t>
            </a:r>
            <a:r>
              <a:rPr lang="sr-Latn-CS" altLang="en-US" sz="2400" smtClean="0"/>
              <a:t>– javlja se oko 10. godine –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altLang="en-US" sz="24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altLang="en-US" sz="2400" smtClean="0"/>
              <a:t>1. Sada se više vodi računa </a:t>
            </a:r>
            <a:r>
              <a:rPr lang="sr-Latn-CS" altLang="en-US" sz="2400" b="1" smtClean="0">
                <a:solidFill>
                  <a:srgbClr val="7030A0"/>
                </a:solidFill>
              </a:rPr>
              <a:t>o motivima </a:t>
            </a:r>
            <a:r>
              <a:rPr lang="sr-Latn-CS" altLang="en-US" sz="2400" smtClean="0"/>
              <a:t>(objektivna odgovornost ustupa mesto subjektivnoj). </a:t>
            </a:r>
          </a:p>
          <a:p>
            <a:pPr eaLnBrk="1" hangingPunct="1">
              <a:lnSpc>
                <a:spcPct val="80000"/>
              </a:lnSpc>
            </a:pPr>
            <a:endParaRPr lang="sr-Latn-CS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altLang="en-US" sz="2400" smtClean="0"/>
              <a:t>2. </a:t>
            </a:r>
            <a:r>
              <a:rPr lang="sr-Latn-CS" altLang="en-US" sz="2400" smtClean="0">
                <a:solidFill>
                  <a:srgbClr val="7030A0"/>
                </a:solidFill>
              </a:rPr>
              <a:t>Dobar znači pravedan</a:t>
            </a:r>
            <a:r>
              <a:rPr lang="sr-Latn-CS" altLang="en-US" sz="2400" smtClean="0"/>
              <a:t> – vođenje računa o uzvratnosti i jednakosti među ljudima.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altLang="en-US" sz="2400" smtClean="0"/>
              <a:t>Pravila su unutrašnja (nisu više spoljašnja).</a:t>
            </a:r>
          </a:p>
          <a:p>
            <a:pPr eaLnBrk="1" hangingPunct="1">
              <a:lnSpc>
                <a:spcPct val="80000"/>
              </a:lnSpc>
            </a:pPr>
            <a:endParaRPr lang="sr-Latn-CS" alt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altLang="en-US" sz="2400" smtClean="0"/>
              <a:t>3. Možete ih menjati pod uslovom da pridobijete opšte mnjenje na svoju stranu.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altLang="en-US" sz="2400" smtClean="0"/>
              <a:t>Kazne reciprociteta.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Latn-CS" altLang="en-US" sz="24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Latn-CS" altLang="en-US" sz="2400" smtClean="0"/>
          </a:p>
          <a:p>
            <a:pPr eaLnBrk="1" hangingPunct="1">
              <a:lnSpc>
                <a:spcPct val="80000"/>
              </a:lnSpc>
            </a:pPr>
            <a:endParaRPr lang="sr-Latn-CS" altLang="en-US" sz="2800" smtClean="0"/>
          </a:p>
        </p:txBody>
      </p:sp>
    </p:spTree>
    <p:extLst>
      <p:ext uri="{BB962C8B-B14F-4D97-AF65-F5344CB8AC3E}">
        <p14:creationId xmlns:p14="http://schemas.microsoft.com/office/powerpoint/2010/main" val="187255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Latn-CS" dirty="0" smtClean="0"/>
              <a:t>K</a:t>
            </a:r>
            <a:r>
              <a:rPr lang="sr-Cyrl-CS" dirty="0" smtClean="0"/>
              <a:t>azna reciprociteta</a:t>
            </a:r>
            <a:endParaRPr lang="en-US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r-Latn-CS" sz="2400" dirty="0" smtClean="0"/>
              <a:t>K</a:t>
            </a:r>
            <a:r>
              <a:rPr lang="sr-Cyrl-CS" sz="2400" dirty="0" smtClean="0"/>
              <a:t>azna reciprociteta je obavezno </a:t>
            </a:r>
            <a:r>
              <a:rPr lang="sr-Cyrl-CS" sz="2400" dirty="0" smtClean="0">
                <a:solidFill>
                  <a:srgbClr val="000099"/>
                </a:solidFill>
              </a:rPr>
              <a:t>motivisana</a:t>
            </a:r>
            <a:r>
              <a:rPr lang="sr-Latn-CS" sz="2400" dirty="0" smtClean="0"/>
              <a:t> -</a:t>
            </a:r>
            <a:r>
              <a:rPr lang="sr-Cyrl-CS" sz="2400" dirty="0" smtClean="0"/>
              <a:t>  prestup i kazna imaju veze i u pogledu sadržine i u pogledu prirode</a:t>
            </a:r>
            <a:r>
              <a:rPr lang="sr-Latn-CS" sz="2400" dirty="0" smtClean="0"/>
              <a:t>.</a:t>
            </a:r>
            <a:r>
              <a:rPr lang="en-US" sz="2400" dirty="0" smtClean="0"/>
              <a:t> </a:t>
            </a:r>
            <a:endParaRPr lang="sr-Latn-C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sr-Latn-CS" sz="240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r-Latn-CS" sz="2400" u="sng" dirty="0" smtClean="0"/>
              <a:t>Cilj</a:t>
            </a:r>
            <a:r>
              <a:rPr lang="sr-Latn-CS" sz="2400" dirty="0" smtClean="0"/>
              <a:t>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r-Latn-CS" sz="2400" dirty="0" smtClean="0">
                <a:solidFill>
                  <a:srgbClr val="7030A0"/>
                </a:solidFill>
              </a:rPr>
              <a:t>- nadoknada oštećenoj strani,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r-Latn-CS" sz="2400" dirty="0" smtClean="0"/>
              <a:t>- da počinilac postane</a:t>
            </a:r>
            <a:r>
              <a:rPr lang="sr-Latn-CS" sz="2400" dirty="0" smtClean="0">
                <a:solidFill>
                  <a:srgbClr val="000099"/>
                </a:solidFill>
              </a:rPr>
              <a:t> svestan onoga što je uradio</a:t>
            </a:r>
            <a:r>
              <a:rPr lang="sr-Latn-CS" sz="2400" dirty="0" smtClean="0">
                <a:solidFill>
                  <a:srgbClr val="7030A0"/>
                </a:solidFill>
              </a:rPr>
              <a:t>, </a:t>
            </a:r>
            <a:r>
              <a:rPr lang="sr-Latn-CS" sz="2400" dirty="0" smtClean="0"/>
              <a:t>i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r-Latn-CS" sz="2400" dirty="0" smtClean="0"/>
              <a:t>- da </a:t>
            </a:r>
            <a:r>
              <a:rPr lang="sr-Latn-CS" sz="2400" dirty="0" smtClean="0">
                <a:solidFill>
                  <a:srgbClr val="000099"/>
                </a:solidFill>
              </a:rPr>
              <a:t>deluje popravno</a:t>
            </a:r>
            <a:r>
              <a:rPr lang="sr-Latn-CS" sz="24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909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On-screen Show (4:3)</PresentationFormat>
  <Paragraphs>107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Морално мишљење</vt:lpstr>
      <vt:lpstr>Razvoj moralnog mišljenja</vt:lpstr>
      <vt:lpstr>Moralni realizam (objektivna odgovornost, heteronomna moralnost, moralnost prinude) </vt:lpstr>
      <vt:lpstr>Moralnost prinude</vt:lpstr>
      <vt:lpstr>Moralnost prinude</vt:lpstr>
      <vt:lpstr>Moralnost prinude</vt:lpstr>
      <vt:lpstr>Kazna ispaštanja vs Kazna reciprociteta </vt:lpstr>
      <vt:lpstr>Autonomna moralnost</vt:lpstr>
      <vt:lpstr>Kazna reciprociteta</vt:lpstr>
      <vt:lpstr>DOBRA RESTITUCIJA</vt:lpstr>
      <vt:lpstr>PRIMERI DOBRE  R</vt:lpstr>
      <vt:lpstr>PRIMER MNOGO DOBRE  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Морално мишљење</dc:title>
  <dc:creator>petrovic</dc:creator>
  <cp:lastModifiedBy>petrovic</cp:lastModifiedBy>
  <cp:revision>1</cp:revision>
  <dcterms:created xsi:type="dcterms:W3CDTF">2006-08-16T00:00:00Z</dcterms:created>
  <dcterms:modified xsi:type="dcterms:W3CDTF">2018-05-28T07:29:34Z</dcterms:modified>
</cp:coreProperties>
</file>