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F4085-C5FD-4797-86FA-0D32811161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56D90BF6-ACC9-4B2E-8C2E-BCAC81CC4DD9}">
      <dgm:prSet phldrT="[Text]"/>
      <dgm:spPr/>
      <dgm:t>
        <a:bodyPr/>
        <a:lstStyle/>
        <a:p>
          <a:r>
            <a:rPr lang="sr-Latn-CS" dirty="0" smtClean="0"/>
            <a:t>Odbijanje saradnje</a:t>
          </a:r>
          <a:endParaRPr lang="sr-Latn-CS" dirty="0"/>
        </a:p>
      </dgm:t>
    </dgm:pt>
    <dgm:pt modelId="{26954411-1C75-4649-90C4-FB9457003BFA}" type="parTrans" cxnId="{85A0DC5E-9562-4146-92C9-6B72315A60FB}">
      <dgm:prSet/>
      <dgm:spPr/>
      <dgm:t>
        <a:bodyPr/>
        <a:lstStyle/>
        <a:p>
          <a:endParaRPr lang="sr-Latn-CS"/>
        </a:p>
      </dgm:t>
    </dgm:pt>
    <dgm:pt modelId="{6CAE227E-48B6-48DF-AE1C-E0C4D99D0CA1}" type="sibTrans" cxnId="{85A0DC5E-9562-4146-92C9-6B72315A60FB}">
      <dgm:prSet/>
      <dgm:spPr/>
      <dgm:t>
        <a:bodyPr/>
        <a:lstStyle/>
        <a:p>
          <a:endParaRPr lang="sr-Latn-CS"/>
        </a:p>
      </dgm:t>
    </dgm:pt>
    <dgm:pt modelId="{3F83C2C1-2F4D-4B25-8B33-E4AE1108743B}">
      <dgm:prSet phldrT="[Text]"/>
      <dgm:spPr/>
      <dgm:t>
        <a:bodyPr/>
        <a:lstStyle/>
        <a:p>
          <a:r>
            <a:rPr lang="sr-Latn-CS" dirty="0" smtClean="0"/>
            <a:t>Agresivnost</a:t>
          </a:r>
          <a:endParaRPr lang="sr-Latn-CS" dirty="0"/>
        </a:p>
      </dgm:t>
    </dgm:pt>
    <dgm:pt modelId="{711D1A79-BE63-42B8-9055-694C0A94B90A}" type="parTrans" cxnId="{F276B154-9B3A-49BC-A35F-516C529BCDB5}">
      <dgm:prSet/>
      <dgm:spPr/>
      <dgm:t>
        <a:bodyPr/>
        <a:lstStyle/>
        <a:p>
          <a:endParaRPr lang="sr-Latn-CS"/>
        </a:p>
      </dgm:t>
    </dgm:pt>
    <dgm:pt modelId="{CC46D89E-6C96-465F-9507-D07FE28A0B05}" type="sibTrans" cxnId="{F276B154-9B3A-49BC-A35F-516C529BCDB5}">
      <dgm:prSet/>
      <dgm:spPr/>
      <dgm:t>
        <a:bodyPr/>
        <a:lstStyle/>
        <a:p>
          <a:endParaRPr lang="sr-Latn-CS"/>
        </a:p>
      </dgm:t>
    </dgm:pt>
    <dgm:pt modelId="{60713093-E7B5-4771-BB43-8A9EB40C7B97}">
      <dgm:prSet phldrT="[Text]"/>
      <dgm:spPr/>
      <dgm:t>
        <a:bodyPr/>
        <a:lstStyle/>
        <a:p>
          <a:r>
            <a:rPr lang="sr-Latn-CS" dirty="0" smtClean="0"/>
            <a:t>Sebičnost</a:t>
          </a:r>
          <a:endParaRPr lang="sr-Latn-CS" dirty="0"/>
        </a:p>
      </dgm:t>
    </dgm:pt>
    <dgm:pt modelId="{78766589-BEDA-4540-ABD9-43916D4F2B90}" type="parTrans" cxnId="{C04DCE23-4EDA-4245-84BC-1D5ED890D638}">
      <dgm:prSet/>
      <dgm:spPr/>
      <dgm:t>
        <a:bodyPr/>
        <a:lstStyle/>
        <a:p>
          <a:endParaRPr lang="sr-Latn-CS"/>
        </a:p>
      </dgm:t>
    </dgm:pt>
    <dgm:pt modelId="{606ABAE8-CF59-473F-A698-3CFAD9301A11}" type="sibTrans" cxnId="{C04DCE23-4EDA-4245-84BC-1D5ED890D638}">
      <dgm:prSet/>
      <dgm:spPr/>
      <dgm:t>
        <a:bodyPr/>
        <a:lstStyle/>
        <a:p>
          <a:endParaRPr lang="sr-Latn-CS"/>
        </a:p>
      </dgm:t>
    </dgm:pt>
    <dgm:pt modelId="{1386E57B-65A4-4B57-9D36-C3049A97F0E8}" type="pres">
      <dgm:prSet presAssocID="{0F9F4085-C5FD-4797-86FA-0D32811161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973D4A2-29D7-4145-8B0B-99C26BBC0452}" type="pres">
      <dgm:prSet presAssocID="{56D90BF6-ACC9-4B2E-8C2E-BCAC81CC4DD9}" presName="composite" presStyleCnt="0"/>
      <dgm:spPr/>
    </dgm:pt>
    <dgm:pt modelId="{4A8B0EBE-5ECB-47D5-93CA-312EDD8C1835}" type="pres">
      <dgm:prSet presAssocID="{56D90BF6-ACC9-4B2E-8C2E-BCAC81CC4DD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F9E863-2A78-45BE-913A-FCCF42A3E102}" type="pres">
      <dgm:prSet presAssocID="{56D90BF6-ACC9-4B2E-8C2E-BCAC81CC4D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D753EEF9-E3C4-429C-B9A7-4660474AC871}" type="pres">
      <dgm:prSet presAssocID="{6CAE227E-48B6-48DF-AE1C-E0C4D99D0CA1}" presName="spacing" presStyleCnt="0"/>
      <dgm:spPr/>
    </dgm:pt>
    <dgm:pt modelId="{596018A0-8CED-4A0A-9D56-8C51D1A26DA5}" type="pres">
      <dgm:prSet presAssocID="{3F83C2C1-2F4D-4B25-8B33-E4AE1108743B}" presName="composite" presStyleCnt="0"/>
      <dgm:spPr/>
    </dgm:pt>
    <dgm:pt modelId="{01234AFC-F055-4317-8839-6FA3FBC01BEE}" type="pres">
      <dgm:prSet presAssocID="{3F83C2C1-2F4D-4B25-8B33-E4AE1108743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534D76-1DEF-4645-BC3F-232E1220EBC2}" type="pres">
      <dgm:prSet presAssocID="{3F83C2C1-2F4D-4B25-8B33-E4AE1108743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6776AB7-1E19-45D8-B00F-359E648333BE}" type="pres">
      <dgm:prSet presAssocID="{CC46D89E-6C96-465F-9507-D07FE28A0B05}" presName="spacing" presStyleCnt="0"/>
      <dgm:spPr/>
    </dgm:pt>
    <dgm:pt modelId="{C03CE36B-DFD0-4B8A-810A-424B7270DF35}" type="pres">
      <dgm:prSet presAssocID="{60713093-E7B5-4771-BB43-8A9EB40C7B97}" presName="composite" presStyleCnt="0"/>
      <dgm:spPr/>
    </dgm:pt>
    <dgm:pt modelId="{443B9BC7-1141-4496-B948-2CBB5BDFC606}" type="pres">
      <dgm:prSet presAssocID="{60713093-E7B5-4771-BB43-8A9EB40C7B9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F12EB30-AA4B-422F-BC28-BFED593D3EB3}" type="pres">
      <dgm:prSet presAssocID="{60713093-E7B5-4771-BB43-8A9EB40C7B9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77211228-A52C-4B4D-BEFA-202C123BEFBE}" type="presOf" srcId="{0F9F4085-C5FD-4797-86FA-0D328111617D}" destId="{1386E57B-65A4-4B57-9D36-C3049A97F0E8}" srcOrd="0" destOrd="0" presId="urn:microsoft.com/office/officeart/2005/8/layout/vList3#1"/>
    <dgm:cxn modelId="{85A0DC5E-9562-4146-92C9-6B72315A60FB}" srcId="{0F9F4085-C5FD-4797-86FA-0D328111617D}" destId="{56D90BF6-ACC9-4B2E-8C2E-BCAC81CC4DD9}" srcOrd="0" destOrd="0" parTransId="{26954411-1C75-4649-90C4-FB9457003BFA}" sibTransId="{6CAE227E-48B6-48DF-AE1C-E0C4D99D0CA1}"/>
    <dgm:cxn modelId="{69038936-24E0-41E9-97E3-0B187F123137}" type="presOf" srcId="{60713093-E7B5-4771-BB43-8A9EB40C7B97}" destId="{0F12EB30-AA4B-422F-BC28-BFED593D3EB3}" srcOrd="0" destOrd="0" presId="urn:microsoft.com/office/officeart/2005/8/layout/vList3#1"/>
    <dgm:cxn modelId="{F276B154-9B3A-49BC-A35F-516C529BCDB5}" srcId="{0F9F4085-C5FD-4797-86FA-0D328111617D}" destId="{3F83C2C1-2F4D-4B25-8B33-E4AE1108743B}" srcOrd="1" destOrd="0" parTransId="{711D1A79-BE63-42B8-9055-694C0A94B90A}" sibTransId="{CC46D89E-6C96-465F-9507-D07FE28A0B05}"/>
    <dgm:cxn modelId="{C04DCE23-4EDA-4245-84BC-1D5ED890D638}" srcId="{0F9F4085-C5FD-4797-86FA-0D328111617D}" destId="{60713093-E7B5-4771-BB43-8A9EB40C7B97}" srcOrd="2" destOrd="0" parTransId="{78766589-BEDA-4540-ABD9-43916D4F2B90}" sibTransId="{606ABAE8-CF59-473F-A698-3CFAD9301A11}"/>
    <dgm:cxn modelId="{F3EF3995-C619-43A6-9882-960647BAB9CA}" type="presOf" srcId="{56D90BF6-ACC9-4B2E-8C2E-BCAC81CC4DD9}" destId="{4CF9E863-2A78-45BE-913A-FCCF42A3E102}" srcOrd="0" destOrd="0" presId="urn:microsoft.com/office/officeart/2005/8/layout/vList3#1"/>
    <dgm:cxn modelId="{F0518159-F99C-4678-B86C-D8402076CEDC}" type="presOf" srcId="{3F83C2C1-2F4D-4B25-8B33-E4AE1108743B}" destId="{77534D76-1DEF-4645-BC3F-232E1220EBC2}" srcOrd="0" destOrd="0" presId="urn:microsoft.com/office/officeart/2005/8/layout/vList3#1"/>
    <dgm:cxn modelId="{F8ECC33A-13B5-4C34-88B7-3C28368D0AFA}" type="presParOf" srcId="{1386E57B-65A4-4B57-9D36-C3049A97F0E8}" destId="{1973D4A2-29D7-4145-8B0B-99C26BBC0452}" srcOrd="0" destOrd="0" presId="urn:microsoft.com/office/officeart/2005/8/layout/vList3#1"/>
    <dgm:cxn modelId="{82F93746-42A1-4EAE-BE48-911C84618608}" type="presParOf" srcId="{1973D4A2-29D7-4145-8B0B-99C26BBC0452}" destId="{4A8B0EBE-5ECB-47D5-93CA-312EDD8C1835}" srcOrd="0" destOrd="0" presId="urn:microsoft.com/office/officeart/2005/8/layout/vList3#1"/>
    <dgm:cxn modelId="{F17E9714-0DF8-4DC9-953B-9935F989C67E}" type="presParOf" srcId="{1973D4A2-29D7-4145-8B0B-99C26BBC0452}" destId="{4CF9E863-2A78-45BE-913A-FCCF42A3E102}" srcOrd="1" destOrd="0" presId="urn:microsoft.com/office/officeart/2005/8/layout/vList3#1"/>
    <dgm:cxn modelId="{F462D3D0-E615-4F27-BAEE-085BCC624B3E}" type="presParOf" srcId="{1386E57B-65A4-4B57-9D36-C3049A97F0E8}" destId="{D753EEF9-E3C4-429C-B9A7-4660474AC871}" srcOrd="1" destOrd="0" presId="urn:microsoft.com/office/officeart/2005/8/layout/vList3#1"/>
    <dgm:cxn modelId="{30ECDE35-D442-4268-BFA7-5B7401985B6C}" type="presParOf" srcId="{1386E57B-65A4-4B57-9D36-C3049A97F0E8}" destId="{596018A0-8CED-4A0A-9D56-8C51D1A26DA5}" srcOrd="2" destOrd="0" presId="urn:microsoft.com/office/officeart/2005/8/layout/vList3#1"/>
    <dgm:cxn modelId="{3B0EE4EC-8D0A-40C6-9FD7-7214ACA3B128}" type="presParOf" srcId="{596018A0-8CED-4A0A-9D56-8C51D1A26DA5}" destId="{01234AFC-F055-4317-8839-6FA3FBC01BEE}" srcOrd="0" destOrd="0" presId="urn:microsoft.com/office/officeart/2005/8/layout/vList3#1"/>
    <dgm:cxn modelId="{55189448-A606-4859-A51C-CF293E15F3A0}" type="presParOf" srcId="{596018A0-8CED-4A0A-9D56-8C51D1A26DA5}" destId="{77534D76-1DEF-4645-BC3F-232E1220EBC2}" srcOrd="1" destOrd="0" presId="urn:microsoft.com/office/officeart/2005/8/layout/vList3#1"/>
    <dgm:cxn modelId="{405A7F31-3B1D-47C7-B87C-A4A26A49222D}" type="presParOf" srcId="{1386E57B-65A4-4B57-9D36-C3049A97F0E8}" destId="{66776AB7-1E19-45D8-B00F-359E648333BE}" srcOrd="3" destOrd="0" presId="urn:microsoft.com/office/officeart/2005/8/layout/vList3#1"/>
    <dgm:cxn modelId="{B8093AAD-2F1A-4201-BA49-FDF7E731AA80}" type="presParOf" srcId="{1386E57B-65A4-4B57-9D36-C3049A97F0E8}" destId="{C03CE36B-DFD0-4B8A-810A-424B7270DF35}" srcOrd="4" destOrd="0" presId="urn:microsoft.com/office/officeart/2005/8/layout/vList3#1"/>
    <dgm:cxn modelId="{934B8C6B-3BE0-4F06-8537-0EA19C162729}" type="presParOf" srcId="{C03CE36B-DFD0-4B8A-810A-424B7270DF35}" destId="{443B9BC7-1141-4496-B948-2CBB5BDFC606}" srcOrd="0" destOrd="0" presId="urn:microsoft.com/office/officeart/2005/8/layout/vList3#1"/>
    <dgm:cxn modelId="{C2635D78-DD47-49F6-81D8-343219C91A84}" type="presParOf" srcId="{C03CE36B-DFD0-4B8A-810A-424B7270DF35}" destId="{0F12EB30-AA4B-422F-BC28-BFED593D3EB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9E863-2A78-45BE-913A-FCCF42A3E102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500" kern="1200" dirty="0" smtClean="0"/>
            <a:t>Odbijanje saradnje</a:t>
          </a:r>
          <a:endParaRPr lang="sr-Latn-CS" sz="3500" kern="1200" dirty="0"/>
        </a:p>
      </dsp:txBody>
      <dsp:txXfrm rot="10800000">
        <a:off x="1585466" y="1895"/>
        <a:ext cx="3771647" cy="1128772"/>
      </dsp:txXfrm>
    </dsp:sp>
    <dsp:sp modelId="{4A8B0EBE-5ECB-47D5-93CA-312EDD8C1835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4D76-1DEF-4645-BC3F-232E1220EBC2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500" kern="1200" dirty="0" smtClean="0"/>
            <a:t>Agresivnost</a:t>
          </a:r>
          <a:endParaRPr lang="sr-Latn-CS" sz="3500" kern="1200" dirty="0"/>
        </a:p>
      </dsp:txBody>
      <dsp:txXfrm rot="10800000">
        <a:off x="1585466" y="1467613"/>
        <a:ext cx="3771647" cy="1128772"/>
      </dsp:txXfrm>
    </dsp:sp>
    <dsp:sp modelId="{01234AFC-F055-4317-8839-6FA3FBC01BEE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2EB30-AA4B-422F-BC28-BFED593D3EB3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500" kern="1200" dirty="0" smtClean="0"/>
            <a:t>Sebičnost</a:t>
          </a:r>
          <a:endParaRPr lang="sr-Latn-CS" sz="3500" kern="1200" dirty="0"/>
        </a:p>
      </dsp:txBody>
      <dsp:txXfrm rot="10800000">
        <a:off x="1585466" y="2933332"/>
        <a:ext cx="3771647" cy="1128772"/>
      </dsp:txXfrm>
    </dsp:sp>
    <dsp:sp modelId="{443B9BC7-1141-4496-B948-2CBB5BDFC606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BD37A4-1CCF-4C82-A15D-54AECC7837E7}" type="datetimeFigureOut">
              <a:rPr lang="sr-Latn-CS" smtClean="0"/>
              <a:pPr/>
              <a:t>10.10.2017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9CC6FF-1B9A-4D30-9472-FDD93A6D770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sr-Latn-CS" sz="2800" dirty="0" smtClean="0"/>
              <a:t>Spasenović, V. (2008): Vršnjački odnosi i školski uspeh. Beograd: Institut za pedagoška istraživanja.</a:t>
            </a:r>
            <a:endParaRPr lang="sr-Latn-C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Просоцијално </a:t>
            </a:r>
            <a:r>
              <a:rPr lang="sr-Latn-CS" dirty="0"/>
              <a:t>и социјално одговорно </a:t>
            </a:r>
            <a:r>
              <a:rPr lang="sr-Latn-CS" dirty="0" smtClean="0"/>
              <a:t>понашање (7-8)</a:t>
            </a:r>
            <a:br>
              <a:rPr lang="sr-Latn-CS" dirty="0" smtClean="0"/>
            </a:br>
            <a:endParaRPr lang="sr-Latn-C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b="1" dirty="0" smtClean="0"/>
              <a:t>Pozitivno socijalno ponašanje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 smtClean="0"/>
              <a:t>Pozitivno socijalno ponašanje </a:t>
            </a:r>
            <a:r>
              <a:rPr lang="sr-Latn-CS" dirty="0" smtClean="0"/>
              <a:t>=  PROSOCIJALNO PONAŠANJE. </a:t>
            </a:r>
          </a:p>
          <a:p>
            <a:r>
              <a:rPr lang="sr-Latn-CS" dirty="0" smtClean="0"/>
              <a:t>Delovanje pojedinca za dobrobit drugih osoba, altruizam kao osnovna vrednost (pomaganje, podrška, briga, saradnja,...).</a:t>
            </a:r>
          </a:p>
          <a:p>
            <a:r>
              <a:rPr lang="sr-Latn-CS" dirty="0" smtClean="0"/>
              <a:t>Efekti takvog ponašanja: različite kompetentnosti pojedinca (akademska, porodična, profesionalna, socijalna,...), školsko prilagođavanje, postignuća  učenika,...</a:t>
            </a:r>
          </a:p>
          <a:p>
            <a:r>
              <a:rPr lang="sr-Latn-CS" dirty="0" smtClean="0"/>
              <a:t>Odsustvo negativnih formi ponašanja</a:t>
            </a:r>
          </a:p>
          <a:p>
            <a:r>
              <a:rPr lang="sr-Latn-CS" dirty="0" smtClean="0"/>
              <a:t>Socijalna odgovornost</a:t>
            </a:r>
          </a:p>
          <a:p>
            <a:r>
              <a:rPr lang="sr-Latn-CS" dirty="0" smtClean="0"/>
              <a:t>Kooperativnost</a:t>
            </a:r>
          </a:p>
          <a:p>
            <a:r>
              <a:rPr lang="sr-Latn-CS" dirty="0" smtClean="0"/>
              <a:t>Dobrobit za samog pojedinca</a:t>
            </a:r>
          </a:p>
          <a:p>
            <a:r>
              <a:rPr lang="sr-Latn-CS" dirty="0" smtClean="0"/>
              <a:t>Empatija</a:t>
            </a:r>
          </a:p>
          <a:p>
            <a:r>
              <a:rPr lang="sr-Latn-CS" dirty="0" smtClean="0"/>
              <a:t>Uznemirenost zbog nevolje drugih</a:t>
            </a:r>
          </a:p>
          <a:p>
            <a:r>
              <a:rPr lang="sr-Latn-CS" dirty="0" smtClean="0"/>
              <a:t>ALTRUISTIČKO PONAŠANJE, bez očekivanja lične dobiti.</a:t>
            </a:r>
          </a:p>
          <a:p>
            <a:pPr>
              <a:buNone/>
            </a:pPr>
            <a:endParaRPr lang="sr-Latn-CS" dirty="0" smtClean="0"/>
          </a:p>
          <a:p>
            <a:endParaRPr lang="sr-Latn-C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Negativno socijalno ponašanje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endParaRPr lang="sr-Latn-CS" dirty="0" smtClean="0"/>
          </a:p>
          <a:p>
            <a:endParaRPr lang="sr-Latn-C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Podsticaji za prosocijalno ponašanje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Vera u ljude, humanizam</a:t>
            </a:r>
          </a:p>
          <a:p>
            <a:r>
              <a:rPr lang="sr-Latn-CS" dirty="0" smtClean="0"/>
              <a:t>Emocije (ljubav, radost, neprijatnost, strah, uznemirenost,...)</a:t>
            </a:r>
          </a:p>
          <a:p>
            <a:r>
              <a:rPr lang="sr-Latn-CS" dirty="0" smtClean="0"/>
              <a:t>Konformizam</a:t>
            </a:r>
          </a:p>
          <a:p>
            <a:r>
              <a:rPr lang="sr-Latn-CS" dirty="0" smtClean="0"/>
              <a:t>Očekivanje materijalne ili socijalno-psihološke dobiti</a:t>
            </a:r>
          </a:p>
          <a:p>
            <a:pPr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b="1" dirty="0" smtClean="0"/>
              <a:t>ETIČKA DIMENZIJA PROSOCIJALNOG PONAŠANJA</a:t>
            </a:r>
          </a:p>
          <a:p>
            <a:pPr algn="ctr">
              <a:buNone/>
            </a:pPr>
            <a:r>
              <a:rPr lang="sr-Latn-CS" b="1" smtClean="0"/>
              <a:t>PROSOCIJALNE </a:t>
            </a:r>
            <a:r>
              <a:rPr lang="sr-Latn-CS" b="1" dirty="0" smtClean="0"/>
              <a:t>DISPOZICIJE</a:t>
            </a:r>
            <a:endParaRPr lang="sr-Latn-C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Karakteristike pojedinca sa prosocijalnim dispozicijama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Aktivan i interaktivan</a:t>
            </a:r>
          </a:p>
          <a:p>
            <a:r>
              <a:rPr lang="sr-Latn-CS" dirty="0" smtClean="0"/>
              <a:t>Socijabilan</a:t>
            </a:r>
          </a:p>
          <a:p>
            <a:r>
              <a:rPr lang="sr-Latn-CS" dirty="0" smtClean="0"/>
              <a:t>Saradljiv</a:t>
            </a:r>
          </a:p>
          <a:p>
            <a:r>
              <a:rPr lang="sr-Latn-CS" dirty="0" smtClean="0"/>
              <a:t>Kompetentan</a:t>
            </a:r>
          </a:p>
          <a:p>
            <a:r>
              <a:rPr lang="sr-Latn-CS" dirty="0" smtClean="0"/>
              <a:t>Asertivan</a:t>
            </a:r>
          </a:p>
          <a:p>
            <a:r>
              <a:rPr lang="sr-Latn-CS" dirty="0" smtClean="0"/>
              <a:t>Saosećajan</a:t>
            </a:r>
          </a:p>
          <a:p>
            <a:r>
              <a:rPr lang="sr-Latn-CS" dirty="0" smtClean="0"/>
              <a:t>Visok nivo moralnog rasuđivanja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b="1" dirty="0" smtClean="0"/>
              <a:t>PRIMERI DOBRE PRAKSE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b="1" dirty="0" smtClean="0"/>
              <a:t>U istim slucajevima se osobe ponasaju različito – uticaj personalnih ili situacionih činilaca</a:t>
            </a:r>
          </a:p>
          <a:p>
            <a:pPr marL="514350" indent="-514350"/>
            <a:r>
              <a:rPr lang="sr-Latn-CS" b="1" dirty="0" smtClean="0"/>
              <a:t>Pomoći ili ne?</a:t>
            </a:r>
          </a:p>
          <a:p>
            <a:pPr marL="514350" indent="-514350"/>
            <a:r>
              <a:rPr lang="sr-Latn-CS" b="1" dirty="0" smtClean="0"/>
              <a:t>Sociometrijski status i njegovo </a:t>
            </a:r>
          </a:p>
          <a:p>
            <a:pPr marL="514350" indent="-514350">
              <a:buNone/>
            </a:pPr>
            <a:r>
              <a:rPr lang="sr-Latn-CS" b="1" dirty="0" smtClean="0"/>
              <a:t>        prosocijalno ponašanje;</a:t>
            </a:r>
          </a:p>
          <a:p>
            <a:pPr marL="514350" indent="-514350"/>
            <a:r>
              <a:rPr lang="sr-Latn-CS" b="1" dirty="0" smtClean="0"/>
              <a:t>Povezanost prosocijalnog </a:t>
            </a:r>
          </a:p>
          <a:p>
            <a:pPr marL="514350" indent="-514350">
              <a:buNone/>
            </a:pPr>
            <a:r>
              <a:rPr lang="sr-Latn-CS" b="1" dirty="0" smtClean="0"/>
              <a:t>ponašanja učenika i njihovog </a:t>
            </a:r>
          </a:p>
          <a:p>
            <a:pPr marL="514350" indent="-514350">
              <a:buNone/>
            </a:pPr>
            <a:r>
              <a:rPr lang="sr-Latn-CS" b="1" dirty="0" smtClean="0"/>
              <a:t>školskog postignuća; </a:t>
            </a:r>
          </a:p>
          <a:p>
            <a:pPr marL="514350" indent="-514350">
              <a:buNone/>
            </a:pPr>
            <a:r>
              <a:rPr lang="sr-Latn-CS" b="1" dirty="0" smtClean="0"/>
              <a:t>(prednost kombinovanih odeljenja)</a:t>
            </a:r>
          </a:p>
          <a:p>
            <a:pPr marL="514350" indent="-514350"/>
            <a:r>
              <a:rPr lang="sr-Latn-CS" b="1" smtClean="0"/>
              <a:t>Primer asertivnog reagovanja.          </a:t>
            </a:r>
            <a:endParaRPr lang="sr-Latn-CS" b="1" dirty="0" smtClean="0"/>
          </a:p>
          <a:p>
            <a:pPr marL="514350" indent="-514350">
              <a:buAutoNum type="arabicPeriod"/>
            </a:pPr>
            <a:endParaRPr lang="sr-Latn-CS" b="1" dirty="0" smtClean="0"/>
          </a:p>
          <a:p>
            <a:pPr marL="514350" indent="-514350">
              <a:buAutoNum type="arabicPeriod"/>
            </a:pPr>
            <a:endParaRPr lang="sr-Latn-C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57950" y="2202983"/>
            <a:ext cx="2571768" cy="331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207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Просоцијално и социјално одговорно понашање (7-8) </vt:lpstr>
      <vt:lpstr>Pozitivno socijalno ponašanje</vt:lpstr>
      <vt:lpstr>Negativno socijalno ponašanje</vt:lpstr>
      <vt:lpstr>Podsticaji za prosocijalno ponašanje</vt:lpstr>
      <vt:lpstr>Karakteristike pojedinca sa prosocijalnim dispozicijama</vt:lpstr>
      <vt:lpstr>PRIMERI DOBRE PRAKSE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Просоцијално и социјално одговорно понашање</dc:title>
  <dc:creator>Emina Kopas</dc:creator>
  <cp:lastModifiedBy>Emina</cp:lastModifiedBy>
  <cp:revision>19</cp:revision>
  <dcterms:created xsi:type="dcterms:W3CDTF">2010-10-25T13:27:33Z</dcterms:created>
  <dcterms:modified xsi:type="dcterms:W3CDTF">2017-10-10T21:21:24Z</dcterms:modified>
</cp:coreProperties>
</file>