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7" r:id="rId2"/>
    <p:sldId id="301" r:id="rId3"/>
    <p:sldId id="307" r:id="rId4"/>
    <p:sldId id="308" r:id="rId5"/>
    <p:sldId id="302" r:id="rId6"/>
    <p:sldId id="326" r:id="rId7"/>
    <p:sldId id="352" r:id="rId8"/>
    <p:sldId id="353" r:id="rId9"/>
    <p:sldId id="279" r:id="rId10"/>
    <p:sldId id="280" r:id="rId11"/>
    <p:sldId id="281" r:id="rId12"/>
    <p:sldId id="311" r:id="rId13"/>
    <p:sldId id="327" r:id="rId14"/>
    <p:sldId id="346" r:id="rId15"/>
    <p:sldId id="329" r:id="rId16"/>
    <p:sldId id="330" r:id="rId17"/>
    <p:sldId id="331" r:id="rId18"/>
    <p:sldId id="332" r:id="rId19"/>
    <p:sldId id="35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7" d="100"/>
          <a:sy n="67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43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92048-D885-41A6-BDC2-C51610E01AB8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F256F-08B0-4AA3-944B-7C702D25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6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Zadržava se celokupni</a:t>
            </a:r>
            <a:r>
              <a:rPr lang="sr-Latn-RS" baseline="0" dirty="0" smtClean="0"/>
              <a:t> materijal, </a:t>
            </a:r>
          </a:p>
          <a:p>
            <a:r>
              <a:rPr lang="sr-Latn-RS" baseline="0" dirty="0" smtClean="0"/>
              <a:t>Traje od pola do nekoliko sekundi zavisno od modaliteta,</a:t>
            </a:r>
          </a:p>
          <a:p>
            <a:r>
              <a:rPr lang="sr-Latn-RS" baseline="0" dirty="0" smtClean="0"/>
              <a:t>Materijal je neosmišljen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F256F-08B0-4AA3-944B-7C702D252E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7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1"/>
            <a:ext cx="8229600" cy="685799"/>
          </a:xfrm>
        </p:spPr>
        <p:txBody>
          <a:bodyPr>
            <a:normAutofit fontScale="90000"/>
          </a:bodyPr>
          <a:lstStyle/>
          <a:p>
            <a:r>
              <a:rPr lang="sr-Latn-RS" dirty="0"/>
              <a:t>Učenje i pamćenje povezani procesi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8229600" cy="5562600"/>
          </a:xfrm>
        </p:spPr>
        <p:txBody>
          <a:bodyPr>
            <a:normAutofit/>
          </a:bodyPr>
          <a:lstStyle/>
          <a:p>
            <a:pPr algn="l"/>
            <a:r>
              <a:rPr lang="sr-Latn-RS" dirty="0" smtClean="0">
                <a:solidFill>
                  <a:schemeClr val="tx1"/>
                </a:solidFill>
              </a:rPr>
              <a:t>Proces </a:t>
            </a:r>
            <a:br>
              <a:rPr lang="sr-Latn-RS" dirty="0" smtClean="0">
                <a:solidFill>
                  <a:schemeClr val="tx1"/>
                </a:solidFill>
              </a:rPr>
            </a:br>
            <a:r>
              <a:rPr lang="sr-Latn-RS" dirty="0" smtClean="0">
                <a:solidFill>
                  <a:schemeClr val="tx1"/>
                </a:solidFill>
              </a:rPr>
              <a:t>- </a:t>
            </a:r>
            <a:r>
              <a:rPr lang="sr-Latn-RS" u="sng" dirty="0" smtClean="0">
                <a:solidFill>
                  <a:schemeClr val="tx1"/>
                </a:solidFill>
              </a:rPr>
              <a:t>stvaranja</a:t>
            </a:r>
            <a:r>
              <a:rPr lang="sr-Latn-RS" dirty="0" smtClean="0">
                <a:solidFill>
                  <a:schemeClr val="tx1"/>
                </a:solidFill>
              </a:rPr>
              <a:t> zapisa, tragova (engrama),</a:t>
            </a:r>
          </a:p>
          <a:p>
            <a:pPr marL="457200" indent="-457200" algn="just">
              <a:buFontTx/>
              <a:buChar char="-"/>
            </a:pPr>
            <a:r>
              <a:rPr lang="sr-Latn-RS" dirty="0" smtClean="0">
                <a:solidFill>
                  <a:schemeClr val="tx1"/>
                </a:solidFill>
              </a:rPr>
              <a:t>njihovog zadržavanja, i</a:t>
            </a:r>
          </a:p>
          <a:p>
            <a:pPr marL="457200" indent="-457200" algn="just">
              <a:buFontTx/>
              <a:buChar char="-"/>
            </a:pPr>
            <a:r>
              <a:rPr lang="sr-Latn-RS" dirty="0" smtClean="0">
                <a:solidFill>
                  <a:schemeClr val="tx1"/>
                </a:solidFill>
              </a:rPr>
              <a:t>njihovog oživljavanja.</a:t>
            </a:r>
          </a:p>
          <a:p>
            <a:pPr algn="just"/>
            <a:r>
              <a:rPr lang="sr-Latn-RS" dirty="0" smtClean="0">
                <a:solidFill>
                  <a:schemeClr val="tx1"/>
                </a:solidFill>
              </a:rPr>
              <a:t/>
            </a:r>
            <a:br>
              <a:rPr lang="sr-Latn-R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20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Šta se sve pamti?</a:t>
            </a:r>
            <a:endParaRPr lang="sr-Latn-C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sl-SI" sz="2400" dirty="0" smtClean="0"/>
              <a:t>Dan kada ste položili prijemni ispit za fakultet</a:t>
            </a:r>
          </a:p>
          <a:p>
            <a:pPr eaLnBrk="1" hangingPunct="1"/>
            <a:r>
              <a:rPr lang="sl-SI" sz="2400" dirty="0" smtClean="0"/>
              <a:t>Poslednje letovanje</a:t>
            </a:r>
          </a:p>
          <a:p>
            <a:pPr eaLnBrk="1" hangingPunct="1"/>
            <a:r>
              <a:rPr lang="sl-SI" sz="2400" dirty="0" smtClean="0"/>
              <a:t>Matursko veče</a:t>
            </a:r>
          </a:p>
          <a:p>
            <a:pPr eaLnBrk="1" hangingPunct="1"/>
            <a:r>
              <a:rPr lang="sl-SI" sz="2400" dirty="0" smtClean="0"/>
              <a:t>Prvi poljubac</a:t>
            </a:r>
          </a:p>
          <a:p>
            <a:pPr eaLnBrk="1" hangingPunct="1"/>
            <a:r>
              <a:rPr lang="sl-SI" sz="2400" dirty="0" smtClean="0"/>
              <a:t>Svađa sa najboljom drugaricom</a:t>
            </a:r>
          </a:p>
          <a:p>
            <a:pPr eaLnBrk="1" hangingPunct="1"/>
            <a:r>
              <a:rPr lang="sl-SI" sz="2400" dirty="0" smtClean="0"/>
              <a:t>Batine koje ste dobili od roditelja</a:t>
            </a:r>
          </a:p>
          <a:p>
            <a:pPr eaLnBrk="1" hangingPunct="1"/>
            <a:endParaRPr lang="sl-SI" sz="2400" dirty="0" smtClean="0"/>
          </a:p>
          <a:p>
            <a:r>
              <a:rPr lang="en-US" sz="2600" dirty="0" smtClean="0">
                <a:sym typeface="Symbol" pitchFamily="18" charset="2"/>
              </a:rPr>
              <a:t>(</a:t>
            </a:r>
            <a:r>
              <a:rPr lang="sl-SI" sz="2600" dirty="0" smtClean="0">
                <a:sym typeface="Symbol" pitchFamily="18" charset="2"/>
              </a:rPr>
              <a:t>Emotivno obojeni</a:t>
            </a:r>
            <a:r>
              <a:rPr lang="en-US" sz="2600" dirty="0" smtClean="0">
                <a:sym typeface="Symbol" pitchFamily="18" charset="2"/>
              </a:rPr>
              <a:t>)</a:t>
            </a:r>
            <a:r>
              <a:rPr lang="sl-SI" sz="2600" dirty="0" smtClean="0">
                <a:sym typeface="Symbol" pitchFamily="18" charset="2"/>
              </a:rPr>
              <a:t> doživljaji iz ličnog života,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lično</a:t>
            </a:r>
            <a:r>
              <a:rPr lang="en-US" dirty="0"/>
              <a:t> </a:t>
            </a:r>
            <a:r>
              <a:rPr lang="en-US" dirty="0" err="1"/>
              <a:t>iskustvo</a:t>
            </a:r>
            <a:r>
              <a:rPr lang="en-US" dirty="0"/>
              <a:t>, </a:t>
            </a:r>
            <a:r>
              <a:rPr lang="en-US" dirty="0" err="1"/>
              <a:t>sećanje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doživljaje</a:t>
            </a:r>
            <a:r>
              <a:rPr lang="sr-Latn-RS" dirty="0" smtClean="0"/>
              <a:t> </a:t>
            </a:r>
            <a:r>
              <a:rPr lang="pl-PL" dirty="0" smtClean="0"/>
              <a:t>koji </a:t>
            </a:r>
            <a:r>
              <a:rPr lang="pl-PL" dirty="0"/>
              <a:t>su se odigrali na odredjenom mestu </a:t>
            </a:r>
            <a:r>
              <a:rPr lang="pl-PL" dirty="0" smtClean="0"/>
              <a:t>u </a:t>
            </a:r>
            <a:r>
              <a:rPr lang="en-US" dirty="0" err="1" smtClean="0"/>
              <a:t>odredjenom</a:t>
            </a:r>
            <a:r>
              <a:rPr lang="en-US" dirty="0" smtClean="0"/>
              <a:t> </a:t>
            </a:r>
            <a:r>
              <a:rPr lang="en-US" dirty="0" err="1"/>
              <a:t>vremenskom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.</a:t>
            </a:r>
            <a:endParaRPr lang="sl-SI" sz="5400" dirty="0" smtClean="0">
              <a:sym typeface="Symbol" pitchFamily="18" charset="2"/>
            </a:endParaRPr>
          </a:p>
          <a:p>
            <a:pPr lvl="2" eaLnBrk="1" hangingPunct="1">
              <a:buFont typeface="Symbol" pitchFamily="18" charset="2"/>
              <a:buChar char="Þ"/>
            </a:pPr>
            <a:r>
              <a:rPr lang="sl-SI" sz="2600" b="1" dirty="0" smtClean="0">
                <a:sym typeface="Symbol" pitchFamily="18" charset="2"/>
              </a:rPr>
              <a:t>EPIZODNO PAMĆENJE – AUTOBIOGRAFSKO PAMĆENJE</a:t>
            </a:r>
            <a:endParaRPr lang="sl-SI" sz="2600" dirty="0" smtClean="0"/>
          </a:p>
          <a:p>
            <a:pPr eaLnBrk="1" hangingPunct="1"/>
            <a:endParaRPr lang="sl-SI" sz="2600" dirty="0" smtClean="0"/>
          </a:p>
          <a:p>
            <a:pPr eaLnBrk="1" hangingPunct="1"/>
            <a:endParaRPr lang="sr-Latn-CS" sz="2400" dirty="0" smtClean="0"/>
          </a:p>
        </p:txBody>
      </p:sp>
    </p:spTree>
    <p:extLst>
      <p:ext uri="{BB962C8B-B14F-4D97-AF65-F5344CB8AC3E}">
        <p14:creationId xmlns:p14="http://schemas.microsoft.com/office/powerpoint/2010/main" val="107560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Šta se sve pamti?</a:t>
            </a:r>
            <a:endParaRPr lang="sr-Latn-C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458200" cy="4876800"/>
          </a:xfrm>
        </p:spPr>
        <p:txBody>
          <a:bodyPr/>
          <a:lstStyle/>
          <a:p>
            <a:pPr marL="57150" lvl="1" indent="400050" eaLnBrk="1" hangingPunct="1">
              <a:lnSpc>
                <a:spcPct val="90000"/>
              </a:lnSpc>
            </a:pPr>
            <a:r>
              <a:rPr lang="sl-SI" sz="2400" dirty="0" smtClean="0"/>
              <a:t>Vezivanje pertli</a:t>
            </a:r>
          </a:p>
          <a:p>
            <a:pPr marL="57150" lvl="1" indent="400050" eaLnBrk="1" hangingPunct="1">
              <a:lnSpc>
                <a:spcPct val="90000"/>
              </a:lnSpc>
            </a:pPr>
            <a:r>
              <a:rPr lang="sl-SI" sz="2400" dirty="0" smtClean="0"/>
              <a:t>Zakopčavanje dugmadi </a:t>
            </a:r>
          </a:p>
          <a:p>
            <a:pPr marL="57150" lvl="1" indent="400050" eaLnBrk="1" hangingPunct="1">
              <a:lnSpc>
                <a:spcPct val="90000"/>
              </a:lnSpc>
            </a:pPr>
            <a:r>
              <a:rPr lang="sl-SI" sz="2400" dirty="0" smtClean="0"/>
              <a:t>Ljuštenje krompira</a:t>
            </a:r>
          </a:p>
          <a:p>
            <a:pPr marL="57150" lvl="1" indent="400050" eaLnBrk="1" hangingPunct="1">
              <a:lnSpc>
                <a:spcPct val="90000"/>
              </a:lnSpc>
            </a:pPr>
            <a:r>
              <a:rPr lang="sl-SI" sz="2400" dirty="0" smtClean="0"/>
              <a:t>Plivanje, skijanje</a:t>
            </a:r>
          </a:p>
          <a:p>
            <a:pPr marL="57150" lvl="1" indent="400050" eaLnBrk="1" hangingPunct="1">
              <a:lnSpc>
                <a:spcPct val="90000"/>
              </a:lnSpc>
            </a:pPr>
            <a:r>
              <a:rPr lang="sl-SI" sz="2400" dirty="0" smtClean="0"/>
              <a:t>Vožnja bicikla, vožnja automobila</a:t>
            </a:r>
          </a:p>
          <a:p>
            <a:pPr marL="57150" lvl="1" indent="400050" eaLnBrk="1" hangingPunct="1">
              <a:lnSpc>
                <a:spcPct val="90000"/>
              </a:lnSpc>
            </a:pPr>
            <a:r>
              <a:rPr lang="sl-SI" sz="2400" dirty="0" smtClean="0"/>
              <a:t>Sviranje instrumenta</a:t>
            </a:r>
          </a:p>
          <a:p>
            <a:pPr marL="57150" lvl="1" indent="400050" eaLnBrk="1" hangingPunct="1">
              <a:lnSpc>
                <a:spcPct val="90000"/>
              </a:lnSpc>
            </a:pPr>
            <a:r>
              <a:rPr lang="sl-SI" sz="2400" dirty="0" smtClean="0"/>
              <a:t>Pletenje, šivenje</a:t>
            </a:r>
            <a:br>
              <a:rPr lang="sl-SI" sz="2400" dirty="0" smtClean="0"/>
            </a:br>
            <a:endParaRPr lang="sl-SI" sz="24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sl-SI" sz="2400" dirty="0" smtClean="0"/>
          </a:p>
          <a:p>
            <a:pPr marL="114300" lvl="2" indent="400050"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sl-SI" sz="2600" dirty="0" smtClean="0">
                <a:sym typeface="Symbol" pitchFamily="18" charset="2"/>
              </a:rPr>
              <a:t>Veštine, motorne radnje</a:t>
            </a:r>
          </a:p>
          <a:p>
            <a:pPr marL="114300" lvl="2" indent="400050"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sl-SI" sz="2600" dirty="0" smtClean="0">
                <a:sym typeface="Symbol" pitchFamily="18" charset="2"/>
              </a:rPr>
              <a:t>Automatski, nesvesno</a:t>
            </a:r>
          </a:p>
          <a:p>
            <a:pPr marL="114300" lvl="2" indent="400050"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sl-SI" sz="2600" b="1" dirty="0" smtClean="0">
                <a:sym typeface="Symbol" pitchFamily="18" charset="2"/>
              </a:rPr>
              <a:t>PROCEDURALNO PAMĆENJE</a:t>
            </a:r>
          </a:p>
          <a:p>
            <a:pPr lvl="1" eaLnBrk="1" hangingPunct="1">
              <a:lnSpc>
                <a:spcPct val="90000"/>
              </a:lnSpc>
            </a:pPr>
            <a:endParaRPr lang="sl-SI" sz="2100" dirty="0" smtClean="0"/>
          </a:p>
          <a:p>
            <a:pPr lvl="1" eaLnBrk="1" hangingPunct="1">
              <a:lnSpc>
                <a:spcPct val="90000"/>
              </a:lnSpc>
            </a:pPr>
            <a:endParaRPr lang="sl-SI" dirty="0" smtClean="0"/>
          </a:p>
          <a:p>
            <a:pPr lvl="1" eaLnBrk="1" hangingPunct="1">
              <a:lnSpc>
                <a:spcPct val="90000"/>
              </a:lnSpc>
            </a:pPr>
            <a:endParaRPr lang="sr-Latn-C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800600" y="1519237"/>
            <a:ext cx="4169539" cy="50783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Times New Roman" pitchFamily="18" charset="0"/>
              <a:buAutoNum type="arabicPeriod" startAt="3"/>
            </a:pPr>
            <a:r>
              <a:rPr lang="en-US" b="1" dirty="0" err="1"/>
              <a:t>Proceduralno</a:t>
            </a:r>
            <a:r>
              <a:rPr lang="en-US" dirty="0"/>
              <a:t>  </a:t>
            </a:r>
          </a:p>
          <a:p>
            <a:pPr marL="514350" indent="-514350"/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veština</a:t>
            </a:r>
            <a:r>
              <a:rPr lang="en-US" dirty="0"/>
              <a:t> i </a:t>
            </a:r>
            <a:r>
              <a:rPr lang="en-US" dirty="0" err="1"/>
              <a:t>navika</a:t>
            </a:r>
            <a:endParaRPr lang="en-US" dirty="0"/>
          </a:p>
          <a:p>
            <a:pPr lvl="1"/>
            <a:r>
              <a:rPr lang="en-US" dirty="0" err="1"/>
              <a:t>Aktivnost</a:t>
            </a:r>
            <a:r>
              <a:rPr lang="en-US" dirty="0"/>
              <a:t> </a:t>
            </a:r>
            <a:r>
              <a:rPr lang="en-US" dirty="0" err="1"/>
              <a:t>vožnje</a:t>
            </a:r>
            <a:r>
              <a:rPr lang="en-US" dirty="0"/>
              <a:t> </a:t>
            </a:r>
            <a:r>
              <a:rPr lang="en-US" dirty="0" err="1"/>
              <a:t>bicikla</a:t>
            </a:r>
            <a:r>
              <a:rPr lang="en-US" dirty="0"/>
              <a:t> </a:t>
            </a:r>
            <a:r>
              <a:rPr lang="en-US" dirty="0" err="1"/>
              <a:t>podrazumeva</a:t>
            </a:r>
            <a:r>
              <a:rPr lang="en-US" dirty="0"/>
              <a:t> </a:t>
            </a:r>
            <a:r>
              <a:rPr lang="en-US" dirty="0" err="1"/>
              <a:t>sledeće</a:t>
            </a:r>
            <a:r>
              <a:rPr lang="en-US" dirty="0"/>
              <a:t> </a:t>
            </a:r>
            <a:r>
              <a:rPr lang="en-US" dirty="0" err="1"/>
              <a:t>pokrete</a:t>
            </a:r>
            <a:r>
              <a:rPr lang="en-US" dirty="0"/>
              <a:t>: </a:t>
            </a:r>
            <a:r>
              <a:rPr lang="en-US" dirty="0" err="1"/>
              <a:t>prvo</a:t>
            </a:r>
            <a:r>
              <a:rPr lang="en-US" dirty="0"/>
              <a:t> </a:t>
            </a:r>
            <a:r>
              <a:rPr lang="en-US" dirty="0" err="1"/>
              <a:t>stegnem</a:t>
            </a:r>
            <a:r>
              <a:rPr lang="en-US" dirty="0"/>
              <a:t> </a:t>
            </a:r>
            <a:r>
              <a:rPr lang="en-US" dirty="0" err="1" smtClean="0"/>
              <a:t>kičmeni</a:t>
            </a:r>
            <a:r>
              <a:rPr lang="en-US" dirty="0" smtClean="0"/>
              <a:t>  </a:t>
            </a:r>
            <a:r>
              <a:rPr lang="en-US" dirty="0" err="1"/>
              <a:t>mišić</a:t>
            </a:r>
            <a:r>
              <a:rPr lang="en-US" dirty="0"/>
              <a:t> A, </a:t>
            </a:r>
            <a:r>
              <a:rPr lang="en-US" dirty="0" err="1"/>
              <a:t>zatim</a:t>
            </a:r>
            <a:r>
              <a:rPr lang="en-US" dirty="0"/>
              <a:t> i </a:t>
            </a:r>
            <a:r>
              <a:rPr lang="en-US" dirty="0" err="1"/>
              <a:t>mišiće</a:t>
            </a:r>
            <a:r>
              <a:rPr lang="en-US" dirty="0"/>
              <a:t> </a:t>
            </a:r>
            <a:r>
              <a:rPr lang="en-US" dirty="0" err="1"/>
              <a:t>butina</a:t>
            </a:r>
            <a:r>
              <a:rPr lang="en-US" dirty="0"/>
              <a:t>,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pružim</a:t>
            </a:r>
            <a:r>
              <a:rPr lang="en-US" dirty="0"/>
              <a:t> </a:t>
            </a:r>
            <a:r>
              <a:rPr lang="en-US" dirty="0" err="1"/>
              <a:t>ruke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ručke</a:t>
            </a:r>
            <a:r>
              <a:rPr lang="en-US" dirty="0"/>
              <a:t>,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podignem</a:t>
            </a:r>
            <a:r>
              <a:rPr lang="en-US" dirty="0"/>
              <a:t> </a:t>
            </a:r>
            <a:r>
              <a:rPr lang="en-US" dirty="0" err="1"/>
              <a:t>telo</a:t>
            </a:r>
            <a:r>
              <a:rPr lang="en-US" dirty="0"/>
              <a:t> i </a:t>
            </a:r>
            <a:endParaRPr lang="sr-Latn-RS" dirty="0" smtClean="0"/>
          </a:p>
          <a:p>
            <a:pPr lvl="1"/>
            <a:r>
              <a:rPr lang="en-US" dirty="0" err="1" smtClean="0"/>
              <a:t>sednem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sic. </a:t>
            </a:r>
            <a:r>
              <a:rPr lang="en-US" dirty="0" err="1"/>
              <a:t>Stavim</a:t>
            </a:r>
            <a:r>
              <a:rPr lang="en-US" dirty="0"/>
              <a:t> </a:t>
            </a:r>
            <a:r>
              <a:rPr lang="en-US" dirty="0" err="1"/>
              <a:t>desno</a:t>
            </a:r>
            <a:r>
              <a:rPr lang="en-US" dirty="0"/>
              <a:t> </a:t>
            </a:r>
            <a:r>
              <a:rPr lang="en-US" dirty="0" err="1"/>
              <a:t>stopalo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desnu</a:t>
            </a:r>
            <a:r>
              <a:rPr lang="en-US" dirty="0"/>
              <a:t> </a:t>
            </a:r>
            <a:r>
              <a:rPr lang="en-US" dirty="0" err="1"/>
              <a:t>pedalu</a:t>
            </a:r>
            <a:r>
              <a:rPr lang="en-US" dirty="0"/>
              <a:t> i </a:t>
            </a:r>
            <a:r>
              <a:rPr lang="en-US" dirty="0" err="1"/>
              <a:t>izvršim</a:t>
            </a:r>
            <a:r>
              <a:rPr lang="en-US" dirty="0"/>
              <a:t> </a:t>
            </a:r>
            <a:r>
              <a:rPr lang="en-US" dirty="0" err="1"/>
              <a:t>pritisak</a:t>
            </a:r>
            <a:r>
              <a:rPr lang="en-US" dirty="0"/>
              <a:t>, </a:t>
            </a:r>
            <a:endParaRPr lang="sr-Latn-RS" dirty="0" smtClean="0"/>
          </a:p>
          <a:p>
            <a:pPr lvl="1"/>
            <a:r>
              <a:rPr lang="en-US" dirty="0" err="1" smtClean="0"/>
              <a:t>istovremeno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levo</a:t>
            </a:r>
            <a:r>
              <a:rPr lang="en-US" dirty="0"/>
              <a:t> </a:t>
            </a:r>
            <a:r>
              <a:rPr lang="en-US" dirty="0" err="1"/>
              <a:t>stopalo</a:t>
            </a:r>
            <a:r>
              <a:rPr lang="en-US" dirty="0"/>
              <a:t> </a:t>
            </a:r>
            <a:r>
              <a:rPr lang="en-US" dirty="0" err="1"/>
              <a:t>stavim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levu</a:t>
            </a:r>
            <a:r>
              <a:rPr lang="en-US" dirty="0"/>
              <a:t> </a:t>
            </a:r>
            <a:r>
              <a:rPr lang="en-US" dirty="0" err="1"/>
              <a:t>pedalu</a:t>
            </a:r>
            <a:r>
              <a:rPr lang="en-US" dirty="0"/>
              <a:t>, i </a:t>
            </a:r>
            <a:r>
              <a:rPr lang="en-US" dirty="0" err="1"/>
              <a:t>počinjem</a:t>
            </a:r>
            <a:r>
              <a:rPr lang="en-US" dirty="0"/>
              <a:t> </a:t>
            </a:r>
            <a:r>
              <a:rPr lang="en-US" dirty="0" err="1"/>
              <a:t>naizmenično</a:t>
            </a:r>
            <a:r>
              <a:rPr lang="en-US" dirty="0"/>
              <a:t> </a:t>
            </a:r>
            <a:r>
              <a:rPr lang="en-US" dirty="0" smtClean="0"/>
              <a:t>da</a:t>
            </a:r>
            <a:endParaRPr lang="sr-Latn-R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/>
              <a:t>vršim</a:t>
            </a:r>
            <a:r>
              <a:rPr lang="en-US" dirty="0"/>
              <a:t> </a:t>
            </a:r>
            <a:r>
              <a:rPr lang="en-US" dirty="0" err="1"/>
              <a:t>pritisak</a:t>
            </a:r>
            <a:r>
              <a:rPr lang="en-US" dirty="0"/>
              <a:t> </a:t>
            </a:r>
            <a:r>
              <a:rPr lang="en-US" dirty="0" err="1"/>
              <a:t>desnom</a:t>
            </a:r>
            <a:r>
              <a:rPr lang="en-US" dirty="0"/>
              <a:t> </a:t>
            </a:r>
            <a:r>
              <a:rPr lang="en-US" dirty="0" err="1"/>
              <a:t>nogom</a:t>
            </a:r>
            <a:r>
              <a:rPr lang="en-US" dirty="0"/>
              <a:t> i </a:t>
            </a:r>
            <a:r>
              <a:rPr lang="en-US" dirty="0" err="1"/>
              <a:t>levom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…</a:t>
            </a:r>
          </a:p>
          <a:p>
            <a:pPr lvl="1"/>
            <a:endParaRPr lang="sr-Latn-R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Da </a:t>
            </a:r>
            <a:r>
              <a:rPr lang="en-US" dirty="0">
                <a:solidFill>
                  <a:srgbClr val="FF0000"/>
                </a:solidFill>
              </a:rPr>
              <a:t>bi se </a:t>
            </a:r>
            <a:r>
              <a:rPr lang="en-US" dirty="0" err="1">
                <a:solidFill>
                  <a:srgbClr val="FF0000"/>
                </a:solidFill>
              </a:rPr>
              <a:t>proverila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elektronska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pošta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potrebno</a:t>
            </a:r>
            <a:r>
              <a:rPr lang="en-US" dirty="0">
                <a:solidFill>
                  <a:srgbClr val="FF0000"/>
                </a:solidFill>
              </a:rPr>
              <a:t> je...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5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l-SI" sz="3800" smtClean="0"/>
              <a:t>Šta se sve pamti?</a:t>
            </a:r>
            <a:r>
              <a:rPr lang="en-US" sz="3800" smtClean="0"/>
              <a:t> </a:t>
            </a:r>
            <a:r>
              <a:rPr lang="sl-SI" sz="3800" smtClean="0"/>
              <a:t/>
            </a:r>
            <a:br>
              <a:rPr lang="sl-SI" sz="3800" smtClean="0"/>
            </a:br>
            <a:r>
              <a:rPr lang="sr-Latn-CS" sz="3200" smtClean="0"/>
              <a:t>Fenomenolo</a:t>
            </a:r>
            <a:r>
              <a:rPr lang="sl-SI" sz="3200" smtClean="0"/>
              <a:t>ška analiza</a:t>
            </a:r>
            <a:endParaRPr lang="sr-Latn-CS" sz="320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768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sl-SI" smtClean="0"/>
              <a:t>Šta je ovo 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sl-SI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sl-SI" smtClean="0"/>
          </a:p>
          <a:p>
            <a:pPr marL="533400" indent="-533400" eaLnBrk="1" hangingPunct="1">
              <a:buFont typeface="Wingdings" pitchFamily="2" charset="2"/>
              <a:buNone/>
            </a:pPr>
            <a:endParaRPr lang="en-US" smtClean="0"/>
          </a:p>
          <a:p>
            <a:pPr marL="533400" indent="-533400" eaLnBrk="1" hangingPunct="1">
              <a:buFont typeface="Wingdings" pitchFamily="2" charset="2"/>
              <a:buNone/>
            </a:pPr>
            <a:endParaRPr lang="sl-SI" smtClean="0"/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sl-SI" smtClean="0"/>
              <a:t>Šta je bicikl?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sl-SI" smtClean="0"/>
              <a:t>Kada ste zadnji put vozili bicikl? 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sl-SI" smtClean="0"/>
              <a:t>Kako vozite bicikl?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endParaRPr lang="sl-SI" smtClean="0"/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endParaRPr lang="sl-SI" smtClean="0"/>
          </a:p>
          <a:p>
            <a:pPr marL="533400" indent="-533400" eaLnBrk="1" hangingPunct="1">
              <a:buFont typeface="Wingdings" pitchFamily="2" charset="2"/>
              <a:buNone/>
            </a:pPr>
            <a:endParaRPr lang="sl-SI" smtClean="0"/>
          </a:p>
          <a:p>
            <a:pPr marL="533400" indent="-533400" eaLnBrk="1" hangingPunct="1"/>
            <a:endParaRPr lang="sl-SI" smtClean="0"/>
          </a:p>
          <a:p>
            <a:pPr marL="533400" indent="-533400" eaLnBrk="1" hangingPunct="1"/>
            <a:endParaRPr lang="sl-SI" smtClean="0"/>
          </a:p>
          <a:p>
            <a:pPr marL="533400" indent="-533400" eaLnBrk="1" hangingPunct="1">
              <a:buFont typeface="Wingdings" pitchFamily="2" charset="2"/>
              <a:buNone/>
            </a:pPr>
            <a:endParaRPr lang="sl-SI" smtClean="0"/>
          </a:p>
        </p:txBody>
      </p:sp>
      <p:pic>
        <p:nvPicPr>
          <p:cNvPr id="47110" name="Picture 6" descr="bi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33600"/>
            <a:ext cx="31242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94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DUGOTRAJNA MEMORIJA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37401" cy="5715000"/>
          </a:xfrm>
        </p:spPr>
        <p:txBody>
          <a:bodyPr>
            <a:normAutofit/>
          </a:bodyPr>
          <a:lstStyle/>
          <a:p>
            <a:r>
              <a:rPr lang="en-US" sz="2600" dirty="0"/>
              <a:t>“</a:t>
            </a:r>
            <a:r>
              <a:rPr lang="en-US" sz="2600" b="1" dirty="0" err="1"/>
              <a:t>Prošlog</a:t>
            </a:r>
            <a:r>
              <a:rPr lang="en-US" sz="2600" b="1" dirty="0"/>
              <a:t> </a:t>
            </a:r>
            <a:r>
              <a:rPr lang="en-US" sz="2600" b="1" dirty="0" err="1"/>
              <a:t>leta</a:t>
            </a:r>
            <a:r>
              <a:rPr lang="en-US" sz="2600" b="1" dirty="0"/>
              <a:t> </a:t>
            </a:r>
            <a:r>
              <a:rPr lang="en-US" sz="2600" b="1" dirty="0" err="1"/>
              <a:t>obišao</a:t>
            </a:r>
            <a:r>
              <a:rPr lang="en-US" sz="2600" b="1" dirty="0"/>
              <a:t> </a:t>
            </a:r>
            <a:r>
              <a:rPr lang="en-US" sz="2600" b="1" dirty="0" err="1"/>
              <a:t>sam</a:t>
            </a:r>
            <a:r>
              <a:rPr lang="en-US" sz="2600" b="1" dirty="0"/>
              <a:t> </a:t>
            </a:r>
            <a:r>
              <a:rPr lang="en-US" sz="2600" b="1" dirty="0" err="1"/>
              <a:t>Gaudijev</a:t>
            </a:r>
            <a:r>
              <a:rPr lang="en-US" sz="2600" b="1" dirty="0"/>
              <a:t> </a:t>
            </a:r>
            <a:r>
              <a:rPr lang="en-US" sz="2600" b="1" dirty="0" err="1"/>
              <a:t>muzej</a:t>
            </a:r>
            <a:r>
              <a:rPr lang="en-US" sz="2600" b="1" dirty="0"/>
              <a:t> u </a:t>
            </a:r>
            <a:r>
              <a:rPr lang="en-US" sz="2600" b="1" dirty="0" err="1"/>
              <a:t>Barseloni</a:t>
            </a:r>
            <a:r>
              <a:rPr lang="en-US" sz="2600" b="1" dirty="0"/>
              <a:t>, </a:t>
            </a:r>
            <a:r>
              <a:rPr lang="en-US" sz="2600" b="1" dirty="0" err="1"/>
              <a:t>kupao</a:t>
            </a:r>
            <a:r>
              <a:rPr lang="en-US" sz="2600" b="1" dirty="0"/>
              <a:t> </a:t>
            </a:r>
            <a:r>
              <a:rPr lang="en-US" sz="2600" b="1" dirty="0" err="1"/>
              <a:t>sam</a:t>
            </a:r>
            <a:r>
              <a:rPr lang="en-US" sz="2600" b="1" dirty="0"/>
              <a:t> se </a:t>
            </a:r>
            <a:r>
              <a:rPr lang="en-US" sz="2600" b="1" dirty="0" err="1"/>
              <a:t>na</a:t>
            </a:r>
            <a:r>
              <a:rPr lang="en-US" sz="2600" b="1" dirty="0"/>
              <a:t> </a:t>
            </a:r>
            <a:r>
              <a:rPr lang="en-US" sz="2600" b="1" dirty="0" err="1"/>
              <a:t>plaži</a:t>
            </a:r>
            <a:r>
              <a:rPr lang="en-US" sz="2600" b="1" dirty="0"/>
              <a:t> u </a:t>
            </a:r>
            <a:r>
              <a:rPr lang="en-US" sz="2600" b="1" dirty="0" err="1"/>
              <a:t>Kasteldefelsu</a:t>
            </a:r>
            <a:r>
              <a:rPr lang="en-US" sz="2600" b="1" dirty="0"/>
              <a:t>, </a:t>
            </a:r>
            <a:r>
              <a:rPr lang="en-US" sz="2600" b="1" dirty="0" err="1"/>
              <a:t>jer</a:t>
            </a:r>
            <a:r>
              <a:rPr lang="en-US" sz="2600" b="1" dirty="0"/>
              <a:t> </a:t>
            </a:r>
            <a:r>
              <a:rPr lang="en-US" sz="2600" b="1" dirty="0" err="1"/>
              <a:t>smo</a:t>
            </a:r>
            <a:r>
              <a:rPr lang="en-US" sz="2600" b="1" dirty="0"/>
              <a:t> </a:t>
            </a:r>
            <a:r>
              <a:rPr lang="en-US" sz="2600" b="1" dirty="0" err="1"/>
              <a:t>videli</a:t>
            </a:r>
            <a:r>
              <a:rPr lang="en-US" sz="2600" b="1" dirty="0"/>
              <a:t> da je </a:t>
            </a:r>
            <a:r>
              <a:rPr lang="en-US" sz="2600" b="1" dirty="0" err="1"/>
              <a:t>tamo</a:t>
            </a:r>
            <a:r>
              <a:rPr lang="en-US" sz="2600" b="1" dirty="0"/>
              <a:t> </a:t>
            </a:r>
            <a:r>
              <a:rPr lang="en-US" sz="2600" b="1" dirty="0" err="1"/>
              <a:t>manja</a:t>
            </a:r>
            <a:r>
              <a:rPr lang="en-US" sz="2600" b="1" dirty="0"/>
              <a:t> </a:t>
            </a:r>
            <a:r>
              <a:rPr lang="en-US" sz="2600" b="1" dirty="0" err="1"/>
              <a:t>gužva</a:t>
            </a:r>
            <a:r>
              <a:rPr lang="en-US" sz="2600" b="1" dirty="0"/>
              <a:t> </a:t>
            </a:r>
            <a:r>
              <a:rPr lang="en-US" sz="2600" b="1" dirty="0" err="1"/>
              <a:t>nego</a:t>
            </a:r>
            <a:r>
              <a:rPr lang="en-US" sz="2600" b="1" dirty="0"/>
              <a:t> </a:t>
            </a:r>
            <a:r>
              <a:rPr lang="en-US" sz="2600" b="1" dirty="0" err="1"/>
              <a:t>na</a:t>
            </a:r>
            <a:r>
              <a:rPr lang="en-US" sz="2600" b="1" dirty="0"/>
              <a:t> </a:t>
            </a:r>
            <a:r>
              <a:rPr lang="en-US" sz="2600" b="1" dirty="0" err="1"/>
              <a:t>Barseloneti</a:t>
            </a:r>
            <a:r>
              <a:rPr lang="en-US" sz="2600" b="1" dirty="0"/>
              <a:t>, </a:t>
            </a:r>
            <a:r>
              <a:rPr lang="en-US" sz="2600" b="1" dirty="0" err="1"/>
              <a:t>mada</a:t>
            </a:r>
            <a:r>
              <a:rPr lang="en-US" sz="2600" b="1" dirty="0"/>
              <a:t> je more </a:t>
            </a:r>
            <a:r>
              <a:rPr lang="en-US" sz="2600" b="1" dirty="0" err="1"/>
              <a:t>bilo</a:t>
            </a:r>
            <a:r>
              <a:rPr lang="en-US" sz="2600" b="1" dirty="0"/>
              <a:t> </a:t>
            </a:r>
            <a:r>
              <a:rPr lang="en-US" sz="2600" b="1" dirty="0" err="1"/>
              <a:t>jako</a:t>
            </a:r>
            <a:r>
              <a:rPr lang="en-US" sz="2600" b="1" dirty="0"/>
              <a:t> </a:t>
            </a:r>
            <a:r>
              <a:rPr lang="en-US" sz="2600" b="1" dirty="0" err="1"/>
              <a:t>valovito</a:t>
            </a:r>
            <a:r>
              <a:rPr lang="en-US" sz="2600" b="1" dirty="0"/>
              <a:t> i </a:t>
            </a:r>
            <a:r>
              <a:rPr lang="en-US" sz="2600" b="1" dirty="0" err="1"/>
              <a:t>bila</a:t>
            </a:r>
            <a:r>
              <a:rPr lang="en-US" sz="2600" b="1" dirty="0"/>
              <a:t> je </a:t>
            </a:r>
            <a:r>
              <a:rPr lang="en-US" sz="2600" b="1" dirty="0" err="1"/>
              <a:t>velika</a:t>
            </a:r>
            <a:r>
              <a:rPr lang="en-US" sz="2600" b="1" dirty="0"/>
              <a:t> </a:t>
            </a:r>
            <a:r>
              <a:rPr lang="en-US" sz="2600" b="1" dirty="0" err="1"/>
              <a:t>sparina</a:t>
            </a:r>
            <a:r>
              <a:rPr lang="en-US" sz="2600" b="1" dirty="0"/>
              <a:t>, a </a:t>
            </a:r>
            <a:r>
              <a:rPr lang="en-US" sz="2600" b="1" dirty="0" err="1"/>
              <a:t>veče</a:t>
            </a:r>
            <a:r>
              <a:rPr lang="en-US" sz="2600" b="1" dirty="0"/>
              <a:t> </a:t>
            </a:r>
            <a:r>
              <a:rPr lang="en-US" sz="2600" b="1" dirty="0" err="1"/>
              <a:t>smo</a:t>
            </a:r>
            <a:r>
              <a:rPr lang="en-US" sz="2600" b="1" dirty="0"/>
              <a:t> </a:t>
            </a:r>
            <a:r>
              <a:rPr lang="en-US" sz="2600" b="1" dirty="0" err="1"/>
              <a:t>proveli</a:t>
            </a:r>
            <a:r>
              <a:rPr lang="en-US" sz="2600" b="1" dirty="0"/>
              <a:t> </a:t>
            </a:r>
            <a:r>
              <a:rPr lang="en-US" sz="2600" b="1" dirty="0" err="1"/>
              <a:t>pijući</a:t>
            </a:r>
            <a:r>
              <a:rPr lang="en-US" sz="2600" b="1" dirty="0"/>
              <a:t> </a:t>
            </a:r>
            <a:r>
              <a:rPr lang="en-US" sz="2600" b="1" dirty="0" err="1"/>
              <a:t>neko</a:t>
            </a:r>
            <a:r>
              <a:rPr lang="en-US" sz="2600" b="1" dirty="0"/>
              <a:t> </a:t>
            </a:r>
            <a:r>
              <a:rPr lang="en-US" sz="2600" b="1" dirty="0" err="1"/>
              <a:t>odlično</a:t>
            </a:r>
            <a:r>
              <a:rPr lang="en-US" sz="2600" b="1" dirty="0"/>
              <a:t> i </a:t>
            </a:r>
            <a:r>
              <a:rPr lang="en-US" sz="2600" b="1" dirty="0" err="1"/>
              <a:t>osvežavajuće</a:t>
            </a:r>
            <a:r>
              <a:rPr lang="en-US" sz="2600" b="1" dirty="0"/>
              <a:t> </a:t>
            </a:r>
            <a:r>
              <a:rPr lang="en-US" sz="2600" b="1" dirty="0" err="1"/>
              <a:t>belo</a:t>
            </a:r>
            <a:r>
              <a:rPr lang="en-US" sz="2600" b="1" dirty="0"/>
              <a:t> vino u </a:t>
            </a:r>
            <a:r>
              <a:rPr lang="en-US" sz="2600" b="1" dirty="0" err="1"/>
              <a:t>Gotskoj</a:t>
            </a:r>
            <a:r>
              <a:rPr lang="en-US" sz="2600" b="1" dirty="0"/>
              <a:t> </a:t>
            </a:r>
            <a:r>
              <a:rPr lang="en-US" sz="2600" b="1" dirty="0" err="1"/>
              <a:t>četvrti</a:t>
            </a:r>
            <a:r>
              <a:rPr lang="en-US" sz="2600" b="1" dirty="0"/>
              <a:t> i </a:t>
            </a:r>
            <a:r>
              <a:rPr lang="en-US" sz="2600" b="1" dirty="0" err="1"/>
              <a:t>slušajući</a:t>
            </a:r>
            <a:r>
              <a:rPr lang="en-US" sz="2600" b="1" dirty="0"/>
              <a:t> </a:t>
            </a:r>
            <a:r>
              <a:rPr lang="en-US" sz="2600" b="1" dirty="0" err="1"/>
              <a:t>svirače</a:t>
            </a:r>
            <a:r>
              <a:rPr lang="en-US" sz="2600" b="1" dirty="0"/>
              <a:t> </a:t>
            </a:r>
            <a:r>
              <a:rPr lang="en-US" sz="2600" b="1" dirty="0" err="1"/>
              <a:t>rumbe</a:t>
            </a:r>
            <a:r>
              <a:rPr lang="en-US" sz="2600" dirty="0" smtClean="0"/>
              <a:t>.”</a:t>
            </a:r>
            <a:r>
              <a:rPr lang="sr-Latn-CS" sz="2600" dirty="0" smtClean="0"/>
              <a:t/>
            </a:r>
            <a:br>
              <a:rPr lang="sr-Latn-CS" sz="2600" dirty="0" smtClean="0"/>
            </a:br>
            <a:endParaRPr lang="en-US" sz="2600" dirty="0"/>
          </a:p>
          <a:p>
            <a:pPr>
              <a:buFont typeface="Times New Roman" pitchFamily="18" charset="0"/>
              <a:buNone/>
            </a:pPr>
            <a:endParaRPr lang="en-US" sz="2200" dirty="0"/>
          </a:p>
          <a:p>
            <a:endParaRPr lang="en-US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4267200"/>
            <a:ext cx="805669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 </a:t>
            </a:r>
            <a:r>
              <a:rPr lang="en-US" i="1" dirty="0" err="1"/>
              <a:t>Koja</a:t>
            </a:r>
            <a:r>
              <a:rPr lang="en-US" i="1" dirty="0"/>
              <a:t> </a:t>
            </a:r>
            <a:r>
              <a:rPr lang="en-US" i="1" dirty="0" err="1"/>
              <a:t>vrsta</a:t>
            </a:r>
            <a:r>
              <a:rPr lang="en-US" i="1" dirty="0"/>
              <a:t> </a:t>
            </a:r>
            <a:r>
              <a:rPr lang="en-US" i="1" dirty="0" err="1"/>
              <a:t>pamćenja</a:t>
            </a:r>
            <a:r>
              <a:rPr lang="en-US" i="1" dirty="0"/>
              <a:t> je u </a:t>
            </a:r>
            <a:r>
              <a:rPr lang="en-US" i="1" dirty="0" err="1"/>
              <a:t>ovom</a:t>
            </a:r>
            <a:r>
              <a:rPr lang="en-US" i="1" dirty="0"/>
              <a:t> </a:t>
            </a:r>
            <a:r>
              <a:rPr lang="en-US" i="1" dirty="0" err="1"/>
              <a:t>iskazu</a:t>
            </a:r>
            <a:r>
              <a:rPr lang="en-US" i="1" dirty="0"/>
              <a:t>?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i="1" dirty="0" err="1"/>
              <a:t>epizodičkoj</a:t>
            </a:r>
            <a:r>
              <a:rPr lang="en-US" dirty="0"/>
              <a:t> </a:t>
            </a:r>
            <a:r>
              <a:rPr lang="en-US" dirty="0" err="1"/>
              <a:t>memoriji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čulne</a:t>
            </a:r>
            <a:r>
              <a:rPr lang="en-US" dirty="0"/>
              <a:t> </a:t>
            </a:r>
            <a:r>
              <a:rPr lang="en-US" dirty="0" err="1"/>
              <a:t>prirode</a:t>
            </a:r>
            <a:r>
              <a:rPr lang="en-US" dirty="0"/>
              <a:t>: </a:t>
            </a:r>
            <a:r>
              <a:rPr lang="en-US" dirty="0" err="1"/>
              <a:t>obići</a:t>
            </a:r>
            <a:r>
              <a:rPr lang="en-US" dirty="0"/>
              <a:t>, </a:t>
            </a:r>
            <a:r>
              <a:rPr lang="en-US" dirty="0" err="1"/>
              <a:t>kupati</a:t>
            </a:r>
            <a:r>
              <a:rPr lang="en-US" dirty="0"/>
              <a:t>, </a:t>
            </a:r>
            <a:r>
              <a:rPr lang="en-US" dirty="0" err="1"/>
              <a:t>videti</a:t>
            </a:r>
            <a:r>
              <a:rPr lang="en-US" dirty="0"/>
              <a:t>, </a:t>
            </a:r>
            <a:r>
              <a:rPr lang="en-US" dirty="0" err="1"/>
              <a:t>sparina</a:t>
            </a:r>
            <a:r>
              <a:rPr lang="en-US" dirty="0"/>
              <a:t>, </a:t>
            </a:r>
            <a:endParaRPr lang="sr-Latn-CS" dirty="0" smtClean="0"/>
          </a:p>
          <a:p>
            <a:r>
              <a:rPr lang="en-US" dirty="0" err="1" smtClean="0"/>
              <a:t>osvežavajuće</a:t>
            </a:r>
            <a:r>
              <a:rPr lang="en-US" dirty="0"/>
              <a:t>, </a:t>
            </a:r>
            <a:r>
              <a:rPr lang="en-US" dirty="0" err="1"/>
              <a:t>slušati</a:t>
            </a:r>
            <a:r>
              <a:rPr lang="en-US" dirty="0"/>
              <a:t>...</a:t>
            </a:r>
          </a:p>
          <a:p>
            <a:r>
              <a:rPr lang="en-US" i="1" dirty="0"/>
              <a:t>A </a:t>
            </a:r>
            <a:r>
              <a:rPr lang="en-US" i="1" dirty="0" err="1"/>
              <a:t>koje</a:t>
            </a:r>
            <a:r>
              <a:rPr lang="en-US" i="1" dirty="0"/>
              <a:t> </a:t>
            </a:r>
            <a:r>
              <a:rPr lang="en-US" i="1" dirty="0" err="1"/>
              <a:t>semantičke</a:t>
            </a:r>
            <a:r>
              <a:rPr lang="en-US" i="1" dirty="0"/>
              <a:t> </a:t>
            </a:r>
            <a:r>
              <a:rPr lang="en-US" i="1" dirty="0" err="1"/>
              <a:t>informacije</a:t>
            </a:r>
            <a:r>
              <a:rPr lang="en-US" i="1" dirty="0"/>
              <a:t>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? </a:t>
            </a:r>
          </a:p>
          <a:p>
            <a:r>
              <a:rPr lang="en-US" dirty="0"/>
              <a:t>Gaudi, </a:t>
            </a:r>
            <a:r>
              <a:rPr lang="en-US" dirty="0" err="1"/>
              <a:t>muzej</a:t>
            </a:r>
            <a:r>
              <a:rPr lang="en-US" dirty="0"/>
              <a:t>, </a:t>
            </a:r>
            <a:r>
              <a:rPr lang="en-US" dirty="0" err="1"/>
              <a:t>Barselona</a:t>
            </a:r>
            <a:r>
              <a:rPr lang="en-US" dirty="0"/>
              <a:t>, </a:t>
            </a:r>
            <a:r>
              <a:rPr lang="en-US" dirty="0" err="1"/>
              <a:t>Kasteldefels</a:t>
            </a:r>
            <a:r>
              <a:rPr lang="en-US" dirty="0"/>
              <a:t>, </a:t>
            </a:r>
            <a:r>
              <a:rPr lang="en-US" dirty="0" err="1"/>
              <a:t>Barseloneta</a:t>
            </a:r>
            <a:r>
              <a:rPr lang="en-US" dirty="0"/>
              <a:t>, more, </a:t>
            </a:r>
            <a:endParaRPr lang="sr-Latn-CS" dirty="0" smtClean="0"/>
          </a:p>
          <a:p>
            <a:r>
              <a:rPr lang="en-US" dirty="0" err="1" smtClean="0"/>
              <a:t>valovito</a:t>
            </a:r>
            <a:r>
              <a:rPr lang="en-US" dirty="0"/>
              <a:t>, </a:t>
            </a:r>
            <a:r>
              <a:rPr lang="en-US" dirty="0" err="1"/>
              <a:t>sparina</a:t>
            </a:r>
            <a:r>
              <a:rPr lang="en-US" dirty="0"/>
              <a:t>, vino, </a:t>
            </a:r>
            <a:r>
              <a:rPr lang="en-US" dirty="0" err="1"/>
              <a:t>osvežavajuće</a:t>
            </a:r>
            <a:r>
              <a:rPr lang="en-US" dirty="0"/>
              <a:t>, </a:t>
            </a:r>
            <a:r>
              <a:rPr lang="en-US" dirty="0" err="1"/>
              <a:t>Gotska</a:t>
            </a:r>
            <a:r>
              <a:rPr lang="en-US" dirty="0"/>
              <a:t> </a:t>
            </a:r>
            <a:r>
              <a:rPr lang="en-US" dirty="0" err="1"/>
              <a:t>četvrt</a:t>
            </a:r>
            <a:r>
              <a:rPr lang="en-US" dirty="0"/>
              <a:t>, rumba.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8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Autobiografska</a:t>
            </a:r>
            <a:r>
              <a:rPr lang="en-US" dirty="0"/>
              <a:t> </a:t>
            </a:r>
            <a:r>
              <a:rPr lang="en-US" dirty="0" err="1"/>
              <a:t>memorija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Memorija </a:t>
            </a:r>
            <a:r>
              <a:rPr lang="pl-PL" dirty="0"/>
              <a:t>za događaje vezane za nas same i</a:t>
            </a:r>
          </a:p>
          <a:p>
            <a:pPr marL="0" indent="0">
              <a:buNone/>
            </a:pPr>
            <a:r>
              <a:rPr lang="sr-Latn-RS" dirty="0" smtClean="0"/>
              <a:t>različit</a:t>
            </a:r>
            <a:r>
              <a:rPr lang="en-US" dirty="0" smtClean="0"/>
              <a:t>a </a:t>
            </a:r>
            <a:r>
              <a:rPr lang="en-US" dirty="0" err="1"/>
              <a:t>lična</a:t>
            </a:r>
            <a:r>
              <a:rPr lang="en-US" dirty="0"/>
              <a:t> </a:t>
            </a:r>
            <a:r>
              <a:rPr lang="en-US" dirty="0" err="1"/>
              <a:t>iskustva</a:t>
            </a:r>
            <a:r>
              <a:rPr lang="en-US" dirty="0"/>
              <a:t> (</a:t>
            </a:r>
            <a:r>
              <a:rPr lang="en-US" dirty="0" err="1"/>
              <a:t>Neisser</a:t>
            </a:r>
            <a:r>
              <a:rPr lang="en-US" dirty="0"/>
              <a:t>, 1989</a:t>
            </a:r>
            <a:r>
              <a:rPr lang="en-US" dirty="0" smtClean="0"/>
              <a:t>)</a:t>
            </a:r>
            <a:r>
              <a:rPr lang="sr-Latn-RS" dirty="0" smtClean="0"/>
              <a:t> - </a:t>
            </a:r>
            <a:r>
              <a:rPr lang="nn-NO" dirty="0"/>
              <a:t>definiše naš identitet i služi kao veza </a:t>
            </a:r>
            <a:r>
              <a:rPr lang="nn-NO" dirty="0" smtClean="0"/>
              <a:t>za</a:t>
            </a:r>
            <a:r>
              <a:rPr lang="sr-Latn-RS" dirty="0" smtClean="0"/>
              <a:t> </a:t>
            </a:r>
            <a:r>
              <a:rPr lang="vi-VN" dirty="0" smtClean="0"/>
              <a:t>događaje </a:t>
            </a:r>
            <a:r>
              <a:rPr lang="vi-VN" dirty="0"/>
              <a:t>iz privatne i javne sfere</a:t>
            </a:r>
            <a:endParaRPr lang="sr-Latn-R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en-US" dirty="0" err="1" smtClean="0"/>
              <a:t>Uključuje</a:t>
            </a:r>
            <a:r>
              <a:rPr lang="en-US" dirty="0" smtClean="0"/>
              <a:t> </a:t>
            </a:r>
            <a:r>
              <a:rPr lang="en-US" dirty="0" err="1"/>
              <a:t>sećanja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specifična</a:t>
            </a:r>
            <a:r>
              <a:rPr lang="en-US" dirty="0"/>
              <a:t> </a:t>
            </a:r>
            <a:r>
              <a:rPr lang="en-US" dirty="0" err="1"/>
              <a:t>iskustva</a:t>
            </a:r>
            <a:r>
              <a:rPr lang="en-US" dirty="0"/>
              <a:t> i </a:t>
            </a:r>
            <a:r>
              <a:rPr lang="en-US" dirty="0" err="1" smtClean="0"/>
              <a:t>memoriju</a:t>
            </a:r>
            <a:r>
              <a:rPr lang="sr-Latn-R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raznovrsne</a:t>
            </a:r>
            <a:r>
              <a:rPr lang="en-US" dirty="0"/>
              <a:t> </a:t>
            </a:r>
            <a:r>
              <a:rPr lang="en-US" dirty="0" err="1"/>
              <a:t>činjenice</a:t>
            </a:r>
            <a:r>
              <a:rPr lang="en-US" dirty="0"/>
              <a:t> o </a:t>
            </a:r>
            <a:r>
              <a:rPr lang="en-US" dirty="0" err="1"/>
              <a:t>sopstvenom</a:t>
            </a:r>
            <a:r>
              <a:rPr lang="en-US" dirty="0"/>
              <a:t> </a:t>
            </a:r>
            <a:r>
              <a:rPr lang="en-US" dirty="0" err="1"/>
              <a:t>životu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–</a:t>
            </a:r>
            <a:r>
              <a:rPr lang="sr-Latn-RS" dirty="0" smtClean="0"/>
              <a:t> </a:t>
            </a:r>
            <a:r>
              <a:rPr lang="en-US" dirty="0" err="1" smtClean="0"/>
              <a:t>Kupovanje</a:t>
            </a:r>
            <a:r>
              <a:rPr lang="en-US" dirty="0" smtClean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automobila</a:t>
            </a:r>
            <a:r>
              <a:rPr lang="en-US" dirty="0"/>
              <a:t> (</a:t>
            </a:r>
            <a:r>
              <a:rPr lang="en-US" dirty="0" err="1"/>
              <a:t>specifično</a:t>
            </a:r>
            <a:r>
              <a:rPr lang="en-US" dirty="0"/>
              <a:t> </a:t>
            </a:r>
            <a:r>
              <a:rPr lang="en-US" dirty="0" err="1"/>
              <a:t>iskustvo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pt-BR" dirty="0"/>
              <a:t>–Znanje o tome da posedujem automobil (činjenica </a:t>
            </a:r>
            <a:r>
              <a:rPr lang="pt-BR" dirty="0" smtClean="0"/>
              <a:t>o</a:t>
            </a:r>
            <a:r>
              <a:rPr lang="sr-Latn-RS" dirty="0" smtClean="0"/>
              <a:t> </a:t>
            </a:r>
            <a:r>
              <a:rPr lang="en-US" dirty="0" err="1" smtClean="0"/>
              <a:t>meni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1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l-SI" sz="3800" smtClean="0"/>
              <a:t>Dubina obrade informacija - demonstracija</a:t>
            </a:r>
            <a:endParaRPr lang="sr-Latn-CS" sz="380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006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z="2400" smtClean="0"/>
              <a:t>Imate 10 sekundi za rešavanje sledećeg zadatka: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l-SI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mtClean="0"/>
              <a:t>1. Koliko samoglasnika ima u sledećim rečima?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mtClean="0"/>
              <a:t>Šopen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mtClean="0"/>
              <a:t>Rembrant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mtClean="0"/>
              <a:t>Roden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mtClean="0"/>
              <a:t>Betoven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mtClean="0"/>
              <a:t>Čajkovski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mtClean="0"/>
              <a:t>Pikaso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32121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l-SI" sz="3800" smtClean="0"/>
              <a:t>Dubina obrade informacija - demonstracija</a:t>
            </a:r>
            <a:endParaRPr lang="sr-Latn-CS" sz="380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76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z="2400" smtClean="0"/>
              <a:t>Imate 10 sekundi za rešavanje sledećeg zadatka: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l-SI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mtClean="0"/>
              <a:t>2. Kojeg umetnika naročito cenite?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mtClean="0"/>
              <a:t>Renoar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mtClean="0"/>
              <a:t>Šostakovič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mtClean="0"/>
              <a:t>Mikelanđelo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mtClean="0"/>
              <a:t>Mocart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mtClean="0"/>
              <a:t>Vagner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mtClean="0"/>
              <a:t>Gogen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l-SI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r-Latn-CS" sz="2400" smtClean="0"/>
          </a:p>
        </p:txBody>
      </p:sp>
    </p:spTree>
    <p:extLst>
      <p:ext uri="{BB962C8B-B14F-4D97-AF65-F5344CB8AC3E}">
        <p14:creationId xmlns:p14="http://schemas.microsoft.com/office/powerpoint/2010/main" val="346989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l-SI" sz="3800" smtClean="0"/>
              <a:t>Dubina obrade informacija - demonstracija </a:t>
            </a:r>
            <a:endParaRPr lang="sr-Latn-CS" sz="380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6858000" cy="4149725"/>
          </a:xfrm>
        </p:spPr>
        <p:txBody>
          <a:bodyPr/>
          <a:lstStyle/>
          <a:p>
            <a:pPr eaLnBrk="1" hangingPunct="1"/>
            <a:r>
              <a:rPr lang="sl-SI" smtClean="0"/>
              <a:t>Pitanje br 1: Koliko samoglasnika ima u sledećim rečima</a:t>
            </a:r>
          </a:p>
          <a:p>
            <a:pPr lvl="1" eaLnBrk="1" hangingPunct="1"/>
            <a:r>
              <a:rPr lang="sl-SI" smtClean="0"/>
              <a:t>Koja su imena bila na spisku?</a:t>
            </a:r>
          </a:p>
          <a:p>
            <a:pPr lvl="1" eaLnBrk="1" hangingPunct="1"/>
            <a:endParaRPr lang="sl-SI" smtClean="0"/>
          </a:p>
          <a:p>
            <a:pPr eaLnBrk="1" hangingPunct="1"/>
            <a:r>
              <a:rPr lang="sl-SI" smtClean="0"/>
              <a:t>Pitanje br 2: Kojeg umetnika naročito cenite?</a:t>
            </a:r>
          </a:p>
          <a:p>
            <a:pPr lvl="1" eaLnBrk="1" hangingPunct="1"/>
            <a:r>
              <a:rPr lang="sl-SI" smtClean="0"/>
              <a:t>Koja su imena bila na spisku?</a:t>
            </a:r>
          </a:p>
          <a:p>
            <a:pPr lvl="1" eaLnBrk="1" hangingPunct="1">
              <a:buFont typeface="Wingdings" pitchFamily="2" charset="2"/>
              <a:buNone/>
            </a:pPr>
            <a:endParaRPr lang="sl-SI" smtClean="0"/>
          </a:p>
          <a:p>
            <a:pPr eaLnBrk="1" hangingPunct="1"/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291731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Dubina obrade informacija</a:t>
            </a:r>
            <a:r>
              <a:rPr lang="sl-SI" sz="3800" smtClean="0"/>
              <a:t> - primer</a:t>
            </a:r>
            <a:endParaRPr lang="sr-Latn-CS" sz="3800" smtClean="0"/>
          </a:p>
        </p:txBody>
      </p:sp>
      <p:pic>
        <p:nvPicPr>
          <p:cNvPr id="1741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6477000" cy="35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974725" y="5522913"/>
            <a:ext cx="79406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l-SI" dirty="0"/>
              <a:t>Šahisti dobro pamte raspored figura iz stvarne šahovske partije.</a:t>
            </a:r>
          </a:p>
          <a:p>
            <a:pPr eaLnBrk="1" hangingPunct="1"/>
            <a:r>
              <a:rPr lang="sl-SI" dirty="0"/>
              <a:t>Raspored nasumično razmeštenih figura teško uče i loše pamte zato što nema smisla.</a:t>
            </a:r>
          </a:p>
          <a:p>
            <a:pPr eaLnBrk="1" hangingPunct="1"/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7623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Kraj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02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sl-SI" sz="3800" dirty="0" smtClean="0"/>
              <a:t>Pamćenje kao proces – Etkinson i Šifrin</a:t>
            </a:r>
            <a:endParaRPr lang="sr-Latn-CS" sz="3800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9248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>
                <a:solidFill>
                  <a:srgbClr val="7030A0"/>
                </a:solidFill>
              </a:rPr>
              <a:t>Psihička struktura koja sadrži tri komponente</a:t>
            </a:r>
            <a:r>
              <a:rPr lang="sr-Latn-RS" sz="2400" dirty="0"/>
              <a:t>:</a:t>
            </a:r>
            <a:br>
              <a:rPr lang="sr-Latn-RS" sz="2400" dirty="0"/>
            </a:br>
            <a:endParaRPr lang="en-US" sz="2400" dirty="0" smtClean="0"/>
          </a:p>
          <a:p>
            <a:pPr eaLnBrk="1" hangingPunct="1"/>
            <a:r>
              <a:rPr lang="sl-SI" sz="2400" dirty="0" smtClean="0"/>
              <a:t>Senzorno pamćenje (senzorni registar)</a:t>
            </a:r>
          </a:p>
          <a:p>
            <a:r>
              <a:rPr lang="sl-SI" sz="2400" dirty="0" smtClean="0"/>
              <a:t>Kratkoročno </a:t>
            </a:r>
            <a:r>
              <a:rPr lang="sl-SI" sz="2400" dirty="0"/>
              <a:t>pamćenje </a:t>
            </a:r>
            <a:r>
              <a:rPr lang="sl-SI" sz="2400" dirty="0" smtClean="0"/>
              <a:t>(radna memorija)</a:t>
            </a:r>
          </a:p>
          <a:p>
            <a:r>
              <a:rPr lang="sl-SI" sz="2400" dirty="0" smtClean="0"/>
              <a:t>Dugoročno pamćenje</a:t>
            </a:r>
            <a:br>
              <a:rPr lang="sl-SI" sz="2400" dirty="0" smtClean="0"/>
            </a:br>
            <a:endParaRPr lang="de-DE" sz="2400" dirty="0" smtClean="0"/>
          </a:p>
          <a:p>
            <a:pPr eaLnBrk="1" hangingPunct="1"/>
            <a:r>
              <a:rPr lang="sl-SI" sz="2400" dirty="0" smtClean="0"/>
              <a:t>Uslovi konsolidacije informacija (prelaska iz kratkoročne u dugoročnu memoriju: </a:t>
            </a:r>
          </a:p>
          <a:p>
            <a:pPr lvl="1" eaLnBrk="1" hangingPunct="1"/>
            <a:r>
              <a:rPr lang="sl-SI" sz="2400" dirty="0" smtClean="0"/>
              <a:t>Pažnja</a:t>
            </a:r>
          </a:p>
          <a:p>
            <a:pPr lvl="1" eaLnBrk="1" hangingPunct="1"/>
            <a:r>
              <a:rPr lang="sl-SI" sz="2400" dirty="0" smtClean="0"/>
              <a:t>Ponavljanje</a:t>
            </a:r>
          </a:p>
          <a:p>
            <a:pPr lvl="1" eaLnBrk="1" hangingPunct="1"/>
            <a:r>
              <a:rPr lang="sl-SI" sz="2400" dirty="0" smtClean="0"/>
              <a:t>Osmišljavanje (analiza, dubina obrade)</a:t>
            </a:r>
          </a:p>
        </p:txBody>
      </p:sp>
    </p:spTree>
    <p:extLst>
      <p:ext uri="{BB962C8B-B14F-4D97-AF65-F5344CB8AC3E}">
        <p14:creationId xmlns:p14="http://schemas.microsoft.com/office/powerpoint/2010/main" val="233000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SENZORNA MEMORIJA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480" y="1066801"/>
            <a:ext cx="8306519" cy="5410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Produženo</a:t>
            </a:r>
            <a:r>
              <a:rPr lang="en-US" dirty="0" smtClean="0"/>
              <a:t> </a:t>
            </a:r>
            <a:r>
              <a:rPr lang="en-US" dirty="0" err="1" smtClean="0"/>
              <a:t>dejstvo</a:t>
            </a:r>
            <a:r>
              <a:rPr lang="en-US" dirty="0" smtClean="0"/>
              <a:t> </a:t>
            </a:r>
            <a:r>
              <a:rPr lang="en-US" dirty="0" err="1" smtClean="0"/>
              <a:t>stimulusa</a:t>
            </a:r>
            <a:r>
              <a:rPr lang="en-US" dirty="0" smtClean="0"/>
              <a:t> i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prestanka</a:t>
            </a:r>
            <a:r>
              <a:rPr lang="en-US" dirty="0" smtClean="0"/>
              <a:t> </a:t>
            </a:r>
            <a:r>
              <a:rPr lang="en-US" dirty="0" err="1" smtClean="0"/>
              <a:t>njegovog</a:t>
            </a:r>
            <a:r>
              <a:rPr lang="en-US" dirty="0" smtClean="0"/>
              <a:t> </a:t>
            </a:r>
            <a:r>
              <a:rPr lang="en-US" dirty="0" err="1" smtClean="0"/>
              <a:t>delovanja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deo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 </a:t>
            </a:r>
            <a:r>
              <a:rPr lang="en-US" dirty="0" err="1" smtClean="0"/>
              <a:t>opažanja</a:t>
            </a:r>
            <a:endParaRPr lang="en-US" dirty="0" smtClean="0"/>
          </a:p>
          <a:p>
            <a:pPr lvl="1"/>
            <a:r>
              <a:rPr lang="en-US" dirty="0" err="1" smtClean="0"/>
              <a:t>ikonička</a:t>
            </a:r>
            <a:r>
              <a:rPr lang="en-US" dirty="0" smtClean="0"/>
              <a:t> i </a:t>
            </a:r>
            <a:r>
              <a:rPr lang="en-US" dirty="0" err="1" smtClean="0"/>
              <a:t>ehoička</a:t>
            </a:r>
            <a:r>
              <a:rPr lang="en-US" dirty="0" smtClean="0"/>
              <a:t> </a:t>
            </a:r>
            <a:r>
              <a:rPr lang="en-US" dirty="0" err="1" smtClean="0"/>
              <a:t>memorija</a:t>
            </a:r>
            <a:endParaRPr lang="en-US" dirty="0" smtClean="0"/>
          </a:p>
          <a:p>
            <a:pPr lvl="1"/>
            <a:r>
              <a:rPr lang="en-US" dirty="0" err="1" smtClean="0"/>
              <a:t>npr</a:t>
            </a:r>
            <a:r>
              <a:rPr lang="en-US" dirty="0" smtClean="0"/>
              <a:t>: </a:t>
            </a:r>
            <a:r>
              <a:rPr lang="en-US" dirty="0" err="1" smtClean="0"/>
              <a:t>crtanje</a:t>
            </a:r>
            <a:r>
              <a:rPr lang="en-US" dirty="0" smtClean="0"/>
              <a:t> </a:t>
            </a:r>
            <a:r>
              <a:rPr lang="en-US" dirty="0" err="1" smtClean="0"/>
              <a:t>vrhom</a:t>
            </a:r>
            <a:r>
              <a:rPr lang="en-US" dirty="0" smtClean="0"/>
              <a:t> </a:t>
            </a:r>
            <a:r>
              <a:rPr lang="en-US" dirty="0" err="1" smtClean="0"/>
              <a:t>cigarete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mraku</a:t>
            </a:r>
            <a:endParaRPr lang="en-US" dirty="0" smtClean="0"/>
          </a:p>
          <a:p>
            <a:r>
              <a:rPr lang="en-US" dirty="0" err="1" smtClean="0"/>
              <a:t>Trajanje</a:t>
            </a:r>
            <a:r>
              <a:rPr lang="en-US" dirty="0" smtClean="0"/>
              <a:t>: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 smtClean="0"/>
              <a:t>milisekundi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sr-Latn-RS" i="1" dirty="0" smtClean="0"/>
              <a:t>Čemu</a:t>
            </a:r>
            <a:r>
              <a:rPr lang="en-US" i="1" dirty="0" smtClean="0"/>
              <a:t> </a:t>
            </a:r>
            <a:r>
              <a:rPr lang="en-US" i="1" dirty="0" err="1" smtClean="0"/>
              <a:t>ovo</a:t>
            </a:r>
            <a:r>
              <a:rPr lang="en-US" i="1" dirty="0" smtClean="0"/>
              <a:t> </a:t>
            </a:r>
            <a:r>
              <a:rPr lang="en-US" i="1" dirty="0" err="1" smtClean="0"/>
              <a:t>služi</a:t>
            </a:r>
            <a:r>
              <a:rPr lang="en-US" i="1" dirty="0" smtClean="0"/>
              <a:t>? </a:t>
            </a:r>
          </a:p>
          <a:p>
            <a:pPr lvl="1"/>
            <a:r>
              <a:rPr lang="en-US" dirty="0" smtClean="0"/>
              <a:t>Da bi se </a:t>
            </a:r>
            <a:r>
              <a:rPr lang="en-US" dirty="0" err="1" smtClean="0"/>
              <a:t>obezbedilo</a:t>
            </a:r>
            <a:r>
              <a:rPr lang="en-US" dirty="0" smtClean="0"/>
              <a:t> da stimulus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prisutan</a:t>
            </a:r>
            <a:r>
              <a:rPr lang="en-US" dirty="0" smtClean="0"/>
              <a:t> </a:t>
            </a:r>
            <a:r>
              <a:rPr lang="en-US" dirty="0" err="1" smtClean="0"/>
              <a:t>minimalno</a:t>
            </a:r>
            <a:r>
              <a:rPr lang="en-US" dirty="0" smtClean="0"/>
              <a:t> </a:t>
            </a:r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je </a:t>
            </a:r>
            <a:r>
              <a:rPr lang="en-US" dirty="0" err="1" smtClean="0"/>
              <a:t>potrebno</a:t>
            </a:r>
            <a:r>
              <a:rPr lang="en-US" dirty="0" smtClean="0"/>
              <a:t> da se </a:t>
            </a:r>
            <a:r>
              <a:rPr lang="en-US" dirty="0" err="1" smtClean="0"/>
              <a:t>opazi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0477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KRATKOTRAJNA MEMORIJA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193600" cy="397481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	“</a:t>
            </a:r>
            <a:r>
              <a:rPr lang="en-US" dirty="0" err="1" smtClean="0"/>
              <a:t>Raskrsnica</a:t>
            </a:r>
            <a:r>
              <a:rPr lang="en-US" dirty="0" smtClean="0"/>
              <a:t>” - </a:t>
            </a:r>
            <a:r>
              <a:rPr lang="en-US" dirty="0" err="1" smtClean="0"/>
              <a:t>ono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en-US" dirty="0" smtClean="0"/>
              <a:t> je sad u </a:t>
            </a:r>
            <a:r>
              <a:rPr lang="en-US" dirty="0" err="1" smtClean="0"/>
              <a:t>svesti</a:t>
            </a:r>
            <a:r>
              <a:rPr lang="en-US" dirty="0" smtClean="0"/>
              <a:t> </a:t>
            </a:r>
          </a:p>
          <a:p>
            <a:pPr lvl="1">
              <a:buFont typeface="Times New Roman" pitchFamily="18" charset="0"/>
              <a:buNone/>
            </a:pPr>
            <a:r>
              <a:rPr lang="en-US" dirty="0" smtClean="0"/>
              <a:t>                          - </a:t>
            </a:r>
            <a:r>
              <a:rPr lang="en-US" dirty="0" err="1" smtClean="0"/>
              <a:t>potiče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SM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DM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Vizuelna</a:t>
            </a:r>
            <a:r>
              <a:rPr lang="en-US" dirty="0" smtClean="0">
                <a:solidFill>
                  <a:srgbClr val="FF0000"/>
                </a:solidFill>
              </a:rPr>
              <a:t> i </a:t>
            </a:r>
            <a:r>
              <a:rPr lang="en-US" dirty="0" err="1" smtClean="0">
                <a:solidFill>
                  <a:srgbClr val="FF0000"/>
                </a:solidFill>
              </a:rPr>
              <a:t>auditivna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-	</a:t>
            </a:r>
            <a:r>
              <a:rPr lang="en-US" dirty="0" err="1" smtClean="0"/>
              <a:t>npr</a:t>
            </a:r>
            <a:r>
              <a:rPr lang="en-US" dirty="0" smtClean="0"/>
              <a:t>.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telefona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vam</a:t>
            </a:r>
            <a:r>
              <a:rPr lang="en-US" dirty="0" smtClean="0"/>
              <a:t> </a:t>
            </a:r>
            <a:r>
              <a:rPr lang="en-US" dirty="0" err="1" smtClean="0"/>
              <a:t>neko</a:t>
            </a:r>
            <a:r>
              <a:rPr lang="en-US" dirty="0" smtClean="0"/>
              <a:t> </a:t>
            </a:r>
            <a:r>
              <a:rPr lang="en-US" dirty="0" err="1" smtClean="0"/>
              <a:t>izdiktira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Ograničeni</a:t>
            </a:r>
            <a:r>
              <a:rPr lang="en-US" dirty="0" smtClean="0"/>
              <a:t> i </a:t>
            </a:r>
            <a:r>
              <a:rPr lang="en-US" u="sng" dirty="0" err="1" smtClean="0"/>
              <a:t>kapacitet</a:t>
            </a:r>
            <a:r>
              <a:rPr lang="en-US" dirty="0" smtClean="0"/>
              <a:t> i </a:t>
            </a:r>
            <a:r>
              <a:rPr lang="en-US" u="sng" dirty="0" err="1" smtClean="0"/>
              <a:t>trajanje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endParaRPr lang="en-US" dirty="0" smtClean="0"/>
          </a:p>
          <a:p>
            <a:pPr lvl="1"/>
            <a:r>
              <a:rPr lang="en-US" dirty="0" err="1" smtClean="0"/>
              <a:t>Trajanje</a:t>
            </a:r>
            <a:r>
              <a:rPr lang="en-US" dirty="0" smtClean="0"/>
              <a:t>: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 smtClean="0"/>
              <a:t>sekundi</a:t>
            </a:r>
            <a:endParaRPr lang="en-US" dirty="0" smtClean="0"/>
          </a:p>
          <a:p>
            <a:pPr lvl="1"/>
            <a:r>
              <a:rPr lang="en-US" dirty="0" err="1" smtClean="0"/>
              <a:t>Kapacitet</a:t>
            </a:r>
            <a:r>
              <a:rPr lang="en-US" dirty="0" smtClean="0"/>
              <a:t>: </a:t>
            </a:r>
            <a:r>
              <a:rPr lang="en-US" dirty="0" err="1" smtClean="0"/>
              <a:t>Milerov</a:t>
            </a:r>
            <a:r>
              <a:rPr lang="en-US" dirty="0" smtClean="0"/>
              <a:t> </a:t>
            </a:r>
            <a:r>
              <a:rPr lang="en-US" dirty="0" err="1" smtClean="0"/>
              <a:t>magični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: 7±2</a:t>
            </a:r>
          </a:p>
          <a:p>
            <a:endParaRPr lang="en-US" i="1" dirty="0" smtClean="0"/>
          </a:p>
          <a:p>
            <a:r>
              <a:rPr lang="en-US" i="1" dirty="0" err="1" smtClean="0"/>
              <a:t>Kako</a:t>
            </a:r>
            <a:r>
              <a:rPr lang="en-US" i="1" dirty="0" smtClean="0"/>
              <a:t> </a:t>
            </a:r>
            <a:r>
              <a:rPr lang="en-US" i="1" dirty="0" err="1" smtClean="0"/>
              <a:t>pamtimo</a:t>
            </a:r>
            <a:r>
              <a:rPr lang="en-US" i="1" dirty="0" smtClean="0"/>
              <a:t> </a:t>
            </a:r>
            <a:r>
              <a:rPr lang="en-US" i="1" dirty="0" err="1" smtClean="0"/>
              <a:t>veće</a:t>
            </a:r>
            <a:r>
              <a:rPr lang="en-US" i="1" dirty="0" smtClean="0"/>
              <a:t> </a:t>
            </a:r>
            <a:r>
              <a:rPr lang="en-US" i="1" dirty="0" err="1" smtClean="0"/>
              <a:t>celine</a:t>
            </a:r>
            <a:r>
              <a:rPr lang="en-US" i="1" dirty="0" smtClean="0"/>
              <a:t>? </a:t>
            </a:r>
          </a:p>
          <a:p>
            <a:pPr lvl="1"/>
            <a:r>
              <a:rPr lang="en-US" dirty="0" err="1" smtClean="0"/>
              <a:t>Grupisanje</a:t>
            </a:r>
            <a:r>
              <a:rPr lang="en-US" dirty="0" smtClean="0"/>
              <a:t> i </a:t>
            </a:r>
            <a:r>
              <a:rPr lang="en-US" dirty="0" err="1" smtClean="0"/>
              <a:t>organizacija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672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3800" smtClean="0"/>
              <a:t>Pamćenje kao proces – Etkinson i Šifrin</a:t>
            </a:r>
            <a:endParaRPr lang="sr-Latn-CS" sz="3800" smtClean="0"/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838200" y="2362200"/>
            <a:ext cx="13716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l-SI"/>
              <a:t>Stimulus </a:t>
            </a:r>
          </a:p>
          <a:p>
            <a:pPr algn="ctr"/>
            <a:r>
              <a:rPr lang="sl-SI"/>
              <a:t>(informacija,</a:t>
            </a:r>
          </a:p>
          <a:p>
            <a:pPr algn="ctr"/>
            <a:r>
              <a:rPr lang="sl-SI"/>
              <a:t>situacija...)</a:t>
            </a:r>
            <a:endParaRPr lang="sr-Latn-CS"/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2895600" y="2362200"/>
            <a:ext cx="1524000" cy="320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l-SI"/>
          </a:p>
          <a:p>
            <a:pPr algn="ctr"/>
            <a:endParaRPr lang="sl-SI"/>
          </a:p>
          <a:p>
            <a:pPr algn="ctr"/>
            <a:endParaRPr lang="sl-SI"/>
          </a:p>
          <a:p>
            <a:pPr algn="ctr"/>
            <a:endParaRPr lang="sl-SI"/>
          </a:p>
          <a:p>
            <a:pPr algn="ctr"/>
            <a:endParaRPr lang="sl-SI"/>
          </a:p>
          <a:p>
            <a:pPr algn="ctr"/>
            <a:endParaRPr lang="sl-SI"/>
          </a:p>
          <a:p>
            <a:pPr algn="ctr"/>
            <a:endParaRPr lang="sl-SI"/>
          </a:p>
          <a:p>
            <a:pPr algn="ctr"/>
            <a:endParaRPr lang="sl-SI"/>
          </a:p>
          <a:p>
            <a:pPr algn="ctr"/>
            <a:r>
              <a:rPr lang="sl-SI"/>
              <a:t>i dr.</a:t>
            </a:r>
            <a:endParaRPr lang="sr-Latn-CS"/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5181600" y="2362200"/>
            <a:ext cx="1524000" cy="320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7467600" y="2362200"/>
            <a:ext cx="1524000" cy="320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63" name="AutoShape 9"/>
          <p:cNvSpPr>
            <a:spLocks noChangeArrowheads="1"/>
          </p:cNvSpPr>
          <p:nvPr/>
        </p:nvSpPr>
        <p:spPr bwMode="auto">
          <a:xfrm>
            <a:off x="2971800" y="3276600"/>
            <a:ext cx="1295400" cy="6096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l-SI"/>
              <a:t>vizuelni</a:t>
            </a:r>
            <a:endParaRPr lang="sr-Latn-CS"/>
          </a:p>
        </p:txBody>
      </p:sp>
      <p:sp>
        <p:nvSpPr>
          <p:cNvPr id="19464" name="AutoShape 10"/>
          <p:cNvSpPr>
            <a:spLocks noChangeArrowheads="1"/>
          </p:cNvSpPr>
          <p:nvPr/>
        </p:nvSpPr>
        <p:spPr bwMode="auto">
          <a:xfrm>
            <a:off x="2971800" y="4038600"/>
            <a:ext cx="1295400" cy="6096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l-SI"/>
              <a:t>auditivni</a:t>
            </a:r>
            <a:endParaRPr lang="sr-Latn-CS"/>
          </a:p>
        </p:txBody>
      </p:sp>
      <p:sp>
        <p:nvSpPr>
          <p:cNvPr id="19465" name="Rectangle 11"/>
          <p:cNvSpPr>
            <a:spLocks noChangeArrowheads="1"/>
          </p:cNvSpPr>
          <p:nvPr/>
        </p:nvSpPr>
        <p:spPr bwMode="auto">
          <a:xfrm>
            <a:off x="4800600" y="5943600"/>
            <a:ext cx="2286000" cy="685800"/>
          </a:xfrm>
          <a:prstGeom prst="rect">
            <a:avLst/>
          </a:prstGeom>
          <a:solidFill>
            <a:srgbClr val="8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l-SI"/>
              <a:t>Ponašanje</a:t>
            </a:r>
            <a:endParaRPr lang="sr-Latn-CS"/>
          </a:p>
        </p:txBody>
      </p:sp>
      <p:sp>
        <p:nvSpPr>
          <p:cNvPr id="19466" name="AutoShape 12"/>
          <p:cNvSpPr>
            <a:spLocks noChangeArrowheads="1"/>
          </p:cNvSpPr>
          <p:nvPr/>
        </p:nvSpPr>
        <p:spPr bwMode="auto">
          <a:xfrm>
            <a:off x="2362200" y="3733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467" name="AutoShape 13"/>
          <p:cNvSpPr>
            <a:spLocks noChangeArrowheads="1"/>
          </p:cNvSpPr>
          <p:nvPr/>
        </p:nvSpPr>
        <p:spPr bwMode="auto">
          <a:xfrm>
            <a:off x="4572000" y="3733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468" name="AutoShape 14"/>
          <p:cNvSpPr>
            <a:spLocks noChangeArrowheads="1"/>
          </p:cNvSpPr>
          <p:nvPr/>
        </p:nvSpPr>
        <p:spPr bwMode="auto">
          <a:xfrm>
            <a:off x="6781800" y="3733800"/>
            <a:ext cx="609600" cy="6096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469" name="Rectangle 15"/>
          <p:cNvSpPr>
            <a:spLocks noChangeArrowheads="1"/>
          </p:cNvSpPr>
          <p:nvPr/>
        </p:nvSpPr>
        <p:spPr bwMode="auto">
          <a:xfrm>
            <a:off x="3048000" y="25146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sl-SI"/>
              <a:t>Senzorni </a:t>
            </a:r>
          </a:p>
          <a:p>
            <a:pPr algn="ctr"/>
            <a:r>
              <a:rPr lang="sl-SI"/>
              <a:t>registar</a:t>
            </a:r>
            <a:endParaRPr lang="sr-Latn-CS"/>
          </a:p>
        </p:txBody>
      </p:sp>
      <p:sp>
        <p:nvSpPr>
          <p:cNvPr id="19470" name="Rectangle 16"/>
          <p:cNvSpPr>
            <a:spLocks noChangeArrowheads="1"/>
          </p:cNvSpPr>
          <p:nvPr/>
        </p:nvSpPr>
        <p:spPr bwMode="auto">
          <a:xfrm>
            <a:off x="5181600" y="2514600"/>
            <a:ext cx="1524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sl-SI"/>
              <a:t>Kratkoročna</a:t>
            </a:r>
          </a:p>
          <a:p>
            <a:pPr algn="ctr"/>
            <a:r>
              <a:rPr lang="sl-SI"/>
              <a:t>ili radna</a:t>
            </a:r>
          </a:p>
          <a:p>
            <a:pPr algn="ctr"/>
            <a:r>
              <a:rPr lang="sl-SI"/>
              <a:t> memorija</a:t>
            </a:r>
            <a:endParaRPr lang="sr-Latn-CS"/>
          </a:p>
        </p:txBody>
      </p:sp>
      <p:sp>
        <p:nvSpPr>
          <p:cNvPr id="19471" name="Rectangle 17"/>
          <p:cNvSpPr>
            <a:spLocks noChangeArrowheads="1"/>
          </p:cNvSpPr>
          <p:nvPr/>
        </p:nvSpPr>
        <p:spPr bwMode="auto">
          <a:xfrm>
            <a:off x="7543800" y="25146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sl-SI"/>
              <a:t>Dugoročna</a:t>
            </a:r>
          </a:p>
          <a:p>
            <a:pPr algn="ctr"/>
            <a:r>
              <a:rPr lang="sl-SI"/>
              <a:t>memorija</a:t>
            </a:r>
            <a:endParaRPr lang="sr-Latn-CS"/>
          </a:p>
        </p:txBody>
      </p:sp>
      <p:sp>
        <p:nvSpPr>
          <p:cNvPr id="19472" name="AutoShape 18"/>
          <p:cNvSpPr>
            <a:spLocks noChangeArrowheads="1"/>
          </p:cNvSpPr>
          <p:nvPr/>
        </p:nvSpPr>
        <p:spPr bwMode="auto">
          <a:xfrm>
            <a:off x="5715000" y="5334000"/>
            <a:ext cx="6096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473" name="AutoShape 19"/>
          <p:cNvSpPr>
            <a:spLocks noChangeArrowheads="1"/>
          </p:cNvSpPr>
          <p:nvPr/>
        </p:nvSpPr>
        <p:spPr bwMode="auto">
          <a:xfrm>
            <a:off x="7543800" y="3276600"/>
            <a:ext cx="1371600" cy="5334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l-SI"/>
              <a:t>semantička</a:t>
            </a:r>
            <a:endParaRPr lang="sr-Latn-CS"/>
          </a:p>
        </p:txBody>
      </p:sp>
      <p:sp>
        <p:nvSpPr>
          <p:cNvPr id="19474" name="AutoShape 20"/>
          <p:cNvSpPr>
            <a:spLocks noChangeArrowheads="1"/>
          </p:cNvSpPr>
          <p:nvPr/>
        </p:nvSpPr>
        <p:spPr bwMode="auto">
          <a:xfrm>
            <a:off x="7543800" y="3962400"/>
            <a:ext cx="1371600" cy="5334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l-SI"/>
              <a:t>proceduralna</a:t>
            </a:r>
            <a:endParaRPr lang="sr-Latn-CS"/>
          </a:p>
        </p:txBody>
      </p:sp>
      <p:sp>
        <p:nvSpPr>
          <p:cNvPr id="19475" name="AutoShape 21"/>
          <p:cNvSpPr>
            <a:spLocks noChangeArrowheads="1"/>
          </p:cNvSpPr>
          <p:nvPr/>
        </p:nvSpPr>
        <p:spPr bwMode="auto">
          <a:xfrm>
            <a:off x="7543800" y="4724400"/>
            <a:ext cx="1371600" cy="5334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l-SI"/>
              <a:t>epizodna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75931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DUGOTRAJNA MEMORIJA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4801" y="1424310"/>
            <a:ext cx="8193600" cy="3974817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err="1"/>
              <a:t>Mesto</a:t>
            </a:r>
            <a:r>
              <a:rPr lang="en-US" sz="2200" dirty="0"/>
              <a:t> </a:t>
            </a:r>
            <a:r>
              <a:rPr lang="en-US" sz="2200" dirty="0" err="1"/>
              <a:t>gde</a:t>
            </a:r>
            <a:r>
              <a:rPr lang="en-US" sz="2200" dirty="0"/>
              <a:t> je </a:t>
            </a:r>
            <a:r>
              <a:rPr lang="en-US" sz="2200" dirty="0" err="1"/>
              <a:t>skladišteno</a:t>
            </a:r>
            <a:r>
              <a:rPr lang="en-US" sz="2200" dirty="0"/>
              <a:t> </a:t>
            </a:r>
            <a:r>
              <a:rPr lang="en-US" sz="2200" dirty="0" err="1"/>
              <a:t>sve</a:t>
            </a:r>
            <a:r>
              <a:rPr lang="en-US" sz="2200" dirty="0"/>
              <a:t> </a:t>
            </a:r>
            <a:r>
              <a:rPr lang="en-US" sz="2200" dirty="0" err="1"/>
              <a:t>što</a:t>
            </a:r>
            <a:r>
              <a:rPr lang="en-US" sz="2200" dirty="0"/>
              <a:t> </a:t>
            </a:r>
            <a:r>
              <a:rPr lang="en-US" sz="2200" dirty="0" err="1"/>
              <a:t>smo</a:t>
            </a:r>
            <a:r>
              <a:rPr lang="en-US" sz="2200" dirty="0"/>
              <a:t> </a:t>
            </a:r>
            <a:r>
              <a:rPr lang="en-US" sz="2200" dirty="0" err="1"/>
              <a:t>naučili</a:t>
            </a:r>
            <a:r>
              <a:rPr lang="en-US" sz="2200" dirty="0"/>
              <a:t> u </a:t>
            </a:r>
            <a:r>
              <a:rPr lang="en-US" sz="2200" dirty="0" err="1"/>
              <a:t>životu</a:t>
            </a:r>
            <a:endParaRPr lang="en-US" sz="2200" dirty="0"/>
          </a:p>
          <a:p>
            <a:r>
              <a:rPr lang="en-US" sz="2200" dirty="0" err="1"/>
              <a:t>Trajanje</a:t>
            </a:r>
            <a:r>
              <a:rPr lang="en-US" sz="2200" dirty="0"/>
              <a:t>: </a:t>
            </a:r>
            <a:r>
              <a:rPr lang="en-US" sz="2200" dirty="0" err="1"/>
              <a:t>neograničeno</a:t>
            </a:r>
            <a:endParaRPr lang="en-US" sz="2200" dirty="0"/>
          </a:p>
          <a:p>
            <a:r>
              <a:rPr lang="en-US" sz="2200" dirty="0" err="1"/>
              <a:t>Kapacitet</a:t>
            </a:r>
            <a:r>
              <a:rPr lang="en-US" sz="2200" dirty="0"/>
              <a:t>: </a:t>
            </a:r>
            <a:r>
              <a:rPr lang="en-US" sz="2200" dirty="0" err="1"/>
              <a:t>neograničen</a:t>
            </a:r>
            <a:endParaRPr lang="en-US" sz="2200" dirty="0"/>
          </a:p>
          <a:p>
            <a:r>
              <a:rPr lang="en-US" sz="2200" dirty="0" err="1"/>
              <a:t>Podsistemi</a:t>
            </a:r>
            <a:r>
              <a:rPr lang="en-US" sz="2200" dirty="0"/>
              <a:t>:</a:t>
            </a:r>
          </a:p>
          <a:p>
            <a:pPr>
              <a:buFont typeface="Times New Roman" pitchFamily="18" charset="0"/>
              <a:buAutoNum type="arabicPeriod"/>
            </a:pPr>
            <a:r>
              <a:rPr lang="en-US" sz="2200" b="1" dirty="0" err="1"/>
              <a:t>Deklarativna</a:t>
            </a:r>
            <a:r>
              <a:rPr lang="en-US" sz="2200" dirty="0"/>
              <a:t> – </a:t>
            </a:r>
            <a:r>
              <a:rPr lang="en-US" sz="2200" dirty="0" err="1"/>
              <a:t>znanje</a:t>
            </a:r>
            <a:r>
              <a:rPr lang="en-US" sz="2200" dirty="0"/>
              <a:t> o </a:t>
            </a:r>
            <a:r>
              <a:rPr lang="en-US" sz="2200" dirty="0" err="1"/>
              <a:t>pojmovima</a:t>
            </a:r>
            <a:r>
              <a:rPr lang="en-US" sz="2200" dirty="0"/>
              <a:t> i </a:t>
            </a:r>
            <a:r>
              <a:rPr lang="en-US" sz="2200" dirty="0" err="1" smtClean="0"/>
              <a:t>činjenicama</a:t>
            </a:r>
            <a:endParaRPr lang="en-US" sz="2200" dirty="0"/>
          </a:p>
          <a:p>
            <a:pPr>
              <a:buFont typeface="Times New Roman" pitchFamily="18" charset="0"/>
              <a:buAutoNum type="arabicPeriod"/>
            </a:pPr>
            <a:r>
              <a:rPr lang="en-US" sz="2200" b="1" dirty="0" err="1"/>
              <a:t>Proceduralna</a:t>
            </a:r>
            <a:r>
              <a:rPr lang="en-US" sz="2200" dirty="0"/>
              <a:t> – </a:t>
            </a:r>
            <a:r>
              <a:rPr lang="en-US" sz="2200" dirty="0" err="1"/>
              <a:t>znanje</a:t>
            </a:r>
            <a:r>
              <a:rPr lang="en-US" sz="2200" dirty="0"/>
              <a:t> o </a:t>
            </a:r>
            <a:r>
              <a:rPr lang="en-US" sz="2200" dirty="0" err="1"/>
              <a:t>proceduri</a:t>
            </a:r>
            <a:r>
              <a:rPr lang="en-US" sz="2200" dirty="0"/>
              <a:t> </a:t>
            </a:r>
            <a:r>
              <a:rPr lang="en-US" sz="2200" dirty="0" err="1"/>
              <a:t>koja</a:t>
            </a:r>
            <a:r>
              <a:rPr lang="en-US" sz="2200" dirty="0"/>
              <a:t> je </a:t>
            </a:r>
            <a:r>
              <a:rPr lang="en-US" sz="2200" dirty="0" err="1"/>
              <a:t>potrebna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dolaženje</a:t>
            </a:r>
            <a:r>
              <a:rPr lang="en-US" sz="2200" dirty="0"/>
              <a:t> do </a:t>
            </a:r>
            <a:r>
              <a:rPr lang="en-US" sz="2200" dirty="0" err="1"/>
              <a:t>željenog</a:t>
            </a:r>
            <a:r>
              <a:rPr lang="en-US" sz="2200" dirty="0"/>
              <a:t> </a:t>
            </a:r>
            <a:r>
              <a:rPr lang="en-US" sz="2200" dirty="0" err="1"/>
              <a:t>ishoda</a:t>
            </a:r>
            <a:endParaRPr lang="en-US" sz="2200" dirty="0"/>
          </a:p>
          <a:p>
            <a:pPr lvl="1"/>
            <a:r>
              <a:rPr lang="en-US" sz="1800" dirty="0" err="1"/>
              <a:t>šah</a:t>
            </a:r>
            <a:r>
              <a:rPr lang="en-US" sz="1800" dirty="0"/>
              <a:t>, </a:t>
            </a:r>
            <a:r>
              <a:rPr lang="en-US" sz="1800" dirty="0" err="1"/>
              <a:t>programiranje</a:t>
            </a:r>
            <a:r>
              <a:rPr lang="en-US" sz="1800" dirty="0"/>
              <a:t>, </a:t>
            </a:r>
            <a:r>
              <a:rPr lang="en-US" sz="1800" dirty="0" err="1"/>
              <a:t>francuski</a:t>
            </a:r>
            <a:r>
              <a:rPr lang="en-US" sz="1800" dirty="0"/>
              <a:t>, </a:t>
            </a:r>
            <a:r>
              <a:rPr lang="en-US" sz="1800" dirty="0" err="1"/>
              <a:t>maternji</a:t>
            </a:r>
            <a:r>
              <a:rPr lang="en-US" sz="1800" dirty="0"/>
              <a:t> </a:t>
            </a:r>
          </a:p>
          <a:p>
            <a:pPr lvl="1"/>
            <a:r>
              <a:rPr lang="en-US" sz="2200" i="1" dirty="0" err="1"/>
              <a:t>Koja</a:t>
            </a:r>
            <a:r>
              <a:rPr lang="en-US" sz="2200" i="1" dirty="0"/>
              <a:t> je </a:t>
            </a:r>
            <a:r>
              <a:rPr lang="en-US" sz="2200" i="1" dirty="0" err="1"/>
              <a:t>razlika</a:t>
            </a:r>
            <a:r>
              <a:rPr lang="en-US" sz="2200" i="1" dirty="0"/>
              <a:t> </a:t>
            </a:r>
            <a:r>
              <a:rPr lang="en-US" sz="2200" i="1" dirty="0" err="1"/>
              <a:t>pojma</a:t>
            </a:r>
            <a:r>
              <a:rPr lang="en-US" sz="2200" i="1" dirty="0"/>
              <a:t> i procedure?</a:t>
            </a:r>
            <a:r>
              <a:rPr lang="en-US" sz="2200" dirty="0"/>
              <a:t> </a:t>
            </a:r>
          </a:p>
          <a:p>
            <a:pPr lvl="2"/>
            <a:r>
              <a:rPr lang="en-US" sz="1800" dirty="0" err="1"/>
              <a:t>npr</a:t>
            </a:r>
            <a:r>
              <a:rPr lang="en-US" sz="1800" dirty="0"/>
              <a:t>. </a:t>
            </a:r>
            <a:r>
              <a:rPr lang="en-US" sz="1800" dirty="0" err="1"/>
              <a:t>znati</a:t>
            </a:r>
            <a:r>
              <a:rPr lang="en-US" sz="1800" dirty="0"/>
              <a:t> </a:t>
            </a:r>
            <a:r>
              <a:rPr lang="en-US" sz="1800" dirty="0" err="1"/>
              <a:t>šta</a:t>
            </a:r>
            <a:r>
              <a:rPr lang="en-US" sz="1800" dirty="0"/>
              <a:t> je </a:t>
            </a:r>
            <a:r>
              <a:rPr lang="en-US" sz="1800" dirty="0" err="1"/>
              <a:t>šah</a:t>
            </a:r>
            <a:r>
              <a:rPr lang="en-US" sz="1800" dirty="0"/>
              <a:t> ne </a:t>
            </a:r>
            <a:r>
              <a:rPr lang="en-US" sz="1800" dirty="0" err="1"/>
              <a:t>znači</a:t>
            </a:r>
            <a:r>
              <a:rPr lang="en-US" sz="1800" dirty="0"/>
              <a:t> </a:t>
            </a:r>
            <a:r>
              <a:rPr lang="en-US" sz="1800" dirty="0" err="1"/>
              <a:t>znati</a:t>
            </a:r>
            <a:r>
              <a:rPr lang="en-US" sz="1800" dirty="0"/>
              <a:t> </a:t>
            </a:r>
            <a:r>
              <a:rPr lang="en-US" sz="1800" dirty="0" err="1"/>
              <a:t>igrati</a:t>
            </a:r>
            <a:r>
              <a:rPr lang="en-US" sz="1800" dirty="0"/>
              <a:t> </a:t>
            </a:r>
            <a:r>
              <a:rPr lang="en-US" sz="1800" dirty="0" err="1"/>
              <a:t>šah</a:t>
            </a:r>
            <a:r>
              <a:rPr lang="en-US" sz="1800" dirty="0"/>
              <a:t>.</a:t>
            </a:r>
          </a:p>
          <a:p>
            <a:pPr lvl="2"/>
            <a:r>
              <a:rPr lang="en-US" dirty="0" smtClean="0"/>
              <a:t>“</a:t>
            </a:r>
            <a:r>
              <a:rPr lang="en-US" dirty="0" err="1" smtClean="0"/>
              <a:t>Znanje</a:t>
            </a:r>
            <a:r>
              <a:rPr lang="en-US" dirty="0" smtClean="0"/>
              <a:t> o” i “</a:t>
            </a:r>
            <a:r>
              <a:rPr lang="en-US" dirty="0" err="1" smtClean="0"/>
              <a:t>znanje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”</a:t>
            </a:r>
          </a:p>
          <a:p>
            <a:pPr>
              <a:buFont typeface="Times New Roman" pitchFamily="18" charset="0"/>
              <a:buAutoNum type="arabicPeriod" startAt="3"/>
            </a:pPr>
            <a:r>
              <a:rPr lang="en-US" sz="2200" b="1" dirty="0" err="1"/>
              <a:t>Epizodička</a:t>
            </a:r>
            <a:r>
              <a:rPr lang="en-US" sz="2200" dirty="0"/>
              <a:t> – </a:t>
            </a:r>
            <a:r>
              <a:rPr lang="en-US" sz="2200" dirty="0" err="1"/>
              <a:t>znanje</a:t>
            </a:r>
            <a:r>
              <a:rPr lang="en-US" sz="2200" dirty="0"/>
              <a:t> o </a:t>
            </a:r>
            <a:r>
              <a:rPr lang="en-US" sz="2200" dirty="0" err="1"/>
              <a:t>događajim</a:t>
            </a:r>
            <a:r>
              <a:rPr lang="en-US" sz="2200" dirty="0"/>
              <a:t> </a:t>
            </a:r>
            <a:r>
              <a:rPr lang="en-US" sz="2200" dirty="0" err="1"/>
              <a:t>vezanim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u="sng" dirty="0" err="1"/>
              <a:t>lično</a:t>
            </a:r>
            <a:r>
              <a:rPr lang="en-US" sz="2200" u="sng" dirty="0"/>
              <a:t> </a:t>
            </a:r>
            <a:r>
              <a:rPr lang="en-US" sz="2200" u="sng" dirty="0" err="1"/>
              <a:t>iskustvo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1184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DUGOTRAJNA MEMORIJA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193600" cy="3974817"/>
          </a:xfrm>
        </p:spPr>
        <p:txBody>
          <a:bodyPr/>
          <a:lstStyle/>
          <a:p>
            <a:r>
              <a:rPr lang="en-US" smtClean="0"/>
              <a:t>Mesto gde je skladišteno sve što smo naučili u životu</a:t>
            </a:r>
          </a:p>
          <a:p>
            <a:pPr>
              <a:buFont typeface="Times New Roman" pitchFamily="18" charset="0"/>
              <a:buNone/>
            </a:pPr>
            <a:endParaRPr lang="en-US" smtClean="0"/>
          </a:p>
        </p:txBody>
      </p:sp>
      <p:pic>
        <p:nvPicPr>
          <p:cNvPr id="23556" name="Picture 3" descr="messi_1637888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000" y="2184710"/>
            <a:ext cx="2147040" cy="3221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4" descr="bobdyla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60" y="2184710"/>
            <a:ext cx="2125440" cy="2834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5" descr="SUNSET (3)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840" y="2184710"/>
            <a:ext cx="3594240" cy="224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6" descr="tumblr_ln089gRBrt1qj23m4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680" y="4535036"/>
            <a:ext cx="2903040" cy="2177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943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DUGOTRAJNA MEMORIJA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193600" cy="3974817"/>
          </a:xfrm>
        </p:spPr>
        <p:txBody>
          <a:bodyPr/>
          <a:lstStyle/>
          <a:p>
            <a:r>
              <a:rPr lang="en-US" smtClean="0"/>
              <a:t>Mesto gde je skladišteno sve što smo naučili u životu</a:t>
            </a:r>
          </a:p>
          <a:p>
            <a:pPr>
              <a:buFont typeface="Times New Roman" pitchFamily="18" charset="0"/>
              <a:buNone/>
            </a:pPr>
            <a:endParaRPr lang="en-US" smtClean="0"/>
          </a:p>
        </p:txBody>
      </p:sp>
      <p:pic>
        <p:nvPicPr>
          <p:cNvPr id="24580" name="Picture 3" descr="chocolate-ice-cream-con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200" y="2530346"/>
            <a:ext cx="1549440" cy="2412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4" descr="s_s01_RTR39QF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080" y="2157347"/>
            <a:ext cx="4976640" cy="306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5" descr="voice-traning-pic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60" y="4120273"/>
            <a:ext cx="1645920" cy="2428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6" descr="Touch-CompassionHand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640" y="4396783"/>
            <a:ext cx="2841120" cy="2088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451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Šta se sve pamti?</a:t>
            </a:r>
            <a:endParaRPr lang="sr-Latn-C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2600" dirty="0" smtClean="0"/>
              <a:t>Po čemu je poznat Sigmund Frojd?</a:t>
            </a:r>
          </a:p>
          <a:p>
            <a:pPr eaLnBrk="1" hangingPunct="1"/>
            <a:r>
              <a:rPr lang="sl-SI" sz="2600" dirty="0" smtClean="0"/>
              <a:t>Kako se zove film u kome glume Bred Bit i Andželina Žoli? </a:t>
            </a:r>
          </a:p>
          <a:p>
            <a:pPr eaLnBrk="1" hangingPunct="1"/>
            <a:r>
              <a:rPr lang="sl-SI" sz="2600" dirty="0" smtClean="0"/>
              <a:t>Gde se nalazi Ajfelov toranj?</a:t>
            </a:r>
          </a:p>
          <a:p>
            <a:pPr eaLnBrk="1" hangingPunct="1"/>
            <a:r>
              <a:rPr lang="sl-SI" sz="2600" dirty="0" smtClean="0"/>
              <a:t>Navedi najpoznatije nemačke marke automobila!</a:t>
            </a:r>
          </a:p>
          <a:p>
            <a:pPr eaLnBrk="1" hangingPunct="1"/>
            <a:r>
              <a:rPr lang="sl-SI" sz="2600" dirty="0" smtClean="0"/>
              <a:t>Koja je šesta planeta u sunčevom sistemu?</a:t>
            </a:r>
          </a:p>
          <a:p>
            <a:pPr eaLnBrk="1" hangingPunct="1">
              <a:buFont typeface="Wingdings" pitchFamily="2" charset="2"/>
              <a:buNone/>
            </a:pPr>
            <a:endParaRPr lang="sl-SI" dirty="0" smtClean="0"/>
          </a:p>
          <a:p>
            <a:pPr lvl="1" eaLnBrk="1" hangingPunct="1">
              <a:buFont typeface="Symbol" pitchFamily="18" charset="2"/>
              <a:buChar char="Þ"/>
            </a:pPr>
            <a:r>
              <a:rPr lang="sl-SI" dirty="0" smtClean="0">
                <a:sym typeface="Symbol" pitchFamily="18" charset="2"/>
              </a:rPr>
              <a:t>Činjenice, pojmovi, opšta znanja</a:t>
            </a:r>
          </a:p>
          <a:p>
            <a:pPr lvl="1" eaLnBrk="1" hangingPunct="1">
              <a:buFont typeface="Symbol" pitchFamily="18" charset="2"/>
              <a:buChar char="Þ"/>
            </a:pPr>
            <a:r>
              <a:rPr lang="sl-SI" dirty="0" smtClean="0">
                <a:sym typeface="Symbol" pitchFamily="18" charset="2"/>
              </a:rPr>
              <a:t> </a:t>
            </a:r>
            <a:r>
              <a:rPr lang="sl-SI" b="1" dirty="0" smtClean="0">
                <a:sym typeface="Symbol" pitchFamily="18" charset="2"/>
              </a:rPr>
              <a:t>SEMANTIČKO PAMĆENJE</a:t>
            </a:r>
          </a:p>
        </p:txBody>
      </p:sp>
    </p:spTree>
    <p:extLst>
      <p:ext uri="{BB962C8B-B14F-4D97-AF65-F5344CB8AC3E}">
        <p14:creationId xmlns:p14="http://schemas.microsoft.com/office/powerpoint/2010/main" val="3398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766</Words>
  <Application>Microsoft Office PowerPoint</Application>
  <PresentationFormat>On-screen Show (4:3)</PresentationFormat>
  <Paragraphs>181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Učenje i pamćenje povezani procesi </vt:lpstr>
      <vt:lpstr>Pamćenje kao proces – Etkinson i Šifrin</vt:lpstr>
      <vt:lpstr>SENZORNA MEMORIJA</vt:lpstr>
      <vt:lpstr>KRATKOTRAJNA MEMORIJA</vt:lpstr>
      <vt:lpstr>Pamćenje kao proces – Etkinson i Šifrin</vt:lpstr>
      <vt:lpstr>DUGOTRAJNA MEMORIJA</vt:lpstr>
      <vt:lpstr>DUGOTRAJNA MEMORIJA</vt:lpstr>
      <vt:lpstr>DUGOTRAJNA MEMORIJA</vt:lpstr>
      <vt:lpstr>Šta se sve pamti?</vt:lpstr>
      <vt:lpstr>Šta se sve pamti?</vt:lpstr>
      <vt:lpstr>Šta se sve pamti?</vt:lpstr>
      <vt:lpstr>Šta se sve pamti?  Fenomenološka analiza</vt:lpstr>
      <vt:lpstr>DUGOTRAJNA MEMORIJA</vt:lpstr>
      <vt:lpstr>Autobiografska memorija </vt:lpstr>
      <vt:lpstr>Dubina obrade informacija - demonstracija</vt:lpstr>
      <vt:lpstr>Dubina obrade informacija - demonstracija</vt:lpstr>
      <vt:lpstr>Dubina obrade informacija - demonstracija </vt:lpstr>
      <vt:lpstr>Dubina obrade informacija - primer</vt:lpstr>
      <vt:lpstr>Kraj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petrovic</dc:creator>
  <cp:lastModifiedBy>Psihologija</cp:lastModifiedBy>
  <cp:revision>70</cp:revision>
  <dcterms:created xsi:type="dcterms:W3CDTF">2006-08-16T00:00:00Z</dcterms:created>
  <dcterms:modified xsi:type="dcterms:W3CDTF">2018-01-12T11:27:53Z</dcterms:modified>
</cp:coreProperties>
</file>