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4" r:id="rId5"/>
    <p:sldId id="258" r:id="rId6"/>
    <p:sldId id="265" r:id="rId7"/>
    <p:sldId id="266" r:id="rId8"/>
    <p:sldId id="267" r:id="rId9"/>
    <p:sldId id="268" r:id="rId10"/>
    <p:sldId id="259" r:id="rId11"/>
    <p:sldId id="269" r:id="rId12"/>
    <p:sldId id="270" r:id="rId13"/>
    <p:sldId id="260" r:id="rId14"/>
    <p:sldId id="271" r:id="rId15"/>
    <p:sldId id="261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5E3AC-663B-480D-A33E-8D7930A05936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34651F-8538-4B71-B9EB-E0856A10DD70}">
      <dgm:prSet phldrT="[Text]"/>
      <dgm:spPr/>
      <dgm:t>
        <a:bodyPr/>
        <a:lstStyle/>
        <a:p>
          <a:r>
            <a:rPr lang="sr-Cyrl-BA" b="1" dirty="0" smtClean="0"/>
            <a:t>Покретне игролике вежбе </a:t>
          </a:r>
          <a:r>
            <a:rPr lang="sr-Cyrl-BA" dirty="0" smtClean="0"/>
            <a:t>(вођење лопте, вожња бицикла између препрека,... </a:t>
          </a:r>
          <a:endParaRPr lang="en-US" dirty="0"/>
        </a:p>
      </dgm:t>
    </dgm:pt>
    <dgm:pt modelId="{00AAC46B-84EA-4193-86C5-5BC8F7D8CE0D}" type="parTrans" cxnId="{47823B41-9577-4EDB-A75D-FD62BE872965}">
      <dgm:prSet/>
      <dgm:spPr/>
      <dgm:t>
        <a:bodyPr/>
        <a:lstStyle/>
        <a:p>
          <a:endParaRPr lang="en-US"/>
        </a:p>
      </dgm:t>
    </dgm:pt>
    <dgm:pt modelId="{B3F8D6B9-BD7A-41B1-9056-312C88A39A0A}" type="sibTrans" cxnId="{47823B41-9577-4EDB-A75D-FD62BE872965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5FC2956-A2CE-4878-93FB-DD527D288085}">
      <dgm:prSet phldrT="[Text]"/>
      <dgm:spPr/>
      <dgm:t>
        <a:bodyPr/>
        <a:lstStyle/>
        <a:p>
          <a:r>
            <a:rPr lang="sr-Cyrl-BA" b="1" dirty="0" smtClean="0"/>
            <a:t>Такмичарске покретне игре </a:t>
          </a:r>
          <a:r>
            <a:rPr lang="sr-Cyrl-BA" dirty="0" smtClean="0"/>
            <a:t>(надметање)</a:t>
          </a:r>
        </a:p>
        <a:p>
          <a:r>
            <a:rPr lang="sr-Cyrl-BA" i="1" dirty="0" smtClean="0"/>
            <a:t>Столице</a:t>
          </a:r>
          <a:endParaRPr lang="en-US" i="1" dirty="0"/>
        </a:p>
      </dgm:t>
    </dgm:pt>
    <dgm:pt modelId="{211C022F-4327-4242-AEEA-6A1183A22450}" type="parTrans" cxnId="{53ED384A-0E4F-4CEF-8136-4AC3FBB3D9B0}">
      <dgm:prSet/>
      <dgm:spPr/>
      <dgm:t>
        <a:bodyPr/>
        <a:lstStyle/>
        <a:p>
          <a:endParaRPr lang="en-US"/>
        </a:p>
      </dgm:t>
    </dgm:pt>
    <dgm:pt modelId="{060DF737-4706-4953-945F-F790763A45AB}" type="sibTrans" cxnId="{53ED384A-0E4F-4CEF-8136-4AC3FBB3D9B0}">
      <dgm:prSet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350CC2A-481F-4FA1-A870-B036F5658A6D}">
      <dgm:prSet/>
      <dgm:spPr/>
      <dgm:t>
        <a:bodyPr/>
        <a:lstStyle/>
        <a:p>
          <a:r>
            <a:rPr lang="sr-Cyrl-BA" b="1" dirty="0" smtClean="0"/>
            <a:t>Тематске покретне игре (сиже, ток, улоге)</a:t>
          </a:r>
        </a:p>
        <a:p>
          <a:r>
            <a:rPr lang="sr-Cyrl-BA" b="1" i="1" dirty="0" smtClean="0"/>
            <a:t>У шумици зка седи, спи</a:t>
          </a:r>
        </a:p>
      </dgm:t>
    </dgm:pt>
    <dgm:pt modelId="{37249214-CAE2-4549-BE5C-57AC0B625761}" type="parTrans" cxnId="{6CA6E872-409C-4DDB-9756-DB7284D756B4}">
      <dgm:prSet/>
      <dgm:spPr/>
      <dgm:t>
        <a:bodyPr/>
        <a:lstStyle/>
        <a:p>
          <a:endParaRPr lang="en-US"/>
        </a:p>
      </dgm:t>
    </dgm:pt>
    <dgm:pt modelId="{39FA97A0-8336-4551-BE4D-CE9395C9FF90}" type="sibTrans" cxnId="{6CA6E872-409C-4DDB-9756-DB7284D756B4}">
      <dgm:prSet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8A13E1C-C86B-49DD-AD7A-629ECB0098EF}">
      <dgm:prSet phldrT="[Text]"/>
      <dgm:spPr/>
      <dgm:t>
        <a:bodyPr/>
        <a:lstStyle/>
        <a:p>
          <a:r>
            <a:rPr lang="sr-Cyrl-BA" b="1" i="0" dirty="0" smtClean="0"/>
            <a:t>Спортске игре</a:t>
          </a:r>
        </a:p>
        <a:p>
          <a:r>
            <a:rPr lang="sr-Cyrl-BA" b="1" i="0" dirty="0" smtClean="0"/>
            <a:t>Тенис, кошарка,..</a:t>
          </a:r>
          <a:endParaRPr lang="en-US" b="1" i="0" dirty="0"/>
        </a:p>
      </dgm:t>
    </dgm:pt>
    <dgm:pt modelId="{23E06577-3E63-417D-B295-F67BDC7E5E39}" type="parTrans" cxnId="{55F3E964-E2FA-4C74-A9A9-376B407D4556}">
      <dgm:prSet/>
      <dgm:spPr/>
      <dgm:t>
        <a:bodyPr/>
        <a:lstStyle/>
        <a:p>
          <a:endParaRPr lang="en-US"/>
        </a:p>
      </dgm:t>
    </dgm:pt>
    <dgm:pt modelId="{955063DF-BB17-4E80-BD74-8AA4FD411AE5}" type="sibTrans" cxnId="{55F3E964-E2FA-4C74-A9A9-376B407D4556}">
      <dgm:prSet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45C6C45-F7CA-453A-8276-23F05FCD6A77}" type="pres">
      <dgm:prSet presAssocID="{6295E3AC-663B-480D-A33E-8D7930A0593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2523474-6FBD-4441-A52D-6C870976BFF5}" type="pres">
      <dgm:prSet presAssocID="{6295E3AC-663B-480D-A33E-8D7930A05936}" presName="dot1" presStyleLbl="alignNode1" presStyleIdx="0" presStyleCnt="13"/>
      <dgm:spPr/>
    </dgm:pt>
    <dgm:pt modelId="{D6F4BF65-A525-4ED2-BE57-AD5DC1418E67}" type="pres">
      <dgm:prSet presAssocID="{6295E3AC-663B-480D-A33E-8D7930A05936}" presName="dot2" presStyleLbl="alignNode1" presStyleIdx="1" presStyleCnt="13"/>
      <dgm:spPr/>
    </dgm:pt>
    <dgm:pt modelId="{8CE9FFC7-B5EA-46B9-801B-ED92B4634B45}" type="pres">
      <dgm:prSet presAssocID="{6295E3AC-663B-480D-A33E-8D7930A05936}" presName="dot3" presStyleLbl="alignNode1" presStyleIdx="2" presStyleCnt="13"/>
      <dgm:spPr/>
    </dgm:pt>
    <dgm:pt modelId="{555DE336-C50C-4F45-B4E6-BCD8B966170F}" type="pres">
      <dgm:prSet presAssocID="{6295E3AC-663B-480D-A33E-8D7930A05936}" presName="dot4" presStyleLbl="alignNode1" presStyleIdx="3" presStyleCnt="13"/>
      <dgm:spPr/>
    </dgm:pt>
    <dgm:pt modelId="{49B31BD1-9150-4A23-84C8-2275DAEC9882}" type="pres">
      <dgm:prSet presAssocID="{6295E3AC-663B-480D-A33E-8D7930A05936}" presName="dot5" presStyleLbl="alignNode1" presStyleIdx="4" presStyleCnt="13"/>
      <dgm:spPr/>
    </dgm:pt>
    <dgm:pt modelId="{9406F92F-92B9-4E2E-A69E-13DD8445B8CA}" type="pres">
      <dgm:prSet presAssocID="{6295E3AC-663B-480D-A33E-8D7930A05936}" presName="dot6" presStyleLbl="alignNode1" presStyleIdx="5" presStyleCnt="13"/>
      <dgm:spPr/>
    </dgm:pt>
    <dgm:pt modelId="{6660FDDE-C754-449B-8B7B-5C6161B39A8E}" type="pres">
      <dgm:prSet presAssocID="{6295E3AC-663B-480D-A33E-8D7930A05936}" presName="dotArrow1" presStyleLbl="alignNode1" presStyleIdx="6" presStyleCnt="13"/>
      <dgm:spPr/>
    </dgm:pt>
    <dgm:pt modelId="{5A76E009-D878-4C51-9367-5C5A25CF84D1}" type="pres">
      <dgm:prSet presAssocID="{6295E3AC-663B-480D-A33E-8D7930A05936}" presName="dotArrow2" presStyleLbl="alignNode1" presStyleIdx="7" presStyleCnt="13"/>
      <dgm:spPr/>
    </dgm:pt>
    <dgm:pt modelId="{9D2C1873-577B-465F-83F3-270C46729957}" type="pres">
      <dgm:prSet presAssocID="{6295E3AC-663B-480D-A33E-8D7930A05936}" presName="dotArrow3" presStyleLbl="alignNode1" presStyleIdx="8" presStyleCnt="13"/>
      <dgm:spPr/>
    </dgm:pt>
    <dgm:pt modelId="{F8CEB0F5-D3F1-4475-B0D4-484FA173B8AF}" type="pres">
      <dgm:prSet presAssocID="{6295E3AC-663B-480D-A33E-8D7930A05936}" presName="dotArrow4" presStyleLbl="alignNode1" presStyleIdx="9" presStyleCnt="13"/>
      <dgm:spPr/>
    </dgm:pt>
    <dgm:pt modelId="{8D5D3302-4549-456F-B626-E63663C1F979}" type="pres">
      <dgm:prSet presAssocID="{6295E3AC-663B-480D-A33E-8D7930A05936}" presName="dotArrow5" presStyleLbl="alignNode1" presStyleIdx="10" presStyleCnt="13"/>
      <dgm:spPr/>
    </dgm:pt>
    <dgm:pt modelId="{B4138E99-15A3-42E8-9B92-2BA6806DAAE0}" type="pres">
      <dgm:prSet presAssocID="{6295E3AC-663B-480D-A33E-8D7930A05936}" presName="dotArrow6" presStyleLbl="alignNode1" presStyleIdx="11" presStyleCnt="13"/>
      <dgm:spPr/>
    </dgm:pt>
    <dgm:pt modelId="{CA141C7F-2B61-4DF0-8F9B-EDA3F3BAF8AE}" type="pres">
      <dgm:prSet presAssocID="{6295E3AC-663B-480D-A33E-8D7930A05936}" presName="dotArrow7" presStyleLbl="alignNode1" presStyleIdx="12" presStyleCnt="13"/>
      <dgm:spPr/>
    </dgm:pt>
    <dgm:pt modelId="{AE8DFA31-1F1C-4C1A-8ADF-47A053AF34B8}" type="pres">
      <dgm:prSet presAssocID="{B034651F-8538-4B71-B9EB-E0856A10DD70}" presName="parTx1" presStyleLbl="node1" presStyleIdx="0" presStyleCnt="4"/>
      <dgm:spPr/>
      <dgm:t>
        <a:bodyPr/>
        <a:lstStyle/>
        <a:p>
          <a:endParaRPr lang="en-US"/>
        </a:p>
      </dgm:t>
    </dgm:pt>
    <dgm:pt modelId="{B1E0918C-6788-4686-AC26-CA511406721A}" type="pres">
      <dgm:prSet presAssocID="{B3F8D6B9-BD7A-41B1-9056-312C88A39A0A}" presName="picture1" presStyleCnt="0"/>
      <dgm:spPr/>
    </dgm:pt>
    <dgm:pt modelId="{5EE66CB0-A804-4897-8809-FB844C000B58}" type="pres">
      <dgm:prSet presAssocID="{B3F8D6B9-BD7A-41B1-9056-312C88A39A0A}" presName="imageRepeatNode" presStyleLbl="fgImgPlace1" presStyleIdx="0" presStyleCnt="4"/>
      <dgm:spPr/>
      <dgm:t>
        <a:bodyPr/>
        <a:lstStyle/>
        <a:p>
          <a:endParaRPr lang="en-US"/>
        </a:p>
      </dgm:t>
    </dgm:pt>
    <dgm:pt modelId="{F00959A6-C236-4C1F-96D8-4F5C41ECC5DC}" type="pres">
      <dgm:prSet presAssocID="{2350CC2A-481F-4FA1-A870-B036F5658A6D}" presName="parTx2" presStyleLbl="node1" presStyleIdx="1" presStyleCnt="4"/>
      <dgm:spPr/>
      <dgm:t>
        <a:bodyPr/>
        <a:lstStyle/>
        <a:p>
          <a:endParaRPr lang="en-US"/>
        </a:p>
      </dgm:t>
    </dgm:pt>
    <dgm:pt modelId="{0CE8616C-6AA1-41B4-81D0-5C12F578D198}" type="pres">
      <dgm:prSet presAssocID="{39FA97A0-8336-4551-BE4D-CE9395C9FF90}" presName="picture2" presStyleCnt="0"/>
      <dgm:spPr/>
    </dgm:pt>
    <dgm:pt modelId="{7822F7A3-C632-43DB-9990-C31D1F34560C}" type="pres">
      <dgm:prSet presAssocID="{39FA97A0-8336-4551-BE4D-CE9395C9FF90}" presName="imageRepeatNode" presStyleLbl="fgImgPlace1" presStyleIdx="1" presStyleCnt="4"/>
      <dgm:spPr/>
      <dgm:t>
        <a:bodyPr/>
        <a:lstStyle/>
        <a:p>
          <a:endParaRPr lang="en-US"/>
        </a:p>
      </dgm:t>
    </dgm:pt>
    <dgm:pt modelId="{FFD7983D-FFBE-4339-B9D5-545EF30BD805}" type="pres">
      <dgm:prSet presAssocID="{05FC2956-A2CE-4878-93FB-DD527D288085}" presName="parTx3" presStyleLbl="node1" presStyleIdx="2" presStyleCnt="4"/>
      <dgm:spPr/>
      <dgm:t>
        <a:bodyPr/>
        <a:lstStyle/>
        <a:p>
          <a:endParaRPr lang="en-US"/>
        </a:p>
      </dgm:t>
    </dgm:pt>
    <dgm:pt modelId="{6BF206DB-98E7-4A60-84BF-F7D4D24EC0AC}" type="pres">
      <dgm:prSet presAssocID="{060DF737-4706-4953-945F-F790763A45AB}" presName="picture3" presStyleCnt="0"/>
      <dgm:spPr/>
    </dgm:pt>
    <dgm:pt modelId="{097CBC62-A575-42A3-A326-C337500FC4EA}" type="pres">
      <dgm:prSet presAssocID="{060DF737-4706-4953-945F-F790763A45AB}" presName="imageRepeatNode" presStyleLbl="fgImgPlace1" presStyleIdx="2" presStyleCnt="4" custLinFactNeighborX="5246" custLinFactNeighborY="-679"/>
      <dgm:spPr/>
      <dgm:t>
        <a:bodyPr/>
        <a:lstStyle/>
        <a:p>
          <a:endParaRPr lang="en-US"/>
        </a:p>
      </dgm:t>
    </dgm:pt>
    <dgm:pt modelId="{7A744A13-5E45-4DE5-B025-3FBAC18F5656}" type="pres">
      <dgm:prSet presAssocID="{28A13E1C-C86B-49DD-AD7A-629ECB0098EF}" presName="parTx4" presStyleLbl="node1" presStyleIdx="3" presStyleCnt="4"/>
      <dgm:spPr/>
      <dgm:t>
        <a:bodyPr/>
        <a:lstStyle/>
        <a:p>
          <a:endParaRPr lang="en-US"/>
        </a:p>
      </dgm:t>
    </dgm:pt>
    <dgm:pt modelId="{528B2166-C86A-4007-9F37-3EEBFA151327}" type="pres">
      <dgm:prSet presAssocID="{955063DF-BB17-4E80-BD74-8AA4FD411AE5}" presName="picture4" presStyleCnt="0"/>
      <dgm:spPr/>
    </dgm:pt>
    <dgm:pt modelId="{B7E180AC-A702-4387-8E8B-CBBCCB4BA47E}" type="pres">
      <dgm:prSet presAssocID="{955063DF-BB17-4E80-BD74-8AA4FD411AE5}" presName="imageRepeatNode" presStyleLbl="fgImgPlace1" presStyleIdx="3" presStyleCnt="4"/>
      <dgm:spPr/>
      <dgm:t>
        <a:bodyPr/>
        <a:lstStyle/>
        <a:p>
          <a:endParaRPr lang="en-US"/>
        </a:p>
      </dgm:t>
    </dgm:pt>
  </dgm:ptLst>
  <dgm:cxnLst>
    <dgm:cxn modelId="{6CA6E872-409C-4DDB-9756-DB7284D756B4}" srcId="{6295E3AC-663B-480D-A33E-8D7930A05936}" destId="{2350CC2A-481F-4FA1-A870-B036F5658A6D}" srcOrd="1" destOrd="0" parTransId="{37249214-CAE2-4549-BE5C-57AC0B625761}" sibTransId="{39FA97A0-8336-4551-BE4D-CE9395C9FF90}"/>
    <dgm:cxn modelId="{8568EA32-2A8B-498B-93B0-E518BDB6CD35}" type="presOf" srcId="{060DF737-4706-4953-945F-F790763A45AB}" destId="{097CBC62-A575-42A3-A326-C337500FC4EA}" srcOrd="0" destOrd="0" presId="urn:microsoft.com/office/officeart/2008/layout/AscendingPictureAccentProcess"/>
    <dgm:cxn modelId="{55F3E964-E2FA-4C74-A9A9-376B407D4556}" srcId="{6295E3AC-663B-480D-A33E-8D7930A05936}" destId="{28A13E1C-C86B-49DD-AD7A-629ECB0098EF}" srcOrd="3" destOrd="0" parTransId="{23E06577-3E63-417D-B295-F67BDC7E5E39}" sibTransId="{955063DF-BB17-4E80-BD74-8AA4FD411AE5}"/>
    <dgm:cxn modelId="{75A8270B-1F37-4608-99D5-6BB241ADF498}" type="presOf" srcId="{05FC2956-A2CE-4878-93FB-DD527D288085}" destId="{FFD7983D-FFBE-4339-B9D5-545EF30BD805}" srcOrd="0" destOrd="0" presId="urn:microsoft.com/office/officeart/2008/layout/AscendingPictureAccentProcess"/>
    <dgm:cxn modelId="{0708F612-50EA-44D3-BEF8-D0D9515E2FDE}" type="presOf" srcId="{B3F8D6B9-BD7A-41B1-9056-312C88A39A0A}" destId="{5EE66CB0-A804-4897-8809-FB844C000B58}" srcOrd="0" destOrd="0" presId="urn:microsoft.com/office/officeart/2008/layout/AscendingPictureAccentProcess"/>
    <dgm:cxn modelId="{C6477051-DED3-4048-9C39-2DFFE31415B2}" type="presOf" srcId="{39FA97A0-8336-4551-BE4D-CE9395C9FF90}" destId="{7822F7A3-C632-43DB-9990-C31D1F34560C}" srcOrd="0" destOrd="0" presId="urn:microsoft.com/office/officeart/2008/layout/AscendingPictureAccentProcess"/>
    <dgm:cxn modelId="{52C3FA37-E76D-4C94-9487-A9BDF81BC3C4}" type="presOf" srcId="{B034651F-8538-4B71-B9EB-E0856A10DD70}" destId="{AE8DFA31-1F1C-4C1A-8ADF-47A053AF34B8}" srcOrd="0" destOrd="0" presId="urn:microsoft.com/office/officeart/2008/layout/AscendingPictureAccentProcess"/>
    <dgm:cxn modelId="{116A2849-B8FB-43E2-AC7E-285C8DD9C699}" type="presOf" srcId="{28A13E1C-C86B-49DD-AD7A-629ECB0098EF}" destId="{7A744A13-5E45-4DE5-B025-3FBAC18F5656}" srcOrd="0" destOrd="0" presId="urn:microsoft.com/office/officeart/2008/layout/AscendingPictureAccentProcess"/>
    <dgm:cxn modelId="{B5E2FE57-D7A9-4401-82F7-8B05325E7380}" type="presOf" srcId="{955063DF-BB17-4E80-BD74-8AA4FD411AE5}" destId="{B7E180AC-A702-4387-8E8B-CBBCCB4BA47E}" srcOrd="0" destOrd="0" presId="urn:microsoft.com/office/officeart/2008/layout/AscendingPictureAccentProcess"/>
    <dgm:cxn modelId="{47823B41-9577-4EDB-A75D-FD62BE872965}" srcId="{6295E3AC-663B-480D-A33E-8D7930A05936}" destId="{B034651F-8538-4B71-B9EB-E0856A10DD70}" srcOrd="0" destOrd="0" parTransId="{00AAC46B-84EA-4193-86C5-5BC8F7D8CE0D}" sibTransId="{B3F8D6B9-BD7A-41B1-9056-312C88A39A0A}"/>
    <dgm:cxn modelId="{2987C048-7A58-4676-B25E-DA458A4CCAF1}" type="presOf" srcId="{2350CC2A-481F-4FA1-A870-B036F5658A6D}" destId="{F00959A6-C236-4C1F-96D8-4F5C41ECC5DC}" srcOrd="0" destOrd="0" presId="urn:microsoft.com/office/officeart/2008/layout/AscendingPictureAccentProcess"/>
    <dgm:cxn modelId="{53ED384A-0E4F-4CEF-8136-4AC3FBB3D9B0}" srcId="{6295E3AC-663B-480D-A33E-8D7930A05936}" destId="{05FC2956-A2CE-4878-93FB-DD527D288085}" srcOrd="2" destOrd="0" parTransId="{211C022F-4327-4242-AEEA-6A1183A22450}" sibTransId="{060DF737-4706-4953-945F-F790763A45AB}"/>
    <dgm:cxn modelId="{A45D09E1-5A35-4CD5-9046-79AC7FBCA11E}" type="presOf" srcId="{6295E3AC-663B-480D-A33E-8D7930A05936}" destId="{445C6C45-F7CA-453A-8276-23F05FCD6A77}" srcOrd="0" destOrd="0" presId="urn:microsoft.com/office/officeart/2008/layout/AscendingPictureAccentProcess"/>
    <dgm:cxn modelId="{60F736C6-4611-457C-840F-29BF68C43C4C}" type="presParOf" srcId="{445C6C45-F7CA-453A-8276-23F05FCD6A77}" destId="{A2523474-6FBD-4441-A52D-6C870976BFF5}" srcOrd="0" destOrd="0" presId="urn:microsoft.com/office/officeart/2008/layout/AscendingPictureAccentProcess"/>
    <dgm:cxn modelId="{B5012BDC-D775-45B0-B96F-F2D7A639F2B1}" type="presParOf" srcId="{445C6C45-F7CA-453A-8276-23F05FCD6A77}" destId="{D6F4BF65-A525-4ED2-BE57-AD5DC1418E67}" srcOrd="1" destOrd="0" presId="urn:microsoft.com/office/officeart/2008/layout/AscendingPictureAccentProcess"/>
    <dgm:cxn modelId="{750ABEAF-F60D-494C-B9C3-E3A1580ED15E}" type="presParOf" srcId="{445C6C45-F7CA-453A-8276-23F05FCD6A77}" destId="{8CE9FFC7-B5EA-46B9-801B-ED92B4634B45}" srcOrd="2" destOrd="0" presId="urn:microsoft.com/office/officeart/2008/layout/AscendingPictureAccentProcess"/>
    <dgm:cxn modelId="{F3AE87A2-FEE4-4EE4-8B7D-2CEC988FCC25}" type="presParOf" srcId="{445C6C45-F7CA-453A-8276-23F05FCD6A77}" destId="{555DE336-C50C-4F45-B4E6-BCD8B966170F}" srcOrd="3" destOrd="0" presId="urn:microsoft.com/office/officeart/2008/layout/AscendingPictureAccentProcess"/>
    <dgm:cxn modelId="{6862FD69-1299-4116-8364-1E8C798EFBF0}" type="presParOf" srcId="{445C6C45-F7CA-453A-8276-23F05FCD6A77}" destId="{49B31BD1-9150-4A23-84C8-2275DAEC9882}" srcOrd="4" destOrd="0" presId="urn:microsoft.com/office/officeart/2008/layout/AscendingPictureAccentProcess"/>
    <dgm:cxn modelId="{45A55A94-EEB1-45C9-B6AF-0A6FC6729D92}" type="presParOf" srcId="{445C6C45-F7CA-453A-8276-23F05FCD6A77}" destId="{9406F92F-92B9-4E2E-A69E-13DD8445B8CA}" srcOrd="5" destOrd="0" presId="urn:microsoft.com/office/officeart/2008/layout/AscendingPictureAccentProcess"/>
    <dgm:cxn modelId="{AA596991-63C0-4316-AC2D-84FDDBA4460B}" type="presParOf" srcId="{445C6C45-F7CA-453A-8276-23F05FCD6A77}" destId="{6660FDDE-C754-449B-8B7B-5C6161B39A8E}" srcOrd="6" destOrd="0" presId="urn:microsoft.com/office/officeart/2008/layout/AscendingPictureAccentProcess"/>
    <dgm:cxn modelId="{78F2583D-7ED0-4F60-9396-CF2B1431FC39}" type="presParOf" srcId="{445C6C45-F7CA-453A-8276-23F05FCD6A77}" destId="{5A76E009-D878-4C51-9367-5C5A25CF84D1}" srcOrd="7" destOrd="0" presId="urn:microsoft.com/office/officeart/2008/layout/AscendingPictureAccentProcess"/>
    <dgm:cxn modelId="{76D74452-A49D-412F-AE29-4E5F98C65C31}" type="presParOf" srcId="{445C6C45-F7CA-453A-8276-23F05FCD6A77}" destId="{9D2C1873-577B-465F-83F3-270C46729957}" srcOrd="8" destOrd="0" presId="urn:microsoft.com/office/officeart/2008/layout/AscendingPictureAccentProcess"/>
    <dgm:cxn modelId="{4C2E6FBE-5288-44AB-A59E-4ABFDE243A3D}" type="presParOf" srcId="{445C6C45-F7CA-453A-8276-23F05FCD6A77}" destId="{F8CEB0F5-D3F1-4475-B0D4-484FA173B8AF}" srcOrd="9" destOrd="0" presId="urn:microsoft.com/office/officeart/2008/layout/AscendingPictureAccentProcess"/>
    <dgm:cxn modelId="{8385BFB5-54C3-4B1A-AB56-9E3D191D927C}" type="presParOf" srcId="{445C6C45-F7CA-453A-8276-23F05FCD6A77}" destId="{8D5D3302-4549-456F-B626-E63663C1F979}" srcOrd="10" destOrd="0" presId="urn:microsoft.com/office/officeart/2008/layout/AscendingPictureAccentProcess"/>
    <dgm:cxn modelId="{537B95A5-939A-46DD-AC93-FC7B5AAE9FF2}" type="presParOf" srcId="{445C6C45-F7CA-453A-8276-23F05FCD6A77}" destId="{B4138E99-15A3-42E8-9B92-2BA6806DAAE0}" srcOrd="11" destOrd="0" presId="urn:microsoft.com/office/officeart/2008/layout/AscendingPictureAccentProcess"/>
    <dgm:cxn modelId="{AB2B6402-963E-456B-90C0-5996D38E220D}" type="presParOf" srcId="{445C6C45-F7CA-453A-8276-23F05FCD6A77}" destId="{CA141C7F-2B61-4DF0-8F9B-EDA3F3BAF8AE}" srcOrd="12" destOrd="0" presId="urn:microsoft.com/office/officeart/2008/layout/AscendingPictureAccentProcess"/>
    <dgm:cxn modelId="{BA0D2ED0-076E-4B34-83AC-04ABDB8AE0D2}" type="presParOf" srcId="{445C6C45-F7CA-453A-8276-23F05FCD6A77}" destId="{AE8DFA31-1F1C-4C1A-8ADF-47A053AF34B8}" srcOrd="13" destOrd="0" presId="urn:microsoft.com/office/officeart/2008/layout/AscendingPictureAccentProcess"/>
    <dgm:cxn modelId="{83FB0EF6-4805-4992-8D92-51259DC2100F}" type="presParOf" srcId="{445C6C45-F7CA-453A-8276-23F05FCD6A77}" destId="{B1E0918C-6788-4686-AC26-CA511406721A}" srcOrd="14" destOrd="0" presId="urn:microsoft.com/office/officeart/2008/layout/AscendingPictureAccentProcess"/>
    <dgm:cxn modelId="{4770CC33-126A-4238-8E33-D69A275EA920}" type="presParOf" srcId="{B1E0918C-6788-4686-AC26-CA511406721A}" destId="{5EE66CB0-A804-4897-8809-FB844C000B58}" srcOrd="0" destOrd="0" presId="urn:microsoft.com/office/officeart/2008/layout/AscendingPictureAccentProcess"/>
    <dgm:cxn modelId="{BCBB6AF9-4EDE-446B-B910-8FA3761C9C7F}" type="presParOf" srcId="{445C6C45-F7CA-453A-8276-23F05FCD6A77}" destId="{F00959A6-C236-4C1F-96D8-4F5C41ECC5DC}" srcOrd="15" destOrd="0" presId="urn:microsoft.com/office/officeart/2008/layout/AscendingPictureAccentProcess"/>
    <dgm:cxn modelId="{4D35A4D1-E453-4DFE-BAAE-C3D88ADC6215}" type="presParOf" srcId="{445C6C45-F7CA-453A-8276-23F05FCD6A77}" destId="{0CE8616C-6AA1-41B4-81D0-5C12F578D198}" srcOrd="16" destOrd="0" presId="urn:microsoft.com/office/officeart/2008/layout/AscendingPictureAccentProcess"/>
    <dgm:cxn modelId="{B6D942C0-E4AB-4B00-A117-CC82F2FC84FA}" type="presParOf" srcId="{0CE8616C-6AA1-41B4-81D0-5C12F578D198}" destId="{7822F7A3-C632-43DB-9990-C31D1F34560C}" srcOrd="0" destOrd="0" presId="urn:microsoft.com/office/officeart/2008/layout/AscendingPictureAccentProcess"/>
    <dgm:cxn modelId="{A81B8CBA-D211-4F65-B8DB-E8E318FCDA16}" type="presParOf" srcId="{445C6C45-F7CA-453A-8276-23F05FCD6A77}" destId="{FFD7983D-FFBE-4339-B9D5-545EF30BD805}" srcOrd="17" destOrd="0" presId="urn:microsoft.com/office/officeart/2008/layout/AscendingPictureAccentProcess"/>
    <dgm:cxn modelId="{E76393D2-BFF0-4907-A4B3-E3138F92FED9}" type="presParOf" srcId="{445C6C45-F7CA-453A-8276-23F05FCD6A77}" destId="{6BF206DB-98E7-4A60-84BF-F7D4D24EC0AC}" srcOrd="18" destOrd="0" presId="urn:microsoft.com/office/officeart/2008/layout/AscendingPictureAccentProcess"/>
    <dgm:cxn modelId="{D91114FD-4B00-45D2-A20E-D2934BA93D63}" type="presParOf" srcId="{6BF206DB-98E7-4A60-84BF-F7D4D24EC0AC}" destId="{097CBC62-A575-42A3-A326-C337500FC4EA}" srcOrd="0" destOrd="0" presId="urn:microsoft.com/office/officeart/2008/layout/AscendingPictureAccentProcess"/>
    <dgm:cxn modelId="{F5B8F98E-4B94-42CB-B958-6309F47A46EB}" type="presParOf" srcId="{445C6C45-F7CA-453A-8276-23F05FCD6A77}" destId="{7A744A13-5E45-4DE5-B025-3FBAC18F5656}" srcOrd="19" destOrd="0" presId="urn:microsoft.com/office/officeart/2008/layout/AscendingPictureAccentProcess"/>
    <dgm:cxn modelId="{CF0C3C89-BEE3-4C8D-9BF9-D4207BB46A44}" type="presParOf" srcId="{445C6C45-F7CA-453A-8276-23F05FCD6A77}" destId="{528B2166-C86A-4007-9F37-3EEBFA151327}" srcOrd="20" destOrd="0" presId="urn:microsoft.com/office/officeart/2008/layout/AscendingPictureAccentProcess"/>
    <dgm:cxn modelId="{A6C47B1E-B810-4209-A3F3-67B2B31A17F4}" type="presParOf" srcId="{528B2166-C86A-4007-9F37-3EEBFA151327}" destId="{B7E180AC-A702-4387-8E8B-CBBCCB4BA47E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23474-6FBD-4441-A52D-6C870976BFF5}">
      <dsp:nvSpPr>
        <dsp:cNvPr id="0" name=""/>
        <dsp:cNvSpPr/>
      </dsp:nvSpPr>
      <dsp:spPr>
        <a:xfrm>
          <a:off x="3122726" y="5325472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4BF65-A525-4ED2-BE57-AD5DC1418E67}">
      <dsp:nvSpPr>
        <dsp:cNvPr id="0" name=""/>
        <dsp:cNvSpPr/>
      </dsp:nvSpPr>
      <dsp:spPr>
        <a:xfrm>
          <a:off x="2823168" y="5462065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9FFC7-B5EA-46B9-801B-ED92B4634B45}">
      <dsp:nvSpPr>
        <dsp:cNvPr id="0" name=""/>
        <dsp:cNvSpPr/>
      </dsp:nvSpPr>
      <dsp:spPr>
        <a:xfrm>
          <a:off x="2514751" y="5574516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5DE336-C50C-4F45-B4E6-BCD8B966170F}">
      <dsp:nvSpPr>
        <dsp:cNvPr id="0" name=""/>
        <dsp:cNvSpPr/>
      </dsp:nvSpPr>
      <dsp:spPr>
        <a:xfrm>
          <a:off x="2197477" y="5662190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31BD1-9150-4A23-84C8-2275DAEC9882}">
      <dsp:nvSpPr>
        <dsp:cNvPr id="0" name=""/>
        <dsp:cNvSpPr/>
      </dsp:nvSpPr>
      <dsp:spPr>
        <a:xfrm>
          <a:off x="4523080" y="4184443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6F92F-92B9-4E2E-A69E-13DD8445B8CA}">
      <dsp:nvSpPr>
        <dsp:cNvPr id="0" name=""/>
        <dsp:cNvSpPr/>
      </dsp:nvSpPr>
      <dsp:spPr>
        <a:xfrm>
          <a:off x="5321902" y="2510384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0FDDE-C754-449B-8B7B-5C6161B39A8E}">
      <dsp:nvSpPr>
        <dsp:cNvPr id="0" name=""/>
        <dsp:cNvSpPr/>
      </dsp:nvSpPr>
      <dsp:spPr>
        <a:xfrm>
          <a:off x="5106091" y="421462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6E009-D878-4C51-9367-5C5A25CF84D1}">
      <dsp:nvSpPr>
        <dsp:cNvPr id="0" name=""/>
        <dsp:cNvSpPr/>
      </dsp:nvSpPr>
      <dsp:spPr>
        <a:xfrm>
          <a:off x="5297744" y="285504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C1873-577B-465F-83F3-270C46729957}">
      <dsp:nvSpPr>
        <dsp:cNvPr id="0" name=""/>
        <dsp:cNvSpPr/>
      </dsp:nvSpPr>
      <dsp:spPr>
        <a:xfrm>
          <a:off x="5489396" y="149547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CEB0F5-D3F1-4475-B0D4-484FA173B8AF}">
      <dsp:nvSpPr>
        <dsp:cNvPr id="0" name=""/>
        <dsp:cNvSpPr/>
      </dsp:nvSpPr>
      <dsp:spPr>
        <a:xfrm>
          <a:off x="5681049" y="285504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5D3302-4549-456F-B626-E63663C1F979}">
      <dsp:nvSpPr>
        <dsp:cNvPr id="0" name=""/>
        <dsp:cNvSpPr/>
      </dsp:nvSpPr>
      <dsp:spPr>
        <a:xfrm>
          <a:off x="5873507" y="421462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38E99-15A3-42E8-9B92-2BA6806DAAE0}">
      <dsp:nvSpPr>
        <dsp:cNvPr id="0" name=""/>
        <dsp:cNvSpPr/>
      </dsp:nvSpPr>
      <dsp:spPr>
        <a:xfrm>
          <a:off x="5489396" y="436710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41C7F-2B61-4DF0-8F9B-EDA3F3BAF8AE}">
      <dsp:nvSpPr>
        <dsp:cNvPr id="0" name=""/>
        <dsp:cNvSpPr/>
      </dsp:nvSpPr>
      <dsp:spPr>
        <a:xfrm>
          <a:off x="5489396" y="723873"/>
          <a:ext cx="134479" cy="134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DFA31-1F1C-4C1A-8ADF-47A053AF34B8}">
      <dsp:nvSpPr>
        <dsp:cNvPr id="0" name=""/>
        <dsp:cNvSpPr/>
      </dsp:nvSpPr>
      <dsp:spPr>
        <a:xfrm>
          <a:off x="1430464" y="5932095"/>
          <a:ext cx="2894923" cy="7763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759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1200" b="1" kern="1200" dirty="0" smtClean="0"/>
            <a:t>Покретне игролике вежбе </a:t>
          </a:r>
          <a:r>
            <a:rPr lang="sr-Cyrl-BA" sz="1200" kern="1200" dirty="0" smtClean="0"/>
            <a:t>(вођење лопте, вожња бицикла између препрека,... </a:t>
          </a:r>
          <a:endParaRPr lang="en-US" sz="1200" kern="1200" dirty="0"/>
        </a:p>
      </dsp:txBody>
      <dsp:txXfrm>
        <a:off x="1468363" y="5969994"/>
        <a:ext cx="2819125" cy="700559"/>
      </dsp:txXfrm>
    </dsp:sp>
    <dsp:sp modelId="{5EE66CB0-A804-4897-8809-FB844C000B58}">
      <dsp:nvSpPr>
        <dsp:cNvPr id="0" name=""/>
        <dsp:cNvSpPr/>
      </dsp:nvSpPr>
      <dsp:spPr>
        <a:xfrm>
          <a:off x="628018" y="5170668"/>
          <a:ext cx="1342374" cy="1342424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0959A6-C236-4C1F-96D8-4F5C41ECC5DC}">
      <dsp:nvSpPr>
        <dsp:cNvPr id="0" name=""/>
        <dsp:cNvSpPr/>
      </dsp:nvSpPr>
      <dsp:spPr>
        <a:xfrm>
          <a:off x="4029050" y="4995003"/>
          <a:ext cx="2894923" cy="7763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759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1200" b="1" kern="1200" dirty="0" smtClean="0"/>
            <a:t>Тематске покретне игре (сиже, ток, улоге)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1200" b="1" i="1" kern="1200" dirty="0" smtClean="0"/>
            <a:t>У шумици зка седи, спи</a:t>
          </a:r>
        </a:p>
      </dsp:txBody>
      <dsp:txXfrm>
        <a:off x="4066949" y="5032902"/>
        <a:ext cx="2819125" cy="700559"/>
      </dsp:txXfrm>
    </dsp:sp>
    <dsp:sp modelId="{7822F7A3-C632-43DB-9990-C31D1F34560C}">
      <dsp:nvSpPr>
        <dsp:cNvPr id="0" name=""/>
        <dsp:cNvSpPr/>
      </dsp:nvSpPr>
      <dsp:spPr>
        <a:xfrm>
          <a:off x="3226605" y="4233576"/>
          <a:ext cx="1342374" cy="1342424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7983D-FFBE-4339-B9D5-545EF30BD805}">
      <dsp:nvSpPr>
        <dsp:cNvPr id="0" name=""/>
        <dsp:cNvSpPr/>
      </dsp:nvSpPr>
      <dsp:spPr>
        <a:xfrm>
          <a:off x="5135483" y="3517257"/>
          <a:ext cx="2894923" cy="7763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759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1200" b="1" kern="1200" dirty="0" smtClean="0"/>
            <a:t>Такмичарске покретне игре </a:t>
          </a:r>
          <a:r>
            <a:rPr lang="sr-Cyrl-BA" sz="1200" kern="1200" dirty="0" smtClean="0"/>
            <a:t>(надметање)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1200" i="1" kern="1200" dirty="0" smtClean="0"/>
            <a:t>Столице</a:t>
          </a:r>
          <a:endParaRPr lang="en-US" sz="1200" i="1" kern="1200" dirty="0"/>
        </a:p>
      </dsp:txBody>
      <dsp:txXfrm>
        <a:off x="5173382" y="3555156"/>
        <a:ext cx="2819125" cy="700559"/>
      </dsp:txXfrm>
    </dsp:sp>
    <dsp:sp modelId="{097CBC62-A575-42A3-A326-C337500FC4EA}">
      <dsp:nvSpPr>
        <dsp:cNvPr id="0" name=""/>
        <dsp:cNvSpPr/>
      </dsp:nvSpPr>
      <dsp:spPr>
        <a:xfrm>
          <a:off x="4403458" y="2746714"/>
          <a:ext cx="1342374" cy="1342424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744A13-5E45-4DE5-B025-3FBAC18F5656}">
      <dsp:nvSpPr>
        <dsp:cNvPr id="0" name=""/>
        <dsp:cNvSpPr/>
      </dsp:nvSpPr>
      <dsp:spPr>
        <a:xfrm>
          <a:off x="5621057" y="1756794"/>
          <a:ext cx="2894923" cy="7763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759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1200" b="1" i="0" kern="1200" dirty="0" smtClean="0"/>
            <a:t>Спортске игре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1200" b="1" i="0" kern="1200" dirty="0" smtClean="0"/>
            <a:t>Тенис, кошарка,..</a:t>
          </a:r>
          <a:endParaRPr lang="en-US" sz="1200" b="1" i="0" kern="1200" dirty="0"/>
        </a:p>
      </dsp:txBody>
      <dsp:txXfrm>
        <a:off x="5658956" y="1794693"/>
        <a:ext cx="2819125" cy="700559"/>
      </dsp:txXfrm>
    </dsp:sp>
    <dsp:sp modelId="{B7E180AC-A702-4387-8E8B-CBBCCB4BA47E}">
      <dsp:nvSpPr>
        <dsp:cNvPr id="0" name=""/>
        <dsp:cNvSpPr/>
      </dsp:nvSpPr>
      <dsp:spPr>
        <a:xfrm>
          <a:off x="4818612" y="995367"/>
          <a:ext cx="1342374" cy="1342424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51D550-2054-42D5-A2A2-00E8C932E6B0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0D55FC-4521-4C7F-A372-2A92E976C1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52545"/>
            <a:ext cx="9144000" cy="132878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sz="2400" dirty="0">
                <a:latin typeface="Times New Roman"/>
                <a:ea typeface="Calibri"/>
                <a:cs typeface="Times New Roman"/>
              </a:rPr>
              <a:t>Kamenov, Emil (1997). </a:t>
            </a:r>
            <a:r>
              <a:rPr lang="sr-Latn-CS" sz="2400" i="1" dirty="0">
                <a:latin typeface="Times New Roman"/>
                <a:ea typeface="Calibri"/>
                <a:cs typeface="Times New Roman"/>
              </a:rPr>
              <a:t>Metodika II deo: Metodička uputstva za Model B Osnova programa predškolskog vaspitanja i obrazovanja dece od tri do sedam godina</a:t>
            </a:r>
            <a:r>
              <a:rPr lang="sr-Latn-CS" sz="2400" dirty="0">
                <a:latin typeface="Times New Roman"/>
                <a:ea typeface="Calibri"/>
                <a:cs typeface="Times New Roman"/>
              </a:rPr>
              <a:t>. Novi Sad Odsek za pdagogiju Filozofskog fakulteta, Republička zajednica viših škola za obrazovanje vaspitača.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4320479"/>
          </a:xfrm>
        </p:spPr>
        <p:txBody>
          <a:bodyPr>
            <a:normAutofit fontScale="90000"/>
          </a:bodyPr>
          <a:lstStyle/>
          <a:p>
            <a:pPr marL="0" lvl="0" indent="0">
              <a:spcBef>
                <a:spcPct val="20000"/>
              </a:spcBef>
              <a:spcAft>
                <a:spcPts val="300"/>
              </a:spcAft>
            </a:pPr>
            <a:r>
              <a:rPr lang="sr-Cyrl-BA" dirty="0" smtClean="0"/>
              <a:t>Методика васпитно-обра</a:t>
            </a:r>
            <a:r>
              <a:rPr lang="sr-Cyrl-BA" dirty="0"/>
              <a:t>з</a:t>
            </a:r>
            <a:r>
              <a:rPr lang="sr-Cyrl-BA" dirty="0" smtClean="0"/>
              <a:t>овног рада</a:t>
            </a:r>
            <a:br>
              <a:rPr lang="sr-Cyrl-BA" dirty="0" smtClean="0"/>
            </a:br>
            <a:r>
              <a:rPr lang="sr-Cyrl-BA" dirty="0" smtClean="0"/>
              <a:t/>
            </a:r>
            <a:br>
              <a:rPr lang="sr-Cyrl-BA" dirty="0" smtClean="0"/>
            </a:br>
            <a:r>
              <a:rPr lang="sr-Cyrl-BA" b="1" dirty="0" smtClean="0"/>
              <a:t>ДЕЧИЈЕ ИГРЕ</a:t>
            </a:r>
            <a:br>
              <a:rPr lang="sr-Cyrl-BA" b="1" dirty="0" smtClean="0"/>
            </a:br>
            <a:r>
              <a:rPr lang="sr-Cyrl-BA" sz="2200" b="0" dirty="0" smtClean="0">
                <a:solidFill>
                  <a:srgbClr val="212745"/>
                </a:solidFill>
                <a:effectLst/>
                <a:ea typeface="+mn-ea"/>
                <a:cs typeface="+mn-cs"/>
              </a:rPr>
              <a:t>Проф.др </a:t>
            </a:r>
            <a:r>
              <a:rPr lang="sr-Cyrl-BA" sz="2200" b="0" dirty="0">
                <a:solidFill>
                  <a:srgbClr val="212745"/>
                </a:solidFill>
                <a:effectLst/>
                <a:ea typeface="+mn-ea"/>
                <a:cs typeface="+mn-cs"/>
              </a:rPr>
              <a:t>Емина Копас-Вукашиновић</a:t>
            </a:r>
            <a:br>
              <a:rPr lang="sr-Cyrl-BA" sz="2200" b="0" dirty="0">
                <a:solidFill>
                  <a:srgbClr val="212745"/>
                </a:solidFill>
                <a:effectLst/>
                <a:ea typeface="+mn-ea"/>
                <a:cs typeface="+mn-cs"/>
              </a:rPr>
            </a:br>
            <a:r>
              <a:rPr lang="sr-Latn-CS" sz="2200" b="0" dirty="0">
                <a:solidFill>
                  <a:srgbClr val="212745"/>
                </a:solidFill>
                <a:effectLst/>
                <a:ea typeface="+mn-ea"/>
                <a:cs typeface="+mn-cs"/>
              </a:rPr>
              <a:t>emina.kopas</a:t>
            </a:r>
            <a:r>
              <a:rPr lang="en-US" sz="2200" b="0" dirty="0">
                <a:solidFill>
                  <a:srgbClr val="212745"/>
                </a:solidFill>
                <a:effectLst/>
                <a:ea typeface="+mn-ea"/>
                <a:cs typeface="+mn-cs"/>
              </a:rPr>
              <a:t>@pefja.kg.ac.rs</a:t>
            </a:r>
            <a:br>
              <a:rPr lang="en-US" sz="2200" b="0" dirty="0">
                <a:solidFill>
                  <a:srgbClr val="212745"/>
                </a:solidFill>
                <a:effectLst/>
                <a:ea typeface="+mn-ea"/>
                <a:cs typeface="+mn-cs"/>
              </a:rPr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89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ДИДАКТИЧКЕ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729228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r-Cyrl-BA" sz="2800" dirty="0" smtClean="0"/>
              <a:t>Ситуације у којима се за дете јавља </a:t>
            </a:r>
            <a:r>
              <a:rPr lang="sr-Cyrl-BA" sz="2800" b="1" dirty="0" smtClean="0"/>
              <a:t>проблем</a:t>
            </a:r>
            <a:r>
              <a:rPr lang="sr-Cyrl-BA" sz="2800" dirty="0" smtClean="0"/>
              <a:t>, који не може решити на практично-опажајном и мисаоном плану, нити само на основу својих стечених искустава. </a:t>
            </a:r>
          </a:p>
          <a:p>
            <a:pPr marL="45720" indent="0">
              <a:buNone/>
            </a:pPr>
            <a:r>
              <a:rPr lang="sr-Cyrl-BA" sz="2800" dirty="0"/>
              <a:t> </a:t>
            </a:r>
            <a:r>
              <a:rPr lang="sr-Cyrl-BA" sz="2800" dirty="0" smtClean="0"/>
              <a:t>ИГРЕ СА УНАПРЕД ДАТИМ ПРАВИЛИМА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867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Улога васпитача у организацији дидактичке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sr-Cyrl-BA" dirty="0" smtClean="0"/>
              <a:t>Избор игре</a:t>
            </a:r>
          </a:p>
          <a:p>
            <a:r>
              <a:rPr lang="sr-Cyrl-BA" dirty="0" smtClean="0"/>
              <a:t>Време организације игре у режиму дана</a:t>
            </a:r>
          </a:p>
          <a:p>
            <a:r>
              <a:rPr lang="sr-Cyrl-BA" dirty="0" smtClean="0"/>
              <a:t>Број играча</a:t>
            </a:r>
          </a:p>
          <a:p>
            <a:r>
              <a:rPr lang="sr-Cyrl-BA" dirty="0" smtClean="0"/>
              <a:t>Одабир материјала</a:t>
            </a:r>
          </a:p>
          <a:p>
            <a:r>
              <a:rPr lang="sr-Cyrl-BA" dirty="0" smtClean="0"/>
              <a:t>Припрема деце за игру</a:t>
            </a:r>
          </a:p>
          <a:p>
            <a:r>
              <a:rPr lang="sr-Cyrl-BA" dirty="0" smtClean="0"/>
              <a:t>Припрема васпитача за игру (играч, навијач, судија)</a:t>
            </a:r>
          </a:p>
          <a:p>
            <a:r>
              <a:rPr lang="sr-Cyrl-BA" dirty="0" smtClean="0"/>
              <a:t>Водити рачуна о специфичноси организације игара у односу на узраст деце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0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Врсте дидактичких игара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BA" dirty="0" smtClean="0"/>
              <a:t>Игре предметима: </a:t>
            </a:r>
            <a:r>
              <a:rPr lang="sr-Cyrl-BA" i="1" dirty="0" smtClean="0"/>
              <a:t>Нађи свога пара, Веће-мање,Храпаво-глатко,...</a:t>
            </a:r>
          </a:p>
          <a:p>
            <a:r>
              <a:rPr lang="sr-Cyrl-BA" dirty="0" smtClean="0"/>
              <a:t>Игре стоним штампаним играчкама</a:t>
            </a:r>
            <a:r>
              <a:rPr lang="sr-Cyrl-BA" i="1" dirty="0" smtClean="0"/>
              <a:t>:Не љути се човече, Лавиринт,...</a:t>
            </a:r>
          </a:p>
          <a:p>
            <a:r>
              <a:rPr lang="sr-Cyrl-BA" dirty="0" smtClean="0"/>
              <a:t>Игре речима, звуцима и гестовима: </a:t>
            </a:r>
            <a:r>
              <a:rPr lang="sr-Cyrl-BA" i="1" dirty="0" smtClean="0"/>
              <a:t>Шта ради..., На слово, на слово,...</a:t>
            </a:r>
            <a:endParaRPr lang="sr-Cyrl-BA" dirty="0" smtClean="0"/>
          </a:p>
          <a:p>
            <a:endParaRPr lang="sr-Cyrl-BA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 smtClean="0"/>
              <a:t>КОНСТРУКТОРСКЕ ИГРЕ И АКТИВНОСТИ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BA" dirty="0" smtClean="0"/>
              <a:t>УТИЛИТАРНЕ КОНСТРУКЦИЈЕ</a:t>
            </a:r>
          </a:p>
          <a:p>
            <a:r>
              <a:rPr lang="sr-Cyrl-BA" dirty="0" smtClean="0"/>
              <a:t>У ФУНКЦИЈИ ДРУГЕ ИГРЕ, нпр. ИГРЕ УЛОГА</a:t>
            </a:r>
          </a:p>
          <a:p>
            <a:r>
              <a:rPr lang="sr-Cyrl-BA" dirty="0" smtClean="0"/>
              <a:t>Развојне етапе ових игара:</a:t>
            </a:r>
          </a:p>
          <a:p>
            <a:pPr marL="502920" indent="-457200">
              <a:buAutoNum type="arabicPeriod"/>
            </a:pPr>
            <a:r>
              <a:rPr lang="sr-Cyrl-BA" dirty="0" smtClean="0"/>
              <a:t>Конструкције од појединачних елемената</a:t>
            </a:r>
          </a:p>
          <a:p>
            <a:pPr marL="502920" indent="-457200">
              <a:buAutoNum type="arabicPeriod"/>
            </a:pPr>
            <a:r>
              <a:rPr lang="sr-Cyrl-BA" dirty="0" smtClean="0"/>
              <a:t>Конструкције од више елеменета, на дату тему, тематске конструкције</a:t>
            </a:r>
          </a:p>
          <a:p>
            <a:pPr marL="502920" indent="-457200">
              <a:buAutoNum type="arabicPeriod"/>
            </a:pPr>
            <a:r>
              <a:rPr lang="sr-Cyrl-BA" dirty="0" smtClean="0"/>
              <a:t>Конструисанје сложенијих модела</a:t>
            </a:r>
          </a:p>
          <a:p>
            <a:pPr marL="502920" indent="-457200">
              <a:buAutoNum type="arabicPeriod"/>
            </a:pPr>
            <a:r>
              <a:rPr lang="sr-Cyrl-BA" dirty="0" smtClean="0"/>
              <a:t>Архитектуралне конструкције</a:t>
            </a:r>
          </a:p>
          <a:p>
            <a:pPr marL="502920" indent="-457200">
              <a:buAutoNum type="arabicPeriod"/>
            </a:pPr>
            <a:endParaRPr lang="sr-Cyrl-BA" dirty="0" smtClean="0"/>
          </a:p>
          <a:p>
            <a:pPr marL="50292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26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3717032"/>
            <a:ext cx="6512511" cy="1798136"/>
          </a:xfrm>
        </p:spPr>
        <p:txBody>
          <a:bodyPr/>
          <a:lstStyle/>
          <a:p>
            <a:r>
              <a:rPr lang="sr-Cyrl-BA" dirty="0" smtClean="0"/>
              <a:t>Услови за реализаију конструкторских игара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0"/>
            <a:ext cx="8424936" cy="4206240"/>
          </a:xfrm>
        </p:spPr>
        <p:txBody>
          <a:bodyPr>
            <a:normAutofit/>
          </a:bodyPr>
          <a:lstStyle/>
          <a:p>
            <a:r>
              <a:rPr lang="sr-Cyrl-BA" dirty="0" smtClean="0"/>
              <a:t>Мотивација деце за игру</a:t>
            </a:r>
          </a:p>
          <a:p>
            <a:r>
              <a:rPr lang="sr-Cyrl-BA" dirty="0" smtClean="0"/>
              <a:t>Атмосфера за стваралачко изражавање</a:t>
            </a:r>
          </a:p>
          <a:p>
            <a:r>
              <a:rPr lang="sr-Cyrl-BA" dirty="0" smtClean="0"/>
              <a:t>Овадавање техничким умењима деце</a:t>
            </a:r>
          </a:p>
          <a:p>
            <a:r>
              <a:rPr lang="sr-Cyrl-BA" dirty="0" smtClean="0"/>
              <a:t>Избор материјала</a:t>
            </a:r>
          </a:p>
          <a:p>
            <a:r>
              <a:rPr lang="sr-Cyrl-BA" dirty="0" smtClean="0"/>
              <a:t>Просторни услови</a:t>
            </a:r>
          </a:p>
          <a:p>
            <a:pPr marL="45720" indent="0" algn="ctr">
              <a:buNone/>
            </a:pPr>
            <a:r>
              <a:rPr lang="sr-Cyrl-BA" dirty="0" smtClean="0"/>
              <a:t>СТВАРАЛАЧКЕ КОНСТРУИСАЊЕ ИЛИ: </a:t>
            </a:r>
          </a:p>
          <a:p>
            <a:pPr marL="45720" indent="0" algn="ctr">
              <a:buNone/>
            </a:pPr>
            <a:r>
              <a:rPr lang="sr-Cyrl-BA" dirty="0" smtClean="0"/>
              <a:t>КОНСТРУИСАЊЕ ПО УЗОРУ</a:t>
            </a:r>
          </a:p>
          <a:p>
            <a:pPr marL="45720" indent="0" algn="ctr">
              <a:buNone/>
            </a:pPr>
            <a:r>
              <a:rPr lang="sr-Cyrl-BA" dirty="0" smtClean="0"/>
              <a:t>КОНСТРУИСАЊЕ У СКЛАДУ СА ЗАДАТИМ УСЛОВИМА</a:t>
            </a:r>
          </a:p>
          <a:p>
            <a:pPr marL="45720" indent="0" algn="ctr">
              <a:buNone/>
            </a:pPr>
            <a:r>
              <a:rPr lang="sr-Cyrl-BA" dirty="0" smtClean="0"/>
              <a:t>КОНСТРУИСАЊЕ ПО СОПСТВЕНОЈ ЗАМИСЛИ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 smtClean="0"/>
              <a:t>СИСТЕМ ИГАРА: ПРИМЕРЕНОСТИ И ОТЕЖАЊА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BA" dirty="0" smtClean="0"/>
              <a:t>Веза игара са развојем дечијих способности</a:t>
            </a:r>
          </a:p>
          <a:p>
            <a:endParaRPr lang="sr-Cyrl-BA" dirty="0"/>
          </a:p>
          <a:p>
            <a:pPr marL="0" indent="0">
              <a:buNone/>
            </a:pPr>
            <a:r>
              <a:rPr lang="sr-Cyrl-BA" dirty="0" smtClean="0"/>
              <a:t>ВРСТЕ И ПОДВРСТЕ ИГАРА структуриране у флексибилан СИСТЕМ,... ПОДСТИЦАЊЕ РАЗВОЈА СВИХ АСПЕКАТА ДЕЧИЈЕГ РАЗВОЈА</a:t>
            </a:r>
          </a:p>
          <a:p>
            <a:pPr marL="0" indent="0">
              <a:buNone/>
            </a:pPr>
            <a:r>
              <a:rPr lang="sr-Cyrl-BA" dirty="0"/>
              <a:t> О</a:t>
            </a:r>
            <a:r>
              <a:rPr lang="sr-Cyrl-BA" dirty="0" smtClean="0"/>
              <a:t>собености дечијег развоја, дечије потребе, жеље, интересовања, искуства,...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0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УЛОГА ОДРАСЛИХ У ИГРИ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BA" dirty="0" smtClean="0"/>
              <a:t>Избор и садржај материјала</a:t>
            </a:r>
          </a:p>
          <a:p>
            <a:r>
              <a:rPr lang="sr-Cyrl-BA" dirty="0" smtClean="0"/>
              <a:t>Указује на могућности развијања и богаћења дечије ире</a:t>
            </a:r>
          </a:p>
          <a:p>
            <a:r>
              <a:rPr lang="sr-Cyrl-BA" dirty="0" smtClean="0"/>
              <a:t>Учење правила игара</a:t>
            </a:r>
          </a:p>
          <a:p>
            <a:r>
              <a:rPr lang="sr-Cyrl-BA" dirty="0" smtClean="0"/>
              <a:t>Осамостаљивање</a:t>
            </a:r>
          </a:p>
          <a:p>
            <a:r>
              <a:rPr lang="sr-Cyrl-BA" dirty="0" smtClean="0"/>
              <a:t>Охрабривање</a:t>
            </a:r>
          </a:p>
          <a:p>
            <a:r>
              <a:rPr lang="sr-Cyrl-BA" dirty="0" smtClean="0"/>
              <a:t>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sr-Cyrl-BA" sz="32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sr-Cyrl-BA" sz="32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sr-Cyrl-BA" sz="3200" dirty="0" smtClean="0">
                <a:solidFill>
                  <a:prstClr val="black"/>
                </a:solidFill>
                <a:ea typeface="+mn-ea"/>
                <a:cs typeface="+mn-cs"/>
              </a:rPr>
              <a:t>ВАСПИТНО-ОБРАЗОВНЕ ВРЕДНОСТИ ДЕЧИЈЕ ИГРЕ</a:t>
            </a:r>
            <a:r>
              <a:rPr lang="en-US" sz="32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200" dirty="0" smtClean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r>
              <a:rPr lang="sr-Cyrl-BA" dirty="0" smtClean="0"/>
              <a:t>Јачање здравља</a:t>
            </a:r>
            <a:endParaRPr lang="sr-Cyrl-BA" dirty="0"/>
          </a:p>
          <a:p>
            <a:r>
              <a:rPr lang="sr-Cyrl-BA" dirty="0" smtClean="0"/>
              <a:t>Социјализација деце у групи</a:t>
            </a:r>
          </a:p>
          <a:p>
            <a:r>
              <a:rPr lang="sr-Cyrl-BA" dirty="0" smtClean="0"/>
              <a:t>Контрола емоција</a:t>
            </a:r>
          </a:p>
          <a:p>
            <a:r>
              <a:rPr lang="sr-Cyrl-BA" dirty="0" smtClean="0"/>
              <a:t>Култивисање дечије игре</a:t>
            </a:r>
          </a:p>
          <a:p>
            <a:r>
              <a:rPr lang="sr-Cyrl-BA" dirty="0" smtClean="0"/>
              <a:t>Развој дечијих способности</a:t>
            </a:r>
          </a:p>
          <a:p>
            <a:pPr lvl="0"/>
            <a:r>
              <a:rPr lang="sr-Cyrl-BA" dirty="0">
                <a:solidFill>
                  <a:prstClr val="black"/>
                </a:solidFill>
              </a:rPr>
              <a:t>Овладавање различитим </a:t>
            </a:r>
            <a:r>
              <a:rPr lang="sr-Cyrl-BA" dirty="0" smtClean="0">
                <a:solidFill>
                  <a:prstClr val="black"/>
                </a:solidFill>
              </a:rPr>
              <a:t>материјалима</a:t>
            </a:r>
            <a:endParaRPr lang="sr-Cyrl-BA" dirty="0" smtClean="0"/>
          </a:p>
          <a:p>
            <a:r>
              <a:rPr lang="sr-Cyrl-BA" dirty="0" smtClean="0"/>
              <a:t>Креативно изражавање и стварање</a:t>
            </a:r>
          </a:p>
          <a:p>
            <a:r>
              <a:rPr lang="sr-Cyrl-BA" dirty="0" smtClean="0"/>
              <a:t>Игра привлачи и одржава дечију пажњу</a:t>
            </a:r>
          </a:p>
          <a:p>
            <a:r>
              <a:rPr lang="sr-Cyrl-BA" dirty="0" smtClean="0"/>
              <a:t>Подстиче децу на активност </a:t>
            </a:r>
          </a:p>
          <a:p>
            <a:r>
              <a:rPr lang="sr-Cyrl-BA" dirty="0" smtClean="0"/>
              <a:t>Контруисање сопственог искуства</a:t>
            </a:r>
          </a:p>
          <a:p>
            <a:r>
              <a:rPr lang="sr-Cyrl-BA" dirty="0" smtClean="0"/>
              <a:t>Интензивна употреба дечијих</a:t>
            </a:r>
            <a:endParaRPr lang="en-US" dirty="0" smtClean="0"/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sr-Cyrl-BA" dirty="0" smtClean="0"/>
              <a:t> потенцијала</a:t>
            </a:r>
          </a:p>
          <a:p>
            <a:r>
              <a:rPr lang="sr-Cyrl-BA" dirty="0" smtClean="0"/>
              <a:t>Мотивација у игри</a:t>
            </a:r>
          </a:p>
          <a:p>
            <a:r>
              <a:rPr lang="sr-Cyrl-BA" dirty="0" smtClean="0"/>
              <a:t>Задовољство</a:t>
            </a:r>
          </a:p>
          <a:p>
            <a:r>
              <a:rPr lang="sr-Cyrl-BA" dirty="0" smtClean="0"/>
              <a:t>...</a:t>
            </a:r>
          </a:p>
          <a:p>
            <a:endParaRPr lang="sr-Cyrl-BA" dirty="0" smtClean="0"/>
          </a:p>
        </p:txBody>
      </p:sp>
    </p:spTree>
    <p:extLst>
      <p:ext uri="{BB962C8B-B14F-4D97-AF65-F5344CB8AC3E}">
        <p14:creationId xmlns:p14="http://schemas.microsoft.com/office/powerpoint/2010/main" val="34996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ПОКРЕТНЕ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dirty="0" smtClean="0"/>
              <a:t>Најстарији вид физичког вежбања</a:t>
            </a:r>
          </a:p>
          <a:p>
            <a:pPr marL="0" indent="0">
              <a:buNone/>
            </a:pPr>
            <a:r>
              <a:rPr lang="sr-Cyrl-BA" dirty="0" smtClean="0"/>
              <a:t>Задовољавање потребе за кретањем</a:t>
            </a:r>
          </a:p>
          <a:p>
            <a:pPr marL="0" indent="0">
              <a:buNone/>
            </a:pPr>
            <a:r>
              <a:rPr lang="sr-Cyrl-BA" dirty="0" smtClean="0"/>
              <a:t>Игре са готовим правилима</a:t>
            </a:r>
          </a:p>
          <a:p>
            <a:pPr marL="0" indent="0">
              <a:buNone/>
            </a:pPr>
            <a:r>
              <a:rPr lang="sr-Cyrl-BA" dirty="0" smtClean="0"/>
              <a:t>Различит ниво оптерећења деце у покретним играма</a:t>
            </a:r>
          </a:p>
          <a:p>
            <a:pPr marL="0" indent="0">
              <a:buNone/>
            </a:pPr>
            <a:r>
              <a:rPr lang="sr-Cyrl-BA" dirty="0" smtClean="0"/>
              <a:t>ВАРИЈАНТЕ ПОКРЕТНИХ ИГАРА</a:t>
            </a:r>
          </a:p>
          <a:p>
            <a:pPr marL="0" indent="0">
              <a:buNone/>
            </a:pPr>
            <a:r>
              <a:rPr lang="sr-Cyrl-BA" dirty="0" smtClean="0"/>
              <a:t>Покрене игре у истему активности и режиму дана</a:t>
            </a:r>
          </a:p>
          <a:p>
            <a:pPr marL="0" indent="0">
              <a:buNone/>
            </a:pPr>
            <a:r>
              <a:rPr lang="sr-Cyrl-BA" dirty="0" smtClean="0"/>
              <a:t>Задаци васпитача у припреми покретне игре</a:t>
            </a:r>
          </a:p>
          <a:p>
            <a:pPr marL="0" indent="0">
              <a:buNone/>
            </a:pPr>
            <a:r>
              <a:rPr lang="sr-Cyrl-BA" dirty="0" smtClean="0"/>
              <a:t>Подела улога деце у игри</a:t>
            </a:r>
            <a:endParaRPr lang="sr-Cyrl-BA" dirty="0"/>
          </a:p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9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5425302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42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ИГРЕ МАШТЕ ИЛИ ИГРЕ УЛОГА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0"/>
            <a:ext cx="8001000" cy="4206240"/>
          </a:xfrm>
        </p:spPr>
        <p:txBody>
          <a:bodyPr/>
          <a:lstStyle/>
          <a:p>
            <a:endParaRPr lang="sr-Cyrl-BA" dirty="0" smtClean="0"/>
          </a:p>
          <a:p>
            <a:endParaRPr lang="sr-Cyrl-BA" dirty="0"/>
          </a:p>
          <a:p>
            <a:r>
              <a:rPr lang="sr-Cyrl-BA" dirty="0" smtClean="0"/>
              <a:t>ИМИТАЦИЈА</a:t>
            </a:r>
          </a:p>
          <a:p>
            <a:r>
              <a:rPr lang="sr-Cyrl-BA" dirty="0" smtClean="0"/>
              <a:t>ЗАМИШЉАЊЕ</a:t>
            </a:r>
          </a:p>
          <a:p>
            <a:r>
              <a:rPr lang="sr-Cyrl-BA" dirty="0" smtClean="0"/>
              <a:t>ЦИЉЕВИ ИНТЕЛЕКТУАЛНОГ ВАСПИТАЊА: Унапређивање способности </a:t>
            </a:r>
            <a:r>
              <a:rPr lang="sr-Cyrl-BA" b="1" dirty="0" smtClean="0"/>
              <a:t>менталног представљања </a:t>
            </a:r>
            <a:r>
              <a:rPr lang="sr-Cyrl-BA" dirty="0" smtClean="0"/>
              <a:t>онога што не представља чулно искуство детета, путем </a:t>
            </a:r>
            <a:r>
              <a:rPr lang="sr-Cyrl-BA" b="1" dirty="0" smtClean="0"/>
              <a:t>симболичких искустава</a:t>
            </a:r>
            <a:r>
              <a:rPr lang="sr-Cyrl-BA" dirty="0" smtClean="0"/>
              <a:t>, развој и унапређивање </a:t>
            </a:r>
            <a:r>
              <a:rPr lang="sr-Cyrl-BA" b="1" dirty="0" smtClean="0"/>
              <a:t>говора</a:t>
            </a:r>
            <a:r>
              <a:rPr lang="sr-Cyrl-B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0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721128"/>
          </a:xfrm>
        </p:spPr>
        <p:txBody>
          <a:bodyPr/>
          <a:lstStyle/>
          <a:p>
            <a:r>
              <a:rPr lang="sr-Cyrl-BA" dirty="0" smtClean="0"/>
              <a:t>ЈЕДИНА ПРАВА ДЕЧИЈА ИГРА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BA" dirty="0" smtClean="0"/>
              <a:t>Стваралачке игре, игре са сижеом, имитативне, симболичке, фиктивне, драмске игре,...</a:t>
            </a:r>
          </a:p>
          <a:p>
            <a:r>
              <a:rPr lang="sr-Cyrl-BA" dirty="0" smtClean="0"/>
              <a:t>Околина, доживљаји као подстицаји за  игру</a:t>
            </a:r>
          </a:p>
          <a:p>
            <a:r>
              <a:rPr lang="sr-Cyrl-BA" dirty="0" smtClean="0"/>
              <a:t>Одсусво прописаних правила, дете се понаша у складу са захтевима улоге, („прраста себе самога“)</a:t>
            </a:r>
          </a:p>
          <a:p>
            <a:r>
              <a:rPr lang="sr-Cyrl-BA" dirty="0" smtClean="0"/>
              <a:t>„Грађење“ нове стварности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5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649120"/>
          </a:xfrm>
        </p:spPr>
        <p:txBody>
          <a:bodyPr/>
          <a:lstStyle/>
          <a:p>
            <a:r>
              <a:rPr lang="sr-Cyrl-BA" dirty="0" smtClean="0"/>
              <a:t>ВРСТЕ ИГАРА МАШТЕ ИЛИ УЛОГА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sr-Cyrl-BA" sz="2800" dirty="0" smtClean="0"/>
              <a:t> Према темама:</a:t>
            </a:r>
          </a:p>
          <a:p>
            <a:r>
              <a:rPr lang="sr-Cyrl-BA" sz="2800" dirty="0" smtClean="0"/>
              <a:t>Игре  на теме из свакодневног живота</a:t>
            </a:r>
          </a:p>
          <a:p>
            <a:r>
              <a:rPr lang="sr-Cyrl-BA" sz="2800" dirty="0" smtClean="0"/>
              <a:t>Теме које се односе на поједине професије</a:t>
            </a:r>
          </a:p>
          <a:p>
            <a:r>
              <a:rPr lang="sr-Cyrl-BA" sz="2800" dirty="0" smtClean="0"/>
              <a:t>Романтичарко-херојске теме</a:t>
            </a:r>
          </a:p>
          <a:p>
            <a:endParaRPr lang="sr-Cyrl-BA" sz="2800" dirty="0"/>
          </a:p>
          <a:p>
            <a:pPr marL="45720" indent="0">
              <a:buNone/>
            </a:pPr>
            <a:r>
              <a:rPr lang="sr-Cyrl-BA" sz="2800" dirty="0" smtClean="0"/>
              <a:t>Према месту, према времену,...</a:t>
            </a:r>
          </a:p>
          <a:p>
            <a:endParaRPr lang="sr-Cyrl-B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1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2297192"/>
          </a:xfrm>
        </p:spPr>
        <p:txBody>
          <a:bodyPr/>
          <a:lstStyle/>
          <a:p>
            <a:r>
              <a:rPr lang="sr-Cyrl-BA" dirty="0" smtClean="0"/>
              <a:t>Васпитно-образовне могућности игара маште или улога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BA" dirty="0" smtClean="0"/>
              <a:t>Развој интелектуалних функција</a:t>
            </a:r>
          </a:p>
          <a:p>
            <a:r>
              <a:rPr lang="sr-Cyrl-BA" dirty="0" smtClean="0"/>
              <a:t>Изражавање и овладавање најдубљим осећањима</a:t>
            </a:r>
          </a:p>
          <a:p>
            <a:r>
              <a:rPr lang="sr-Cyrl-BA" dirty="0" smtClean="0"/>
              <a:t>Развој комункације и душтвености (договарање, уважавање, дисциплиновање...)</a:t>
            </a:r>
          </a:p>
          <a:p>
            <a:r>
              <a:rPr lang="sr-Cyrl-BA" dirty="0" smtClean="0"/>
              <a:t>Развој дечије имагинације и креативног изражавања</a:t>
            </a:r>
          </a:p>
          <a:p>
            <a:endParaRPr lang="sr-Cyrl-BA" dirty="0" smtClean="0"/>
          </a:p>
          <a:p>
            <a:endParaRPr lang="sr-Cyrl-B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9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3933056"/>
            <a:ext cx="6512511" cy="3240360"/>
          </a:xfrm>
        </p:spPr>
        <p:txBody>
          <a:bodyPr/>
          <a:lstStyle/>
          <a:p>
            <a:r>
              <a:rPr lang="sr-Cyrl-BA" dirty="0" smtClean="0"/>
              <a:t>Улога васпитача у организацији игре маште или игре улога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057520"/>
          </a:xfrm>
        </p:spPr>
        <p:txBody>
          <a:bodyPr/>
          <a:lstStyle/>
          <a:p>
            <a:r>
              <a:rPr lang="sr-Cyrl-BA" dirty="0" smtClean="0"/>
              <a:t>Атмосфера блискости у групи деце</a:t>
            </a:r>
          </a:p>
          <a:p>
            <a:r>
              <a:rPr lang="sr-Cyrl-BA" dirty="0" smtClean="0"/>
              <a:t>Избор теме, деца учествују у осмишљавању садржаја</a:t>
            </a:r>
          </a:p>
          <a:p>
            <a:r>
              <a:rPr lang="sr-Cyrl-BA" dirty="0" smtClean="0"/>
              <a:t>Подела улога, богатство улога,...</a:t>
            </a:r>
          </a:p>
          <a:p>
            <a:r>
              <a:rPr lang="sr-Cyrl-BA" dirty="0" smtClean="0"/>
              <a:t>Реквизити</a:t>
            </a:r>
          </a:p>
          <a:p>
            <a:r>
              <a:rPr lang="sr-Cyrl-BA" dirty="0" smtClean="0"/>
              <a:t>Мотивисање деце за ире улога</a:t>
            </a:r>
          </a:p>
          <a:p>
            <a:r>
              <a:rPr lang="sr-Cyrl-BA" dirty="0" smtClean="0"/>
              <a:t>Усмравање тока игре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3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159</TotalTime>
  <Words>613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Slipstream</vt:lpstr>
      <vt:lpstr>Методика васпитно-образовног рада  ДЕЧИЈЕ ИГРЕ Проф.др Емина Копас-Вукашиновић emina.kopas@pefja.kg.ac.rs </vt:lpstr>
      <vt:lpstr> ВАСПИТНО-ОБРАЗОВНЕ ВРЕДНОСТИ ДЕЧИЈЕ ИГРЕ </vt:lpstr>
      <vt:lpstr>ПОКРЕТНЕ ИГРЕ</vt:lpstr>
      <vt:lpstr>PowerPoint Presentation</vt:lpstr>
      <vt:lpstr>ИГРЕ МАШТЕ ИЛИ ИГРЕ УЛОГА</vt:lpstr>
      <vt:lpstr>ЈЕДИНА ПРАВА ДЕЧИЈА ИГРА</vt:lpstr>
      <vt:lpstr>ВРСТЕ ИГАРА МАШТЕ ИЛИ УЛОГА</vt:lpstr>
      <vt:lpstr>Васпитно-образовне могућности игара маште или улога</vt:lpstr>
      <vt:lpstr>Улога васпитача у организацији игре маште или игре улога</vt:lpstr>
      <vt:lpstr>ДИДАКТИЧКЕ ИГРЕ</vt:lpstr>
      <vt:lpstr>Улога васпитача у организацији дидактичке игре</vt:lpstr>
      <vt:lpstr>Врсте дидактичких игара</vt:lpstr>
      <vt:lpstr>КОНСТРУКТОРСКЕ ИГРЕ И АКТИВНОСТИ</vt:lpstr>
      <vt:lpstr>Услови за реализаију конструкторских игара</vt:lpstr>
      <vt:lpstr>СИСТЕМ ИГАРА: ПРИМЕРЕНОСТИ И ОТЕЖАЊА</vt:lpstr>
      <vt:lpstr>УЛОГА ОДРАСЛИХ У ИГРИ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васпитно-обраовног рада ДЕЧИЈЕ ИГРЕ</dc:title>
  <dc:creator>Emina</dc:creator>
  <cp:lastModifiedBy>Emina</cp:lastModifiedBy>
  <cp:revision>18</cp:revision>
  <dcterms:created xsi:type="dcterms:W3CDTF">2017-12-18T21:35:19Z</dcterms:created>
  <dcterms:modified xsi:type="dcterms:W3CDTF">2017-12-26T22:06:51Z</dcterms:modified>
</cp:coreProperties>
</file>