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63" r:id="rId3"/>
    <p:sldId id="259" r:id="rId4"/>
    <p:sldId id="257" r:id="rId5"/>
    <p:sldId id="258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36" y="5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33EC-0BB2-4BFA-9217-D35055FB38C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406912-ACEC-4BBB-B9C0-C634ADB5F2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33EC-0BB2-4BFA-9217-D35055FB38C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6912-ACEC-4BBB-B9C0-C634ADB5F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33EC-0BB2-4BFA-9217-D35055FB38C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6912-ACEC-4BBB-B9C0-C634ADB5F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3C91-7682-48E1-B5B2-8457DEDDFF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C0A9-997B-49B7-988A-70792B05E5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309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3C91-7682-48E1-B5B2-8457DEDDFF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C0A9-997B-49B7-988A-70792B05E5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406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3C91-7682-48E1-B5B2-8457DEDDFF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C0A9-997B-49B7-988A-70792B05E5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461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3C91-7682-48E1-B5B2-8457DEDDFF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C0A9-997B-49B7-988A-70792B05E5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697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3C91-7682-48E1-B5B2-8457DEDDFF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C0A9-997B-49B7-988A-70792B05E5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236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3C91-7682-48E1-B5B2-8457DEDDFF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C0A9-997B-49B7-988A-70792B05E5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963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3C91-7682-48E1-B5B2-8457DEDDFF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C0A9-997B-49B7-988A-70792B05E5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439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3C91-7682-48E1-B5B2-8457DEDDFF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C0A9-997B-49B7-988A-70792B05E5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69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33EC-0BB2-4BFA-9217-D35055FB38C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6912-ACEC-4BBB-B9C0-C634ADB5F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3C91-7682-48E1-B5B2-8457DEDDFF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C0A9-997B-49B7-988A-70792B05E5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2759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3C91-7682-48E1-B5B2-8457DEDDFF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C0A9-997B-49B7-988A-70792B05E5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9357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3C91-7682-48E1-B5B2-8457DEDDFF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C0A9-997B-49B7-988A-70792B05E5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73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33EC-0BB2-4BFA-9217-D35055FB38C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6912-ACEC-4BBB-B9C0-C634ADB5F2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33EC-0BB2-4BFA-9217-D35055FB38C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6912-ACEC-4BBB-B9C0-C634ADB5F2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33EC-0BB2-4BFA-9217-D35055FB38C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6912-ACEC-4BBB-B9C0-C634ADB5F2A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33EC-0BB2-4BFA-9217-D35055FB38C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6912-ACEC-4BBB-B9C0-C634ADB5F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33EC-0BB2-4BFA-9217-D35055FB38C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6912-ACEC-4BBB-B9C0-C634ADB5F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33EC-0BB2-4BFA-9217-D35055FB38C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6912-ACEC-4BBB-B9C0-C634ADB5F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33EC-0BB2-4BFA-9217-D35055FB38C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6912-ACEC-4BBB-B9C0-C634ADB5F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7E233EC-0BB2-4BFA-9217-D35055FB38C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8406912-ACEC-4BBB-B9C0-C634ADB5F2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33C91-7682-48E1-B5B2-8457DEDDFF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C0A9-997B-49B7-988A-70792B05E5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3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riends-Having-Fun-PPT-Backgroun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259632" y="260648"/>
            <a:ext cx="6552728" cy="21602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Cyrl-BA" sz="2400" dirty="0" smtClean="0"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  <a:ea typeface="+mj-ea"/>
              <a:cs typeface="+mj-cs"/>
            </a:endParaRPr>
          </a:p>
          <a:p>
            <a:pPr algn="ctr"/>
            <a:endParaRPr lang="sr-Cyrl-BA" sz="2400" dirty="0" smtClean="0"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  <a:ea typeface="+mj-ea"/>
              <a:cs typeface="+mj-cs"/>
            </a:endParaRPr>
          </a:p>
          <a:p>
            <a:pPr algn="ctr"/>
            <a:endParaRPr lang="sr-Cyrl-BA" sz="2400" dirty="0"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  <a:ea typeface="+mj-ea"/>
              <a:cs typeface="+mj-cs"/>
            </a:endParaRPr>
          </a:p>
          <a:p>
            <a:pPr algn="ctr"/>
            <a:r>
              <a:rPr lang="sr-Cyrl-BA" sz="28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ДЕЧИЈА </a:t>
            </a:r>
            <a:r>
              <a:rPr lang="sr-Cyrl-BA" sz="28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ИГРА И СТВАРАЛАШТВО</a:t>
            </a:r>
            <a:br>
              <a:rPr lang="sr-Cyrl-BA" sz="28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</a:br>
            <a:r>
              <a:rPr lang="sr-Cyrl-BA" sz="28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Изборни предемет </a:t>
            </a:r>
            <a:r>
              <a:rPr lang="sr-Cyrl-BA" sz="28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8</a:t>
            </a:r>
          </a:p>
          <a:p>
            <a:pPr lvl="0" algn="ctr">
              <a:spcBef>
                <a:spcPct val="20000"/>
              </a:spcBef>
            </a:pPr>
            <a:r>
              <a:rPr lang="sr-Latn-CS" sz="2000" dirty="0">
                <a:solidFill>
                  <a:prstClr val="black">
                    <a:tint val="75000"/>
                  </a:prstClr>
                </a:solidFill>
                <a:latin typeface="Century Gothic"/>
              </a:rPr>
              <a:t>Prof. dr Emina Kopas-Vukašinović</a:t>
            </a:r>
          </a:p>
          <a:p>
            <a:pPr lvl="0" algn="ctr">
              <a:spcBef>
                <a:spcPct val="20000"/>
              </a:spcBef>
            </a:pPr>
            <a:r>
              <a:rPr lang="en-US" sz="2000" dirty="0">
                <a:solidFill>
                  <a:prstClr val="black">
                    <a:tint val="75000"/>
                  </a:prstClr>
                </a:solidFill>
                <a:latin typeface="Century Gothic"/>
              </a:rPr>
              <a:t>e</a:t>
            </a:r>
            <a:r>
              <a:rPr lang="sr-Latn-CS" sz="2000" dirty="0">
                <a:solidFill>
                  <a:prstClr val="black">
                    <a:tint val="75000"/>
                  </a:prstClr>
                </a:solidFill>
                <a:latin typeface="Century Gothic"/>
              </a:rPr>
              <a:t>mina.kopas</a:t>
            </a:r>
            <a:r>
              <a:rPr lang="en-US" sz="2000" dirty="0">
                <a:solidFill>
                  <a:prstClr val="black">
                    <a:tint val="75000"/>
                  </a:prstClr>
                </a:solidFill>
                <a:latin typeface="Century Gothic"/>
              </a:rPr>
              <a:t>@pefja.kg.ac.rs</a:t>
            </a:r>
          </a:p>
          <a:p>
            <a:pPr algn="ctr"/>
            <a:endParaRPr lang="sr-Cyrl-BA" sz="2400" dirty="0" smtClean="0"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  <a:ea typeface="+mj-ea"/>
              <a:cs typeface="+mj-cs"/>
            </a:endParaRPr>
          </a:p>
          <a:p>
            <a:pPr algn="ctr"/>
            <a:endParaRPr lang="en-US" sz="4400" i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99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ТЕМАТСКИ ОКВИР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b="1" dirty="0">
                <a:latin typeface="Times New Roman"/>
                <a:ea typeface="Calibri"/>
              </a:rPr>
              <a:t>Дечја игра и стваралаштво: појмовна одређења и увид у садржаје наставног </a:t>
            </a:r>
            <a:r>
              <a:rPr lang="sr-Latn-CS" b="1" dirty="0" smtClean="0">
                <a:latin typeface="Times New Roman"/>
                <a:ea typeface="Calibri"/>
              </a:rPr>
              <a:t>предмета</a:t>
            </a:r>
            <a:endParaRPr lang="sr-Cyrl-BA" b="1" dirty="0" smtClean="0">
              <a:latin typeface="Times New Roman"/>
              <a:ea typeface="Calibri"/>
            </a:endParaRPr>
          </a:p>
          <a:p>
            <a:r>
              <a:rPr lang="sr-Latn-CS" b="1" dirty="0">
                <a:latin typeface="Times New Roman"/>
                <a:ea typeface="Calibri"/>
              </a:rPr>
              <a:t>Игра и стваралаштво у функцији дечјег </a:t>
            </a:r>
            <a:r>
              <a:rPr lang="sr-Latn-CS" b="1" dirty="0" smtClean="0">
                <a:latin typeface="Times New Roman"/>
                <a:ea typeface="Calibri"/>
              </a:rPr>
              <a:t>развоја</a:t>
            </a:r>
            <a:endParaRPr lang="sr-Cyrl-BA" b="1" dirty="0" smtClean="0">
              <a:latin typeface="Times New Roman"/>
              <a:ea typeface="Calibri"/>
            </a:endParaRPr>
          </a:p>
          <a:p>
            <a:r>
              <a:rPr lang="sr-Latn-CS" b="1" dirty="0">
                <a:latin typeface="Times New Roman"/>
                <a:ea typeface="Calibri"/>
              </a:rPr>
              <a:t>Креативно понашање као циљ активности са децом у предшколској </a:t>
            </a:r>
            <a:r>
              <a:rPr lang="sr-Latn-CS" b="1" dirty="0" smtClean="0">
                <a:latin typeface="Times New Roman"/>
                <a:ea typeface="Calibri"/>
              </a:rPr>
              <a:t>установи</a:t>
            </a:r>
            <a:endParaRPr lang="sr-Cyrl-BA" b="1" dirty="0" smtClean="0">
              <a:latin typeface="Times New Roman"/>
              <a:ea typeface="Calibri"/>
            </a:endParaRPr>
          </a:p>
          <a:p>
            <a:r>
              <a:rPr lang="sr-Latn-CS" b="1" dirty="0">
                <a:latin typeface="Times New Roman"/>
                <a:ea typeface="Calibri"/>
              </a:rPr>
              <a:t>Значај дечје игре и стваралаштва на прелазу из предшколске установе у </a:t>
            </a:r>
            <a:r>
              <a:rPr lang="sr-Latn-CS" b="1" dirty="0" smtClean="0">
                <a:latin typeface="Times New Roman"/>
                <a:ea typeface="Calibri"/>
              </a:rPr>
              <a:t>школу</a:t>
            </a:r>
            <a:endParaRPr lang="sr-Cyrl-BA" b="1" dirty="0" smtClean="0">
              <a:latin typeface="Times New Roman"/>
              <a:ea typeface="Calibri"/>
            </a:endParaRPr>
          </a:p>
          <a:p>
            <a:r>
              <a:rPr lang="sr-Latn-CS" b="1" dirty="0">
                <a:latin typeface="Times New Roman"/>
                <a:ea typeface="Calibri"/>
              </a:rPr>
              <a:t>Организација дечје игре у функцији развоја стваралаштва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69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886720"/>
              </p:ext>
            </p:extLst>
          </p:nvPr>
        </p:nvGraphicFramePr>
        <p:xfrm>
          <a:off x="0" y="2"/>
          <a:ext cx="9144000" cy="7186884"/>
        </p:xfrm>
        <a:graphic>
          <a:graphicData uri="http://schemas.openxmlformats.org/drawingml/2006/table">
            <a:tbl>
              <a:tblPr firstRow="1" firstCol="1" bandRow="1"/>
              <a:tblGrid>
                <a:gridCol w="3713266"/>
                <a:gridCol w="3595038"/>
                <a:gridCol w="1835696"/>
              </a:tblGrid>
              <a:tr h="76200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Cyrl-CS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ЕВАЛУАЦИЈА РАДА СТУДЕНАТА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Cyrl-CS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АКТИВНОСТ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Cyrl-CS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ОПИС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Cyrl-CS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БРОЈ БОДОВА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Cyrl-CS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ПРЕДИСПИТНЕ ОБАВЕЗЕ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Cyrl-CS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Присуство настави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(5 п + 5 в)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Cyrl-CS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Активност на часовима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(5 п + 5 в)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Cyrl-CS" sz="2400" i="1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Самостални истраживачки рад </a:t>
                      </a:r>
                      <a:r>
                        <a:rPr lang="sr-Cyrl-CS" sz="2400" i="1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студената</a:t>
                      </a:r>
                      <a:endParaRPr lang="en-US" sz="24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 + 10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3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Cyrl-CS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ИСПИТ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Cyrl-CS" sz="2400" b="1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Колоквијум</a:t>
                      </a:r>
                      <a:r>
                        <a:rPr lang="sr-Latn-CS" sz="2400" b="1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en-US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Испит  (усмени)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Cyrl-CS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УКУПНО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Cyrl-CS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40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sr-Latn-CS" sz="1200" b="1" dirty="0">
                <a:latin typeface="Times New Roman"/>
                <a:ea typeface="Times New Roman"/>
              </a:rPr>
              <a:t>Испитна питања из </a:t>
            </a:r>
            <a:r>
              <a:rPr lang="sr-Latn-CS" sz="1200" b="1" dirty="0" smtClean="0">
                <a:latin typeface="Times New Roman"/>
                <a:ea typeface="Times New Roman"/>
              </a:rPr>
              <a:t>предмета</a:t>
            </a:r>
            <a:r>
              <a:rPr lang="sr-Cyrl-BA" sz="1200" dirty="0" smtClean="0">
                <a:latin typeface="Times New Roman"/>
                <a:ea typeface="Times New Roman"/>
              </a:rPr>
              <a:t> </a:t>
            </a:r>
            <a:r>
              <a:rPr lang="sr-Latn-CS" sz="1200" i="1" dirty="0" smtClean="0">
                <a:latin typeface="Times New Roman"/>
                <a:ea typeface="Times New Roman"/>
              </a:rPr>
              <a:t>Дечја </a:t>
            </a:r>
            <a:r>
              <a:rPr lang="sr-Latn-CS" sz="1200" i="1" dirty="0">
                <a:latin typeface="Times New Roman"/>
                <a:ea typeface="Times New Roman"/>
              </a:rPr>
              <a:t>игра и стваралаштво </a:t>
            </a:r>
            <a:r>
              <a:rPr lang="sr-Cyrl-BA" sz="1200" dirty="0">
                <a:latin typeface="Times New Roman"/>
                <a:ea typeface="Times New Roman"/>
              </a:rPr>
              <a:t>(Изборни прдмет 8</a:t>
            </a:r>
            <a:r>
              <a:rPr lang="sr-Cyrl-BA" sz="1200" dirty="0" smtClean="0">
                <a:latin typeface="Times New Roman"/>
                <a:ea typeface="Times New Roman"/>
              </a:rPr>
              <a:t>)</a:t>
            </a:r>
            <a:r>
              <a:rPr lang="sr-Latn-CS" sz="1200" dirty="0">
                <a:latin typeface="Times New Roman"/>
                <a:ea typeface="Times New Roman"/>
              </a:rPr>
              <a:t> </a:t>
            </a:r>
            <a:endParaRPr lang="en-US" sz="12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sr-Latn-CS" sz="1200" dirty="0">
                <a:latin typeface="Times New Roman"/>
                <a:ea typeface="Times New Roman"/>
              </a:rPr>
              <a:t>Одређење појма </a:t>
            </a:r>
            <a:r>
              <a:rPr lang="sr-Latn-CS" sz="1200" i="1" dirty="0">
                <a:latin typeface="Times New Roman"/>
                <a:ea typeface="Times New Roman"/>
              </a:rPr>
              <a:t>стваралаштво</a:t>
            </a:r>
            <a:endParaRPr lang="en-US" sz="12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sr-Latn-CS" sz="1200" dirty="0">
                <a:latin typeface="Times New Roman"/>
                <a:ea typeface="Times New Roman"/>
              </a:rPr>
              <a:t>Карактеристике дечје игре</a:t>
            </a:r>
            <a:endParaRPr lang="en-US" sz="12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sr-Latn-CS" sz="1200" dirty="0">
                <a:latin typeface="Times New Roman"/>
                <a:ea typeface="Times New Roman"/>
              </a:rPr>
              <a:t>Игра као специфичан начин учења деце предшколског узраста</a:t>
            </a:r>
            <a:endParaRPr lang="en-US" sz="12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sr-Latn-CS" sz="1200" dirty="0">
                <a:latin typeface="Times New Roman"/>
                <a:ea typeface="Times New Roman"/>
              </a:rPr>
              <a:t>Упознавање околине (стварности) и деловање на њу кроз игру </a:t>
            </a:r>
            <a:endParaRPr lang="en-US" sz="12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en-US" sz="1200" dirty="0" err="1">
                <a:latin typeface="Times New Roman"/>
                <a:ea typeface="Times New Roman"/>
              </a:rPr>
              <a:t>Интегративна</a:t>
            </a:r>
            <a:r>
              <a:rPr lang="en-US" sz="1200" dirty="0">
                <a:latin typeface="Times New Roman"/>
                <a:ea typeface="Times New Roman"/>
              </a:rPr>
              <a:t> </a:t>
            </a:r>
            <a:r>
              <a:rPr lang="en-US" sz="1200" dirty="0" err="1">
                <a:latin typeface="Times New Roman"/>
                <a:ea typeface="Times New Roman"/>
              </a:rPr>
              <a:t>функција</a:t>
            </a:r>
            <a:r>
              <a:rPr lang="en-US" sz="1200" dirty="0">
                <a:latin typeface="Times New Roman"/>
                <a:ea typeface="Times New Roman"/>
              </a:rPr>
              <a:t> </a:t>
            </a:r>
            <a:r>
              <a:rPr lang="en-US" sz="1200" dirty="0" err="1">
                <a:latin typeface="Times New Roman"/>
                <a:ea typeface="Times New Roman"/>
              </a:rPr>
              <a:t>дечје</a:t>
            </a:r>
            <a:r>
              <a:rPr lang="en-US" sz="1200" dirty="0">
                <a:latin typeface="Times New Roman"/>
                <a:ea typeface="Times New Roman"/>
              </a:rPr>
              <a:t> </a:t>
            </a:r>
            <a:r>
              <a:rPr lang="en-US" sz="1200" dirty="0" err="1">
                <a:latin typeface="Times New Roman"/>
                <a:ea typeface="Times New Roman"/>
              </a:rPr>
              <a:t>игре</a:t>
            </a:r>
            <a:endParaRPr lang="en-US" sz="12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sr-Latn-CS" sz="1200" dirty="0">
                <a:latin typeface="Times New Roman"/>
                <a:ea typeface="Times New Roman"/>
              </a:rPr>
              <a:t>Валон (Wаллон) о дечијој игри</a:t>
            </a:r>
            <a:endParaRPr lang="en-US" sz="12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sr-Latn-CS" sz="1200" dirty="0">
                <a:latin typeface="Times New Roman"/>
                <a:ea typeface="Times New Roman"/>
              </a:rPr>
              <a:t>Експлоративни карактер дечје игре</a:t>
            </a:r>
            <a:endParaRPr lang="en-US" sz="12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sr-Latn-CS" sz="1200" dirty="0">
                <a:latin typeface="Times New Roman"/>
                <a:ea typeface="Times New Roman"/>
              </a:rPr>
              <a:t>Развој комбинаторичке флексибилности кроз игру</a:t>
            </a:r>
            <a:endParaRPr lang="en-US" sz="12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sr-Latn-CS" sz="1200" dirty="0">
                <a:latin typeface="Times New Roman"/>
                <a:ea typeface="Times New Roman"/>
              </a:rPr>
              <a:t>Игра као стваралачки чин детета</a:t>
            </a:r>
            <a:endParaRPr lang="en-US" sz="12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en-US" sz="1200" dirty="0" err="1">
                <a:latin typeface="Times New Roman"/>
                <a:ea typeface="Times New Roman"/>
              </a:rPr>
              <a:t>Стваралаштво</a:t>
            </a:r>
            <a:r>
              <a:rPr lang="en-US" sz="1200" dirty="0">
                <a:latin typeface="Times New Roman"/>
                <a:ea typeface="Times New Roman"/>
              </a:rPr>
              <a:t> </a:t>
            </a:r>
            <a:r>
              <a:rPr lang="en-US" sz="1200" dirty="0" err="1">
                <a:latin typeface="Times New Roman"/>
                <a:ea typeface="Times New Roman"/>
              </a:rPr>
              <a:t>као</a:t>
            </a:r>
            <a:r>
              <a:rPr lang="en-US" sz="1200" dirty="0">
                <a:latin typeface="Times New Roman"/>
                <a:ea typeface="Times New Roman"/>
              </a:rPr>
              <a:t> </a:t>
            </a:r>
            <a:r>
              <a:rPr lang="en-US" sz="1200" dirty="0" err="1">
                <a:latin typeface="Times New Roman"/>
                <a:ea typeface="Times New Roman"/>
              </a:rPr>
              <a:t>потенцијал</a:t>
            </a:r>
            <a:r>
              <a:rPr lang="en-US" sz="1200" dirty="0">
                <a:latin typeface="Times New Roman"/>
                <a:ea typeface="Times New Roman"/>
              </a:rPr>
              <a:t>  и  </a:t>
            </a:r>
            <a:r>
              <a:rPr lang="en-US" sz="1200" dirty="0" err="1">
                <a:latin typeface="Times New Roman"/>
                <a:ea typeface="Times New Roman"/>
              </a:rPr>
              <a:t>аспект</a:t>
            </a:r>
            <a:r>
              <a:rPr lang="en-US" sz="1200" dirty="0">
                <a:latin typeface="Times New Roman"/>
                <a:ea typeface="Times New Roman"/>
              </a:rPr>
              <a:t> </a:t>
            </a:r>
            <a:r>
              <a:rPr lang="en-US" sz="1200" dirty="0" err="1">
                <a:latin typeface="Times New Roman"/>
                <a:ea typeface="Times New Roman"/>
              </a:rPr>
              <a:t>развоја</a:t>
            </a:r>
            <a:r>
              <a:rPr lang="en-US" sz="1200" dirty="0">
                <a:latin typeface="Times New Roman"/>
                <a:ea typeface="Times New Roman"/>
              </a:rPr>
              <a:t> </a:t>
            </a:r>
            <a:r>
              <a:rPr lang="en-US" sz="1200" dirty="0" err="1">
                <a:latin typeface="Times New Roman"/>
                <a:ea typeface="Times New Roman"/>
              </a:rPr>
              <a:t>предшколсколског</a:t>
            </a:r>
            <a:r>
              <a:rPr lang="en-US" sz="1200" dirty="0">
                <a:latin typeface="Times New Roman"/>
                <a:ea typeface="Times New Roman"/>
              </a:rPr>
              <a:t> </a:t>
            </a:r>
            <a:r>
              <a:rPr lang="en-US" sz="1200" dirty="0" err="1">
                <a:latin typeface="Times New Roman"/>
                <a:ea typeface="Times New Roman"/>
              </a:rPr>
              <a:t>детета</a:t>
            </a:r>
            <a:endParaRPr lang="en-US" sz="12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en-US" sz="1200" dirty="0" err="1">
                <a:latin typeface="Times New Roman"/>
                <a:ea typeface="Times New Roman"/>
              </a:rPr>
              <a:t>Дечја</a:t>
            </a:r>
            <a:r>
              <a:rPr lang="en-US" sz="1200" dirty="0">
                <a:latin typeface="Times New Roman"/>
                <a:ea typeface="Times New Roman"/>
              </a:rPr>
              <a:t> </a:t>
            </a:r>
            <a:r>
              <a:rPr lang="en-US" sz="1200" dirty="0" err="1">
                <a:latin typeface="Times New Roman"/>
                <a:ea typeface="Times New Roman"/>
              </a:rPr>
              <a:t>игра</a:t>
            </a:r>
            <a:r>
              <a:rPr lang="en-US" sz="1200" dirty="0">
                <a:latin typeface="Times New Roman"/>
                <a:ea typeface="Times New Roman"/>
              </a:rPr>
              <a:t> и </a:t>
            </a:r>
            <a:r>
              <a:rPr lang="en-US" sz="1200" dirty="0" err="1">
                <a:latin typeface="Times New Roman"/>
                <a:ea typeface="Times New Roman"/>
              </a:rPr>
              <a:t>аспекти</a:t>
            </a:r>
            <a:r>
              <a:rPr lang="en-US" sz="1200" dirty="0">
                <a:latin typeface="Times New Roman"/>
                <a:ea typeface="Times New Roman"/>
              </a:rPr>
              <a:t> </a:t>
            </a:r>
            <a:r>
              <a:rPr lang="en-US" sz="1200" dirty="0" err="1">
                <a:latin typeface="Times New Roman"/>
                <a:ea typeface="Times New Roman"/>
              </a:rPr>
              <a:t>дечјег</a:t>
            </a:r>
            <a:r>
              <a:rPr lang="en-US" sz="1200" dirty="0">
                <a:latin typeface="Times New Roman"/>
                <a:ea typeface="Times New Roman"/>
              </a:rPr>
              <a:t> </a:t>
            </a:r>
            <a:r>
              <a:rPr lang="en-US" sz="1200" dirty="0" err="1">
                <a:latin typeface="Times New Roman"/>
                <a:ea typeface="Times New Roman"/>
              </a:rPr>
              <a:t>развоја</a:t>
            </a:r>
            <a:r>
              <a:rPr lang="en-US" sz="1200" dirty="0">
                <a:latin typeface="Times New Roman"/>
                <a:ea typeface="Times New Roman"/>
              </a:rPr>
              <a:t> 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en-US" sz="1200" dirty="0" err="1">
                <a:latin typeface="Times New Roman"/>
                <a:ea typeface="Times New Roman"/>
              </a:rPr>
              <a:t>Задаци</a:t>
            </a:r>
            <a:r>
              <a:rPr lang="en-US" sz="1200" dirty="0">
                <a:latin typeface="Times New Roman"/>
                <a:ea typeface="Times New Roman"/>
              </a:rPr>
              <a:t> </a:t>
            </a:r>
            <a:r>
              <a:rPr lang="en-US" sz="1200" dirty="0" err="1">
                <a:latin typeface="Times New Roman"/>
                <a:ea typeface="Times New Roman"/>
              </a:rPr>
              <a:t>васпитача</a:t>
            </a:r>
            <a:r>
              <a:rPr lang="en-US" sz="1200" dirty="0">
                <a:latin typeface="Times New Roman"/>
                <a:ea typeface="Times New Roman"/>
              </a:rPr>
              <a:t> у </a:t>
            </a:r>
            <a:r>
              <a:rPr lang="en-US" sz="1200" dirty="0" err="1">
                <a:latin typeface="Times New Roman"/>
                <a:ea typeface="Times New Roman"/>
              </a:rPr>
              <a:t>односу</a:t>
            </a:r>
            <a:r>
              <a:rPr lang="en-US" sz="1200" dirty="0">
                <a:latin typeface="Times New Roman"/>
                <a:ea typeface="Times New Roman"/>
              </a:rPr>
              <a:t> </a:t>
            </a:r>
            <a:r>
              <a:rPr lang="en-US" sz="1200" dirty="0" err="1">
                <a:latin typeface="Times New Roman"/>
                <a:ea typeface="Times New Roman"/>
              </a:rPr>
              <a:t>на</a:t>
            </a:r>
            <a:r>
              <a:rPr lang="en-US" sz="1200" dirty="0">
                <a:latin typeface="Times New Roman"/>
                <a:ea typeface="Times New Roman"/>
              </a:rPr>
              <a:t> </a:t>
            </a:r>
            <a:r>
              <a:rPr lang="en-US" sz="1200" dirty="0" err="1">
                <a:latin typeface="Times New Roman"/>
                <a:ea typeface="Times New Roman"/>
              </a:rPr>
              <a:t>дете</a:t>
            </a:r>
            <a:r>
              <a:rPr lang="en-US" sz="1200" dirty="0">
                <a:latin typeface="Times New Roman"/>
                <a:ea typeface="Times New Roman"/>
              </a:rPr>
              <a:t> у </a:t>
            </a:r>
            <a:r>
              <a:rPr lang="en-US" sz="1200" dirty="0" err="1">
                <a:latin typeface="Times New Roman"/>
                <a:ea typeface="Times New Roman"/>
              </a:rPr>
              <a:t>игри</a:t>
            </a:r>
            <a:endParaRPr lang="en-US" sz="12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latin typeface="Times New Roman"/>
                <a:ea typeface="Times New Roman"/>
              </a:rPr>
              <a:t>Р. </a:t>
            </a:r>
            <a:r>
              <a:rPr lang="en-US" sz="1200" dirty="0" err="1">
                <a:latin typeface="Times New Roman"/>
                <a:ea typeface="Times New Roman"/>
              </a:rPr>
              <a:t>Кајоа</a:t>
            </a:r>
            <a:r>
              <a:rPr lang="en-US" sz="1200" dirty="0">
                <a:latin typeface="Times New Roman"/>
                <a:ea typeface="Times New Roman"/>
              </a:rPr>
              <a:t> о </a:t>
            </a:r>
            <a:r>
              <a:rPr lang="en-US" sz="1200" dirty="0" err="1">
                <a:latin typeface="Times New Roman"/>
                <a:ea typeface="Times New Roman"/>
              </a:rPr>
              <a:t>дечијој</a:t>
            </a:r>
            <a:r>
              <a:rPr lang="en-US" sz="1200" dirty="0">
                <a:latin typeface="Times New Roman"/>
                <a:ea typeface="Times New Roman"/>
              </a:rPr>
              <a:t> </a:t>
            </a:r>
            <a:r>
              <a:rPr lang="en-US" sz="1200" dirty="0" err="1">
                <a:latin typeface="Times New Roman"/>
                <a:ea typeface="Times New Roman"/>
              </a:rPr>
              <a:t>игри</a:t>
            </a:r>
            <a:endParaRPr lang="en-US" sz="12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sr-Latn-CS" sz="1200" dirty="0">
                <a:latin typeface="Times New Roman"/>
                <a:ea typeface="Times New Roman"/>
              </a:rPr>
              <a:t>Услови и поступци за развијање дечјег стваралаштва кроз игру</a:t>
            </a:r>
            <a:endParaRPr lang="en-US" sz="12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sr-Latn-CS" sz="1200" dirty="0">
                <a:latin typeface="Times New Roman"/>
                <a:ea typeface="Times New Roman"/>
              </a:rPr>
              <a:t>Сегрегација као облик рада у функцији развоја дечје креативности (и даровитости)</a:t>
            </a:r>
            <a:endParaRPr lang="en-US" sz="12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sr-Latn-CS" sz="1200" dirty="0">
                <a:latin typeface="Times New Roman"/>
                <a:ea typeface="Times New Roman"/>
              </a:rPr>
              <a:t>Акцелерација као облик рада у функцији развоја дечје креативности (и даровитости)</a:t>
            </a:r>
            <a:endParaRPr lang="en-US" sz="12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sr-Latn-CS" sz="1200" dirty="0">
                <a:latin typeface="Times New Roman"/>
                <a:ea typeface="Times New Roman"/>
              </a:rPr>
              <a:t>Обогаћивање као облик рада у функцији развоја дечје креативности (и даровитости)</a:t>
            </a:r>
            <a:endParaRPr lang="en-US" sz="12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sr-Latn-CS" sz="1200" dirty="0">
                <a:latin typeface="Times New Roman"/>
                <a:ea typeface="Times New Roman"/>
              </a:rPr>
              <a:t>Захтеви који се постављају васпитачу у избору игара за децу, у функцији развоја њихове креативности</a:t>
            </a:r>
            <a:endParaRPr lang="en-US" sz="12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sr-Latn-CS" sz="1200" dirty="0">
                <a:latin typeface="Times New Roman"/>
                <a:ea typeface="Times New Roman"/>
              </a:rPr>
              <a:t>Игра и дечији саморазвој</a:t>
            </a:r>
            <a:endParaRPr lang="en-US" sz="12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sr-Latn-CS" sz="1200" dirty="0">
                <a:latin typeface="Times New Roman"/>
                <a:ea typeface="Times New Roman"/>
              </a:rPr>
              <a:t>Клапаред (Цлапареде) о ефикасности учења кроз игру</a:t>
            </a:r>
            <a:endParaRPr lang="en-US" sz="1200" dirty="0">
              <a:latin typeface="Times New Roman"/>
              <a:ea typeface="Times New Roman"/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4680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Cyrl-CS" u="sng" dirty="0">
                <a:latin typeface="Times New Roman"/>
                <a:ea typeface="Calibri"/>
                <a:cs typeface="Times New Roman"/>
              </a:rPr>
              <a:t>Obavezna literatura:</a:t>
            </a:r>
            <a:endParaRPr lang="en-US" sz="3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r-Cyrl-CS" sz="2200" dirty="0">
                <a:latin typeface="Times New Roman" pitchFamily="18" charset="0"/>
                <a:ea typeface="Calibri"/>
                <a:cs typeface="Times New Roman" pitchFamily="18" charset="0"/>
              </a:rPr>
              <a:t>Kamenov, E. (</a:t>
            </a:r>
            <a:r>
              <a:rPr lang="sr-Latn-CS" sz="2200" dirty="0">
                <a:latin typeface="Times New Roman" pitchFamily="18" charset="0"/>
                <a:ea typeface="Calibri"/>
                <a:cs typeface="Times New Roman" pitchFamily="18" charset="0"/>
              </a:rPr>
              <a:t>1989): </a:t>
            </a:r>
            <a:r>
              <a:rPr lang="sr-Latn-CS" sz="2200" i="1" dirty="0">
                <a:latin typeface="Times New Roman" pitchFamily="18" charset="0"/>
                <a:ea typeface="Calibri"/>
                <a:cs typeface="Times New Roman" pitchFamily="18" charset="0"/>
              </a:rPr>
              <a:t>Intelektualno vaspitanje kroz igru</a:t>
            </a:r>
            <a:r>
              <a:rPr lang="sr-Latn-CS" sz="2200" dirty="0">
                <a:latin typeface="Times New Roman" pitchFamily="18" charset="0"/>
                <a:ea typeface="Calibri"/>
                <a:cs typeface="Times New Roman" pitchFamily="18" charset="0"/>
              </a:rPr>
              <a:t>. Beograd: Zavod za udžbenike i nastavna sredstva. Sarajevo: „Svjetlost</a:t>
            </a:r>
            <a:r>
              <a:rPr lang="sr-Latn-CS" sz="2200" dirty="0" smtClean="0">
                <a:latin typeface="Times New Roman" pitchFamily="18" charset="0"/>
                <a:ea typeface="Calibri"/>
                <a:cs typeface="Times New Roman" pitchFamily="18" charset="0"/>
              </a:rPr>
              <a:t>“.</a:t>
            </a:r>
            <a:endParaRPr lang="sr-Cyrl-BA" sz="22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r-Cyrl-CS" sz="2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Kopas-Vukašinović, E. (2006): Uloga igre u razvoju dece predškolskog i mlađeg školskog uzrasta, </a:t>
            </a:r>
            <a:r>
              <a:rPr lang="sr-Cyrl-CS" sz="2200" i="1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Zbornik Instituta za pedagoška istraživanja</a:t>
            </a:r>
            <a:r>
              <a:rPr lang="sr-Cyrl-CS" sz="2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Vol. 37, Br. 2 (82-98). Beograd: Institut za pedagoška istraživanja. (člnak dostupan u </a:t>
            </a:r>
            <a:r>
              <a:rPr lang="sr-Latn-CS" sz="2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PDF </a:t>
            </a:r>
            <a:r>
              <a:rPr lang="sr-Cyrl-CS" sz="2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formatu</a:t>
            </a:r>
            <a:r>
              <a:rPr lang="sr-Cyrl-CS" sz="2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endParaRPr lang="en-US" sz="2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Latn-CS" sz="2200" dirty="0">
                <a:latin typeface="Times New Roman" pitchFamily="18" charset="0"/>
                <a:ea typeface="Calibri"/>
                <a:cs typeface="Times New Roman" pitchFamily="18" charset="0"/>
              </a:rPr>
              <a:t>Maksić, S. (2006): </a:t>
            </a:r>
            <a:r>
              <a:rPr lang="sr-Latn-CS" sz="2200" i="1" dirty="0">
                <a:latin typeface="Times New Roman" pitchFamily="18" charset="0"/>
                <a:ea typeface="Calibri"/>
                <a:cs typeface="Times New Roman" pitchFamily="18" charset="0"/>
              </a:rPr>
              <a:t>Podsticanje kreativnosti u školi</a:t>
            </a:r>
            <a:r>
              <a:rPr lang="sr-Latn-CS" sz="2200" dirty="0">
                <a:latin typeface="Times New Roman" pitchFamily="18" charset="0"/>
                <a:ea typeface="Calibri"/>
                <a:cs typeface="Times New Roman" pitchFamily="18" charset="0"/>
              </a:rPr>
              <a:t>. Beograd: Institut za pedagoška istraživanja</a:t>
            </a:r>
            <a:r>
              <a:rPr lang="sr-Latn-CS" sz="22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05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Cyrl-CS" u="sng" dirty="0">
                <a:latin typeface="Times New Roman"/>
                <a:ea typeface="Calibri"/>
                <a:cs typeface="Times New Roman"/>
              </a:rPr>
              <a:t>Dodatna literatura</a:t>
            </a:r>
            <a:r>
              <a:rPr lang="sr-Cyrl-CS" u="sng" dirty="0" smtClean="0">
                <a:latin typeface="Times New Roman"/>
                <a:ea typeface="Calibri"/>
                <a:cs typeface="Times New Roman"/>
              </a:rPr>
              <a:t>:</a:t>
            </a:r>
            <a:endParaRPr lang="sr-Cyrl-CS" dirty="0" smtClean="0"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r-Cyrl-CS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/>
                <a:ea typeface="Calibri"/>
                <a:cs typeface="Times New Roman"/>
              </a:rPr>
              <a:t>Šefer, J. (2005): </a:t>
            </a:r>
            <a:r>
              <a:rPr lang="sr-Cyrl-CS" i="1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/>
                <a:ea typeface="Calibri"/>
                <a:cs typeface="Times New Roman"/>
              </a:rPr>
              <a:t>Kreativne aktivno</a:t>
            </a:r>
            <a:r>
              <a:rPr lang="sr-Latn-CS" i="1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/>
                <a:ea typeface="Calibri"/>
                <a:cs typeface="Times New Roman"/>
              </a:rPr>
              <a:t>s</a:t>
            </a:r>
            <a:r>
              <a:rPr lang="sr-Cyrl-CS" i="1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/>
                <a:ea typeface="Calibri"/>
                <a:cs typeface="Times New Roman"/>
              </a:rPr>
              <a:t>ti u tematskoj nastavi</a:t>
            </a:r>
            <a:r>
              <a:rPr lang="sr-Cyrl-CS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/>
                <a:ea typeface="Calibri"/>
                <a:cs typeface="Times New Roman"/>
              </a:rPr>
              <a:t>. Beograd: Institut za pedagoška istraživanja. Maksić, S.B. (2006): </a:t>
            </a:r>
            <a:r>
              <a:rPr lang="sr-Cyrl-CS" i="1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/>
                <a:ea typeface="Calibri"/>
                <a:cs typeface="Times New Roman"/>
              </a:rPr>
              <a:t>Podsticanje kreativnosti u školi.</a:t>
            </a:r>
            <a:r>
              <a:rPr lang="sr-Cyrl-CS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/>
                <a:ea typeface="Calibri"/>
                <a:cs typeface="Times New Roman"/>
              </a:rPr>
              <a:t> Beograd: Institut za pedagoška istraživanja.</a:t>
            </a:r>
            <a:endParaRPr lang="en-US" sz="3200" dirty="0">
              <a:solidFill>
                <a:prstClr val="black">
                  <a:lumMod val="50000"/>
                  <a:lumOff val="50000"/>
                </a:prst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Cyrl-CS" dirty="0" smtClean="0">
                <a:latin typeface="Times New Roman"/>
                <a:ea typeface="Calibri"/>
                <a:cs typeface="Times New Roman"/>
              </a:rPr>
              <a:t>Kopas-Vukašinović</a:t>
            </a:r>
            <a:r>
              <a:rPr lang="sr-Cyrl-CS" dirty="0">
                <a:latin typeface="Times New Roman"/>
                <a:ea typeface="Calibri"/>
                <a:cs typeface="Times New Roman"/>
              </a:rPr>
              <a:t>, E. (2005): Osujećenje kreativnosti u likovnom izrazu prvaka, </a:t>
            </a:r>
            <a:r>
              <a:rPr lang="sr-Cyrl-CS" i="1" dirty="0">
                <a:latin typeface="Times New Roman"/>
                <a:ea typeface="Calibri"/>
                <a:cs typeface="Times New Roman"/>
              </a:rPr>
              <a:t>Zbornik Instituta za pedagoška istraživanja</a:t>
            </a:r>
            <a:r>
              <a:rPr lang="sr-Cyrl-CS" dirty="0">
                <a:latin typeface="Times New Roman"/>
                <a:ea typeface="Calibri"/>
                <a:cs typeface="Times New Roman"/>
              </a:rPr>
              <a:t>, Vol. 38, Br. 1 (174-189). Beograd: Institut za pedagoška istraživanja. (člnak dostupan u </a:t>
            </a:r>
            <a:r>
              <a:rPr lang="sr-Latn-CS" dirty="0">
                <a:latin typeface="Times New Roman"/>
                <a:ea typeface="Calibri"/>
                <a:cs typeface="Times New Roman"/>
              </a:rPr>
              <a:t>PDF </a:t>
            </a:r>
            <a:r>
              <a:rPr lang="sr-Cyrl-CS" dirty="0">
                <a:latin typeface="Times New Roman"/>
                <a:ea typeface="Calibri"/>
                <a:cs typeface="Times New Roman"/>
              </a:rPr>
              <a:t>formatu)</a:t>
            </a:r>
            <a:endParaRPr lang="en-US" sz="3200" dirty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98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r-Cyrl-BA" sz="3600" i="1" dirty="0" smtClean="0"/>
          </a:p>
          <a:p>
            <a:pPr marL="0" indent="0">
              <a:buNone/>
            </a:pPr>
            <a:endParaRPr lang="sr-Cyrl-BA" sz="3600" i="1" dirty="0" smtClean="0"/>
          </a:p>
          <a:p>
            <a:pPr marL="0" indent="0">
              <a:buNone/>
            </a:pPr>
            <a:endParaRPr lang="sr-Cyrl-BA" sz="3600" i="1" dirty="0" smtClean="0"/>
          </a:p>
          <a:p>
            <a:pPr marL="0" indent="0">
              <a:buNone/>
            </a:pPr>
            <a:r>
              <a:rPr lang="sr-Cyrl-BA" sz="3600" i="1" dirty="0"/>
              <a:t>	</a:t>
            </a:r>
            <a:r>
              <a:rPr lang="sr-Cyrl-BA" sz="3600" i="1" dirty="0" smtClean="0"/>
              <a:t>		     </a:t>
            </a:r>
            <a:r>
              <a:rPr lang="sr-Cyrl-BA" sz="3600" b="1" i="1" dirty="0" smtClean="0"/>
              <a:t>Хвала на пажњи!</a:t>
            </a:r>
            <a:endParaRPr lang="en-US" sz="3600" b="1" i="1" dirty="0"/>
          </a:p>
        </p:txBody>
      </p:sp>
      <p:pic>
        <p:nvPicPr>
          <p:cNvPr id="4" name="Picture 4" descr="de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469" y="1988840"/>
            <a:ext cx="2971451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93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39</TotalTime>
  <Words>301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Executive</vt:lpstr>
      <vt:lpstr>Office Theme</vt:lpstr>
      <vt:lpstr>PowerPoint Presentation</vt:lpstr>
      <vt:lpstr>ТЕМАТСКИ ОКВИР</vt:lpstr>
      <vt:lpstr>PowerPoint Presentation</vt:lpstr>
      <vt:lpstr>PowerPoint Presentation</vt:lpstr>
      <vt:lpstr>ЛИТЕРАТУРА</vt:lpstr>
      <vt:lpstr>ЛИТЕРАТУРА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ДЕЧИЈА ИГРА И СТВАРАЛАШТВО Изборни предемет 8</dc:title>
  <dc:creator>Emina</dc:creator>
  <cp:lastModifiedBy>Emina</cp:lastModifiedBy>
  <cp:revision>6</cp:revision>
  <dcterms:created xsi:type="dcterms:W3CDTF">2017-12-07T09:23:07Z</dcterms:created>
  <dcterms:modified xsi:type="dcterms:W3CDTF">2017-12-07T10:02:37Z</dcterms:modified>
</cp:coreProperties>
</file>